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20"/>
  </p:notesMasterIdLst>
  <p:handoutMasterIdLst>
    <p:handoutMasterId r:id="rId21"/>
  </p:handoutMasterIdLst>
  <p:sldIdLst>
    <p:sldId id="473" r:id="rId2"/>
    <p:sldId id="476" r:id="rId3"/>
    <p:sldId id="516" r:id="rId4"/>
    <p:sldId id="510" r:id="rId5"/>
    <p:sldId id="511" r:id="rId6"/>
    <p:sldId id="512" r:id="rId7"/>
    <p:sldId id="513" r:id="rId8"/>
    <p:sldId id="514" r:id="rId9"/>
    <p:sldId id="515" r:id="rId10"/>
    <p:sldId id="508" r:id="rId11"/>
    <p:sldId id="518" r:id="rId12"/>
    <p:sldId id="517" r:id="rId13"/>
    <p:sldId id="519" r:id="rId14"/>
    <p:sldId id="524" r:id="rId15"/>
    <p:sldId id="520" r:id="rId16"/>
    <p:sldId id="521" r:id="rId17"/>
    <p:sldId id="522" r:id="rId18"/>
    <p:sldId id="523" r:id="rId19"/>
  </p:sldIdLst>
  <p:sldSz cx="9906000" cy="6858000" type="A4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3333FF"/>
    <a:srgbClr val="A2DADE"/>
    <a:srgbClr val="4E0B55"/>
    <a:srgbClr val="EE2D24"/>
    <a:srgbClr val="C7A775"/>
    <a:srgbClr val="00B5EF"/>
    <a:srgbClr val="CDE3A0"/>
    <a:srgbClr val="EFC8D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73" autoAdjust="0"/>
    <p:restoredTop sz="89319" autoAdjust="0"/>
  </p:normalViewPr>
  <p:slideViewPr>
    <p:cSldViewPr snapToGrid="0" snapToObjects="1">
      <p:cViewPr>
        <p:scale>
          <a:sx n="100" d="100"/>
          <a:sy n="100" d="100"/>
        </p:scale>
        <p:origin x="-798" y="-180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DF2698-32D2-429D-B833-E4F5DC7FF075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1FF481F-0292-4F17-ADC3-C525862A6873}">
      <dgm:prSet phldrT="[Text]"/>
      <dgm:spPr/>
      <dgm:t>
        <a:bodyPr/>
        <a:lstStyle/>
        <a:p>
          <a:r>
            <a:rPr lang="en-GB" dirty="0" smtClean="0"/>
            <a:t>GSICS Correction</a:t>
          </a:r>
          <a:endParaRPr lang="en-GB" dirty="0"/>
        </a:p>
      </dgm:t>
    </dgm:pt>
    <dgm:pt modelId="{74F95751-3EDB-40A5-9385-CBCB60F9EE07}" type="parTrans" cxnId="{3309C016-4A8A-4CF1-B115-6645637F9F16}">
      <dgm:prSet/>
      <dgm:spPr/>
      <dgm:t>
        <a:bodyPr/>
        <a:lstStyle/>
        <a:p>
          <a:endParaRPr lang="en-GB"/>
        </a:p>
      </dgm:t>
    </dgm:pt>
    <dgm:pt modelId="{A9EB3D92-9060-4EB9-9ED5-3DEE1470F18E}" type="sibTrans" cxnId="{3309C016-4A8A-4CF1-B115-6645637F9F16}">
      <dgm:prSet/>
      <dgm:spPr/>
      <dgm:t>
        <a:bodyPr/>
        <a:lstStyle/>
        <a:p>
          <a:endParaRPr lang="en-GB"/>
        </a:p>
      </dgm:t>
    </dgm:pt>
    <dgm:pt modelId="{81792D14-077D-4763-9FE0-D7F5C44FC05F}">
      <dgm:prSet phldrT="[Text]"/>
      <dgm:spPr/>
      <dgm:t>
        <a:bodyPr/>
        <a:lstStyle/>
        <a:p>
          <a:r>
            <a:rPr lang="en-GB" dirty="0" smtClean="0"/>
            <a:t>Correction using Reference 1</a:t>
          </a:r>
          <a:endParaRPr lang="en-GB" dirty="0"/>
        </a:p>
      </dgm:t>
    </dgm:pt>
    <dgm:pt modelId="{F47507CC-7A75-4CF9-B121-EE2E21FAC0A0}" type="parTrans" cxnId="{C065BBE8-D9C2-47F2-B9DA-CCC3A7789C67}">
      <dgm:prSet/>
      <dgm:spPr/>
      <dgm:t>
        <a:bodyPr/>
        <a:lstStyle/>
        <a:p>
          <a:endParaRPr lang="en-GB"/>
        </a:p>
      </dgm:t>
    </dgm:pt>
    <dgm:pt modelId="{753F2266-1C3E-48C7-890D-4F2A6AE77D7B}" type="sibTrans" cxnId="{C065BBE8-D9C2-47F2-B9DA-CCC3A7789C67}">
      <dgm:prSet/>
      <dgm:spPr/>
      <dgm:t>
        <a:bodyPr/>
        <a:lstStyle/>
        <a:p>
          <a:endParaRPr lang="en-GB"/>
        </a:p>
      </dgm:t>
    </dgm:pt>
    <dgm:pt modelId="{4BE65668-D04E-48C9-8B34-828A724E939E}">
      <dgm:prSet phldrT="[Text]"/>
      <dgm:spPr/>
      <dgm:t>
        <a:bodyPr/>
        <a:lstStyle/>
        <a:p>
          <a:r>
            <a:rPr lang="en-GB" dirty="0" smtClean="0"/>
            <a:t>Correction using Reference 2</a:t>
          </a:r>
          <a:endParaRPr lang="en-GB" dirty="0"/>
        </a:p>
      </dgm:t>
    </dgm:pt>
    <dgm:pt modelId="{279F5C0A-4B5A-4598-99B5-63BCC493CADC}" type="parTrans" cxnId="{C48A5D5B-28F4-4D86-A0AB-6DB9E51B8657}">
      <dgm:prSet/>
      <dgm:spPr/>
      <dgm:t>
        <a:bodyPr/>
        <a:lstStyle/>
        <a:p>
          <a:endParaRPr lang="en-GB"/>
        </a:p>
      </dgm:t>
    </dgm:pt>
    <dgm:pt modelId="{977B65E5-9BA2-40D2-AC5D-28162A90D696}" type="sibTrans" cxnId="{C48A5D5B-28F4-4D86-A0AB-6DB9E51B8657}">
      <dgm:prSet/>
      <dgm:spPr/>
      <dgm:t>
        <a:bodyPr/>
        <a:lstStyle/>
        <a:p>
          <a:endParaRPr lang="en-GB"/>
        </a:p>
      </dgm:t>
    </dgm:pt>
    <dgm:pt modelId="{90E9F26F-A1FD-4C04-8C6E-B66898C3F811}">
      <dgm:prSet phldrT="[Text]"/>
      <dgm:spPr/>
      <dgm:t>
        <a:bodyPr/>
        <a:lstStyle/>
        <a:p>
          <a:r>
            <a:rPr lang="en-GB" dirty="0" smtClean="0"/>
            <a:t>Delta Correction Reference 2-1</a:t>
          </a:r>
          <a:endParaRPr lang="en-GB" dirty="0"/>
        </a:p>
      </dgm:t>
    </dgm:pt>
    <dgm:pt modelId="{D4A82D94-33CA-42B7-844F-B5E6957135E7}" type="parTrans" cxnId="{37B77845-751B-422B-B9D8-A79FC0ECF5BF}">
      <dgm:prSet/>
      <dgm:spPr/>
      <dgm:t>
        <a:bodyPr/>
        <a:lstStyle/>
        <a:p>
          <a:endParaRPr lang="en-GB"/>
        </a:p>
      </dgm:t>
    </dgm:pt>
    <dgm:pt modelId="{16B377D3-F9A6-430D-A027-1BFE489A3761}" type="sibTrans" cxnId="{37B77845-751B-422B-B9D8-A79FC0ECF5BF}">
      <dgm:prSet/>
      <dgm:spPr/>
      <dgm:t>
        <a:bodyPr/>
        <a:lstStyle/>
        <a:p>
          <a:endParaRPr lang="en-GB"/>
        </a:p>
      </dgm:t>
    </dgm:pt>
    <dgm:pt modelId="{D6AAF7C7-4F5E-4FA8-8C23-13E00E828B12}" type="pres">
      <dgm:prSet presAssocID="{4EDF2698-32D2-429D-B833-E4F5DC7FF07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21EB0A5-9056-49F8-9866-C879FFCFF1EE}" type="pres">
      <dgm:prSet presAssocID="{C1FF481F-0292-4F17-ADC3-C525862A6873}" presName="centerShape" presStyleLbl="node0" presStyleIdx="0" presStyleCnt="1"/>
      <dgm:spPr/>
      <dgm:t>
        <a:bodyPr/>
        <a:lstStyle/>
        <a:p>
          <a:endParaRPr lang="en-GB"/>
        </a:p>
      </dgm:t>
    </dgm:pt>
    <dgm:pt modelId="{B7031266-31DA-435C-9D5E-46695F0F509E}" type="pres">
      <dgm:prSet presAssocID="{F47507CC-7A75-4CF9-B121-EE2E21FAC0A0}" presName="parTrans" presStyleLbl="bgSibTrans2D1" presStyleIdx="0" presStyleCnt="3"/>
      <dgm:spPr/>
      <dgm:t>
        <a:bodyPr/>
        <a:lstStyle/>
        <a:p>
          <a:endParaRPr lang="en-GB"/>
        </a:p>
      </dgm:t>
    </dgm:pt>
    <dgm:pt modelId="{4FED1311-669D-4998-88C2-45EFFB3F54F6}" type="pres">
      <dgm:prSet presAssocID="{81792D14-077D-4763-9FE0-D7F5C44FC05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54967D3-02C8-4242-9DD9-14AF2BDE732D}" type="pres">
      <dgm:prSet presAssocID="{279F5C0A-4B5A-4598-99B5-63BCC493CADC}" presName="parTrans" presStyleLbl="bgSibTrans2D1" presStyleIdx="1" presStyleCnt="3"/>
      <dgm:spPr/>
      <dgm:t>
        <a:bodyPr/>
        <a:lstStyle/>
        <a:p>
          <a:endParaRPr lang="en-GB"/>
        </a:p>
      </dgm:t>
    </dgm:pt>
    <dgm:pt modelId="{9EA14E3C-5387-4E4D-B706-70E642D0DDC0}" type="pres">
      <dgm:prSet presAssocID="{4BE65668-D04E-48C9-8B34-828A724E939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0A17F94-9B5D-47DD-B6F4-A4EDC465A81A}" type="pres">
      <dgm:prSet presAssocID="{D4A82D94-33CA-42B7-844F-B5E6957135E7}" presName="parTrans" presStyleLbl="bgSibTrans2D1" presStyleIdx="2" presStyleCnt="3"/>
      <dgm:spPr/>
      <dgm:t>
        <a:bodyPr/>
        <a:lstStyle/>
        <a:p>
          <a:endParaRPr lang="en-GB"/>
        </a:p>
      </dgm:t>
    </dgm:pt>
    <dgm:pt modelId="{55F6F148-AB49-4399-A8CC-767F120DA18B}" type="pres">
      <dgm:prSet presAssocID="{90E9F26F-A1FD-4C04-8C6E-B66898C3F81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34F045C-99C1-4354-AC58-8C19EFF2B2D7}" type="presOf" srcId="{81792D14-077D-4763-9FE0-D7F5C44FC05F}" destId="{4FED1311-669D-4998-88C2-45EFFB3F54F6}" srcOrd="0" destOrd="0" presId="urn:microsoft.com/office/officeart/2005/8/layout/radial4"/>
    <dgm:cxn modelId="{C48A5D5B-28F4-4D86-A0AB-6DB9E51B8657}" srcId="{C1FF481F-0292-4F17-ADC3-C525862A6873}" destId="{4BE65668-D04E-48C9-8B34-828A724E939E}" srcOrd="1" destOrd="0" parTransId="{279F5C0A-4B5A-4598-99B5-63BCC493CADC}" sibTransId="{977B65E5-9BA2-40D2-AC5D-28162A90D696}"/>
    <dgm:cxn modelId="{7889EB5D-B3AB-4345-BFE6-8D38D3F1C3AE}" type="presOf" srcId="{C1FF481F-0292-4F17-ADC3-C525862A6873}" destId="{621EB0A5-9056-49F8-9866-C879FFCFF1EE}" srcOrd="0" destOrd="0" presId="urn:microsoft.com/office/officeart/2005/8/layout/radial4"/>
    <dgm:cxn modelId="{75881025-2131-4580-BE7B-093F9EC7F58B}" type="presOf" srcId="{4BE65668-D04E-48C9-8B34-828A724E939E}" destId="{9EA14E3C-5387-4E4D-B706-70E642D0DDC0}" srcOrd="0" destOrd="0" presId="urn:microsoft.com/office/officeart/2005/8/layout/radial4"/>
    <dgm:cxn modelId="{C065BBE8-D9C2-47F2-B9DA-CCC3A7789C67}" srcId="{C1FF481F-0292-4F17-ADC3-C525862A6873}" destId="{81792D14-077D-4763-9FE0-D7F5C44FC05F}" srcOrd="0" destOrd="0" parTransId="{F47507CC-7A75-4CF9-B121-EE2E21FAC0A0}" sibTransId="{753F2266-1C3E-48C7-890D-4F2A6AE77D7B}"/>
    <dgm:cxn modelId="{3309C016-4A8A-4CF1-B115-6645637F9F16}" srcId="{4EDF2698-32D2-429D-B833-E4F5DC7FF075}" destId="{C1FF481F-0292-4F17-ADC3-C525862A6873}" srcOrd="0" destOrd="0" parTransId="{74F95751-3EDB-40A5-9385-CBCB60F9EE07}" sibTransId="{A9EB3D92-9060-4EB9-9ED5-3DEE1470F18E}"/>
    <dgm:cxn modelId="{74BE18A2-5251-41F1-A915-AB0CE63C170B}" type="presOf" srcId="{279F5C0A-4B5A-4598-99B5-63BCC493CADC}" destId="{754967D3-02C8-4242-9DD9-14AF2BDE732D}" srcOrd="0" destOrd="0" presId="urn:microsoft.com/office/officeart/2005/8/layout/radial4"/>
    <dgm:cxn modelId="{37B77845-751B-422B-B9D8-A79FC0ECF5BF}" srcId="{C1FF481F-0292-4F17-ADC3-C525862A6873}" destId="{90E9F26F-A1FD-4C04-8C6E-B66898C3F811}" srcOrd="2" destOrd="0" parTransId="{D4A82D94-33CA-42B7-844F-B5E6957135E7}" sibTransId="{16B377D3-F9A6-430D-A027-1BFE489A3761}"/>
    <dgm:cxn modelId="{3FAEC924-0D87-4497-98C5-AD28757D8F6B}" type="presOf" srcId="{F47507CC-7A75-4CF9-B121-EE2E21FAC0A0}" destId="{B7031266-31DA-435C-9D5E-46695F0F509E}" srcOrd="0" destOrd="0" presId="urn:microsoft.com/office/officeart/2005/8/layout/radial4"/>
    <dgm:cxn modelId="{5371E85A-3D38-445C-8D2D-0726B3C94AFD}" type="presOf" srcId="{D4A82D94-33CA-42B7-844F-B5E6957135E7}" destId="{C0A17F94-9B5D-47DD-B6F4-A4EDC465A81A}" srcOrd="0" destOrd="0" presId="urn:microsoft.com/office/officeart/2005/8/layout/radial4"/>
    <dgm:cxn modelId="{66B2980E-AC13-4E49-9E68-84986EADEDD9}" type="presOf" srcId="{90E9F26F-A1FD-4C04-8C6E-B66898C3F811}" destId="{55F6F148-AB49-4399-A8CC-767F120DA18B}" srcOrd="0" destOrd="0" presId="urn:microsoft.com/office/officeart/2005/8/layout/radial4"/>
    <dgm:cxn modelId="{715F711E-2FAA-4373-B0FF-993C8B7BB95B}" type="presOf" srcId="{4EDF2698-32D2-429D-B833-E4F5DC7FF075}" destId="{D6AAF7C7-4F5E-4FA8-8C23-13E00E828B12}" srcOrd="0" destOrd="0" presId="urn:microsoft.com/office/officeart/2005/8/layout/radial4"/>
    <dgm:cxn modelId="{1D95E366-647A-406A-807C-9B9DDDB5AE0B}" type="presParOf" srcId="{D6AAF7C7-4F5E-4FA8-8C23-13E00E828B12}" destId="{621EB0A5-9056-49F8-9866-C879FFCFF1EE}" srcOrd="0" destOrd="0" presId="urn:microsoft.com/office/officeart/2005/8/layout/radial4"/>
    <dgm:cxn modelId="{9BCC0B5D-6A3B-4A95-A344-A25AF2E241E2}" type="presParOf" srcId="{D6AAF7C7-4F5E-4FA8-8C23-13E00E828B12}" destId="{B7031266-31DA-435C-9D5E-46695F0F509E}" srcOrd="1" destOrd="0" presId="urn:microsoft.com/office/officeart/2005/8/layout/radial4"/>
    <dgm:cxn modelId="{DAC9596F-7408-44F1-A81E-489D67BD8F22}" type="presParOf" srcId="{D6AAF7C7-4F5E-4FA8-8C23-13E00E828B12}" destId="{4FED1311-669D-4998-88C2-45EFFB3F54F6}" srcOrd="2" destOrd="0" presId="urn:microsoft.com/office/officeart/2005/8/layout/radial4"/>
    <dgm:cxn modelId="{EC1EB1D3-1415-4982-BE46-7FD411853964}" type="presParOf" srcId="{D6AAF7C7-4F5E-4FA8-8C23-13E00E828B12}" destId="{754967D3-02C8-4242-9DD9-14AF2BDE732D}" srcOrd="3" destOrd="0" presId="urn:microsoft.com/office/officeart/2005/8/layout/radial4"/>
    <dgm:cxn modelId="{5A8E1DA8-2B9A-4418-A7FE-B55FF017D8B7}" type="presParOf" srcId="{D6AAF7C7-4F5E-4FA8-8C23-13E00E828B12}" destId="{9EA14E3C-5387-4E4D-B706-70E642D0DDC0}" srcOrd="4" destOrd="0" presId="urn:microsoft.com/office/officeart/2005/8/layout/radial4"/>
    <dgm:cxn modelId="{0EB19F87-711D-4FD9-997B-0EB8645BAB65}" type="presParOf" srcId="{D6AAF7C7-4F5E-4FA8-8C23-13E00E828B12}" destId="{C0A17F94-9B5D-47DD-B6F4-A4EDC465A81A}" srcOrd="5" destOrd="0" presId="urn:microsoft.com/office/officeart/2005/8/layout/radial4"/>
    <dgm:cxn modelId="{ABC84F06-A9EE-40C6-8AE4-332FEC7766D3}" type="presParOf" srcId="{D6AAF7C7-4F5E-4FA8-8C23-13E00E828B12}" destId="{55F6F148-AB49-4399-A8CC-767F120DA18B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1EB0A5-9056-49F8-9866-C879FFCFF1EE}">
      <dsp:nvSpPr>
        <dsp:cNvPr id="0" name=""/>
        <dsp:cNvSpPr/>
      </dsp:nvSpPr>
      <dsp:spPr>
        <a:xfrm>
          <a:off x="2335133" y="2467404"/>
          <a:ext cx="1933733" cy="19337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GSICS Correction</a:t>
          </a:r>
          <a:endParaRPr lang="en-GB" sz="2400" kern="1200" dirty="0"/>
        </a:p>
      </dsp:txBody>
      <dsp:txXfrm>
        <a:off x="2335133" y="2467404"/>
        <a:ext cx="1933733" cy="1933733"/>
      </dsp:txXfrm>
    </dsp:sp>
    <dsp:sp modelId="{B7031266-31DA-435C-9D5E-46695F0F509E}">
      <dsp:nvSpPr>
        <dsp:cNvPr id="0" name=""/>
        <dsp:cNvSpPr/>
      </dsp:nvSpPr>
      <dsp:spPr>
        <a:xfrm rot="12900000">
          <a:off x="944070" y="2080390"/>
          <a:ext cx="1635848" cy="55111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ED1311-669D-4998-88C2-45EFFB3F54F6}">
      <dsp:nvSpPr>
        <dsp:cNvPr id="0" name=""/>
        <dsp:cNvSpPr/>
      </dsp:nvSpPr>
      <dsp:spPr>
        <a:xfrm>
          <a:off x="173467" y="1151987"/>
          <a:ext cx="1837047" cy="14696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Correction using Reference 1</a:t>
          </a:r>
          <a:endParaRPr lang="en-GB" sz="2300" kern="1200" dirty="0"/>
        </a:p>
      </dsp:txBody>
      <dsp:txXfrm>
        <a:off x="173467" y="1151987"/>
        <a:ext cx="1837047" cy="1469637"/>
      </dsp:txXfrm>
    </dsp:sp>
    <dsp:sp modelId="{754967D3-02C8-4242-9DD9-14AF2BDE732D}">
      <dsp:nvSpPr>
        <dsp:cNvPr id="0" name=""/>
        <dsp:cNvSpPr/>
      </dsp:nvSpPr>
      <dsp:spPr>
        <a:xfrm rot="16200000">
          <a:off x="2484075" y="1278714"/>
          <a:ext cx="1635848" cy="55111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A14E3C-5387-4E4D-B706-70E642D0DDC0}">
      <dsp:nvSpPr>
        <dsp:cNvPr id="0" name=""/>
        <dsp:cNvSpPr/>
      </dsp:nvSpPr>
      <dsp:spPr>
        <a:xfrm>
          <a:off x="2383476" y="1529"/>
          <a:ext cx="1837047" cy="14696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Correction using Reference 2</a:t>
          </a:r>
          <a:endParaRPr lang="en-GB" sz="2300" kern="1200" dirty="0"/>
        </a:p>
      </dsp:txBody>
      <dsp:txXfrm>
        <a:off x="2383476" y="1529"/>
        <a:ext cx="1837047" cy="1469637"/>
      </dsp:txXfrm>
    </dsp:sp>
    <dsp:sp modelId="{C0A17F94-9B5D-47DD-B6F4-A4EDC465A81A}">
      <dsp:nvSpPr>
        <dsp:cNvPr id="0" name=""/>
        <dsp:cNvSpPr/>
      </dsp:nvSpPr>
      <dsp:spPr>
        <a:xfrm rot="19500000">
          <a:off x="4024080" y="2080390"/>
          <a:ext cx="1635848" cy="55111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F6F148-AB49-4399-A8CC-767F120DA18B}">
      <dsp:nvSpPr>
        <dsp:cNvPr id="0" name=""/>
        <dsp:cNvSpPr/>
      </dsp:nvSpPr>
      <dsp:spPr>
        <a:xfrm>
          <a:off x="4593485" y="1151987"/>
          <a:ext cx="1837047" cy="14696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Delta Correction Reference 2-1</a:t>
          </a:r>
          <a:endParaRPr lang="en-GB" sz="2300" kern="1200" dirty="0"/>
        </a:p>
      </dsp:txBody>
      <dsp:txXfrm>
        <a:off x="4593485" y="1151987"/>
        <a:ext cx="1837047" cy="14696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04013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F492C041-B5AB-4B71-BBD4-1877214B6883}" type="datetime4">
              <a:rPr lang="en-GB"/>
              <a:pPr>
                <a:defRPr/>
              </a:pPr>
              <a:t>18 February 2013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5100" y="9736138"/>
            <a:ext cx="18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C330C076-753C-4269-B62C-AD0ED537E49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7E53FC3-C7FF-48EE-8566-9DF6A0423FDC}" type="datetime4">
              <a:rPr lang="en-GB"/>
              <a:pPr>
                <a:defRPr/>
              </a:pPr>
              <a:t>18 February 2013</a:t>
            </a:fld>
            <a:endParaRPr lang="de-DE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2950"/>
            <a:ext cx="537686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9426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7D9F0C2-FC1A-4AD5-B21F-99CADA9452D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9D5C16-2159-482D-B1D8-E24A5D146603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8"/>
            <a:ext cx="4762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693988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429125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" name="TextBox 17"/>
          <p:cNvSpPr txBox="1"/>
          <p:nvPr/>
        </p:nvSpPr>
        <p:spPr>
          <a:xfrm>
            <a:off x="0" y="6488113"/>
            <a:ext cx="62722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tx1"/>
                </a:solidFill>
              </a:rPr>
              <a:t>Slide: </a:t>
            </a:r>
            <a:fld id="{404F8542-C707-4ED5-B1C6-B1177680C24D}" type="slidenum">
              <a:rPr lang="en-GB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fld id="{85C8A98A-0D5C-476A-ACDA-54820DD7185A}" type="datetime4">
              <a:rPr lang="en-GB">
                <a:solidFill>
                  <a:schemeClr val="tx1"/>
                </a:solidFill>
              </a:rPr>
              <a:pPr>
                <a:defRPr/>
              </a:pPr>
              <a:t>18 February 2013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571500" y="1206500"/>
            <a:ext cx="8839200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1030" name="Picture 8" descr="H:\MY DOCUMENTS\GSICS\logo\GSICS180px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91500" y="6162675"/>
            <a:ext cx="1714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26" r:id="rId1"/>
    <p:sldLayoutId id="2147484327" r:id="rId2"/>
    <p:sldLayoutId id="2147484319" r:id="rId3"/>
    <p:sldLayoutId id="2147484320" r:id="rId4"/>
    <p:sldLayoutId id="2147484321" r:id="rId5"/>
    <p:sldLayoutId id="2147484328" r:id="rId6"/>
    <p:sldLayoutId id="2147484329" r:id="rId7"/>
    <p:sldLayoutId id="2147484322" r:id="rId8"/>
    <p:sldLayoutId id="2147484323" r:id="rId9"/>
    <p:sldLayoutId id="2147484324" r:id="rId10"/>
    <p:sldLayoutId id="2147484325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b="1" dirty="0" smtClean="0"/>
              <a:t>Migrating from GSICS GEO-LEO IR Products from Metop-A/IASI to Metop-B/IASI Reference</a:t>
            </a:r>
            <a:endParaRPr lang="en-US" dirty="0" smtClean="0"/>
          </a:p>
        </p:txBody>
      </p:sp>
      <p:sp>
        <p:nvSpPr>
          <p:cNvPr id="6147" name="Rectangle 4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buFontTx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 The advantages of using multiple references</a:t>
            </a:r>
          </a:p>
          <a:p>
            <a:pPr algn="l" eaLnBrk="1" hangingPunct="1">
              <a:buFontTx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 The problems of using multiple references</a:t>
            </a:r>
          </a:p>
          <a:p>
            <a:pPr algn="l" eaLnBrk="1" hangingPunct="1">
              <a:buFontTx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 The solutions to using multiple references!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GEO as Transfer Radiometer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95300" y="1371600"/>
            <a:ext cx="4448175" cy="4525963"/>
          </a:xfrm>
        </p:spPr>
        <p:txBody>
          <a:bodyPr/>
          <a:lstStyle/>
          <a:p>
            <a:r>
              <a:rPr lang="en-GB" sz="1800" dirty="0" smtClean="0"/>
              <a:t>Direct Comparison may not be possible</a:t>
            </a:r>
          </a:p>
          <a:p>
            <a:r>
              <a:rPr lang="en-GB" sz="1800" dirty="0" smtClean="0"/>
              <a:t>GEOs can be collocated with every LEO overpass</a:t>
            </a:r>
          </a:p>
          <a:p>
            <a:r>
              <a:rPr lang="en-GB" sz="1800" dirty="0" smtClean="0"/>
              <a:t>Use as transfer standard</a:t>
            </a:r>
          </a:p>
          <a:p>
            <a:r>
              <a:rPr lang="en-GB" sz="1800" dirty="0" smtClean="0"/>
              <a:t>But define </a:t>
            </a:r>
            <a:r>
              <a:rPr lang="en-GB" sz="1800" i="1" dirty="0" smtClean="0"/>
              <a:t>Delta Corrections </a:t>
            </a:r>
            <a:r>
              <a:rPr lang="en-GB" sz="1800" dirty="0" smtClean="0"/>
              <a:t>in GEO channel space</a:t>
            </a:r>
          </a:p>
          <a:p>
            <a:r>
              <a:rPr lang="en-GB" sz="1800" dirty="0" smtClean="0"/>
              <a:t>Errors from Spectral Band Adjustment tend to cancel out</a:t>
            </a:r>
          </a:p>
          <a:p>
            <a:r>
              <a:rPr lang="en-GB" sz="1800" dirty="0" smtClean="0"/>
              <a:t>Wang et al [20011] compared direct SNO method with LEO-GEO-LEO method:</a:t>
            </a:r>
          </a:p>
          <a:p>
            <a:pPr lvl="1"/>
            <a:r>
              <a:rPr lang="en-GB" sz="1400" dirty="0" smtClean="0"/>
              <a:t>Broad consistency</a:t>
            </a:r>
          </a:p>
          <a:p>
            <a:pPr lvl="1"/>
            <a:r>
              <a:rPr lang="en-GB" sz="1400" dirty="0" smtClean="0"/>
              <a:t>Mean differences of &lt;0.1K</a:t>
            </a:r>
          </a:p>
          <a:p>
            <a:pPr lvl="1"/>
            <a:r>
              <a:rPr lang="en-US" sz="1400" dirty="0" smtClean="0"/>
              <a:t>L. Wang, M. Goldberg, X. Wu, C. Cao, R. A. Iacovazzi Jr, F. Yu, and Y. Li, "Consistency assessment of Atmospheric Infrared Sounder and Infrared Atmospheric Sounding Interferometer radiances: Double differences versus simultaneous nadir overpasses," </a:t>
            </a:r>
            <a:r>
              <a:rPr lang="en-US" sz="1400" i="1" dirty="0" smtClean="0"/>
              <a:t>JGR, </a:t>
            </a:r>
            <a:r>
              <a:rPr lang="en-US" sz="1400" dirty="0" smtClean="0"/>
              <a:t>vol. 116, no. 11, 2011.</a:t>
            </a:r>
            <a:endParaRPr lang="en-GB" sz="1400" dirty="0" smtClean="0"/>
          </a:p>
          <a:p>
            <a:pPr lvl="1"/>
            <a:endParaRPr lang="en-GB" sz="1400" dirty="0" smtClean="0"/>
          </a:p>
        </p:txBody>
      </p:sp>
      <p:pic>
        <p:nvPicPr>
          <p:cNvPr id="15364" name="Picture 4" descr="Double-Differenc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9313" y="1600200"/>
            <a:ext cx="4751387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4943475" y="5416550"/>
            <a:ext cx="482917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solidFill>
                  <a:schemeClr val="tx1"/>
                </a:solidFill>
              </a:rPr>
              <a:t>Schematic diagram showing how double differencing against a third sensor as an intermediate transfer reference can be used to inter-calibrate two instruments without requiring direct comparison of their observations. Dashed red lines show collocated observations from pairs of instruments. Black arrows show calibration transfers.</a:t>
            </a:r>
            <a:endParaRPr lang="en-GB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Meteosat-9/SEVIRI as Transfer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95300" y="1371600"/>
            <a:ext cx="4448175" cy="4525963"/>
          </a:xfrm>
        </p:spPr>
        <p:txBody>
          <a:bodyPr/>
          <a:lstStyle/>
          <a:p>
            <a:r>
              <a:rPr lang="en-GB" sz="1800" dirty="0" smtClean="0"/>
              <a:t>Direct Comparison Metop-B &amp; -A impossible</a:t>
            </a:r>
          </a:p>
          <a:p>
            <a:pPr lvl="1"/>
            <a:r>
              <a:rPr lang="en-GB" sz="1400" dirty="0" smtClean="0"/>
              <a:t>Orbits are 50min/180° out of phase</a:t>
            </a:r>
          </a:p>
          <a:p>
            <a:r>
              <a:rPr lang="en-GB" sz="1800" dirty="0" smtClean="0"/>
              <a:t>Meteosat-9/SEVIRI can be collocated with overpasses of both </a:t>
            </a:r>
            <a:r>
              <a:rPr lang="en-GB" sz="1800" dirty="0" err="1" smtClean="0"/>
              <a:t>Metop’s</a:t>
            </a:r>
            <a:endParaRPr lang="en-GB" sz="1800" dirty="0" smtClean="0"/>
          </a:p>
          <a:p>
            <a:pPr lvl="1"/>
            <a:r>
              <a:rPr lang="en-GB" sz="1400" dirty="0" smtClean="0"/>
              <a:t>Use as transfer standard</a:t>
            </a:r>
          </a:p>
          <a:p>
            <a:r>
              <a:rPr lang="en-GB" sz="1800" dirty="0" smtClean="0"/>
              <a:t>Define </a:t>
            </a:r>
            <a:r>
              <a:rPr lang="en-GB" sz="1800" i="1" dirty="0" smtClean="0"/>
              <a:t>Delta Corrections </a:t>
            </a:r>
            <a:r>
              <a:rPr lang="en-GB" sz="1800" dirty="0" smtClean="0"/>
              <a:t>in SEVIRI channel space</a:t>
            </a:r>
          </a:p>
          <a:p>
            <a:pPr lvl="1"/>
            <a:r>
              <a:rPr lang="en-GB" sz="1400" dirty="0" smtClean="0"/>
              <a:t>Strictly Meteosat-9/SEVIRI </a:t>
            </a:r>
          </a:p>
          <a:p>
            <a:pPr lvl="1"/>
            <a:r>
              <a:rPr lang="en-GB" sz="1400" dirty="0" smtClean="0"/>
              <a:t>But SRF Differences expected to have negligible impact (TBC)</a:t>
            </a:r>
          </a:p>
          <a:p>
            <a:endParaRPr lang="en-GB" sz="1800" dirty="0" smtClean="0"/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4943475" y="5416550"/>
            <a:ext cx="482917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Schematic diagram showing how double differencing against a third sensor as an intermediate transfer reference can be used to inter-calibrate two instruments without requiring direct comparison of their observations. Dashed red lines show collocated observations from pairs of instruments. Black arrows show calibration transfers.</a:t>
            </a:r>
            <a:endParaRPr lang="en-GB" sz="1000" dirty="0">
              <a:solidFill>
                <a:schemeClr val="tx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59313" y="1600200"/>
            <a:ext cx="4751387" cy="3816350"/>
            <a:chOff x="4659313" y="1600200"/>
            <a:chExt cx="4751387" cy="3816350"/>
          </a:xfrm>
        </p:grpSpPr>
        <p:pic>
          <p:nvPicPr>
            <p:cNvPr id="15364" name="Picture 4" descr="Double-Differenci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59313" y="1600200"/>
              <a:ext cx="4751387" cy="3816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/>
            <p:nvPr/>
          </p:nvSpPr>
          <p:spPr>
            <a:xfrm>
              <a:off x="4810125" y="3733800"/>
              <a:ext cx="647700" cy="3693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tx1"/>
                  </a:solidFill>
                </a:rPr>
                <a:t>Metop-A/IASI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620125" y="3733800"/>
              <a:ext cx="647700" cy="3693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chemeClr val="tx1"/>
                  </a:solidFill>
                </a:rPr>
                <a:t>Metop-B/IASI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9" name="Can 8"/>
            <p:cNvSpPr/>
            <p:nvPr/>
          </p:nvSpPr>
          <p:spPr>
            <a:xfrm>
              <a:off x="6610350" y="1600200"/>
              <a:ext cx="895350" cy="646332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Meteosat-9/SEVIRI</a:t>
              </a:r>
              <a:endParaRPr lang="en-GB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943475" y="5095875"/>
              <a:ext cx="4324349" cy="25391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dirty="0" smtClean="0">
                  <a:solidFill>
                    <a:schemeClr val="tx1"/>
                  </a:solidFill>
                </a:rPr>
                <a:t>(Met9/SEVIRI-</a:t>
              </a:r>
              <a:r>
                <a:rPr lang="en-GB" sz="1050" dirty="0" err="1" smtClean="0">
                  <a:solidFill>
                    <a:schemeClr val="tx1"/>
                  </a:solidFill>
                </a:rPr>
                <a:t>MetopB</a:t>
              </a:r>
              <a:r>
                <a:rPr lang="en-GB" sz="1050" dirty="0" smtClean="0">
                  <a:solidFill>
                    <a:schemeClr val="tx1"/>
                  </a:solidFill>
                </a:rPr>
                <a:t>/IASI)-(Met9/SEVIRI-</a:t>
              </a:r>
              <a:r>
                <a:rPr lang="en-GB" sz="1050" dirty="0" err="1" smtClean="0">
                  <a:solidFill>
                    <a:schemeClr val="tx1"/>
                  </a:solidFill>
                </a:rPr>
                <a:t>MetopA</a:t>
              </a:r>
              <a:r>
                <a:rPr lang="en-GB" sz="1050" dirty="0" smtClean="0">
                  <a:solidFill>
                    <a:schemeClr val="tx1"/>
                  </a:solidFill>
                </a:rPr>
                <a:t>/IASI)</a:t>
              </a:r>
              <a:endParaRPr lang="en-GB" sz="1050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2832383">
              <a:off x="7359376" y="2673164"/>
              <a:ext cx="1758882" cy="4154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dirty="0" smtClean="0">
                  <a:solidFill>
                    <a:schemeClr val="tx1"/>
                  </a:solidFill>
                </a:rPr>
                <a:t>(Met9/SEVIRI-</a:t>
              </a:r>
              <a:r>
                <a:rPr lang="en-GB" sz="1050" dirty="0" err="1" smtClean="0">
                  <a:solidFill>
                    <a:schemeClr val="tx1"/>
                  </a:solidFill>
                </a:rPr>
                <a:t>MetopB</a:t>
              </a:r>
              <a:r>
                <a:rPr lang="en-GB" sz="1050" dirty="0" smtClean="0">
                  <a:solidFill>
                    <a:schemeClr val="tx1"/>
                  </a:solidFill>
                </a:rPr>
                <a:t>/IASI)</a:t>
              </a:r>
              <a:endParaRPr lang="en-GB" sz="1050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18716538">
              <a:off x="5039319" y="2710466"/>
              <a:ext cx="1755567" cy="4154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50" dirty="0" smtClean="0">
                  <a:solidFill>
                    <a:schemeClr val="tx1"/>
                  </a:solidFill>
                </a:rPr>
                <a:t>(Met9/SEVIRI-</a:t>
              </a:r>
              <a:r>
                <a:rPr lang="en-GB" sz="1050" dirty="0" err="1" smtClean="0">
                  <a:solidFill>
                    <a:schemeClr val="tx1"/>
                  </a:solidFill>
                </a:rPr>
                <a:t>MetopA</a:t>
              </a:r>
              <a:r>
                <a:rPr lang="en-GB" sz="1050" dirty="0" smtClean="0">
                  <a:solidFill>
                    <a:schemeClr val="tx1"/>
                  </a:solidFill>
                </a:rPr>
                <a:t>/IASI)</a:t>
              </a:r>
              <a:endParaRPr lang="en-GB" sz="1050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33350"/>
            <a:ext cx="8915400" cy="954087"/>
          </a:xfrm>
        </p:spPr>
        <p:txBody>
          <a:bodyPr/>
          <a:lstStyle/>
          <a:p>
            <a:r>
              <a:rPr lang="en-GB" dirty="0" smtClean="0"/>
              <a:t>Time Series of Standard Biases</a:t>
            </a:r>
            <a:br>
              <a:rPr lang="en-GB" dirty="0" smtClean="0"/>
            </a:br>
            <a:r>
              <a:rPr lang="en-GB" sz="2800" dirty="0" smtClean="0">
                <a:solidFill>
                  <a:srgbClr val="FF0000"/>
                </a:solidFill>
              </a:rPr>
              <a:t>(Met9/SEVIRI-</a:t>
            </a:r>
            <a:r>
              <a:rPr lang="en-GB" sz="2800" dirty="0" err="1" smtClean="0">
                <a:solidFill>
                  <a:srgbClr val="FF0000"/>
                </a:solidFill>
              </a:rPr>
              <a:t>MetopB</a:t>
            </a:r>
            <a:r>
              <a:rPr lang="en-GB" sz="2800" dirty="0" smtClean="0">
                <a:solidFill>
                  <a:srgbClr val="FF0000"/>
                </a:solidFill>
              </a:rPr>
              <a:t>/IASI) </a:t>
            </a:r>
            <a:r>
              <a:rPr lang="en-GB" sz="2800" dirty="0" smtClean="0">
                <a:solidFill>
                  <a:schemeClr val="tx1"/>
                </a:solidFill>
              </a:rPr>
              <a:t>&amp; (Met9/SEVIRI-</a:t>
            </a:r>
            <a:r>
              <a:rPr lang="en-GB" sz="2800" dirty="0" err="1" smtClean="0">
                <a:solidFill>
                  <a:schemeClr val="tx1"/>
                </a:solidFill>
              </a:rPr>
              <a:t>MetopA</a:t>
            </a:r>
            <a:r>
              <a:rPr lang="en-GB" sz="2800" dirty="0" smtClean="0">
                <a:solidFill>
                  <a:schemeClr val="tx1"/>
                </a:solidFill>
              </a:rPr>
              <a:t>/IASI)</a:t>
            </a:r>
            <a:endParaRPr lang="en-GB" dirty="0"/>
          </a:p>
        </p:txBody>
      </p:sp>
      <p:pic>
        <p:nvPicPr>
          <p:cNvPr id="4" name="Content Placeholder 3" descr="pot_rac_metopa_metopb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12133" y="1600200"/>
            <a:ext cx="8281733" cy="4525963"/>
          </a:xfrm>
        </p:spPr>
      </p:pic>
      <p:cxnSp>
        <p:nvCxnSpPr>
          <p:cNvPr id="6" name="Straight Connector 5"/>
          <p:cNvCxnSpPr/>
          <p:nvPr/>
        </p:nvCxnSpPr>
        <p:spPr>
          <a:xfrm rot="16200000" flipH="1">
            <a:off x="1789906" y="3934618"/>
            <a:ext cx="4354513" cy="28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52875" y="6126162"/>
            <a:ext cx="27908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Change in </a:t>
            </a:r>
            <a:r>
              <a:rPr lang="en-GB" dirty="0" err="1" smtClean="0">
                <a:solidFill>
                  <a:schemeClr val="accent1"/>
                </a:solidFill>
              </a:rPr>
              <a:t>IASIb</a:t>
            </a:r>
            <a:r>
              <a:rPr lang="en-GB" dirty="0" smtClean="0">
                <a:solidFill>
                  <a:schemeClr val="accent1"/>
                </a:solidFill>
              </a:rPr>
              <a:t> processor</a:t>
            </a:r>
            <a:endParaRPr lang="en-GB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5300" y="169863"/>
            <a:ext cx="8915400" cy="954087"/>
          </a:xfrm>
        </p:spPr>
        <p:txBody>
          <a:bodyPr/>
          <a:lstStyle/>
          <a:p>
            <a:r>
              <a:rPr lang="en-GB" dirty="0" smtClean="0"/>
              <a:t>Statistics of Double Difference </a:t>
            </a:r>
            <a:br>
              <a:rPr lang="en-GB" dirty="0" smtClean="0"/>
            </a:br>
            <a:r>
              <a:rPr lang="en-GB" sz="2800" dirty="0" smtClean="0">
                <a:solidFill>
                  <a:schemeClr val="tx1"/>
                </a:solidFill>
              </a:rPr>
              <a:t>(Met9/SEVIRI-</a:t>
            </a:r>
            <a:r>
              <a:rPr lang="en-GB" sz="2800" dirty="0" err="1" smtClean="0">
                <a:solidFill>
                  <a:schemeClr val="tx1"/>
                </a:solidFill>
              </a:rPr>
              <a:t>MetopB</a:t>
            </a:r>
            <a:r>
              <a:rPr lang="en-GB" sz="2800" dirty="0" smtClean="0">
                <a:solidFill>
                  <a:schemeClr val="tx1"/>
                </a:solidFill>
              </a:rPr>
              <a:t>/IASI)-(Met9/SEVIRI-</a:t>
            </a:r>
            <a:r>
              <a:rPr lang="en-GB" sz="2800" dirty="0" err="1" smtClean="0">
                <a:solidFill>
                  <a:schemeClr val="tx1"/>
                </a:solidFill>
              </a:rPr>
              <a:t>MetopA</a:t>
            </a:r>
            <a:r>
              <a:rPr lang="en-GB" sz="2800" dirty="0" smtClean="0">
                <a:solidFill>
                  <a:schemeClr val="tx1"/>
                </a:solidFill>
              </a:rPr>
              <a:t>/IASI)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</p:nvPr>
        </p:nvGraphicFramePr>
        <p:xfrm>
          <a:off x="536575" y="1600200"/>
          <a:ext cx="4746624" cy="4155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82208"/>
                <a:gridCol w="1582208"/>
                <a:gridCol w="158220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Meteosat-9/</a:t>
                      </a:r>
                      <a:r>
                        <a:rPr lang="en-GB" baseline="0" dirty="0" smtClean="0"/>
                        <a:t> SEVIRI </a:t>
                      </a:r>
                      <a:r>
                        <a:rPr lang="en-GB" dirty="0" smtClean="0"/>
                        <a:t>Channel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Mean Difference of Standard Biases [K]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Std Dev of Difference of Standard Biases [K]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IR3.9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+0.006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0.022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IR6.2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+0.028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0.009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IR7.3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+0.025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0.029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IR8.7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+0.014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0.021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IR9.7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-0.036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0.019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IR10.8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-0.025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0.022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IR12.0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-0.017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0.020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IR13.4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-0.000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0.010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448300" y="1543056"/>
            <a:ext cx="3971925" cy="4525963"/>
          </a:xfrm>
        </p:spPr>
        <p:txBody>
          <a:bodyPr/>
          <a:lstStyle/>
          <a:p>
            <a:r>
              <a:rPr lang="en-GB" sz="2000" dirty="0" smtClean="0"/>
              <a:t>Biases for standard scene radiances (clear sky)</a:t>
            </a:r>
          </a:p>
          <a:p>
            <a:r>
              <a:rPr lang="en-GB" sz="2000" dirty="0" smtClean="0"/>
              <a:t>From Demonstration GSICS Re-Analysis Corrections</a:t>
            </a:r>
          </a:p>
          <a:p>
            <a:r>
              <a:rPr lang="en-GB" sz="2000" dirty="0" smtClean="0"/>
              <a:t>From first 2 months data from Metop-B/IASI</a:t>
            </a:r>
          </a:p>
          <a:p>
            <a:r>
              <a:rPr lang="en-GB" sz="2000" dirty="0" smtClean="0"/>
              <a:t>Double differences are small (&lt;|40mK|) for all channels </a:t>
            </a:r>
          </a:p>
          <a:p>
            <a:r>
              <a:rPr lang="en-GB" sz="2000" dirty="0" smtClean="0"/>
              <a:t>Only statistically significant at 95% level for IR6.2</a:t>
            </a:r>
          </a:p>
          <a:p>
            <a:pPr lvl="1"/>
            <a:r>
              <a:rPr lang="en-GB" sz="1800" dirty="0" smtClean="0"/>
              <a:t> which was unusually stable during this short 21d period</a:t>
            </a:r>
          </a:p>
          <a:p>
            <a:r>
              <a:rPr lang="en-GB" sz="2200" dirty="0" smtClean="0"/>
              <a:t>Good News!</a:t>
            </a:r>
          </a:p>
          <a:p>
            <a:pPr lvl="1"/>
            <a:r>
              <a:rPr lang="en-GB" sz="1800" dirty="0" smtClean="0"/>
              <a:t>But still need delta correction!</a:t>
            </a:r>
          </a:p>
          <a:p>
            <a:pPr lvl="1"/>
            <a:r>
              <a:rPr lang="en-GB" sz="1800" dirty="0" smtClean="0"/>
              <a:t>With uncertainties!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14750" y="5884353"/>
            <a:ext cx="17335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Total Uncertainty (k=1) 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from Uncertainty Analysis ~0.01K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5300" y="169863"/>
            <a:ext cx="8915400" cy="954087"/>
          </a:xfrm>
        </p:spPr>
        <p:txBody>
          <a:bodyPr/>
          <a:lstStyle/>
          <a:p>
            <a:r>
              <a:rPr lang="en-GB" dirty="0" smtClean="0"/>
              <a:t>Statistics of Double Difference </a:t>
            </a:r>
            <a:br>
              <a:rPr lang="en-GB" dirty="0" smtClean="0"/>
            </a:br>
            <a:r>
              <a:rPr lang="en-GB" sz="2800" dirty="0" smtClean="0">
                <a:solidFill>
                  <a:schemeClr val="tx1"/>
                </a:solidFill>
              </a:rPr>
              <a:t>(Met9/SEVIRI-</a:t>
            </a:r>
            <a:r>
              <a:rPr lang="en-GB" sz="2800" dirty="0" err="1" smtClean="0">
                <a:solidFill>
                  <a:schemeClr val="tx1"/>
                </a:solidFill>
              </a:rPr>
              <a:t>MetopB</a:t>
            </a:r>
            <a:r>
              <a:rPr lang="en-GB" sz="2800" dirty="0" smtClean="0">
                <a:solidFill>
                  <a:schemeClr val="tx1"/>
                </a:solidFill>
              </a:rPr>
              <a:t>/IASI)-(Met9/SEVIRI-</a:t>
            </a:r>
            <a:r>
              <a:rPr lang="en-GB" sz="2800" dirty="0" err="1" smtClean="0">
                <a:solidFill>
                  <a:schemeClr val="tx1"/>
                </a:solidFill>
              </a:rPr>
              <a:t>MetopA</a:t>
            </a:r>
            <a:r>
              <a:rPr lang="en-GB" sz="2800" dirty="0" smtClean="0">
                <a:solidFill>
                  <a:schemeClr val="tx1"/>
                </a:solidFill>
              </a:rPr>
              <a:t>/IASI)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</p:nvPr>
        </p:nvGraphicFramePr>
        <p:xfrm>
          <a:off x="536575" y="1600200"/>
          <a:ext cx="4746624" cy="415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2208"/>
                <a:gridCol w="1582208"/>
                <a:gridCol w="158220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Meteosat-9/</a:t>
                      </a:r>
                      <a:r>
                        <a:rPr lang="en-GB" baseline="0" dirty="0" smtClean="0"/>
                        <a:t> SEVIRI </a:t>
                      </a:r>
                      <a:r>
                        <a:rPr lang="en-GB" dirty="0" smtClean="0"/>
                        <a:t>Channel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Mean Difference of Standard Biases [K]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Std Dev of Difference of Standard Biases [K]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IR3.9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-0.72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0.28 (&lt;&lt;u)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IR6.2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+0.11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IR7.3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+0.15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0.18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IR8.7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-0.11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0.30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IR9.7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-0.17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0.08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IR10.8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-0.30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0.29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IR12.0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-0.25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0.24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IR13.4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+0.67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0.28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448300" y="1543056"/>
            <a:ext cx="3971925" cy="4525963"/>
          </a:xfrm>
        </p:spPr>
        <p:txBody>
          <a:bodyPr/>
          <a:lstStyle/>
          <a:p>
            <a:r>
              <a:rPr lang="en-GB" sz="2000" dirty="0" smtClean="0"/>
              <a:t>Biases for cold cloud radiances (220K)</a:t>
            </a:r>
          </a:p>
          <a:p>
            <a:r>
              <a:rPr lang="en-GB" sz="2000" dirty="0" smtClean="0"/>
              <a:t>From Demonstration GSICS Re-Analysis Corrections</a:t>
            </a:r>
          </a:p>
          <a:p>
            <a:r>
              <a:rPr lang="en-GB" sz="2000" dirty="0" smtClean="0"/>
              <a:t>From first 2 months data from Metop-B/IASI</a:t>
            </a:r>
          </a:p>
          <a:p>
            <a:r>
              <a:rPr lang="en-GB" sz="2000" dirty="0" smtClean="0"/>
              <a:t>Double differences are small (&lt;|1K|) for all channels </a:t>
            </a:r>
          </a:p>
          <a:p>
            <a:r>
              <a:rPr lang="en-GB" sz="2000" dirty="0" smtClean="0"/>
              <a:t>Statistically significant only for:</a:t>
            </a:r>
          </a:p>
          <a:p>
            <a:pPr lvl="1"/>
            <a:r>
              <a:rPr lang="en-GB" sz="1800" dirty="0" smtClean="0"/>
              <a:t>IR6.2 which was unusually stable during this short 21d period</a:t>
            </a:r>
          </a:p>
          <a:p>
            <a:pPr lvl="1"/>
            <a:r>
              <a:rPr lang="en-GB" sz="1800" dirty="0" smtClean="0"/>
              <a:t>IR3.9, which is very non-linear at the cold end</a:t>
            </a:r>
          </a:p>
          <a:p>
            <a:r>
              <a:rPr lang="en-GB" sz="2200" dirty="0" smtClean="0"/>
              <a:t>More Good News!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14750" y="5884353"/>
            <a:ext cx="1733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Total Uncertainty (k=1) 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from Uncertainty Analysis ~0.7K for IR3.9 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~0.2K for IR10.8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Formulating the Delta Correction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64075" y="1447800"/>
            <a:ext cx="4746625" cy="4525963"/>
          </a:xfrm>
        </p:spPr>
        <p:txBody>
          <a:bodyPr/>
          <a:lstStyle/>
          <a:p>
            <a:r>
              <a:rPr lang="en-GB" dirty="0" smtClean="0"/>
              <a:t>GSICS Correction</a:t>
            </a:r>
          </a:p>
          <a:p>
            <a:r>
              <a:rPr lang="en-GB" dirty="0" smtClean="0"/>
              <a:t>L</a:t>
            </a:r>
            <a:r>
              <a:rPr lang="en-GB" baseline="-25000" dirty="0" smtClean="0"/>
              <a:t>MON</a:t>
            </a:r>
            <a:r>
              <a:rPr lang="en-GB" dirty="0" smtClean="0"/>
              <a:t>=g(L</a:t>
            </a:r>
            <a:r>
              <a:rPr lang="en-GB" baseline="-25000" dirty="0" smtClean="0"/>
              <a:t>REF</a:t>
            </a:r>
            <a:r>
              <a:rPr lang="en-GB" dirty="0" smtClean="0"/>
              <a:t>)=</a:t>
            </a:r>
            <a:r>
              <a:rPr lang="en-GB" dirty="0" err="1" smtClean="0"/>
              <a:t>a+b.L</a:t>
            </a:r>
            <a:r>
              <a:rPr lang="en-GB" baseline="-25000" dirty="0" err="1" smtClean="0"/>
              <a:t>REF</a:t>
            </a:r>
            <a:endParaRPr lang="en-GB" baseline="-25000" dirty="0" smtClean="0"/>
          </a:p>
          <a:p>
            <a:r>
              <a:rPr lang="en-GB" dirty="0" smtClean="0"/>
              <a:t>Met9-IASIa: L</a:t>
            </a:r>
            <a:r>
              <a:rPr lang="en-GB" baseline="-25000" dirty="0" smtClean="0"/>
              <a:t>Met9</a:t>
            </a:r>
            <a:r>
              <a:rPr lang="en-GB" dirty="0" smtClean="0"/>
              <a:t>=a</a:t>
            </a:r>
            <a:r>
              <a:rPr lang="en-GB" baseline="-25000" dirty="0" smtClean="0"/>
              <a:t>1</a:t>
            </a:r>
            <a:r>
              <a:rPr lang="en-GB" dirty="0" smtClean="0"/>
              <a:t>+b</a:t>
            </a:r>
            <a:r>
              <a:rPr lang="en-GB" baseline="-25000" dirty="0" smtClean="0"/>
              <a:t>1</a:t>
            </a:r>
            <a:r>
              <a:rPr lang="en-GB" dirty="0" smtClean="0"/>
              <a:t>.L</a:t>
            </a:r>
            <a:r>
              <a:rPr lang="en-GB" baseline="-25000" dirty="0" smtClean="0"/>
              <a:t>IASIa</a:t>
            </a:r>
          </a:p>
          <a:p>
            <a:r>
              <a:rPr lang="en-GB" dirty="0" smtClean="0"/>
              <a:t>Met9-IASIb: L</a:t>
            </a:r>
            <a:r>
              <a:rPr lang="en-GB" baseline="-25000" dirty="0" smtClean="0"/>
              <a:t>Met9</a:t>
            </a:r>
            <a:r>
              <a:rPr lang="en-GB" dirty="0" smtClean="0"/>
              <a:t>=a</a:t>
            </a:r>
            <a:r>
              <a:rPr lang="en-GB" baseline="-25000" dirty="0" smtClean="0"/>
              <a:t>2</a:t>
            </a:r>
            <a:r>
              <a:rPr lang="en-GB" dirty="0" smtClean="0"/>
              <a:t>+b</a:t>
            </a:r>
            <a:r>
              <a:rPr lang="en-GB" baseline="-25000" dirty="0" smtClean="0"/>
              <a:t>2</a:t>
            </a:r>
            <a:r>
              <a:rPr lang="en-GB" dirty="0" smtClean="0"/>
              <a:t>.L</a:t>
            </a:r>
            <a:r>
              <a:rPr lang="en-GB" baseline="-25000" dirty="0" smtClean="0"/>
              <a:t>IASIb</a:t>
            </a:r>
          </a:p>
          <a:p>
            <a:pPr>
              <a:buNone/>
            </a:pPr>
            <a:r>
              <a:rPr lang="en-GB" dirty="0" smtClean="0"/>
              <a:t>=&gt; Double Difference:</a:t>
            </a:r>
          </a:p>
          <a:p>
            <a:r>
              <a:rPr lang="en-GB" dirty="0" smtClean="0"/>
              <a:t>a</a:t>
            </a:r>
            <a:r>
              <a:rPr lang="en-GB" baseline="-25000" dirty="0" smtClean="0"/>
              <a:t>2</a:t>
            </a:r>
            <a:r>
              <a:rPr lang="en-GB" dirty="0" smtClean="0"/>
              <a:t>+b</a:t>
            </a:r>
            <a:r>
              <a:rPr lang="en-GB" baseline="-25000" dirty="0" smtClean="0"/>
              <a:t>2</a:t>
            </a:r>
            <a:r>
              <a:rPr lang="en-GB" dirty="0" smtClean="0"/>
              <a:t>.L</a:t>
            </a:r>
            <a:r>
              <a:rPr lang="en-GB" baseline="-25000" dirty="0" smtClean="0"/>
              <a:t>IASIb</a:t>
            </a:r>
            <a:r>
              <a:rPr lang="en-GB" dirty="0" smtClean="0"/>
              <a:t>=a</a:t>
            </a:r>
            <a:r>
              <a:rPr lang="en-GB" baseline="-25000" dirty="0" smtClean="0"/>
              <a:t>1</a:t>
            </a:r>
            <a:r>
              <a:rPr lang="en-GB" dirty="0" smtClean="0"/>
              <a:t>+b</a:t>
            </a:r>
            <a:r>
              <a:rPr lang="en-GB" baseline="-25000" dirty="0" smtClean="0"/>
              <a:t>1</a:t>
            </a:r>
            <a:r>
              <a:rPr lang="en-GB" dirty="0" smtClean="0"/>
              <a:t>.L</a:t>
            </a:r>
            <a:r>
              <a:rPr lang="en-GB" baseline="-25000" dirty="0" smtClean="0"/>
              <a:t>IASIa</a:t>
            </a:r>
          </a:p>
          <a:p>
            <a:r>
              <a:rPr lang="en-GB" dirty="0" err="1" smtClean="0"/>
              <a:t>L</a:t>
            </a:r>
            <a:r>
              <a:rPr lang="en-GB" baseline="-25000" dirty="0" err="1" smtClean="0"/>
              <a:t>IASIb</a:t>
            </a:r>
            <a:r>
              <a:rPr lang="en-GB" dirty="0" smtClean="0"/>
              <a:t>=(a</a:t>
            </a:r>
            <a:r>
              <a:rPr lang="en-GB" baseline="-25000" dirty="0" smtClean="0"/>
              <a:t>1</a:t>
            </a:r>
            <a:r>
              <a:rPr lang="en-GB" dirty="0" smtClean="0"/>
              <a:t>-a</a:t>
            </a:r>
            <a:r>
              <a:rPr lang="en-GB" baseline="-25000" dirty="0" smtClean="0"/>
              <a:t>2</a:t>
            </a:r>
            <a:r>
              <a:rPr lang="en-GB" dirty="0" smtClean="0"/>
              <a:t>) /b</a:t>
            </a:r>
            <a:r>
              <a:rPr lang="en-GB" baseline="-25000" dirty="0" smtClean="0"/>
              <a:t>2</a:t>
            </a:r>
            <a:r>
              <a:rPr lang="en-GB" dirty="0" smtClean="0"/>
              <a:t>+(b</a:t>
            </a:r>
            <a:r>
              <a:rPr lang="en-GB" baseline="-25000" dirty="0" smtClean="0"/>
              <a:t>1</a:t>
            </a:r>
            <a:r>
              <a:rPr lang="en-GB" dirty="0" smtClean="0"/>
              <a:t>/b</a:t>
            </a:r>
            <a:r>
              <a:rPr lang="en-GB" baseline="-25000" dirty="0" smtClean="0"/>
              <a:t>2</a:t>
            </a:r>
            <a:r>
              <a:rPr lang="en-GB" dirty="0" smtClean="0"/>
              <a:t>).</a:t>
            </a:r>
            <a:r>
              <a:rPr lang="en-GB" dirty="0" err="1" smtClean="0"/>
              <a:t>L</a:t>
            </a:r>
            <a:r>
              <a:rPr lang="en-GB" baseline="-25000" dirty="0" err="1" smtClean="0"/>
              <a:t>IASIa</a:t>
            </a:r>
            <a:endParaRPr lang="en-GB" baseline="-25000" dirty="0" smtClean="0"/>
          </a:p>
          <a:p>
            <a:r>
              <a:rPr lang="en-GB" dirty="0" err="1" smtClean="0"/>
              <a:t>L</a:t>
            </a:r>
            <a:r>
              <a:rPr lang="en-GB" baseline="-25000" dirty="0" err="1" smtClean="0"/>
              <a:t>IASIb</a:t>
            </a:r>
            <a:r>
              <a:rPr lang="en-GB" dirty="0" smtClean="0"/>
              <a:t>=a</a:t>
            </a:r>
            <a:r>
              <a:rPr lang="en-GB" baseline="-25000" dirty="0" smtClean="0"/>
              <a:t>21</a:t>
            </a:r>
            <a:r>
              <a:rPr lang="en-GB" dirty="0" smtClean="0"/>
              <a:t>+b</a:t>
            </a:r>
            <a:r>
              <a:rPr lang="en-GB" baseline="-25000" dirty="0" smtClean="0"/>
              <a:t>21</a:t>
            </a:r>
            <a:r>
              <a:rPr lang="en-GB" dirty="0" smtClean="0"/>
              <a:t>.L</a:t>
            </a:r>
            <a:r>
              <a:rPr lang="en-GB" baseline="-25000" dirty="0" smtClean="0"/>
              <a:t>IASIa</a:t>
            </a:r>
          </a:p>
          <a:p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ChangeAspect="1"/>
          </p:cNvGraphicFramePr>
          <p:nvPr>
            <p:ph sz="half" idx="2"/>
          </p:nvPr>
        </p:nvGraphicFramePr>
        <p:xfrm>
          <a:off x="1038225" y="1447800"/>
          <a:ext cx="3136900" cy="4787900"/>
        </p:xfrm>
        <a:graphic>
          <a:graphicData uri="http://schemas.openxmlformats.org/presentationml/2006/ole">
            <p:oleObj spid="_x0000_s1026" name="Equation" r:id="rId3" imgW="1904760" imgH="290808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Propagation of Variances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64075" y="1447800"/>
            <a:ext cx="4746625" cy="4525963"/>
          </a:xfrm>
        </p:spPr>
        <p:txBody>
          <a:bodyPr/>
          <a:lstStyle/>
          <a:p>
            <a:r>
              <a:rPr lang="en-GB" sz="2000" dirty="0" smtClean="0"/>
              <a:t>? terms are unknown</a:t>
            </a:r>
          </a:p>
          <a:p>
            <a:pPr lvl="1"/>
            <a:r>
              <a:rPr lang="en-GB" sz="1800" dirty="0" smtClean="0"/>
              <a:t>Could assume them to be zero</a:t>
            </a:r>
          </a:p>
          <a:p>
            <a:pPr lvl="1"/>
            <a:r>
              <a:rPr lang="en-GB" sz="1800" dirty="0" smtClean="0"/>
              <a:t>Implies no correlation between MSG2-MetopA/IASI and MSG2-MetopB/IASI </a:t>
            </a:r>
          </a:p>
          <a:p>
            <a:r>
              <a:rPr lang="en-GB" sz="2000" dirty="0" smtClean="0"/>
              <a:t>Let’s try…</a:t>
            </a:r>
          </a:p>
          <a:p>
            <a:endParaRPr lang="en-GB" sz="2000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695325" y="1447800"/>
          <a:ext cx="3048000" cy="4779408"/>
        </p:xfrm>
        <a:graphic>
          <a:graphicData uri="http://schemas.openxmlformats.org/presentationml/2006/ole">
            <p:oleObj spid="_x0000_s2051" name="Equation" r:id="rId3" imgW="2145960" imgH="336528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33350"/>
            <a:ext cx="8915400" cy="954087"/>
          </a:xfrm>
        </p:spPr>
        <p:txBody>
          <a:bodyPr/>
          <a:lstStyle/>
          <a:p>
            <a:r>
              <a:rPr lang="en-GB" dirty="0" smtClean="0"/>
              <a:t>Time Series of Double Differences </a:t>
            </a:r>
            <a:r>
              <a:rPr lang="en-GB" sz="2800" dirty="0" smtClean="0">
                <a:solidFill>
                  <a:srgbClr val="FF0000"/>
                </a:solidFill>
              </a:rPr>
              <a:t>(Met9/SEVIRI-</a:t>
            </a:r>
            <a:r>
              <a:rPr lang="en-GB" sz="2800" dirty="0" err="1" smtClean="0">
                <a:solidFill>
                  <a:srgbClr val="FF0000"/>
                </a:solidFill>
              </a:rPr>
              <a:t>MetopB</a:t>
            </a:r>
            <a:r>
              <a:rPr lang="en-GB" sz="2800" dirty="0" smtClean="0">
                <a:solidFill>
                  <a:srgbClr val="FF0000"/>
                </a:solidFill>
              </a:rPr>
              <a:t>/IASI)-</a:t>
            </a:r>
            <a:r>
              <a:rPr lang="en-GB" sz="2800" dirty="0" smtClean="0">
                <a:solidFill>
                  <a:schemeClr val="tx1"/>
                </a:solidFill>
              </a:rPr>
              <a:t>(Met9/SEVIRI-</a:t>
            </a:r>
            <a:r>
              <a:rPr lang="en-GB" sz="2800" dirty="0" err="1" smtClean="0">
                <a:solidFill>
                  <a:schemeClr val="tx1"/>
                </a:solidFill>
              </a:rPr>
              <a:t>MetopA</a:t>
            </a:r>
            <a:r>
              <a:rPr lang="en-GB" sz="2800" dirty="0" smtClean="0">
                <a:solidFill>
                  <a:schemeClr val="tx1"/>
                </a:solidFill>
              </a:rPr>
              <a:t>/IASI)</a:t>
            </a:r>
            <a:endParaRPr lang="en-GB" dirty="0"/>
          </a:p>
        </p:txBody>
      </p:sp>
      <p:pic>
        <p:nvPicPr>
          <p:cNvPr id="6" name="Picture 2" descr="H:\MY DOCUMENTS\plots\pot_rac_metopa_metopb_dd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133" y="1600200"/>
            <a:ext cx="8281733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Propagation of Variances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64075" y="1447800"/>
            <a:ext cx="4746625" cy="4525963"/>
          </a:xfrm>
        </p:spPr>
        <p:txBody>
          <a:bodyPr/>
          <a:lstStyle/>
          <a:p>
            <a:r>
              <a:rPr lang="en-GB" sz="2000" dirty="0" smtClean="0"/>
              <a:t>Assuming off-diagonal terms to be zero</a:t>
            </a:r>
          </a:p>
          <a:p>
            <a:pPr lvl="1"/>
            <a:r>
              <a:rPr lang="en-GB" sz="1800" dirty="0" smtClean="0"/>
              <a:t>Implies no correlation between MSG2-MetopA/IASI and MSG2-MetopB/IASI </a:t>
            </a:r>
          </a:p>
          <a:p>
            <a:r>
              <a:rPr lang="en-GB" sz="2000" dirty="0" smtClean="0"/>
              <a:t>Uncertainty calculated theoretically from the propagation of variance tends to underestimate the observed variability of the time series of RACs </a:t>
            </a:r>
          </a:p>
          <a:p>
            <a:pPr lvl="1"/>
            <a:r>
              <a:rPr lang="en-GB" sz="1600" dirty="0" smtClean="0"/>
              <a:t>for both standard scene radiances</a:t>
            </a:r>
          </a:p>
          <a:p>
            <a:pPr lvl="1"/>
            <a:r>
              <a:rPr lang="en-GB" sz="1600" dirty="0" smtClean="0"/>
              <a:t>as well as cold scenes (Tb=220K). </a:t>
            </a:r>
          </a:p>
          <a:p>
            <a:r>
              <a:rPr lang="en-GB" sz="2000" dirty="0" smtClean="0"/>
              <a:t>This implies the correlation is significant </a:t>
            </a:r>
          </a:p>
          <a:p>
            <a:pPr lvl="1"/>
            <a:r>
              <a:rPr lang="en-GB" sz="1600" dirty="0" smtClean="0"/>
              <a:t>and cannot be neglected </a:t>
            </a:r>
          </a:p>
          <a:p>
            <a:pPr lvl="1"/>
            <a:r>
              <a:rPr lang="en-GB" sz="1600" dirty="0" smtClean="0"/>
              <a:t>Although it  is not trivial  to calculate, </a:t>
            </a:r>
          </a:p>
          <a:p>
            <a:pPr lvl="1"/>
            <a:r>
              <a:rPr lang="en-GB" sz="1600" dirty="0" smtClean="0"/>
              <a:t>Because two time series are independent</a:t>
            </a:r>
          </a:p>
          <a:p>
            <a:pPr lvl="1"/>
            <a:r>
              <a:rPr lang="en-GB" sz="1600" dirty="0" smtClean="0"/>
              <a:t>not necessarily on the same dates</a:t>
            </a:r>
          </a:p>
          <a:p>
            <a:r>
              <a:rPr lang="en-GB" sz="2000" dirty="0" smtClean="0"/>
              <a:t>Correlation between RAC coefficients?</a:t>
            </a:r>
          </a:p>
          <a:p>
            <a:pPr lvl="1"/>
            <a:r>
              <a:rPr lang="en-GB" sz="1600" dirty="0" smtClean="0"/>
              <a:t>Generally low </a:t>
            </a:r>
          </a:p>
          <a:p>
            <a:pPr lvl="1"/>
            <a:r>
              <a:rPr lang="en-GB" sz="1600" dirty="0" smtClean="0"/>
              <a:t>although not independent</a:t>
            </a:r>
            <a:r>
              <a:rPr lang="en-GB" sz="1600" dirty="0" smtClean="0"/>
              <a:t>…</a:t>
            </a:r>
            <a:endParaRPr lang="en-GB" sz="1600" dirty="0" smtClean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695325" y="1447800"/>
          <a:ext cx="3048000" cy="4779408"/>
        </p:xfrm>
        <a:graphic>
          <a:graphicData uri="http://schemas.openxmlformats.org/presentationml/2006/ole">
            <p:oleObj spid="_x0000_s4098" name="Equation" r:id="rId3" imgW="2145960" imgH="336528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Migrate References?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Nothing lasts forever (except GSICS!)</a:t>
            </a:r>
          </a:p>
          <a:p>
            <a:pPr lvl="1"/>
            <a:r>
              <a:rPr lang="en-US" smtClean="0"/>
              <a:t>Satellites (and their instruments) have finite life spans</a:t>
            </a:r>
          </a:p>
          <a:p>
            <a:pPr lvl="1"/>
            <a:r>
              <a:rPr lang="en-US" smtClean="0"/>
              <a:t>Satellite programs have longer life spans, but still finite</a:t>
            </a:r>
          </a:p>
          <a:p>
            <a:r>
              <a:rPr lang="en-US" smtClean="0"/>
              <a:t>“There can be only one!”</a:t>
            </a:r>
          </a:p>
          <a:p>
            <a:r>
              <a:rPr lang="en-US" smtClean="0"/>
              <a:t>Better, faster, cheaper* instruments come along</a:t>
            </a:r>
          </a:p>
          <a:p>
            <a:pPr lvl="1"/>
            <a:r>
              <a:rPr lang="en-US" smtClean="0"/>
              <a:t>(*Choose 2 of the above)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Combining Multiple References</a:t>
            </a:r>
          </a:p>
        </p:txBody>
      </p:sp>
      <p:sp>
        <p:nvSpPr>
          <p:cNvPr id="7171" name="Text Placeholder 5"/>
          <p:cNvSpPr>
            <a:spLocks noGrp="1"/>
          </p:cNvSpPr>
          <p:nvPr>
            <p:ph type="body" idx="1"/>
          </p:nvPr>
        </p:nvSpPr>
        <p:spPr>
          <a:xfrm>
            <a:off x="495300" y="1220788"/>
            <a:ext cx="4376738" cy="639762"/>
          </a:xfrm>
        </p:spPr>
        <p:txBody>
          <a:bodyPr/>
          <a:lstStyle/>
          <a:p>
            <a:r>
              <a:rPr lang="en-GB" smtClean="0"/>
              <a:t>Advantages</a:t>
            </a:r>
          </a:p>
        </p:txBody>
      </p:sp>
      <p:sp>
        <p:nvSpPr>
          <p:cNvPr id="7172" name="Content Placeholder 6"/>
          <p:cNvSpPr>
            <a:spLocks noGrp="1"/>
          </p:cNvSpPr>
          <p:nvPr>
            <p:ph sz="half" idx="2"/>
          </p:nvPr>
        </p:nvSpPr>
        <p:spPr>
          <a:xfrm>
            <a:off x="495300" y="1860550"/>
            <a:ext cx="4376738" cy="3951288"/>
          </a:xfrm>
        </p:spPr>
        <p:txBody>
          <a:bodyPr/>
          <a:lstStyle/>
          <a:p>
            <a:r>
              <a:rPr lang="en-US" sz="2000" smtClean="0"/>
              <a:t>Robustness</a:t>
            </a:r>
          </a:p>
          <a:p>
            <a:pPr lvl="1"/>
            <a:r>
              <a:rPr lang="en-US" sz="1800" smtClean="0"/>
              <a:t>In case of failure of one reference</a:t>
            </a:r>
          </a:p>
          <a:p>
            <a:pPr lvl="1"/>
            <a:r>
              <a:rPr lang="en-US" sz="1800" smtClean="0"/>
              <a:t>Allows transition between references – e.g. MetopA-&gt;B</a:t>
            </a:r>
          </a:p>
          <a:p>
            <a:r>
              <a:rPr lang="en-US" sz="2000" smtClean="0"/>
              <a:t>Greater coverage of diurnal cycle</a:t>
            </a:r>
          </a:p>
          <a:p>
            <a:pPr lvl="1"/>
            <a:r>
              <a:rPr lang="en-US" sz="1800" smtClean="0"/>
              <a:t>Both scene and instrument calibration variability</a:t>
            </a:r>
          </a:p>
          <a:p>
            <a:pPr lvl="1"/>
            <a:r>
              <a:rPr lang="en-US" sz="1800" smtClean="0"/>
              <a:t>Important for 3-axis stabilized spacecraft</a:t>
            </a:r>
          </a:p>
          <a:p>
            <a:r>
              <a:rPr lang="en-US" sz="2000" smtClean="0"/>
              <a:t>Broader engagement of GSICS members</a:t>
            </a:r>
          </a:p>
          <a:p>
            <a:pPr lvl="1"/>
            <a:endParaRPr lang="en-US" sz="1800" smtClean="0"/>
          </a:p>
        </p:txBody>
      </p:sp>
      <p:sp>
        <p:nvSpPr>
          <p:cNvPr id="7173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5032375" y="1220788"/>
            <a:ext cx="4378325" cy="639762"/>
          </a:xfrm>
        </p:spPr>
        <p:txBody>
          <a:bodyPr/>
          <a:lstStyle/>
          <a:p>
            <a:r>
              <a:rPr lang="en-GB" smtClean="0"/>
              <a:t>Disadvantages</a:t>
            </a:r>
          </a:p>
        </p:txBody>
      </p:sp>
      <p:sp>
        <p:nvSpPr>
          <p:cNvPr id="7174" name="Content Placeholder 8"/>
          <p:cNvSpPr>
            <a:spLocks noGrp="1"/>
          </p:cNvSpPr>
          <p:nvPr>
            <p:ph sz="quarter" idx="4"/>
          </p:nvPr>
        </p:nvSpPr>
        <p:spPr>
          <a:xfrm>
            <a:off x="5032375" y="1860550"/>
            <a:ext cx="4378325" cy="3951288"/>
          </a:xfrm>
        </p:spPr>
        <p:txBody>
          <a:bodyPr/>
          <a:lstStyle/>
          <a:p>
            <a:r>
              <a:rPr lang="en-GB" smtClean="0"/>
              <a:t>Segal's law:</a:t>
            </a:r>
          </a:p>
          <a:p>
            <a:pPr lvl="1"/>
            <a:r>
              <a:rPr lang="en-GB" sz="1800" smtClean="0"/>
              <a:t>"A man with a watch knows what time it is. A man with two watches is never sure."  [Bloch, Arthur (2003). </a:t>
            </a:r>
            <a:r>
              <a:rPr lang="en-GB" sz="1800" i="1" smtClean="0"/>
              <a:t>Murphy's Law</a:t>
            </a:r>
            <a:r>
              <a:rPr lang="en-GB" sz="1800" smtClean="0"/>
              <a:t>. Perigee. p. 36.]</a:t>
            </a:r>
          </a:p>
          <a:p>
            <a:pPr lvl="1"/>
            <a:r>
              <a:rPr lang="en-GB" sz="1800" smtClean="0"/>
              <a:t>It refers to the potential pitfalls of having too much conflicting information when making a decision.</a:t>
            </a:r>
          </a:p>
          <a:p>
            <a:pPr lvl="1"/>
            <a:r>
              <a:rPr lang="en-GB" sz="1800" smtClean="0"/>
              <a:t>User confusion</a:t>
            </a:r>
          </a:p>
          <a:p>
            <a:r>
              <a:rPr lang="en-US" smtClean="0"/>
              <a:t>Not Metrologically Traceable</a:t>
            </a:r>
          </a:p>
          <a:p>
            <a:pPr lvl="1"/>
            <a:r>
              <a:rPr lang="en-GB" sz="1800" smtClean="0"/>
              <a:t>as the references can never be perfectly consistent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90575" y="5773738"/>
            <a:ext cx="9115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>
                <a:solidFill>
                  <a:srgbClr val="FF0000"/>
                </a:solidFill>
              </a:rPr>
              <a:t>Define only one as </a:t>
            </a:r>
            <a:r>
              <a:rPr lang="en-GB" sz="2000" i="1" u="sng">
                <a:solidFill>
                  <a:srgbClr val="FF0000"/>
                </a:solidFill>
              </a:rPr>
              <a:t>the</a:t>
            </a:r>
            <a:r>
              <a:rPr lang="en-GB" sz="2000" i="1">
                <a:solidFill>
                  <a:srgbClr val="FF0000"/>
                </a:solidFill>
              </a:rPr>
              <a:t> calibration reference</a:t>
            </a:r>
          </a:p>
          <a:p>
            <a:r>
              <a:rPr lang="en-GB" sz="2000">
                <a:solidFill>
                  <a:srgbClr val="FF0000"/>
                </a:solidFill>
              </a:rPr>
              <a:t>All others are regarded as </a:t>
            </a:r>
            <a:r>
              <a:rPr lang="en-GB" sz="2000" i="1">
                <a:solidFill>
                  <a:srgbClr val="FF0000"/>
                </a:solidFill>
              </a:rPr>
              <a:t>calibration transfer standards</a:t>
            </a:r>
            <a:endParaRPr lang="en-GB" sz="2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GSICS Correction using Reference 1</a:t>
            </a:r>
          </a:p>
        </p:txBody>
      </p:sp>
      <p:pic>
        <p:nvPicPr>
          <p:cNvPr id="9219" name="Content Placeholder 9" descr="multi_ref1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38700" y="1439863"/>
            <a:ext cx="4572000" cy="4572000"/>
          </a:xfrm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95300" y="1485900"/>
            <a:ext cx="3971925" cy="4525963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GSICS Correction for Monitored Instrument</a:t>
            </a:r>
          </a:p>
          <a:p>
            <a:pPr>
              <a:defRPr/>
            </a:pPr>
            <a:r>
              <a:rPr lang="en-GB" dirty="0" smtClean="0"/>
              <a:t>Based on Reference 1</a:t>
            </a:r>
          </a:p>
          <a:p>
            <a:pPr>
              <a:defRPr/>
            </a:pPr>
            <a:r>
              <a:rPr lang="en-GB" dirty="0" smtClean="0"/>
              <a:t>Function with </a:t>
            </a: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uncertainty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:\MY DOCUMENTS\plots\multi_ref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8700" y="1439863"/>
            <a:ext cx="4572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GSICS Correction using Reference 2</a:t>
            </a:r>
          </a:p>
        </p:txBody>
      </p:sp>
      <p:sp>
        <p:nvSpPr>
          <p:cNvPr id="10244" name="Content Placeholder 8"/>
          <p:cNvSpPr>
            <a:spLocks noGrp="1"/>
          </p:cNvSpPr>
          <p:nvPr>
            <p:ph sz="half" idx="2"/>
          </p:nvPr>
        </p:nvSpPr>
        <p:spPr>
          <a:xfrm>
            <a:off x="495300" y="1485900"/>
            <a:ext cx="3971925" cy="4525963"/>
          </a:xfrm>
        </p:spPr>
        <p:txBody>
          <a:bodyPr/>
          <a:lstStyle/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r>
              <a:rPr lang="en-GB" smtClean="0">
                <a:solidFill>
                  <a:srgbClr val="3333FF"/>
                </a:solidFill>
              </a:rPr>
              <a:t>GSICS Correction for Monitored Instrument</a:t>
            </a:r>
          </a:p>
          <a:p>
            <a:r>
              <a:rPr lang="en-GB" smtClean="0">
                <a:solidFill>
                  <a:srgbClr val="3333FF"/>
                </a:solidFill>
              </a:rPr>
              <a:t>Based on Reference 2</a:t>
            </a:r>
          </a:p>
          <a:p>
            <a:r>
              <a:rPr lang="en-GB" smtClean="0">
                <a:solidFill>
                  <a:srgbClr val="3333FF"/>
                </a:solidFill>
              </a:rPr>
              <a:t>Different function with </a:t>
            </a:r>
            <a:r>
              <a:rPr lang="en-GB" smtClean="0">
                <a:solidFill>
                  <a:srgbClr val="00B0F0"/>
                </a:solidFill>
              </a:rPr>
              <a:t>different uncertainty</a:t>
            </a:r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:\MY DOCUMENTS\plots\multi_ref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8700" y="1439863"/>
            <a:ext cx="4572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Delta Correction Reference 2-&gt;1</a:t>
            </a:r>
          </a:p>
        </p:txBody>
      </p:sp>
      <p:sp>
        <p:nvSpPr>
          <p:cNvPr id="11268" name="Content Placeholder 8"/>
          <p:cNvSpPr>
            <a:spLocks noGrp="1"/>
          </p:cNvSpPr>
          <p:nvPr>
            <p:ph sz="half" idx="2"/>
          </p:nvPr>
        </p:nvSpPr>
        <p:spPr>
          <a:xfrm>
            <a:off x="495300" y="1485900"/>
            <a:ext cx="3971925" cy="4525963"/>
          </a:xfrm>
        </p:spPr>
        <p:txBody>
          <a:bodyPr/>
          <a:lstStyle/>
          <a:p>
            <a:r>
              <a:rPr lang="en-GB" smtClean="0">
                <a:solidFill>
                  <a:srgbClr val="FF0000"/>
                </a:solidFill>
              </a:rPr>
              <a:t>GSICS Correction for Reference 2</a:t>
            </a:r>
          </a:p>
          <a:p>
            <a:r>
              <a:rPr lang="en-GB" smtClean="0">
                <a:solidFill>
                  <a:srgbClr val="FF0000"/>
                </a:solidFill>
              </a:rPr>
              <a:t>Based on Reference 1</a:t>
            </a:r>
          </a:p>
          <a:p>
            <a:r>
              <a:rPr lang="en-GB" smtClean="0">
                <a:solidFill>
                  <a:srgbClr val="FF0000"/>
                </a:solidFill>
              </a:rPr>
              <a:t>Function with </a:t>
            </a:r>
            <a:r>
              <a:rPr lang="en-GB" smtClean="0">
                <a:solidFill>
                  <a:srgbClr val="7030A0"/>
                </a:solidFill>
              </a:rPr>
              <a:t>uncertainty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:\MY DOCUMENTS\plots\multi_ref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8700" y="1439863"/>
            <a:ext cx="4572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Delta Correction Reference 2-&gt;1</a:t>
            </a:r>
          </a:p>
        </p:txBody>
      </p:sp>
      <p:sp>
        <p:nvSpPr>
          <p:cNvPr id="12292" name="Content Placeholder 8"/>
          <p:cNvSpPr>
            <a:spLocks noGrp="1"/>
          </p:cNvSpPr>
          <p:nvPr>
            <p:ph sz="half" idx="2"/>
          </p:nvPr>
        </p:nvSpPr>
        <p:spPr>
          <a:xfrm>
            <a:off x="495300" y="1485900"/>
            <a:ext cx="3971925" cy="4525963"/>
          </a:xfrm>
        </p:spPr>
        <p:txBody>
          <a:bodyPr/>
          <a:lstStyle/>
          <a:p>
            <a:endParaRPr lang="en-GB" smtClean="0">
              <a:solidFill>
                <a:srgbClr val="FF0000"/>
              </a:solidFill>
            </a:endParaRPr>
          </a:p>
          <a:p>
            <a:endParaRPr lang="en-GB" smtClean="0">
              <a:solidFill>
                <a:srgbClr val="FF0000"/>
              </a:solidFill>
            </a:endParaRPr>
          </a:p>
          <a:p>
            <a:endParaRPr lang="en-GB" smtClean="0">
              <a:solidFill>
                <a:srgbClr val="FF0000"/>
              </a:solidFill>
            </a:endParaRPr>
          </a:p>
          <a:p>
            <a:endParaRPr lang="en-GB" smtClean="0">
              <a:solidFill>
                <a:srgbClr val="FF0000"/>
              </a:solidFill>
            </a:endParaRPr>
          </a:p>
          <a:p>
            <a:r>
              <a:rPr lang="en-GB" smtClean="0">
                <a:solidFill>
                  <a:srgbClr val="FF0000"/>
                </a:solidFill>
              </a:rPr>
              <a:t>Delta GSICS Correction for Reference 2</a:t>
            </a:r>
          </a:p>
          <a:p>
            <a:r>
              <a:rPr lang="en-GB" smtClean="0">
                <a:solidFill>
                  <a:srgbClr val="FF0000"/>
                </a:solidFill>
              </a:rPr>
              <a:t>Based on Reference 1</a:t>
            </a:r>
          </a:p>
          <a:p>
            <a:r>
              <a:rPr lang="en-GB" smtClean="0">
                <a:solidFill>
                  <a:srgbClr val="FF0000"/>
                </a:solidFill>
              </a:rPr>
              <a:t>Function with </a:t>
            </a:r>
            <a:r>
              <a:rPr lang="en-GB" smtClean="0">
                <a:solidFill>
                  <a:srgbClr val="7030A0"/>
                </a:solidFill>
              </a:rPr>
              <a:t>uncertainty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:\MY DOCUMENTS\plots\multi_ref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8700" y="1439863"/>
            <a:ext cx="4572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GSICS Correction using Reference 2-&gt;1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95300" y="1485900"/>
            <a:ext cx="3971925" cy="4525963"/>
          </a:xfrm>
        </p:spPr>
        <p:txBody>
          <a:bodyPr/>
          <a:lstStyle/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r>
              <a:rPr lang="en-GB" dirty="0" smtClean="0">
                <a:solidFill>
                  <a:srgbClr val="FF0000"/>
                </a:solidFill>
              </a:rPr>
              <a:t>Add Delta Correction to Reference 2</a:t>
            </a:r>
          </a:p>
          <a:p>
            <a:pPr>
              <a:defRPr/>
            </a:pPr>
            <a:r>
              <a:rPr lang="en-GB" dirty="0" smtClean="0">
                <a:solidFill>
                  <a:srgbClr val="3333FF"/>
                </a:solidFill>
              </a:rPr>
              <a:t>Maps GSICS Correction based on Reference 2 </a:t>
            </a:r>
            <a:r>
              <a:rPr lang="en-GB" dirty="0" smtClean="0"/>
              <a:t>to Reference 1</a:t>
            </a:r>
          </a:p>
          <a:p>
            <a:pPr>
              <a:defRPr/>
            </a:pPr>
            <a:r>
              <a:rPr lang="en-GB" dirty="0" smtClean="0"/>
              <a:t>Consistent function,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but larger uncertainty</a:t>
            </a:r>
          </a:p>
          <a:p>
            <a:pPr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Implementation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651000" y="1531408"/>
          <a:ext cx="660400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SICS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GSICS_Template</Template>
  <TotalTime>1369</TotalTime>
  <Words>998</Words>
  <Application>Microsoft Office PowerPoint</Application>
  <PresentationFormat>A4 Paper (210x297 mm)</PresentationFormat>
  <Paragraphs>198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GSICS_Template</vt:lpstr>
      <vt:lpstr>Equation</vt:lpstr>
      <vt:lpstr>Migrating from GSICS GEO-LEO IR Products from Metop-A/IASI to Metop-B/IASI Reference</vt:lpstr>
      <vt:lpstr>Why Migrate References?</vt:lpstr>
      <vt:lpstr>Combining Multiple References</vt:lpstr>
      <vt:lpstr>GSICS Correction using Reference 1</vt:lpstr>
      <vt:lpstr>GSICS Correction using Reference 2</vt:lpstr>
      <vt:lpstr>Delta Correction Reference 2-&gt;1</vt:lpstr>
      <vt:lpstr>Delta Correction Reference 2-&gt;1</vt:lpstr>
      <vt:lpstr>GSICS Correction using Reference 2-&gt;1</vt:lpstr>
      <vt:lpstr>Implementation</vt:lpstr>
      <vt:lpstr>GEO as Transfer Radiometer</vt:lpstr>
      <vt:lpstr>Meteosat-9/SEVIRI as Transfer</vt:lpstr>
      <vt:lpstr>Time Series of Standard Biases (Met9/SEVIRI-MetopB/IASI) &amp; (Met9/SEVIRI-MetopA/IASI)</vt:lpstr>
      <vt:lpstr>Statistics of Double Difference  (Met9/SEVIRI-MetopB/IASI)-(Met9/SEVIRI-MetopA/IASI)</vt:lpstr>
      <vt:lpstr>Statistics of Double Difference  (Met9/SEVIRI-MetopB/IASI)-(Met9/SEVIRI-MetopA/IASI)</vt:lpstr>
      <vt:lpstr>Formulating the Delta Correction</vt:lpstr>
      <vt:lpstr>Propagation of Variances</vt:lpstr>
      <vt:lpstr>Time Series of Double Differences (Met9/SEVIRI-MetopB/IASI)-(Met9/SEVIRI-MetopA/IASI)</vt:lpstr>
      <vt:lpstr>Propagation of Variances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Strategy for the Inter-Calibration of Solar Channels within GSICS</dc:title>
  <dc:creator>Tim Hewison</dc:creator>
  <cp:lastModifiedBy>Tim Hewison</cp:lastModifiedBy>
  <cp:revision>132</cp:revision>
  <cp:lastPrinted>2006-03-06T14:11:17Z</cp:lastPrinted>
  <dcterms:created xsi:type="dcterms:W3CDTF">2010-09-08T08:08:43Z</dcterms:created>
  <dcterms:modified xsi:type="dcterms:W3CDTF">2013-02-18T13:36:04Z</dcterms:modified>
</cp:coreProperties>
</file>