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7" r:id="rId3"/>
    <p:sldId id="285" r:id="rId4"/>
    <p:sldId id="292" r:id="rId5"/>
    <p:sldId id="290" r:id="rId6"/>
    <p:sldId id="291" r:id="rId7"/>
    <p:sldId id="294" r:id="rId8"/>
    <p:sldId id="280" r:id="rId9"/>
    <p:sldId id="288" r:id="rId10"/>
    <p:sldId id="293" r:id="rId1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6600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720" y="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9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aseline="0"/>
            </a:lvl1pPr>
          </a:lstStyle>
          <a:p>
            <a:pPr>
              <a:defRPr/>
            </a:pPr>
            <a:fld id="{2B8F5348-F33D-47B4-884F-814D69888831}" type="datetimeFigureOut">
              <a:rPr lang="en-US"/>
              <a:pPr>
                <a:defRPr/>
              </a:pPr>
              <a:t>3/1/2013</a:t>
            </a:fld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aseline="0"/>
            </a:lvl1pPr>
          </a:lstStyle>
          <a:p>
            <a:pPr>
              <a:defRPr/>
            </a:pPr>
            <a:fld id="{B6378DE3-E464-4AF0-9F23-A21E79F7F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aseline="0"/>
            </a:lvl1pPr>
          </a:lstStyle>
          <a:p>
            <a:pPr>
              <a:defRPr/>
            </a:pPr>
            <a:fld id="{6E0F7D5C-462A-4E76-B94C-722B46D47693}" type="datetimeFigureOut">
              <a:rPr lang="en-US"/>
              <a:pPr>
                <a:defRPr/>
              </a:pPr>
              <a:t>3/1/2013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aseline="0"/>
            </a:lvl1pPr>
          </a:lstStyle>
          <a:p>
            <a:pPr>
              <a:defRPr/>
            </a:pPr>
            <a:fld id="{B9BDE555-BD9A-480D-B56B-D49AFA6FE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87686-00CD-44D1-8AB1-0BDE0541D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C5878-4E6B-489B-831F-DE40DC72E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EF4A0-97F0-421F-A649-81D2041AA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D6692-0A66-469E-92AA-4E39DC3F0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482E1-DE6E-443B-8BC2-2C1001D33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8F4B0-89F6-4D19-9DC8-CEFAB6164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1E5CB-1002-49C1-9F36-E34868290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25A8A-FCC2-4978-9FF1-0A344DC21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AEE2B-DEFC-4596-893B-2DF84FBB0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A253-39D5-40C0-B2DA-CE4838476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B2E17-25E1-45DB-B17D-D9E9B9658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pPr>
              <a:defRPr/>
            </a:pPr>
            <a:fld id="{89C608BC-6A93-4871-A5C5-CF671D9B5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3429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tx1"/>
                </a:solidFill>
              </a:rPr>
              <a:t>Regional characteristics of Deep Convective Clouds (DCCs) observed by the Lightning Imaging Sensor (LIS)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for July and August 1998-2010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105400"/>
            <a:ext cx="7772400" cy="685800"/>
          </a:xfrm>
        </p:spPr>
        <p:txBody>
          <a:bodyPr/>
          <a:lstStyle/>
          <a:p>
            <a:pPr eaLnBrk="1" hangingPunct="1"/>
            <a:r>
              <a:rPr lang="en-US" b="1" dirty="0" smtClean="0"/>
              <a:t>Dennis Buechler</a:t>
            </a:r>
          </a:p>
          <a:p>
            <a:pPr eaLnBrk="1" hangingPunct="1"/>
            <a:endParaRPr lang="en-US" b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buechle\Desktop\GSICS\GSICS_annual_2013\pics\ALL_03_1_8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447798"/>
            <a:ext cx="3724275" cy="4819650"/>
          </a:xfrm>
          <a:prstGeom prst="rect">
            <a:avLst/>
          </a:prstGeom>
          <a:noFill/>
        </p:spPr>
      </p:pic>
      <p:pic>
        <p:nvPicPr>
          <p:cNvPr id="3" name="Picture 3" descr="C:\Users\dbuechle\Desktop\GSICS\GSICS_annual_2013\pics\LISBG_vza_dist_jul_aug_205_03_1_noes_az_vza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71900"/>
            <a:ext cx="5143500" cy="3086100"/>
          </a:xfrm>
          <a:prstGeom prst="rect">
            <a:avLst/>
          </a:prstGeom>
          <a:noFill/>
        </p:spPr>
      </p:pic>
      <p:pic>
        <p:nvPicPr>
          <p:cNvPr id="4098" name="Picture 2" descr="C:\Users\dbuechle\Desktop\GSICS\GSICS_annual_2013\pics\LISBG_raa_dist_jul_aug_205_03_1_noes_az_vza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0"/>
            <a:ext cx="5143500" cy="3086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152400" y="228600"/>
            <a:ext cx="85344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6700" algn="l"/>
              </a:tabLst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LIS Characteristics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1600200"/>
            <a:ext cx="5181600" cy="5029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28700" algn="l"/>
                <a:tab pos="1028700" algn="l"/>
                <a:tab pos="1028700" algn="l"/>
              </a:tabLst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Fast lens, narrowband (~1 nm wide) filter at 777.4 nm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28700" algn="l"/>
                <a:tab pos="1028700" algn="l"/>
                <a:tab pos="1028700" algn="l"/>
              </a:tabLst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128 x 128 CCD array,               500 fps imaging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tabLst>
                <a:tab pos="1028700" algn="l"/>
                <a:tab pos="1028700" algn="l"/>
                <a:tab pos="1028700" algn="l"/>
              </a:tabLst>
              <a:defRPr/>
            </a:pPr>
            <a:r>
              <a:rPr lang="en-US" sz="2400" baseline="0" dirty="0" smtClean="0"/>
              <a:t>~3.5 km nadir to ~7 km at corners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28700" algn="l"/>
                <a:tab pos="1028700" algn="l"/>
                <a:tab pos="1028700" algn="l"/>
              </a:tabLst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Frame-to-frame subtraction isolates lightning transients against bright daytime background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tabLst>
                <a:tab pos="1028700" algn="l"/>
                <a:tab pos="1028700" algn="l"/>
                <a:tab pos="1028700" algn="l"/>
              </a:tabLst>
            </a:pPr>
            <a:r>
              <a:rPr lang="en-US" sz="2400" baseline="0" dirty="0" smtClean="0"/>
              <a:t>Backgrounds ~35 seconds</a:t>
            </a:r>
          </a:p>
          <a:p>
            <a:pPr marL="342900" lvl="0" indent="-342900" eaLnBrk="0" hangingPunct="0">
              <a:spcBef>
                <a:spcPct val="20000"/>
              </a:spcBef>
              <a:tabLst>
                <a:tab pos="1028700" algn="l"/>
                <a:tab pos="1028700" algn="l"/>
                <a:tab pos="1028700" algn="l"/>
              </a:tabLst>
            </a:pPr>
            <a:endParaRPr lang="en-US" sz="2400" baseline="0" dirty="0" smtClean="0"/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  <a:tabLst>
                <a:tab pos="1028700" algn="l"/>
                <a:tab pos="1028700" algn="l"/>
                <a:tab pos="1028700" algn="l"/>
              </a:tabLst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28700" algn="l"/>
                <a:tab pos="1028700" algn="l"/>
                <a:tab pos="1028700" algn="l"/>
              </a:tabLst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533400" y="1066800"/>
            <a:ext cx="8229600" cy="0"/>
          </a:xfrm>
          <a:prstGeom prst="line">
            <a:avLst/>
          </a:prstGeom>
          <a:noFill/>
          <a:ln w="50800" cmpd="dbl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40" name="Picture 16" descr="C:\Users\dbuechle\Desktop\GSICS\GSICS_annual_2013\pics\spec_l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9492" y="2438400"/>
            <a:ext cx="3094892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Methodology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70037"/>
            <a:ext cx="5334000" cy="5287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Use VIRS (</a:t>
            </a:r>
            <a:r>
              <a:rPr lang="en-US" sz="2400" dirty="0" err="1" smtClean="0"/>
              <a:t>colocated</a:t>
            </a:r>
            <a:r>
              <a:rPr lang="en-US" sz="2400" dirty="0" smtClean="0"/>
              <a:t> onboard TRMM with LIS) 11 µm to identify DCCs ( &gt; 205K)</a:t>
            </a:r>
          </a:p>
          <a:p>
            <a:pPr eaLnBrk="1" hangingPunct="1"/>
            <a:r>
              <a:rPr lang="en-US" sz="2400" dirty="0" smtClean="0"/>
              <a:t>Identify </a:t>
            </a:r>
            <a:r>
              <a:rPr lang="en-US" sz="2400" dirty="0" err="1" smtClean="0"/>
              <a:t>colocated</a:t>
            </a:r>
            <a:r>
              <a:rPr lang="en-US" sz="2400" dirty="0" smtClean="0"/>
              <a:t> LIS Background (BG) pixels</a:t>
            </a:r>
          </a:p>
          <a:p>
            <a:pPr eaLnBrk="1" hangingPunct="1"/>
            <a:r>
              <a:rPr lang="en-US" sz="2400" dirty="0" smtClean="0"/>
              <a:t>Method being evaluated for use to monitor Geostationary Lightning </a:t>
            </a:r>
            <a:r>
              <a:rPr lang="en-US" sz="2400" dirty="0" err="1" smtClean="0"/>
              <a:t>Mapper</a:t>
            </a:r>
            <a:r>
              <a:rPr lang="en-US" sz="2400" dirty="0" smtClean="0"/>
              <a:t> (GLM) on-orbit performance</a:t>
            </a:r>
          </a:p>
          <a:p>
            <a:pPr eaLnBrk="1" hangingPunct="1"/>
            <a:r>
              <a:rPr lang="en-US" sz="2400" dirty="0" smtClean="0"/>
              <a:t>Analyzed each July and August from 1998-2010</a:t>
            </a: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609600" y="1066800"/>
            <a:ext cx="8229600" cy="0"/>
          </a:xfrm>
          <a:prstGeom prst="line">
            <a:avLst/>
          </a:prstGeom>
          <a:noFill/>
          <a:ln w="50800" cmpd="dbl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51" name="Picture 3" descr="C:\Users\dbuechle\Desktop\pubs\ICAE2011\revisions2\virs_ir11_050717_43707_0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962400"/>
            <a:ext cx="2958656" cy="2787396"/>
          </a:xfrm>
          <a:prstGeom prst="rect">
            <a:avLst/>
          </a:prstGeom>
          <a:noFill/>
        </p:spPr>
      </p:pic>
      <p:pic>
        <p:nvPicPr>
          <p:cNvPr id="9" name="Picture 2" descr="C:\Users\dbuechle\Desktop\pubs\ICAE2011\revisions2\lisbg_050717_43707_05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143000"/>
            <a:ext cx="2958656" cy="2787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609600" y="1066800"/>
            <a:ext cx="8229600" cy="0"/>
          </a:xfrm>
          <a:prstGeom prst="line">
            <a:avLst/>
          </a:prstGeom>
          <a:noFill/>
          <a:ln w="50800" cmpd="dbl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C:\Users\dbuechle\Desktop\GSICS\GSICS_annual_2013\pics\LISBG_dist_jul_aug_no_lit_205_03_1_noes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4686300" cy="2811780"/>
          </a:xfrm>
          <a:prstGeom prst="rect">
            <a:avLst/>
          </a:prstGeom>
          <a:noFill/>
        </p:spPr>
      </p:pic>
      <p:pic>
        <p:nvPicPr>
          <p:cNvPr id="1028" name="Picture 4" descr="C:\Users\dbuechle\Desktop\pubs\ICAE2011\revisions2\LISBG_year_jul_aug_no_ltg_205_03_1_noes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524000"/>
            <a:ext cx="4114800" cy="2468880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2286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baseline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Results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04800" y="4343400"/>
            <a:ext cx="8534400" cy="2133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28700" algn="l"/>
                <a:tab pos="1028700" algn="l"/>
                <a:tab pos="1028700" algn="l"/>
              </a:tabLst>
              <a:defRPr/>
            </a:pPr>
            <a:r>
              <a:rPr lang="en-US" sz="2400" kern="0" baseline="0" dirty="0" smtClean="0">
                <a:latin typeface="+mn-lt"/>
              </a:rPr>
              <a:t>LIS DCC radiance distributions are very similar from 1998-2010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28700" algn="l"/>
                <a:tab pos="1028700" algn="l"/>
                <a:tab pos="1028700" algn="l"/>
              </a:tabLst>
              <a:defRPr/>
            </a:pPr>
            <a:r>
              <a:rPr lang="en-US" sz="2400" kern="0" baseline="0" dirty="0" smtClean="0">
                <a:latin typeface="+mn-lt"/>
              </a:rPr>
              <a:t>Mean yearly July August LIS DCC radiance values vary little over the period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28700" algn="l"/>
                <a:tab pos="1028700" algn="l"/>
                <a:tab pos="1028700" algn="l"/>
              </a:tabLst>
              <a:defRPr/>
            </a:pPr>
            <a:r>
              <a:rPr lang="en-US" sz="2400" i="1" kern="0" baseline="0" dirty="0" smtClean="0">
                <a:latin typeface="+mn-lt"/>
              </a:rPr>
              <a:t>Atmospheric Research</a:t>
            </a:r>
            <a:r>
              <a:rPr lang="en-US" sz="2400" kern="0" baseline="0" dirty="0" smtClean="0">
                <a:latin typeface="+mn-lt"/>
              </a:rPr>
              <a:t>, 2013</a:t>
            </a:r>
          </a:p>
          <a:p>
            <a:pPr marL="342900" lvl="0" indent="-342900" eaLnBrk="0" hangingPunct="0">
              <a:spcBef>
                <a:spcPct val="20000"/>
              </a:spcBef>
              <a:tabLst>
                <a:tab pos="1028700" algn="l"/>
                <a:tab pos="1028700" algn="l"/>
                <a:tab pos="1028700" algn="l"/>
              </a:tabLst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28700" algn="l"/>
                <a:tab pos="1028700" algn="l"/>
                <a:tab pos="1028700" algn="l"/>
              </a:tabLst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457200" y="762000"/>
            <a:ext cx="8229600" cy="0"/>
          </a:xfrm>
          <a:prstGeom prst="line">
            <a:avLst/>
          </a:prstGeom>
          <a:noFill/>
          <a:ln w="50800" cmpd="dbl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5" name="Picture 3" descr="C:\Users\dbuechle\Desktop\GSICS\GSICS_annual_2013\pics\BGABS_DCC_lit_2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733799"/>
            <a:ext cx="4499688" cy="270155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19600" y="838200"/>
            <a:ext cx="4495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2400" baseline="0" dirty="0" smtClean="0"/>
              <a:t>91.5% of LIS DCCs occur over oceans</a:t>
            </a:r>
          </a:p>
          <a:p>
            <a:pPr marL="571500" lvl="1" indent="-114300">
              <a:buFont typeface="Arial" pitchFamily="34" charset="0"/>
              <a:buChar char="•"/>
            </a:pPr>
            <a:r>
              <a:rPr lang="en-US" sz="2400" baseline="0" dirty="0" smtClean="0"/>
              <a:t>Western Pacific (WPAC)</a:t>
            </a:r>
          </a:p>
          <a:p>
            <a:pPr marL="571500" lvl="1" indent="-114300">
              <a:buFont typeface="Arial" pitchFamily="34" charset="0"/>
              <a:buChar char="•"/>
            </a:pPr>
            <a:r>
              <a:rPr lang="en-US" sz="2400" baseline="0" dirty="0" smtClean="0"/>
              <a:t>Bay of Bengal and Indian Ocean (IND)</a:t>
            </a:r>
          </a:p>
          <a:p>
            <a:pPr marL="571500" lvl="1" indent="-114300">
              <a:buFont typeface="Arial" pitchFamily="34" charset="0"/>
              <a:buChar char="•"/>
            </a:pPr>
            <a:r>
              <a:rPr lang="en-US" sz="2400" baseline="0" dirty="0" smtClean="0"/>
              <a:t>near central America (AM)</a:t>
            </a:r>
          </a:p>
          <a:p>
            <a:pPr marL="571500" lvl="1" indent="-114300">
              <a:buFont typeface="Arial" pitchFamily="34" charset="0"/>
              <a:buChar char="•"/>
            </a:pPr>
            <a:endParaRPr lang="en-US" sz="2400" baseline="0" dirty="0" smtClean="0"/>
          </a:p>
          <a:p>
            <a:pPr>
              <a:buFont typeface="Arial" pitchFamily="34" charset="0"/>
              <a:buChar char="•"/>
            </a:pPr>
            <a:r>
              <a:rPr lang="en-US" sz="2400" baseline="0" dirty="0" smtClean="0"/>
              <a:t> 8.5% of LIS DCCs occur over land</a:t>
            </a:r>
          </a:p>
          <a:p>
            <a:pPr marL="571500" lvl="1" indent="-114300">
              <a:buFont typeface="Arial" pitchFamily="34" charset="0"/>
              <a:buChar char="•"/>
            </a:pPr>
            <a:r>
              <a:rPr lang="en-US" sz="2400" baseline="0" dirty="0" smtClean="0"/>
              <a:t>Africa (AFR)</a:t>
            </a:r>
          </a:p>
          <a:p>
            <a:pPr marL="571500" lvl="1" indent="-114300">
              <a:buFont typeface="Arial" pitchFamily="34" charset="0"/>
              <a:buChar char="•"/>
            </a:pPr>
            <a:r>
              <a:rPr lang="en-US" sz="2400" baseline="0" dirty="0" smtClean="0"/>
              <a:t>Near the Himalayas (IND)</a:t>
            </a:r>
          </a:p>
          <a:p>
            <a:pPr marL="571500" lvl="1" indent="-114300">
              <a:buFont typeface="Arial" pitchFamily="34" charset="0"/>
              <a:buChar char="•"/>
            </a:pPr>
            <a:endParaRPr lang="en-US" sz="2400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2400" baseline="0" dirty="0" smtClean="0"/>
              <a:t>31% of LIS DCCs associated with lightning occur over land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2400" baseline="0" dirty="0" smtClean="0"/>
              <a:t>Mostly over Africa (AFR)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305800" y="1295400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0" y="838197"/>
            <a:ext cx="4499607" cy="2697937"/>
            <a:chOff x="0" y="838200"/>
            <a:chExt cx="4286250" cy="2571750"/>
          </a:xfrm>
        </p:grpSpPr>
        <p:pic>
          <p:nvPicPr>
            <p:cNvPr id="3076" name="Picture 4" descr="C:\Users\dbuechle\Desktop\GSICS\GSICS_annual_2013\pics\BGABS_DCC_nolit_20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838200"/>
              <a:ext cx="4286250" cy="257175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762000" y="2209800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AM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81200" y="2209800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AFR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43200" y="2209800"/>
              <a:ext cx="4491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IND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05200" y="2209800"/>
              <a:ext cx="6349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WPAC</a:t>
              </a:r>
              <a:endParaRPr lang="en-US" dirty="0"/>
            </a:p>
          </p:txBody>
        </p:sp>
      </p:grp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57200" y="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57200" y="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Location of </a:t>
            </a:r>
            <a:r>
              <a:rPr lang="en-US" sz="4000" kern="0" baseline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LIS </a:t>
            </a:r>
            <a:r>
              <a:rPr lang="en-US" sz="4000" kern="0" baseline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DCCs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457200" y="762000"/>
            <a:ext cx="8229600" cy="0"/>
          </a:xfrm>
          <a:prstGeom prst="line">
            <a:avLst/>
          </a:prstGeom>
          <a:noFill/>
          <a:ln w="50800" cmpd="dbl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28600" y="1066799"/>
            <a:ext cx="4282440" cy="2698441"/>
            <a:chOff x="1600200" y="1828800"/>
            <a:chExt cx="4282440" cy="256946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00200" y="1828800"/>
              <a:ext cx="4282440" cy="2569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Box 15"/>
            <p:cNvSpPr txBox="1"/>
            <p:nvPr/>
          </p:nvSpPr>
          <p:spPr>
            <a:xfrm>
              <a:off x="2895600" y="2590800"/>
              <a:ext cx="533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AM</a:t>
              </a:r>
              <a:endParaRPr lang="en-US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572000" y="1066800"/>
            <a:ext cx="4282440" cy="2697937"/>
            <a:chOff x="4572000" y="990600"/>
            <a:chExt cx="4282440" cy="2569464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990600"/>
              <a:ext cx="4282440" cy="2569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TextBox 22"/>
            <p:cNvSpPr txBox="1"/>
            <p:nvPr/>
          </p:nvSpPr>
          <p:spPr>
            <a:xfrm>
              <a:off x="5867400" y="1905000"/>
              <a:ext cx="533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AFR</a:t>
              </a:r>
              <a:endParaRPr lang="en-US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28600" y="3886199"/>
            <a:ext cx="4282440" cy="2697937"/>
            <a:chOff x="228600" y="3733800"/>
            <a:chExt cx="4282440" cy="2569464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3733800"/>
              <a:ext cx="4282440" cy="2569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TextBox 25"/>
            <p:cNvSpPr txBox="1"/>
            <p:nvPr/>
          </p:nvSpPr>
          <p:spPr>
            <a:xfrm>
              <a:off x="1295400" y="4572000"/>
              <a:ext cx="533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IND</a:t>
              </a:r>
              <a:endParaRPr lang="en-US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572000" y="3886200"/>
            <a:ext cx="4282440" cy="2697937"/>
            <a:chOff x="4648200" y="3810000"/>
            <a:chExt cx="4282440" cy="2569464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8200" y="3810000"/>
              <a:ext cx="4282440" cy="2569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" name="TextBox 28"/>
            <p:cNvSpPr txBox="1"/>
            <p:nvPr/>
          </p:nvSpPr>
          <p:spPr>
            <a:xfrm>
              <a:off x="5791200" y="4724400"/>
              <a:ext cx="685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WPAC</a:t>
              </a:r>
              <a:endParaRPr lang="en-US" b="1" dirty="0"/>
            </a:p>
          </p:txBody>
        </p:sp>
      </p:grp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457200" y="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baseline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Land/Ocean LIS DCC radiances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baseline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Land/Ocean LIS DCCs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457200" y="762000"/>
            <a:ext cx="8229600" cy="0"/>
          </a:xfrm>
          <a:prstGeom prst="line">
            <a:avLst/>
          </a:prstGeom>
          <a:noFill/>
          <a:ln w="50800" cmpd="dbl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990600"/>
            <a:ext cx="8001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2400" baseline="0" dirty="0" smtClean="0"/>
              <a:t>LIS DCC radiance distributions are similar in each region except Africa whose land pixels are brighter than any other </a:t>
            </a:r>
            <a:r>
              <a:rPr lang="en-US" sz="2400" baseline="0" dirty="0" smtClean="0"/>
              <a:t>region (</a:t>
            </a:r>
            <a:r>
              <a:rPr lang="en-US" sz="2400" baseline="0" dirty="0" smtClean="0"/>
              <a:t>368.7 W sr</a:t>
            </a:r>
            <a:r>
              <a:rPr lang="en-US" sz="2400" baseline="30000" dirty="0" smtClean="0"/>
              <a:t>-1</a:t>
            </a:r>
            <a:r>
              <a:rPr lang="en-US" sz="2400" baseline="0" dirty="0" smtClean="0"/>
              <a:t> m</a:t>
            </a:r>
            <a:r>
              <a:rPr lang="en-US" sz="2400" baseline="30000" dirty="0" smtClean="0"/>
              <a:t>-2</a:t>
            </a:r>
            <a:r>
              <a:rPr lang="en-US" sz="2400" baseline="0" dirty="0" smtClean="0"/>
              <a:t> </a:t>
            </a:r>
            <a:r>
              <a:rPr lang="en-US" sz="2400" baseline="0" dirty="0" smtClean="0"/>
              <a:t>µm)</a:t>
            </a:r>
            <a:endParaRPr lang="en-US" sz="2400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2400" baseline="0" dirty="0" smtClean="0"/>
              <a:t>LIS </a:t>
            </a:r>
            <a:r>
              <a:rPr lang="en-US" sz="2400" baseline="0" dirty="0" smtClean="0"/>
              <a:t>DCC </a:t>
            </a:r>
            <a:r>
              <a:rPr lang="en-US" sz="2400" baseline="0" dirty="0" smtClean="0"/>
              <a:t>radiances in </a:t>
            </a:r>
            <a:r>
              <a:rPr lang="en-US" sz="2400" baseline="0" dirty="0" smtClean="0"/>
              <a:t>AM and AFR are somewhat brighter than those over IND and WPAC (360.5 </a:t>
            </a:r>
            <a:r>
              <a:rPr lang="en-US" sz="2400" baseline="0" dirty="0" err="1" smtClean="0"/>
              <a:t>vs</a:t>
            </a:r>
            <a:r>
              <a:rPr lang="en-US" sz="2400" baseline="0" dirty="0" smtClean="0"/>
              <a:t> 357.1 W sr</a:t>
            </a:r>
            <a:r>
              <a:rPr lang="en-US" sz="2400" baseline="30000" dirty="0" smtClean="0"/>
              <a:t>-1</a:t>
            </a:r>
            <a:r>
              <a:rPr lang="en-US" sz="2400" baseline="0" dirty="0" smtClean="0"/>
              <a:t> m</a:t>
            </a:r>
            <a:r>
              <a:rPr lang="en-US" sz="2400" baseline="30000" dirty="0" smtClean="0"/>
              <a:t>-2</a:t>
            </a:r>
            <a:r>
              <a:rPr lang="en-US" sz="2400" baseline="0" dirty="0" smtClean="0"/>
              <a:t> µm</a:t>
            </a:r>
            <a:r>
              <a:rPr lang="en-US" sz="2400" baseline="0" dirty="0" smtClean="0"/>
              <a:t>)</a:t>
            </a:r>
            <a:endParaRPr lang="en-US" sz="2400" baseline="30000" dirty="0" smtClean="0"/>
          </a:p>
          <a:p>
            <a:pPr marL="628650" lvl="1" indent="-171450">
              <a:buFont typeface="Arial" pitchFamily="34" charset="0"/>
              <a:buChar char="•"/>
            </a:pPr>
            <a:endParaRPr lang="en-US" sz="2400" baseline="0" dirty="0" smtClean="0"/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Next Steps</a:t>
            </a:r>
          </a:p>
        </p:txBody>
      </p:sp>
      <p:sp>
        <p:nvSpPr>
          <p:cNvPr id="39938" name="Line 3"/>
          <p:cNvSpPr>
            <a:spLocks noChangeShapeType="1"/>
          </p:cNvSpPr>
          <p:nvPr/>
        </p:nvSpPr>
        <p:spPr bwMode="auto">
          <a:xfrm>
            <a:off x="457200" y="1295400"/>
            <a:ext cx="8229600" cy="0"/>
          </a:xfrm>
          <a:prstGeom prst="line">
            <a:avLst/>
          </a:prstGeom>
          <a:noFill/>
          <a:ln w="50800" cmpd="dbl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04800" y="1752600"/>
            <a:ext cx="8458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aseline="0" dirty="0" smtClean="0"/>
              <a:t>Run analysis using TRMM VIRS v7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aseline="0" dirty="0" smtClean="0"/>
              <a:t>Apply to other months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aseline="0" dirty="0" smtClean="0"/>
              <a:t>Develop and apply an angular distribution model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aseline="0" dirty="0" smtClean="0"/>
              <a:t>Examine other stable targets for calibration (e.g., deserts, glint)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aseline="0" dirty="0" smtClean="0"/>
              <a:t>Develop procedure for use with GLM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aseline="0" dirty="0" smtClean="0"/>
              <a:t>Possibility of using LIS to inter-calibrate other planned GEO lightning sensors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aseline="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dbuechle\Desktop\GSICS\GSICS_annual_2013\pics\LISBG_dist_jul_aug_lit_205_03_1_noes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95600"/>
            <a:ext cx="4114800" cy="2468880"/>
          </a:xfrm>
          <a:prstGeom prst="rect">
            <a:avLst/>
          </a:prstGeom>
          <a:noFill/>
        </p:spPr>
      </p:pic>
      <p:pic>
        <p:nvPicPr>
          <p:cNvPr id="5" name="Picture 3" descr="C:\Users\dbuechle\Desktop\GSICS\GSICS_annual_2013\pics\LISBG_dist_jul_aug_land_no_lit_205_03_1_noes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95600"/>
            <a:ext cx="4114800" cy="246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327</Words>
  <Application>Microsoft Office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Regional characteristics of Deep Convective Clouds (DCCs) observed by the Lightning Imaging Sensor (LIS) for July and August 1998-2010</vt:lpstr>
      <vt:lpstr>Slide 2</vt:lpstr>
      <vt:lpstr>Methodology</vt:lpstr>
      <vt:lpstr>Slide 4</vt:lpstr>
      <vt:lpstr>Slide 5</vt:lpstr>
      <vt:lpstr>Slide 6</vt:lpstr>
      <vt:lpstr>Slide 7</vt:lpstr>
      <vt:lpstr>Next Steps</vt:lpstr>
      <vt:lpstr>Slide 9</vt:lpstr>
      <vt:lpstr>Slide 10</vt:lpstr>
    </vt:vector>
  </TitlesOfParts>
  <Company>NSSTC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Look at stability of LIS Background Radiances using DCC</dc:title>
  <dc:creator>dbuechle</dc:creator>
  <cp:lastModifiedBy>dbuechle</cp:lastModifiedBy>
  <cp:revision>99</cp:revision>
  <dcterms:created xsi:type="dcterms:W3CDTF">2010-09-07T21:54:36Z</dcterms:created>
  <dcterms:modified xsi:type="dcterms:W3CDTF">2013-03-02T00:36:34Z</dcterms:modified>
</cp:coreProperties>
</file>