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70" r:id="rId7"/>
    <p:sldId id="263" r:id="rId8"/>
    <p:sldId id="268" r:id="rId9"/>
    <p:sldId id="269" r:id="rId10"/>
    <p:sldId id="265" r:id="rId11"/>
    <p:sldId id="266" r:id="rId12"/>
    <p:sldId id="267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30" autoAdjust="0"/>
  </p:normalViewPr>
  <p:slideViewPr>
    <p:cSldViewPr>
      <p:cViewPr>
        <p:scale>
          <a:sx n="85" d="100"/>
          <a:sy n="85" d="100"/>
        </p:scale>
        <p:origin x="-12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MA802B\My%20Documents\&#39640;&#27211;&#34892;&#31471;\Meetings\GSICS\AnnualMeeting\201303\&#30330;&#34920;&#36039;&#26009;\fig\cmp_aqua_ter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MA802B\My%20Documents\&#39640;&#27211;&#34892;&#31471;\&#38283;&#30330;\&#20849;&#21516;&#30740;&#31350;\&#26481;&#22823;AORI\H24\fig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75971128608925"/>
          <c:y val="0.0514005540974045"/>
          <c:w val="0.84795855250604"/>
          <c:h val="0.832619568387285"/>
        </c:manualLayout>
      </c:layout>
      <c:scatterChart>
        <c:scatterStyle val="lineMarker"/>
        <c:varyColors val="0"/>
        <c:ser>
          <c:idx val="0"/>
          <c:order val="0"/>
          <c:tx>
            <c:v>Aqua</c:v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</c:spPr>
          </c:marker>
          <c:xVal>
            <c:numRef>
              <c:f>Sheet2!$J$2:$J$25</c:f>
              <c:numCache>
                <c:formatCode>yyyy/mm/dd</c:formatCode>
                <c:ptCount val="24"/>
                <c:pt idx="0">
                  <c:v>40360.0</c:v>
                </c:pt>
                <c:pt idx="1">
                  <c:v>40391.0</c:v>
                </c:pt>
                <c:pt idx="2">
                  <c:v>40422.0</c:v>
                </c:pt>
                <c:pt idx="3">
                  <c:v>40452.0</c:v>
                </c:pt>
                <c:pt idx="4">
                  <c:v>40544.0</c:v>
                </c:pt>
                <c:pt idx="5">
                  <c:v>40575.0</c:v>
                </c:pt>
                <c:pt idx="6">
                  <c:v>40603.0</c:v>
                </c:pt>
                <c:pt idx="7">
                  <c:v>40634.0</c:v>
                </c:pt>
                <c:pt idx="8">
                  <c:v>40664.0</c:v>
                </c:pt>
                <c:pt idx="9">
                  <c:v>40695.0</c:v>
                </c:pt>
                <c:pt idx="10">
                  <c:v>40725.0</c:v>
                </c:pt>
                <c:pt idx="11">
                  <c:v>40756.0</c:v>
                </c:pt>
                <c:pt idx="12">
                  <c:v>40787.0</c:v>
                </c:pt>
                <c:pt idx="13">
                  <c:v>40817.0</c:v>
                </c:pt>
                <c:pt idx="14">
                  <c:v>40909.0</c:v>
                </c:pt>
                <c:pt idx="15">
                  <c:v>40940.0</c:v>
                </c:pt>
                <c:pt idx="16">
                  <c:v>40969.0</c:v>
                </c:pt>
                <c:pt idx="17">
                  <c:v>41000.0</c:v>
                </c:pt>
                <c:pt idx="18">
                  <c:v>41030.0</c:v>
                </c:pt>
                <c:pt idx="19">
                  <c:v>41061.0</c:v>
                </c:pt>
                <c:pt idx="20">
                  <c:v>41091.0</c:v>
                </c:pt>
                <c:pt idx="21">
                  <c:v>41122.0</c:v>
                </c:pt>
                <c:pt idx="22">
                  <c:v>41153.0</c:v>
                </c:pt>
                <c:pt idx="23">
                  <c:v>41183.0</c:v>
                </c:pt>
              </c:numCache>
            </c:numRef>
          </c:xVal>
          <c:yVal>
            <c:numRef>
              <c:f>Sheet2!$K$2:$K$25</c:f>
              <c:numCache>
                <c:formatCode>General</c:formatCode>
                <c:ptCount val="24"/>
                <c:pt idx="0">
                  <c:v>1.159615</c:v>
                </c:pt>
                <c:pt idx="1">
                  <c:v>1.202021</c:v>
                </c:pt>
                <c:pt idx="2">
                  <c:v>1.219112</c:v>
                </c:pt>
                <c:pt idx="3">
                  <c:v>1.180479</c:v>
                </c:pt>
                <c:pt idx="4">
                  <c:v>1.147966</c:v>
                </c:pt>
                <c:pt idx="5">
                  <c:v>1.139872</c:v>
                </c:pt>
                <c:pt idx="6">
                  <c:v>1.141468</c:v>
                </c:pt>
                <c:pt idx="7">
                  <c:v>1.186107000000001</c:v>
                </c:pt>
                <c:pt idx="8">
                  <c:v>1.220321</c:v>
                </c:pt>
                <c:pt idx="9">
                  <c:v>1.202014</c:v>
                </c:pt>
                <c:pt idx="10">
                  <c:v>1.226079</c:v>
                </c:pt>
                <c:pt idx="11">
                  <c:v>1.262511</c:v>
                </c:pt>
                <c:pt idx="12">
                  <c:v>1.243781999999999</c:v>
                </c:pt>
                <c:pt idx="13">
                  <c:v>1.210979</c:v>
                </c:pt>
                <c:pt idx="14">
                  <c:v>1.168431</c:v>
                </c:pt>
                <c:pt idx="15">
                  <c:v>1.210064999999999</c:v>
                </c:pt>
                <c:pt idx="16">
                  <c:v>1.250773</c:v>
                </c:pt>
                <c:pt idx="17">
                  <c:v>1.242761</c:v>
                </c:pt>
                <c:pt idx="18">
                  <c:v>1.254323</c:v>
                </c:pt>
                <c:pt idx="19">
                  <c:v>1.247012</c:v>
                </c:pt>
                <c:pt idx="20">
                  <c:v>1.298298</c:v>
                </c:pt>
                <c:pt idx="21">
                  <c:v>1.283489</c:v>
                </c:pt>
                <c:pt idx="22">
                  <c:v>1.261144</c:v>
                </c:pt>
                <c:pt idx="23">
                  <c:v>1.23469</c:v>
                </c:pt>
              </c:numCache>
            </c:numRef>
          </c:yVal>
          <c:smooth val="0"/>
        </c:ser>
        <c:ser>
          <c:idx val="1"/>
          <c:order val="1"/>
          <c:tx>
            <c:v>Terra</c:v>
          </c:tx>
          <c:spPr>
            <a:ln w="2857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 w="9525">
                <a:noFill/>
              </a:ln>
            </c:spPr>
          </c:marker>
          <c:xVal>
            <c:numRef>
              <c:f>Sheet1!$J$2:$J$25</c:f>
              <c:numCache>
                <c:formatCode>yyyy/mm/dd</c:formatCode>
                <c:ptCount val="24"/>
                <c:pt idx="0">
                  <c:v>40360.0</c:v>
                </c:pt>
                <c:pt idx="1">
                  <c:v>40391.0</c:v>
                </c:pt>
                <c:pt idx="2">
                  <c:v>40422.0</c:v>
                </c:pt>
                <c:pt idx="3">
                  <c:v>40452.0</c:v>
                </c:pt>
                <c:pt idx="4">
                  <c:v>40544.0</c:v>
                </c:pt>
                <c:pt idx="5">
                  <c:v>40575.0</c:v>
                </c:pt>
                <c:pt idx="6">
                  <c:v>40603.0</c:v>
                </c:pt>
                <c:pt idx="7">
                  <c:v>40634.0</c:v>
                </c:pt>
                <c:pt idx="8">
                  <c:v>40664.0</c:v>
                </c:pt>
                <c:pt idx="9">
                  <c:v>40695.0</c:v>
                </c:pt>
                <c:pt idx="10">
                  <c:v>40725.0</c:v>
                </c:pt>
                <c:pt idx="11">
                  <c:v>40756.0</c:v>
                </c:pt>
                <c:pt idx="12">
                  <c:v>40787.0</c:v>
                </c:pt>
                <c:pt idx="13">
                  <c:v>40817.0</c:v>
                </c:pt>
                <c:pt idx="14">
                  <c:v>40909.0</c:v>
                </c:pt>
                <c:pt idx="15">
                  <c:v>40940.0</c:v>
                </c:pt>
                <c:pt idx="16">
                  <c:v>40969.0</c:v>
                </c:pt>
                <c:pt idx="17">
                  <c:v>41000.0</c:v>
                </c:pt>
                <c:pt idx="18">
                  <c:v>41030.0</c:v>
                </c:pt>
                <c:pt idx="19">
                  <c:v>41061.0</c:v>
                </c:pt>
                <c:pt idx="20">
                  <c:v>41091.0</c:v>
                </c:pt>
                <c:pt idx="21">
                  <c:v>41122.0</c:v>
                </c:pt>
                <c:pt idx="22">
                  <c:v>41153.0</c:v>
                </c:pt>
                <c:pt idx="23">
                  <c:v>41183.0</c:v>
                </c:pt>
              </c:numCache>
            </c:numRef>
          </c:xVal>
          <c:yVal>
            <c:numRef>
              <c:f>Sheet1!$K$2:$K$25</c:f>
              <c:numCache>
                <c:formatCode>General</c:formatCode>
                <c:ptCount val="24"/>
                <c:pt idx="0">
                  <c:v>1.151311</c:v>
                </c:pt>
                <c:pt idx="1">
                  <c:v>1.181431</c:v>
                </c:pt>
                <c:pt idx="2">
                  <c:v>1.220918</c:v>
                </c:pt>
                <c:pt idx="3">
                  <c:v>1.15675</c:v>
                </c:pt>
                <c:pt idx="4">
                  <c:v>1.149628</c:v>
                </c:pt>
                <c:pt idx="5">
                  <c:v>1.171095</c:v>
                </c:pt>
                <c:pt idx="6">
                  <c:v>1.172766</c:v>
                </c:pt>
                <c:pt idx="7">
                  <c:v>1.191405</c:v>
                </c:pt>
                <c:pt idx="8">
                  <c:v>1.192608</c:v>
                </c:pt>
                <c:pt idx="9">
                  <c:v>1.198674</c:v>
                </c:pt>
                <c:pt idx="10">
                  <c:v>1.274496</c:v>
                </c:pt>
                <c:pt idx="11">
                  <c:v>1.239177</c:v>
                </c:pt>
                <c:pt idx="12">
                  <c:v>1.206234999999999</c:v>
                </c:pt>
                <c:pt idx="13">
                  <c:v>1.218334999999999</c:v>
                </c:pt>
                <c:pt idx="14">
                  <c:v>1.201054</c:v>
                </c:pt>
                <c:pt idx="15">
                  <c:v>1.183706</c:v>
                </c:pt>
                <c:pt idx="16">
                  <c:v>1.223479</c:v>
                </c:pt>
                <c:pt idx="17">
                  <c:v>1.230312</c:v>
                </c:pt>
                <c:pt idx="18">
                  <c:v>1.243079</c:v>
                </c:pt>
                <c:pt idx="19">
                  <c:v>1.252402</c:v>
                </c:pt>
                <c:pt idx="20">
                  <c:v>1.282418</c:v>
                </c:pt>
                <c:pt idx="21">
                  <c:v>1.269720999999999</c:v>
                </c:pt>
                <c:pt idx="22">
                  <c:v>1.259573</c:v>
                </c:pt>
                <c:pt idx="23">
                  <c:v>1.248644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441080"/>
        <c:axId val="2066833896"/>
      </c:scatterChart>
      <c:valAx>
        <c:axId val="2118441080"/>
        <c:scaling>
          <c:orientation val="minMax"/>
          <c:max val="41300.0"/>
        </c:scaling>
        <c:delete val="0"/>
        <c:axPos val="b"/>
        <c:numFmt formatCode="[$-409]mmmmm;@" sourceLinked="0"/>
        <c:majorTickMark val="out"/>
        <c:minorTickMark val="none"/>
        <c:tickLblPos val="nextTo"/>
        <c:crossAx val="2066833896"/>
        <c:crosses val="autoZero"/>
        <c:crossBetween val="midCat"/>
        <c:majorUnit val="60.0"/>
      </c:valAx>
      <c:valAx>
        <c:axId val="2066833896"/>
        <c:scaling>
          <c:orientation val="minMax"/>
          <c:max val="1.35"/>
          <c:min val="1.0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4410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3305555555556"/>
          <c:y val="0.0736902158063575"/>
          <c:w val="0.133751500446274"/>
          <c:h val="0.201707162842269"/>
        </c:manualLayout>
      </c:layout>
      <c:overlay val="0"/>
      <c:spPr>
        <a:solidFill>
          <a:schemeClr val="bg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75971128608925"/>
          <c:y val="0.0514005540974045"/>
          <c:w val="0.857583552055993"/>
          <c:h val="0.745119422572179"/>
        </c:manualLayout>
      </c:layout>
      <c:scatterChart>
        <c:scatterStyle val="lineMarker"/>
        <c:varyColors val="0"/>
        <c:ser>
          <c:idx val="1"/>
          <c:order val="0"/>
          <c:tx>
            <c:v>w/ MODIS</c:v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Sheet1!$N$2:$N$8</c:f>
              <c:numCache>
                <c:formatCode>yyyy/mm/dd</c:formatCode>
                <c:ptCount val="7"/>
                <c:pt idx="0">
                  <c:v>36586.0</c:v>
                </c:pt>
                <c:pt idx="1">
                  <c:v>36617.0</c:v>
                </c:pt>
                <c:pt idx="2">
                  <c:v>36647.0</c:v>
                </c:pt>
                <c:pt idx="3">
                  <c:v>36678.0</c:v>
                </c:pt>
                <c:pt idx="4">
                  <c:v>36708.0</c:v>
                </c:pt>
                <c:pt idx="5">
                  <c:v>36739.0</c:v>
                </c:pt>
                <c:pt idx="6">
                  <c:v>36770.0</c:v>
                </c:pt>
              </c:numCache>
            </c:numRef>
          </c:xVal>
          <c:yVal>
            <c:numRef>
              <c:f>Sheet1!$O$2:$O$8</c:f>
              <c:numCache>
                <c:formatCode>General</c:formatCode>
                <c:ptCount val="7"/>
                <c:pt idx="0">
                  <c:v>1.082472</c:v>
                </c:pt>
                <c:pt idx="1">
                  <c:v>1.113973</c:v>
                </c:pt>
                <c:pt idx="2">
                  <c:v>1.095059</c:v>
                </c:pt>
                <c:pt idx="3">
                  <c:v>1.161316</c:v>
                </c:pt>
                <c:pt idx="4">
                  <c:v>1.13987</c:v>
                </c:pt>
                <c:pt idx="5">
                  <c:v>1.138359</c:v>
                </c:pt>
                <c:pt idx="6">
                  <c:v>1.105023</c:v>
                </c:pt>
              </c:numCache>
            </c:numRef>
          </c:yVal>
          <c:smooth val="0"/>
        </c:ser>
        <c:ser>
          <c:idx val="0"/>
          <c:order val="1"/>
          <c:tx>
            <c:v>w/o MODIS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Sheet1!$N$11:$N$22</c:f>
              <c:numCache>
                <c:formatCode>yyyy/mm/dd</c:formatCode>
                <c:ptCount val="12"/>
                <c:pt idx="0">
                  <c:v>36434.0</c:v>
                </c:pt>
                <c:pt idx="1">
                  <c:v>36465.0</c:v>
                </c:pt>
                <c:pt idx="2">
                  <c:v>36495.0</c:v>
                </c:pt>
                <c:pt idx="3">
                  <c:v>36526.0</c:v>
                </c:pt>
                <c:pt idx="4">
                  <c:v>36557.0</c:v>
                </c:pt>
                <c:pt idx="5">
                  <c:v>36586.0</c:v>
                </c:pt>
                <c:pt idx="6">
                  <c:v>36617.0</c:v>
                </c:pt>
                <c:pt idx="7">
                  <c:v>36647.0</c:v>
                </c:pt>
                <c:pt idx="8">
                  <c:v>36678.0</c:v>
                </c:pt>
                <c:pt idx="9">
                  <c:v>36708.0</c:v>
                </c:pt>
                <c:pt idx="10">
                  <c:v>36739.0</c:v>
                </c:pt>
                <c:pt idx="11">
                  <c:v>36770.0</c:v>
                </c:pt>
              </c:numCache>
            </c:numRef>
          </c:xVal>
          <c:yVal>
            <c:numRef>
              <c:f>Sheet1!$O$11:$O$22</c:f>
              <c:numCache>
                <c:formatCode>General</c:formatCode>
                <c:ptCount val="12"/>
                <c:pt idx="0">
                  <c:v>1.060529</c:v>
                </c:pt>
                <c:pt idx="1">
                  <c:v>1.042299</c:v>
                </c:pt>
                <c:pt idx="2">
                  <c:v>1.050894</c:v>
                </c:pt>
                <c:pt idx="3">
                  <c:v>1.056656</c:v>
                </c:pt>
                <c:pt idx="4">
                  <c:v>1.055601</c:v>
                </c:pt>
                <c:pt idx="5">
                  <c:v>1.085881</c:v>
                </c:pt>
                <c:pt idx="6">
                  <c:v>1.081272</c:v>
                </c:pt>
                <c:pt idx="7">
                  <c:v>1.091451</c:v>
                </c:pt>
                <c:pt idx="8">
                  <c:v>1.115023</c:v>
                </c:pt>
                <c:pt idx="9">
                  <c:v>1.121931</c:v>
                </c:pt>
                <c:pt idx="10">
                  <c:v>1.105797</c:v>
                </c:pt>
                <c:pt idx="11">
                  <c:v>1.097728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777288"/>
        <c:axId val="2084978344"/>
      </c:scatterChart>
      <c:valAx>
        <c:axId val="2118777288"/>
        <c:scaling>
          <c:orientation val="minMax"/>
        </c:scaling>
        <c:delete val="0"/>
        <c:axPos val="b"/>
        <c:numFmt formatCode="[$-409]mmmmm;@" sourceLinked="0"/>
        <c:majorTickMark val="out"/>
        <c:minorTickMark val="none"/>
        <c:tickLblPos val="nextTo"/>
        <c:crossAx val="2084978344"/>
        <c:crosses val="autoZero"/>
        <c:crossBetween val="midCat"/>
        <c:majorUnit val="32.0"/>
      </c:valAx>
      <c:valAx>
        <c:axId val="2084978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7772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25055555555555"/>
          <c:y val="0.0875791046952465"/>
          <c:w val="0.283277777777778"/>
          <c:h val="0.171524278215223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511EF-A3D1-423E-9F1D-FF7B4A163CAE}" type="datetimeFigureOut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988F-8454-496E-BD1E-FC4A8E1F0D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20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2CE4-5651-4BC8-AE03-D7FA3672BCC4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9A02-451E-4CA1-B5CA-CC809232C755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7A17-874D-4A1C-9DC8-C377B42B0B67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E7326-715C-4C46-9855-DC502E3BF244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4F22-C018-4136-965B-6A7DA166815D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609621-E343-4DD4-A01C-206785E2D57D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DC71-97E1-4679-9FA1-0CDA1A09D3D5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DF19-5D30-486E-BFAC-A86BB3E915D9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FFB7-A474-4600-8A86-A48B22989D63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EE24-3C94-4228-AFB6-28218FAE6224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43DD58-42EE-4424-B547-26CABCDA2994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F824AA-F8EE-436F-8B84-FE63B8124067}" type="datetime1">
              <a:rPr kumimoji="1" lang="ja-JP" altLang="en-US" smtClean="0"/>
              <a:pPr/>
              <a:t>13/03/07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GRWG/GDWG Annual Meeting, Mar. 04-08, 2013, Williamsburg</a:t>
            </a:r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66AFF5-D5DA-4425-859B-D6756646E1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Visible vicarious calibration using RTM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11760" y="4365104"/>
            <a:ext cx="44662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Masaya Takahashi</a:t>
            </a:r>
          </a:p>
          <a:p>
            <a:pPr algn="ctr"/>
            <a:r>
              <a:rPr lang="en-US" altLang="ja-JP" sz="2400" dirty="0" smtClean="0"/>
              <a:t>Meteorological Satellite Center/</a:t>
            </a:r>
          </a:p>
          <a:p>
            <a:pPr algn="ctr"/>
            <a:r>
              <a:rPr kumimoji="1" lang="en-US" altLang="ja-JP" sz="2400" dirty="0" smtClean="0"/>
              <a:t>Japan Meteorological Agency</a:t>
            </a:r>
            <a:endParaRPr kumimoji="1" lang="ja-JP" altLang="en-US" sz="2400" dirty="0"/>
          </a:p>
        </p:txBody>
      </p:sp>
      <p:sp>
        <p:nvSpPr>
          <p:cNvPr id="5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Summary and future plan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1772816"/>
            <a:ext cx="7920880" cy="3812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000" dirty="0" smtClean="0"/>
              <a:t>JMA has been developing visible channel vicarious calibration technique using RTM in collaboration with the University of Tokyo.</a:t>
            </a: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000" dirty="0" smtClean="0"/>
              <a:t>Re-calibration </a:t>
            </a:r>
            <a:r>
              <a:rPr lang="en-US" altLang="ja-JP" sz="2000" dirty="0" smtClean="0"/>
              <a:t>during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p</a:t>
            </a:r>
            <a:r>
              <a:rPr lang="en-US" altLang="ja-JP" sz="2000" dirty="0" smtClean="0"/>
              <a:t>re</a:t>
            </a:r>
            <a:r>
              <a:rPr lang="en-US" altLang="ja-JP" sz="2000" dirty="0" smtClean="0"/>
              <a:t>-MODIS period is underway.</a:t>
            </a:r>
          </a:p>
          <a:p>
            <a:pPr marL="263525" indent="-263525">
              <a:lnSpc>
                <a:spcPct val="120000"/>
              </a:lnSpc>
            </a:pPr>
            <a:endParaRPr kumimoji="1" lang="en-US" altLang="ja-JP" sz="2000" dirty="0" smtClean="0"/>
          </a:p>
          <a:p>
            <a:pPr marL="263525" indent="-263525">
              <a:lnSpc>
                <a:spcPct val="120000"/>
              </a:lnSpc>
            </a:pPr>
            <a:r>
              <a:rPr lang="en-US" altLang="ja-JP" sz="2200" b="1" dirty="0" smtClean="0">
                <a:solidFill>
                  <a:schemeClr val="accent2">
                    <a:lumMod val="75000"/>
                  </a:schemeClr>
                </a:solidFill>
              </a:rPr>
              <a:t>Future plan</a:t>
            </a:r>
            <a:endParaRPr kumimoji="1" lang="en-US" altLang="ja-JP" sz="2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000" dirty="0" smtClean="0"/>
              <a:t>Comparison of </a:t>
            </a:r>
            <a:r>
              <a:rPr lang="en-US" altLang="ja-JP" sz="2000" dirty="0" smtClean="0"/>
              <a:t>other calibratio</a:t>
            </a:r>
            <a:r>
              <a:rPr lang="en-US" altLang="ja-JP" sz="2000" dirty="0" smtClean="0"/>
              <a:t>n methods</a:t>
            </a:r>
            <a:endParaRPr lang="en-US" altLang="ja-JP" sz="2000" dirty="0" smtClean="0"/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kumimoji="1" lang="en-US" altLang="ja-JP" sz="2000" dirty="0" smtClean="0"/>
              <a:t>Expansion of vicarious calibration technique to NIR channel of AHI  (Advanced </a:t>
            </a:r>
            <a:r>
              <a:rPr kumimoji="1" lang="en-US" altLang="ja-JP" sz="2000" dirty="0" err="1" smtClean="0"/>
              <a:t>Himawari</a:t>
            </a:r>
            <a:r>
              <a:rPr kumimoji="1" lang="en-US" altLang="ja-JP" sz="2000" dirty="0" smtClean="0"/>
              <a:t> Imager) on </a:t>
            </a:r>
            <a:r>
              <a:rPr kumimoji="1" lang="en-US" altLang="ja-JP" sz="2000" dirty="0" err="1" smtClean="0"/>
              <a:t>Himawari</a:t>
            </a:r>
            <a:r>
              <a:rPr kumimoji="1" lang="en-US" altLang="ja-JP" sz="2000" dirty="0" smtClean="0"/>
              <a:t>-8/-9.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use SEVIRI, MODIS, VIIRS as proxy data</a:t>
            </a:r>
            <a:endParaRPr kumimoji="1" lang="en-US" altLang="ja-JP" sz="2000" dirty="0" smtClean="0"/>
          </a:p>
          <a:p>
            <a:pPr>
              <a:lnSpc>
                <a:spcPct val="120000"/>
              </a:lnSpc>
              <a:buFont typeface="Wingdings" pitchFamily="2" charset="2"/>
              <a:buChar char="n"/>
            </a:pP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Backup slides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"RSTAR" - </a:t>
            </a:r>
            <a:r>
              <a:rPr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Radiative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Transfer Code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395536" y="1484784"/>
            <a:ext cx="7829550" cy="3312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500"/>
              </a:spcBef>
              <a:buClr>
                <a:schemeClr val="accent2"/>
              </a:buClr>
              <a:buSzPct val="80000"/>
              <a:buFont typeface="Wingdings" pitchFamily="2" charset="2"/>
              <a:buChar char="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dirty="0">
                <a:latin typeface="Arial" pitchFamily="34" charset="0"/>
              </a:rPr>
              <a:t>Developed by Dr. NAKAJIMA</a:t>
            </a:r>
            <a:r>
              <a:rPr kumimoji="0" lang="en-US" altLang="ja-JP" dirty="0">
                <a:latin typeface="Times New Roman" pitchFamily="18" charset="0"/>
              </a:rPr>
              <a:t>’</a:t>
            </a:r>
            <a:r>
              <a:rPr kumimoji="0" lang="en-US" altLang="ja-JP" dirty="0">
                <a:latin typeface="Arial" pitchFamily="34" charset="0"/>
              </a:rPr>
              <a:t>s Lab. (AORI, Univ. of Tokyo</a:t>
            </a:r>
            <a:r>
              <a:rPr kumimoji="0" lang="en-US" altLang="ja-JP" dirty="0" smtClean="0">
                <a:latin typeface="Arial" pitchFamily="34" charset="0"/>
              </a:rPr>
              <a:t>)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</a:rPr>
              <a:t>Algorithm is based on Nakajima and Tanaka [1986,1988</a:t>
            </a:r>
            <a:r>
              <a:rPr kumimoji="0" lang="en-US" altLang="ja-JP" sz="1600" dirty="0" smtClean="0">
                <a:latin typeface="Arial" pitchFamily="34" charset="0"/>
              </a:rPr>
              <a:t>]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 smtClean="0">
                <a:latin typeface="Arial" pitchFamily="34" charset="0"/>
              </a:rPr>
              <a:t>http://www.ccsr.u-tokyo.ac.jp/~clastr/</a:t>
            </a:r>
            <a:endParaRPr kumimoji="0" lang="en-US" altLang="ja-JP" sz="1600" dirty="0">
              <a:latin typeface="Arial" pitchFamily="34" charset="0"/>
            </a:endParaRPr>
          </a:p>
          <a:p>
            <a:pPr marL="341313" indent="-341313">
              <a:spcBef>
                <a:spcPts val="500"/>
              </a:spcBef>
              <a:buClr>
                <a:schemeClr val="accent2"/>
              </a:buClr>
              <a:buSzPct val="80000"/>
              <a:buFont typeface="Wingdings" pitchFamily="2" charset="2"/>
              <a:buChar char="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dirty="0">
                <a:latin typeface="Arial" pitchFamily="34" charset="0"/>
                <a:ea typeface="ＭＳ 明朝" pitchFamily="17" charset="-128"/>
              </a:rPr>
              <a:t>General package for simulating radiation fields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</a:rPr>
              <a:t>k - distribution method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  <a:ea typeface="ＭＳ 明朝" pitchFamily="17" charset="-128"/>
              </a:rPr>
              <a:t>HITRAN2004 database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  <a:ea typeface="ＭＳ 明朝" pitchFamily="17" charset="-128"/>
              </a:rPr>
              <a:t>Wavelengths between </a:t>
            </a:r>
            <a:r>
              <a:rPr kumimoji="0" lang="en-US" altLang="ja-JP" sz="1600" dirty="0">
                <a:latin typeface="Arial" pitchFamily="34" charset="0"/>
              </a:rPr>
              <a:t>0.2</a:t>
            </a:r>
            <a:r>
              <a:rPr kumimoji="0" lang="en-US" altLang="ja-JP" sz="1600" dirty="0">
                <a:latin typeface="Symbol" pitchFamily="18" charset="2"/>
              </a:rPr>
              <a:t></a:t>
            </a:r>
            <a:r>
              <a:rPr kumimoji="0" lang="en-US" altLang="ja-JP" sz="1600" dirty="0">
                <a:latin typeface="Arial" pitchFamily="34" charset="0"/>
              </a:rPr>
              <a:t>m</a:t>
            </a:r>
            <a:r>
              <a:rPr kumimoji="0" lang="en-US" altLang="ja-JP" sz="1600" dirty="0">
                <a:latin typeface="Arial" pitchFamily="34" charset="0"/>
                <a:ea typeface="ＭＳ 明朝" pitchFamily="17" charset="-128"/>
              </a:rPr>
              <a:t> </a:t>
            </a:r>
            <a:r>
              <a:rPr kumimoji="0" lang="en-US" altLang="ja-JP" sz="1600">
                <a:latin typeface="Arial" pitchFamily="34" charset="0"/>
                <a:ea typeface="ＭＳ 明朝" pitchFamily="17" charset="-128"/>
              </a:rPr>
              <a:t>to</a:t>
            </a:r>
            <a:r>
              <a:rPr kumimoji="0" lang="en-US" altLang="ja-JP" sz="1600">
                <a:latin typeface="Arial" pitchFamily="34" charset="0"/>
              </a:rPr>
              <a:t> </a:t>
            </a:r>
            <a:r>
              <a:rPr kumimoji="0" lang="en-US" altLang="ja-JP" sz="1600" smtClean="0">
                <a:latin typeface="Arial" pitchFamily="34" charset="0"/>
              </a:rPr>
              <a:t>200</a:t>
            </a:r>
            <a:r>
              <a:rPr kumimoji="0" lang="en-US" altLang="ja-JP" sz="1600" smtClean="0">
                <a:latin typeface="Symbol" pitchFamily="18" charset="2"/>
              </a:rPr>
              <a:t></a:t>
            </a:r>
            <a:r>
              <a:rPr kumimoji="0" lang="en-US" altLang="ja-JP" sz="1600" dirty="0">
                <a:latin typeface="Arial" pitchFamily="34" charset="0"/>
              </a:rPr>
              <a:t>m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  <a:ea typeface="ＭＳ 明朝" pitchFamily="17" charset="-128"/>
              </a:rPr>
              <a:t>Absorption and scattering schemes</a:t>
            </a:r>
          </a:p>
          <a:p>
            <a:pPr marL="741363" lvl="1" indent="-284163">
              <a:spcBef>
                <a:spcPts val="450"/>
              </a:spcBef>
              <a:buClr>
                <a:schemeClr val="accent2"/>
              </a:buClr>
              <a:buSzPct val="100000"/>
              <a:buFont typeface="Arial" pitchFamily="34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kumimoji="0" lang="en-US" altLang="ja-JP" sz="1600" dirty="0">
                <a:latin typeface="Arial" pitchFamily="34" charset="0"/>
                <a:ea typeface="ＭＳ 明朝" pitchFamily="17" charset="-128"/>
              </a:rPr>
              <a:t>Parallel atmosphere divided into sub-layers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4565104"/>
            <a:ext cx="3810000" cy="1600200"/>
          </a:xfrm>
          <a:prstGeom prst="rect">
            <a:avLst/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DBF5F9"/>
            </a:outerShdw>
          </a:effectLst>
        </p:spPr>
        <p:txBody>
          <a:bodyPr lIns="90000" tIns="46800" rIns="90000" bIns="46800"/>
          <a:lstStyle/>
          <a:p>
            <a:pPr marL="342900" indent="-341313">
              <a:buSzPct val="8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sz="2000" b="1" dirty="0">
                <a:solidFill>
                  <a:srgbClr val="000000"/>
                </a:solidFill>
                <a:latin typeface="Arial" charset="0"/>
              </a:rPr>
              <a:t>Input</a:t>
            </a:r>
          </a:p>
          <a:p>
            <a:pPr marL="342900" indent="-341313">
              <a:buClr>
                <a:srgbClr val="04617B"/>
              </a:buClr>
              <a:buSzPct val="80000"/>
              <a:buFont typeface="Wingdings" pitchFamily="2" charset="2"/>
              <a:buChar char="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b="1" dirty="0">
                <a:solidFill>
                  <a:srgbClr val="000000"/>
                </a:solidFill>
                <a:latin typeface="Arial" charset="0"/>
              </a:rPr>
              <a:t>Sun and view angles</a:t>
            </a:r>
          </a:p>
          <a:p>
            <a:pPr marL="342900" indent="-341313">
              <a:buClr>
                <a:srgbClr val="04617B"/>
              </a:buClr>
              <a:buSzPct val="80000"/>
              <a:buFont typeface="Wingdings" pitchFamily="2" charset="2"/>
              <a:buChar char="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b="1" dirty="0">
                <a:solidFill>
                  <a:srgbClr val="000000"/>
                </a:solidFill>
                <a:latin typeface="Arial" charset="0"/>
              </a:rPr>
              <a:t>Sensor's response function </a:t>
            </a:r>
          </a:p>
          <a:p>
            <a:pPr marL="342900" indent="-341313">
              <a:buClr>
                <a:srgbClr val="04617B"/>
              </a:buClr>
              <a:buSzPct val="80000"/>
              <a:buFont typeface="Wingdings" pitchFamily="2" charset="2"/>
              <a:buChar char="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b="1" dirty="0">
                <a:solidFill>
                  <a:srgbClr val="000000"/>
                </a:solidFill>
                <a:latin typeface="Arial" charset="0"/>
              </a:rPr>
              <a:t>Atmosphere profile</a:t>
            </a:r>
          </a:p>
          <a:p>
            <a:pPr marL="342900" indent="-341313">
              <a:buClr>
                <a:srgbClr val="04617B"/>
              </a:buClr>
              <a:buSzPct val="80000"/>
              <a:buFont typeface="Wingdings" pitchFamily="2" charset="2"/>
              <a:buChar char="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b="1" dirty="0">
                <a:solidFill>
                  <a:srgbClr val="000000"/>
                </a:solidFill>
                <a:latin typeface="Arial" charset="0"/>
              </a:rPr>
              <a:t>Surface condition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77000" y="3025923"/>
            <a:ext cx="1903413" cy="2513013"/>
            <a:chOff x="4080" y="1632"/>
            <a:chExt cx="1199" cy="1583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4080" y="2688"/>
              <a:ext cx="1200" cy="528"/>
            </a:xfrm>
            <a:prstGeom prst="parallelogram">
              <a:avLst>
                <a:gd name="adj" fmla="val 18645"/>
              </a:avLst>
            </a:prstGeom>
            <a:solidFill>
              <a:srgbClr val="008000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DBF5F9"/>
              </a:outerShdw>
            </a:effec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kumimoji="0" lang="ja-JP" alt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305" y="2721"/>
              <a:ext cx="871" cy="371"/>
            </a:xfrm>
            <a:prstGeom prst="cube">
              <a:avLst>
                <a:gd name="adj" fmla="val 75926"/>
              </a:avLst>
            </a:prstGeom>
            <a:solidFill>
              <a:srgbClr val="CCFFCC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305" y="2633"/>
              <a:ext cx="871" cy="371"/>
            </a:xfrm>
            <a:prstGeom prst="cube">
              <a:avLst>
                <a:gd name="adj" fmla="val 75926"/>
              </a:avLst>
            </a:prstGeom>
            <a:solidFill>
              <a:srgbClr val="FFFFCC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305" y="2545"/>
              <a:ext cx="871" cy="371"/>
            </a:xfrm>
            <a:prstGeom prst="cube">
              <a:avLst>
                <a:gd name="adj" fmla="val 75926"/>
              </a:avLst>
            </a:prstGeom>
            <a:solidFill>
              <a:srgbClr val="CCFFFF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4305" y="2457"/>
              <a:ext cx="871" cy="371"/>
            </a:xfrm>
            <a:prstGeom prst="cube">
              <a:avLst>
                <a:gd name="adj" fmla="val 75926"/>
              </a:avLst>
            </a:prstGeom>
            <a:solidFill>
              <a:srgbClr val="CCCCFF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305" y="2369"/>
              <a:ext cx="871" cy="372"/>
            </a:xfrm>
            <a:prstGeom prst="cube">
              <a:avLst>
                <a:gd name="adj" fmla="val 75926"/>
              </a:avLst>
            </a:prstGeom>
            <a:solidFill>
              <a:srgbClr val="99CCFF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305" y="2276"/>
              <a:ext cx="871" cy="372"/>
            </a:xfrm>
            <a:prstGeom prst="cube">
              <a:avLst>
                <a:gd name="adj" fmla="val 75926"/>
              </a:avLst>
            </a:prstGeom>
            <a:solidFill>
              <a:srgbClr val="CCECFF"/>
            </a:solid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5040" y="1632"/>
              <a:ext cx="192" cy="192"/>
            </a:xfrm>
            <a:prstGeom prst="sun">
              <a:avLst>
                <a:gd name="adj" fmla="val 2500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360">
              <a:solidFill>
                <a:srgbClr val="DBF5F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0" lang="ja-JP" altLang="en-US"/>
            </a:p>
          </p:txBody>
        </p:sp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4272" y="1872"/>
            <a:ext cx="26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r:id="rId4" imgW="2133898" imgH="2676899" progId="">
                    <p:embed/>
                  </p:oleObj>
                </mc:Choice>
                <mc:Fallback>
                  <p:oleObj r:id="rId4" imgW="2133898" imgH="2676899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268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4895" y="1872"/>
              <a:ext cx="194" cy="528"/>
            </a:xfrm>
            <a:prstGeom prst="line">
              <a:avLst/>
            </a:prstGeom>
            <a:noFill/>
            <a:ln w="57240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4703" y="2400"/>
              <a:ext cx="194" cy="576"/>
            </a:xfrm>
            <a:prstGeom prst="line">
              <a:avLst/>
            </a:prstGeom>
            <a:noFill/>
            <a:ln w="57240">
              <a:solidFill>
                <a:srgbClr val="FFFF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512" y="2400"/>
              <a:ext cx="144" cy="672"/>
            </a:xfrm>
            <a:prstGeom prst="line">
              <a:avLst/>
            </a:prstGeom>
            <a:noFill/>
            <a:ln w="57240">
              <a:solidFill>
                <a:srgbClr val="FFFF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464" y="2160"/>
              <a:ext cx="48" cy="240"/>
            </a:xfrm>
            <a:prstGeom prst="line">
              <a:avLst/>
            </a:prstGeom>
            <a:noFill/>
            <a:ln w="57240">
              <a:solidFill>
                <a:srgbClr val="FFFF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572000" y="5721498"/>
            <a:ext cx="3810000" cy="731838"/>
          </a:xfrm>
          <a:prstGeom prst="rect">
            <a:avLst/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DBF5F9"/>
            </a:outerShdw>
          </a:effectLst>
        </p:spPr>
        <p:txBody>
          <a:bodyPr lIns="90000" tIns="46800" rIns="90000" bIns="46800"/>
          <a:lstStyle/>
          <a:p>
            <a:pPr marL="342900" indent="-341313">
              <a:buSzPct val="8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sz="2000" b="1">
                <a:solidFill>
                  <a:srgbClr val="000000"/>
                </a:solidFill>
                <a:latin typeface="Arial" charset="0"/>
              </a:rPr>
              <a:t>Output</a:t>
            </a:r>
          </a:p>
          <a:p>
            <a:pPr marL="342900" indent="-341313">
              <a:buClr>
                <a:srgbClr val="04617B"/>
              </a:buClr>
              <a:buSzPct val="80000"/>
              <a:buFont typeface="Wingdings" pitchFamily="2" charset="2"/>
              <a:buChar char="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US" b="1">
                <a:solidFill>
                  <a:srgbClr val="000000"/>
                </a:solidFill>
                <a:latin typeface="Arial" charset="0"/>
              </a:rPr>
              <a:t>Radiance, irradiance</a:t>
            </a:r>
          </a:p>
        </p:txBody>
      </p:sp>
      <p:sp>
        <p:nvSpPr>
          <p:cNvPr id="20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Contents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916832"/>
            <a:ext cx="7981672" cy="356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Methodology of vicarious calibration using RTM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Target selection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Consideration for DCC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Comparison between Terra/MODIS and Aqua/MODIS</a:t>
            </a:r>
            <a:endParaRPr kumimoji="1" lang="en-US" altLang="ja-JP" sz="2200" dirty="0"/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GMS-5 re-calibration </a:t>
            </a: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during pre</a:t>
            </a: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-MODIS era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Target selection</a:t>
            </a:r>
          </a:p>
          <a:p>
            <a:pPr marL="538163" indent="-274638">
              <a:lnSpc>
                <a:spcPct val="120000"/>
              </a:lnSpc>
              <a:buFont typeface="Wingdings" pitchFamily="2" charset="2"/>
              <a:buChar char="p"/>
            </a:pPr>
            <a:r>
              <a:rPr lang="en-US" altLang="ja-JP" sz="2200" dirty="0" smtClean="0"/>
              <a:t>Comparison of RT simulation between w/ and w/o MODIS</a:t>
            </a:r>
          </a:p>
          <a:p>
            <a:pPr marL="263525" indent="-263525">
              <a:lnSpc>
                <a:spcPct val="120000"/>
              </a:lnSpc>
              <a:buFont typeface="Wingdings" pitchFamily="2" charset="2"/>
              <a:buChar char="n"/>
            </a:pPr>
            <a:r>
              <a:rPr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Summary and future plan</a:t>
            </a:r>
            <a:endParaRPr kumimoji="1" lang="ja-JP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Methodology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8994" y="1772816"/>
            <a:ext cx="5328592" cy="378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200" dirty="0" smtClean="0">
                <a:solidFill>
                  <a:schemeClr val="accent2">
                    <a:lumMod val="75000"/>
                  </a:schemeClr>
                </a:solidFill>
              </a:rPr>
              <a:t>Method</a:t>
            </a:r>
            <a:r>
              <a:rPr lang="en-US" altLang="ja-JP" sz="2200" dirty="0" smtClean="0"/>
              <a:t>: </a:t>
            </a:r>
            <a:r>
              <a:rPr lang="en-US" altLang="ja-JP" dirty="0" smtClean="0"/>
              <a:t>Comparison of observed and simulated radiance for four targets</a:t>
            </a:r>
            <a:endParaRPr lang="en-US" altLang="ja-JP" sz="2000" dirty="0" smtClean="0"/>
          </a:p>
          <a:p>
            <a:pPr marL="266700" indent="-266700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200" dirty="0" smtClean="0">
                <a:solidFill>
                  <a:schemeClr val="accent2">
                    <a:lumMod val="75000"/>
                  </a:schemeClr>
                </a:solidFill>
              </a:rPr>
              <a:t>Target</a:t>
            </a:r>
            <a:r>
              <a:rPr lang="en-US" altLang="ja-JP" sz="2200" dirty="0" smtClean="0"/>
              <a:t>: </a:t>
            </a:r>
            <a:r>
              <a:rPr lang="en-US" altLang="ja-JP" dirty="0" smtClean="0"/>
              <a:t>Wide range of TBB in order to obtain reliable regression line</a:t>
            </a:r>
            <a:endParaRPr lang="en-US" altLang="ja-JP" sz="2400" dirty="0" smtClean="0"/>
          </a:p>
          <a:p>
            <a:pPr marL="533400" indent="-266700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dirty="0" smtClean="0"/>
              <a:t>Cloud-free ocean, Cloud-free land, Liquid water cloud, DCC</a:t>
            </a:r>
          </a:p>
          <a:p>
            <a:pPr marL="266700" indent="-266700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200" dirty="0" err="1" smtClean="0">
                <a:solidFill>
                  <a:schemeClr val="accent2">
                    <a:lumMod val="75000"/>
                  </a:schemeClr>
                </a:solidFill>
              </a:rPr>
              <a:t>Radiative</a:t>
            </a:r>
            <a:r>
              <a:rPr lang="en-US" altLang="ja-JP" sz="2200" dirty="0" smtClean="0">
                <a:solidFill>
                  <a:schemeClr val="accent2">
                    <a:lumMod val="75000"/>
                  </a:schemeClr>
                </a:solidFill>
              </a:rPr>
              <a:t> transfer calculation</a:t>
            </a:r>
            <a:r>
              <a:rPr lang="en-US" altLang="ja-JP" sz="2200" dirty="0" smtClean="0"/>
              <a:t>:</a:t>
            </a:r>
          </a:p>
          <a:p>
            <a:pPr marL="533400" indent="-266700">
              <a:lnSpc>
                <a:spcPct val="110000"/>
              </a:lnSpc>
              <a:buFont typeface="Wingdings" pitchFamily="2" charset="2"/>
              <a:buChar char="p"/>
              <a:tabLst>
                <a:tab pos="266700" algn="l"/>
                <a:tab pos="533400" algn="l"/>
              </a:tabLst>
            </a:pPr>
            <a:r>
              <a:rPr lang="en-US" altLang="ja-JP" dirty="0" smtClean="0"/>
              <a:t>RSTAR </a:t>
            </a:r>
            <a:r>
              <a:rPr lang="en-US" altLang="ja-JP" sz="1600" dirty="0" smtClean="0"/>
              <a:t>(Nakajima and Tanaka [1986,1988])</a:t>
            </a:r>
            <a:endParaRPr lang="en-US" altLang="ja-JP" dirty="0" smtClean="0"/>
          </a:p>
          <a:p>
            <a:pPr marL="266700" indent="-266700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200" dirty="0" smtClean="0">
                <a:solidFill>
                  <a:schemeClr val="accent2">
                    <a:lumMod val="75000"/>
                  </a:schemeClr>
                </a:solidFill>
              </a:rPr>
              <a:t>Input data</a:t>
            </a:r>
            <a:r>
              <a:rPr lang="en-US" altLang="ja-JP" dirty="0" smtClean="0"/>
              <a:t>: Independent from GEO data</a:t>
            </a:r>
          </a:p>
          <a:p>
            <a:pPr marL="533400" indent="-266700">
              <a:lnSpc>
                <a:spcPct val="110000"/>
              </a:lnSpc>
              <a:buFont typeface="Wingdings" pitchFamily="2" charset="2"/>
              <a:buChar char="p"/>
              <a:tabLst>
                <a:tab pos="2870200" algn="l"/>
              </a:tabLst>
            </a:pPr>
            <a:r>
              <a:rPr kumimoji="1" lang="en-US" altLang="ja-JP" dirty="0" smtClean="0"/>
              <a:t>JMA Re-Analysis atmos. profiles, MODIS L1B, BRDF, Aura/OMI total column ozone, 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pic>
        <p:nvPicPr>
          <p:cNvPr id="5" name="Picture 2" descr="http://svkva.naps.kishou.go.jp/%7Emsysen19/visCal/130224_comp_terra_aqua/Gsv_b/Terra/Stat/setting_asof_20130217/scat_30d_vis_Terra_mt2_201102.png"/>
          <p:cNvPicPr>
            <a:picLocks noChangeAspect="1" noChangeArrowheads="1"/>
          </p:cNvPicPr>
          <p:nvPr/>
        </p:nvPicPr>
        <p:blipFill>
          <a:blip r:embed="rId2" cstate="print"/>
          <a:srcRect l="9509" t="13349" r="3233" b="9320"/>
          <a:stretch>
            <a:fillRect/>
          </a:stretch>
        </p:blipFill>
        <p:spPr bwMode="auto">
          <a:xfrm>
            <a:off x="5627068" y="2315030"/>
            <a:ext cx="3142734" cy="2952328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5915100" y="2007253"/>
            <a:ext cx="2814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Result of MTSAT-2 in Feb. 2011</a:t>
            </a:r>
            <a:endParaRPr kumimoji="1" lang="ja-JP" altLang="en-US" sz="1400" b="1" dirty="0"/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4694010" y="3562623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Simulated reflectivity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63172" y="5193857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Observed</a:t>
            </a:r>
            <a:r>
              <a:rPr kumimoji="1" lang="en-US" altLang="ja-JP" sz="1200" dirty="0" smtClean="0"/>
              <a:t> reflectivity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96652" y="5892538"/>
            <a:ext cx="7463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This work have been done as part of a research program conducted in collaboration with the University of Tokyo, the visible channel calibrations of GMS and MTSAT satellites.</a:t>
            </a:r>
            <a:endParaRPr kumimoji="1" lang="ja-JP" altLang="en-US" sz="1400" dirty="0"/>
          </a:p>
        </p:txBody>
      </p:sp>
      <p:sp>
        <p:nvSpPr>
          <p:cNvPr id="11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Target selection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539552" y="4225596"/>
          <a:ext cx="8136903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584176"/>
                <a:gridCol w="1800200"/>
                <a:gridCol w="1368152"/>
                <a:gridCol w="1080119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Cloud-free Sea</a:t>
                      </a:r>
                      <a:endParaRPr kumimoji="1" lang="ja-JP" altLang="en-US" sz="16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Cloud-free Land</a:t>
                      </a:r>
                      <a:endParaRPr kumimoji="1" lang="ja-JP" altLang="en-US" sz="16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Liquid cloud </a:t>
                      </a:r>
                      <a:endParaRPr kumimoji="1" lang="ja-JP" altLang="en-US" sz="16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DCC</a:t>
                      </a:r>
                      <a:endParaRPr kumimoji="1" lang="ja-JP" altLang="en-US" sz="1600" dirty="0"/>
                    </a:p>
                  </a:txBody>
                  <a:tcPr marL="36000" marR="3600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STDV</a:t>
                      </a:r>
                      <a:r>
                        <a:rPr kumimoji="1" lang="en-US" altLang="ja-JP" sz="1400" baseline="0" dirty="0" smtClean="0"/>
                        <a:t> of DN (5x5km mean)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6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3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</a:t>
                      </a:r>
                      <a:r>
                        <a:rPr kumimoji="1" lang="en-US" altLang="ja-JP" sz="1400" baseline="0" dirty="0" smtClean="0"/>
                        <a:t> 12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15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Optical depth</a:t>
                      </a:r>
                    </a:p>
                    <a:p>
                      <a:r>
                        <a:rPr kumimoji="1" lang="en-US" altLang="ja-JP" sz="1200" dirty="0" smtClean="0"/>
                        <a:t>Aerosol for sea,</a:t>
                      </a:r>
                      <a:r>
                        <a:rPr kumimoji="1" lang="en-US" altLang="ja-JP" sz="1200" baseline="0" dirty="0" smtClean="0"/>
                        <a:t> land</a:t>
                      </a:r>
                    </a:p>
                    <a:p>
                      <a:r>
                        <a:rPr kumimoji="1" lang="en-US" altLang="ja-JP" sz="1200" baseline="0" dirty="0" smtClean="0"/>
                        <a:t>Cloud for cloud, DCC</a:t>
                      </a:r>
                      <a:endParaRPr kumimoji="1" lang="ja-JP" altLang="en-US" sz="12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0.3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0.3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&gt; 10 &amp; &lt; 40</a:t>
                      </a:r>
                      <a:endParaRPr kumimoji="1" lang="ja-JP" altLang="en-US" sz="1400" dirty="0" smtClean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150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TBB of 10.8um </a:t>
                      </a:r>
                      <a:r>
                        <a:rPr kumimoji="1" lang="en-US" altLang="ja-JP" sz="1400" dirty="0" err="1" smtClean="0"/>
                        <a:t>ch</a:t>
                      </a:r>
                      <a:r>
                        <a:rPr kumimoji="1" lang="en-US" altLang="ja-JP" sz="1400" dirty="0" smtClean="0"/>
                        <a:t>.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&gt;273K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273K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&gt; 273K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&lt; 205K</a:t>
                      </a:r>
                      <a:endParaRPr kumimoji="1" lang="ja-JP" altLang="en-US" sz="1400" dirty="0"/>
                    </a:p>
                  </a:txBody>
                  <a:tcPr marL="36000" marR="36000" anchor="ctr" anchorCtr="1"/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2059195" y="3873574"/>
            <a:ext cx="5117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Thresholds used in a </a:t>
            </a:r>
            <a:r>
              <a:rPr kumimoji="1" lang="en-US" altLang="ja-JP" dirty="0" smtClean="0"/>
              <a:t>target selection for MTSAT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1271" y="1713334"/>
            <a:ext cx="6689973" cy="192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Spatially uniform scene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Small standard deviation of DN in a target area</a:t>
            </a:r>
          </a:p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Geometrical condition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Sun zenith angle, satellite zenith angle are &lt; 60 deg.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Exclude near </a:t>
            </a:r>
            <a:r>
              <a:rPr lang="en-US" altLang="ja-JP" sz="2000" dirty="0" err="1" smtClean="0"/>
              <a:t>sunglint</a:t>
            </a:r>
            <a:r>
              <a:rPr lang="en-US" altLang="ja-JP" sz="2000" dirty="0" smtClean="0"/>
              <a:t>  area </a:t>
            </a:r>
            <a:endParaRPr kumimoji="1" lang="ja-JP" altLang="en-US" sz="2000" dirty="0"/>
          </a:p>
        </p:txBody>
      </p:sp>
      <p:sp>
        <p:nvSpPr>
          <p:cNvPr id="7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Consideration for DCC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508104" y="1836113"/>
            <a:ext cx="2974106" cy="4257183"/>
            <a:chOff x="6084169" y="900009"/>
            <a:chExt cx="2974106" cy="4257183"/>
          </a:xfrm>
        </p:grpSpPr>
        <p:pic>
          <p:nvPicPr>
            <p:cNvPr id="5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454" y="1412776"/>
              <a:ext cx="2534053" cy="3272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2"/>
            <p:cNvSpPr txBox="1">
              <a:spLocks noChangeArrowheads="1"/>
            </p:cNvSpPr>
            <p:nvPr/>
          </p:nvSpPr>
          <p:spPr bwMode="auto">
            <a:xfrm>
              <a:off x="6516216" y="900009"/>
              <a:ext cx="2542059" cy="5232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Example of crystal 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shape (</a:t>
              </a:r>
              <a:r>
                <a:rPr lang="en-US" altLang="ja-JP" sz="1400" b="1" dirty="0" err="1" smtClean="0">
                  <a:solidFill>
                    <a:schemeClr val="bg1"/>
                  </a:solidFill>
                </a:rPr>
                <a:t>Heymsfield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, 2002)</a:t>
              </a:r>
              <a:endParaRPr lang="en-US" altLang="ja-JP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Line 50"/>
            <p:cNvSpPr>
              <a:spLocks noChangeShapeType="1"/>
            </p:cNvSpPr>
            <p:nvPr/>
          </p:nvSpPr>
          <p:spPr bwMode="auto">
            <a:xfrm flipV="1">
              <a:off x="6422723" y="1412776"/>
              <a:ext cx="29628" cy="3405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Text Box 51"/>
            <p:cNvSpPr txBox="1">
              <a:spLocks noChangeArrowheads="1"/>
            </p:cNvSpPr>
            <p:nvPr/>
          </p:nvSpPr>
          <p:spPr bwMode="auto">
            <a:xfrm rot="16200000">
              <a:off x="5536067" y="3113006"/>
              <a:ext cx="14347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Height</a:t>
              </a:r>
            </a:p>
          </p:txBody>
        </p:sp>
        <p:sp>
          <p:nvSpPr>
            <p:cNvPr id="9" name="Line 52"/>
            <p:cNvSpPr>
              <a:spLocks noChangeShapeType="1"/>
            </p:cNvSpPr>
            <p:nvPr/>
          </p:nvSpPr>
          <p:spPr bwMode="auto">
            <a:xfrm flipV="1">
              <a:off x="6422723" y="4797152"/>
              <a:ext cx="26277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Text Box 53"/>
            <p:cNvSpPr txBox="1">
              <a:spLocks noChangeArrowheads="1"/>
            </p:cNvSpPr>
            <p:nvPr/>
          </p:nvSpPr>
          <p:spPr bwMode="auto">
            <a:xfrm>
              <a:off x="7027420" y="4818638"/>
              <a:ext cx="14835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Particle size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755576" y="3284984"/>
            <a:ext cx="4248472" cy="283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dirty="0" smtClean="0"/>
              <a:t>Large uncertainty in RT radiance calculation is caused by the difference of hexagonal and spherical shape particle phase function.</a:t>
            </a:r>
          </a:p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dirty="0" smtClean="0"/>
              <a:t>We introduce the geometrical condition in a target selection: </a:t>
            </a:r>
            <a:r>
              <a:rPr lang="en-US" altLang="ja-JP" dirty="0"/>
              <a:t>D</a:t>
            </a:r>
            <a:r>
              <a:rPr lang="en-US" altLang="ja-JP" dirty="0" smtClean="0"/>
              <a:t>ifference between phase function of hexagonal shape and that of spherical shape is small.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1974" y="1720469"/>
            <a:ext cx="5150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altLang="ja-JP" sz="2000" dirty="0" smtClean="0"/>
              <a:t>In order to minimize an influence of ice crystal shape uncertainty, hexagonal column for ice crystal shape based on Yang et al. (2000) is adopted.</a:t>
            </a:r>
            <a:endParaRPr kumimoji="1" lang="ja-JP" altLang="en-US" sz="2000" dirty="0"/>
          </a:p>
        </p:txBody>
      </p:sp>
      <p:sp>
        <p:nvSpPr>
          <p:cNvPr id="14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16946" t="42671" r="71441" b="38335"/>
          <a:stretch/>
        </p:blipFill>
        <p:spPr bwMode="auto">
          <a:xfrm>
            <a:off x="6425107" y="4124422"/>
            <a:ext cx="219167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16986" t="17920" r="71441" b="62908"/>
          <a:stretch/>
        </p:blipFill>
        <p:spPr bwMode="auto">
          <a:xfrm>
            <a:off x="6410916" y="1628800"/>
            <a:ext cx="224088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3797348303"/>
              </p:ext>
            </p:extLst>
          </p:nvPr>
        </p:nvGraphicFramePr>
        <p:xfrm>
          <a:off x="264046" y="3748228"/>
          <a:ext cx="6120679" cy="21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Result (MTSAT-2)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0260" y="5836460"/>
            <a:ext cx="4047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2010                           2011                           2012</a:t>
            </a:r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5567586" y="3750643"/>
            <a:ext cx="551012" cy="2116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1291" y="3429000"/>
            <a:ext cx="454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 series of regression </a:t>
            </a:r>
            <a:r>
              <a:rPr lang="en-US" altLang="ja-JP" dirty="0" smtClean="0"/>
              <a:t>coefficient: slope</a:t>
            </a:r>
            <a:endParaRPr lang="en-US" altLang="ja-JP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58993" y="1331390"/>
            <a:ext cx="13833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Terra/MODIS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58993" y="3804800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Aqua</a:t>
            </a:r>
            <a:r>
              <a:rPr kumimoji="1" lang="en-US" altLang="ja-JP" sz="1600" dirty="0" smtClean="0">
                <a:solidFill>
                  <a:srgbClr val="0000FF"/>
                </a:solidFill>
              </a:rPr>
              <a:t>/MODIS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26371" y="6104329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Observed</a:t>
            </a:r>
            <a:r>
              <a:rPr kumimoji="1" lang="en-US" altLang="ja-JP" sz="1200" dirty="0" smtClean="0"/>
              <a:t> reflectivity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5451668" y="242244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Simulated reflectivity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5426616" y="4967773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Simulated reflectivity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5536" y="1909281"/>
            <a:ext cx="55406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buFont typeface="Wingdings" pitchFamily="2" charset="2"/>
              <a:buChar char="n"/>
            </a:pPr>
            <a:r>
              <a:rPr lang="en-US" altLang="ja-JP" sz="2000" dirty="0" smtClean="0"/>
              <a:t>Compatible results between Terra and Aqua</a:t>
            </a:r>
          </a:p>
          <a:p>
            <a:pPr marL="263525" indent="-263525">
              <a:buFont typeface="Wingdings" pitchFamily="2" charset="2"/>
              <a:buChar char="n"/>
            </a:pPr>
            <a:r>
              <a:rPr lang="en-US" altLang="ja-JP" sz="2000" dirty="0" smtClean="0"/>
              <a:t>Some spikes in a time series</a:t>
            </a:r>
          </a:p>
          <a:p>
            <a:pPr marL="538163" indent="-274638">
              <a:buFont typeface="Wingdings" pitchFamily="2" charset="2"/>
              <a:buChar char="p"/>
            </a:pPr>
            <a:r>
              <a:rPr kumimoji="1" lang="en-US" altLang="ja-JP" sz="2000" dirty="0" smtClean="0"/>
              <a:t>Due to a small number of target selection?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39536" y="1969095"/>
            <a:ext cx="9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Feb. 2012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60232" y="4427734"/>
            <a:ext cx="9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Feb. 2012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91660" y="5050754"/>
            <a:ext cx="540780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7030A0"/>
                </a:solidFill>
              </a:rPr>
              <a:t>DCC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Cloud</a:t>
            </a:r>
          </a:p>
          <a:p>
            <a:r>
              <a:rPr lang="en-US" altLang="ja-JP" sz="1400" dirty="0" smtClean="0">
                <a:solidFill>
                  <a:srgbClr val="008000"/>
                </a:solidFill>
              </a:rPr>
              <a:t>Land</a:t>
            </a:r>
          </a:p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Sea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991660" y="2589956"/>
            <a:ext cx="540780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7030A0"/>
                </a:solidFill>
              </a:rPr>
              <a:t>DCC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Cloud</a:t>
            </a:r>
          </a:p>
          <a:p>
            <a:r>
              <a:rPr lang="en-US" altLang="ja-JP" sz="1400" dirty="0" smtClean="0">
                <a:solidFill>
                  <a:srgbClr val="008000"/>
                </a:solidFill>
              </a:rPr>
              <a:t>Land</a:t>
            </a:r>
          </a:p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Sea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GMS-5 re-calibration </a:t>
            </a:r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during pre-MODIS era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700808"/>
            <a:ext cx="8208912" cy="441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Background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Calibration of past satellites data is required for </a:t>
            </a:r>
            <a:r>
              <a:rPr lang="en-US" altLang="ja-JP" sz="2000" dirty="0" err="1" smtClean="0"/>
              <a:t>climatological</a:t>
            </a:r>
            <a:r>
              <a:rPr lang="en-US" altLang="ja-JP" sz="2000" dirty="0" smtClean="0"/>
              <a:t> use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GMS-5: JMA’s geostationary satellite which had been operated from June 1995 to May 2003</a:t>
            </a:r>
          </a:p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Problem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Developed calibration technique can’t be applied before 2000 due to a lack of MODIS data</a:t>
            </a:r>
          </a:p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Find conditions</a:t>
            </a:r>
            <a:r>
              <a:rPr lang="en-US" altLang="ja-JP" sz="2000" dirty="0" smtClean="0"/>
              <a:t> that optical parameter uncertainty on the RT simulation is small 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sz="2000" dirty="0" smtClean="0"/>
              <a:t>Target: cloud-free ocean, DCC</a:t>
            </a:r>
            <a:endParaRPr lang="en-US" altLang="ja-JP" sz="2400" dirty="0" smtClean="0"/>
          </a:p>
          <a:p>
            <a:pPr>
              <a:lnSpc>
                <a:spcPct val="110000"/>
              </a:lnSpc>
            </a:pPr>
            <a:endParaRPr kumimoji="1" lang="ja-JP" altLang="en-US" sz="2400" dirty="0"/>
          </a:p>
        </p:txBody>
      </p:sp>
      <p:sp>
        <p:nvSpPr>
          <p:cNvPr id="6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81258"/>
            <a:ext cx="8534400" cy="758952"/>
          </a:xfrm>
        </p:spPr>
        <p:txBody>
          <a:bodyPr>
            <a:noAutofit/>
          </a:bodyPr>
          <a:lstStyle/>
          <a:p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Target selection and </a:t>
            </a: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input parameters</a:t>
            </a:r>
            <a:r>
              <a:rPr lang="en-US" altLang="ja-JP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into </a:t>
            </a: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RTM </a:t>
            </a: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kumimoji="1" lang="en-US" altLang="ja-JP" sz="2600" dirty="0" smtClean="0">
                <a:solidFill>
                  <a:schemeClr val="accent2">
                    <a:lumMod val="75000"/>
                  </a:schemeClr>
                </a:solidFill>
              </a:rPr>
              <a:t>/o MODIS</a:t>
            </a:r>
            <a:endParaRPr kumimoji="1" lang="ja-JP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1839276"/>
            <a:ext cx="8352928" cy="194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</a:rPr>
              <a:t>Radiance sensitivity test using RSTAR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dirty="0" smtClean="0"/>
              <a:t>”climatological AOD </a:t>
            </a:r>
            <a:r>
              <a:rPr lang="en-US" altLang="ja-JP" dirty="0" smtClean="0"/>
              <a:t>&lt; 0.1 &amp; </a:t>
            </a:r>
            <a:r>
              <a:rPr lang="en-US" altLang="ja-JP" dirty="0" err="1" smtClean="0"/>
              <a:t>sunglint</a:t>
            </a:r>
            <a:r>
              <a:rPr lang="en-US" altLang="ja-JP" dirty="0" smtClean="0"/>
              <a:t> angle &gt; 30 deg." meets the reflectivity error &lt; </a:t>
            </a:r>
            <a:r>
              <a:rPr lang="en-US" altLang="ja-JP" dirty="0" smtClean="0"/>
              <a:t>0.01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dirty="0" smtClean="0"/>
              <a:t>Check whether RT simulation w/ retrieved AOD from MODIS under the conditions satisfies a small reflectivity error</a:t>
            </a:r>
          </a:p>
          <a:p>
            <a:pPr marL="540000" lvl="1" indent="-140400">
              <a:lnSpc>
                <a:spcPct val="110000"/>
              </a:lnSpc>
              <a:buFont typeface="Arial"/>
              <a:buChar char="•"/>
            </a:pPr>
            <a:r>
              <a:rPr lang="en-US" altLang="ja-JP" sz="1600" dirty="0" smtClean="0"/>
              <a:t>70</a:t>
            </a:r>
            <a:r>
              <a:rPr lang="en-US" altLang="ja-JP" sz="1600" dirty="0" smtClean="0"/>
              <a:t>% of </a:t>
            </a:r>
            <a:r>
              <a:rPr lang="en-US" altLang="ja-JP" sz="1600" dirty="0" smtClean="0"/>
              <a:t>simulated reflectivity: reflectivity error </a:t>
            </a:r>
            <a:r>
              <a:rPr lang="en-US" altLang="ja-JP" sz="1600" dirty="0" smtClean="0"/>
              <a:t>&lt; </a:t>
            </a:r>
            <a:r>
              <a:rPr lang="en-US" altLang="ja-JP" sz="1600" dirty="0" smtClean="0"/>
              <a:t>0.1 (from 6-months </a:t>
            </a:r>
            <a:r>
              <a:rPr lang="en-US" altLang="ja-JP" sz="1600" dirty="0" smtClean="0"/>
              <a:t>test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1457615"/>
            <a:ext cx="363913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Cloud-free ocean target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1205" y="3731973"/>
            <a:ext cx="8531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</a:rPr>
              <a:t>DCC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1560" y="4092013"/>
            <a:ext cx="8136904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</a:pP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</a:rPr>
              <a:t>Comparison of </a:t>
            </a: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</a:rPr>
              <a:t>simulated radiance</a:t>
            </a:r>
            <a:endParaRPr lang="en-US" altLang="ja-JP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dirty="0" smtClean="0"/>
              <a:t>Cases using cloud ice parameters retrieved from MODIS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</a:pPr>
            <a:r>
              <a:rPr lang="en-US" altLang="ja-JP" dirty="0" smtClean="0"/>
              <a:t>Cases using constant </a:t>
            </a:r>
            <a:r>
              <a:rPr lang="en-US" altLang="ja-JP" dirty="0" smtClean="0"/>
              <a:t>value</a:t>
            </a:r>
            <a:r>
              <a:rPr lang="en-US" altLang="ja-JP" dirty="0" smtClean="0"/>
              <a:t>s: </a:t>
            </a:r>
            <a:r>
              <a:rPr lang="en-US" altLang="ja-JP" dirty="0" smtClean="0"/>
              <a:t>“</a:t>
            </a:r>
            <a:r>
              <a:rPr lang="en-US" altLang="ja-JP" dirty="0" smtClean="0"/>
              <a:t>Cloud ice optical </a:t>
            </a:r>
            <a:r>
              <a:rPr lang="en-US" altLang="ja-JP" dirty="0" smtClean="0"/>
              <a:t>depth: 150, </a:t>
            </a:r>
            <a:r>
              <a:rPr lang="en-US" altLang="ja-JP" dirty="0" smtClean="0"/>
              <a:t>effective </a:t>
            </a:r>
            <a:r>
              <a:rPr lang="en-US" altLang="ja-JP" dirty="0" smtClean="0"/>
              <a:t>radius: log-normal distribution (center: 20um)”</a:t>
            </a:r>
          </a:p>
          <a:p>
            <a:pPr marL="730800" indent="-176400">
              <a:lnSpc>
                <a:spcPct val="110000"/>
              </a:lnSpc>
              <a:buFont typeface="Arial"/>
              <a:buChar char="•"/>
            </a:pPr>
            <a:r>
              <a:rPr lang="en-US" altLang="ja-JP" sz="1600" dirty="0" smtClean="0"/>
              <a:t>Mean TOA radiance difference</a:t>
            </a:r>
            <a:r>
              <a:rPr lang="en-US" altLang="ja-JP" sz="1600" dirty="0" smtClean="0"/>
              <a:t> ≈</a:t>
            </a:r>
            <a:r>
              <a:rPr lang="en-US" altLang="ja-JP" sz="1600" dirty="0" smtClean="0"/>
              <a:t> 2 W/m^2/</a:t>
            </a:r>
            <a:r>
              <a:rPr lang="en-US" altLang="ja-JP" sz="1600" dirty="0" err="1" smtClean="0"/>
              <a:t>sr</a:t>
            </a:r>
            <a:r>
              <a:rPr lang="en-US" altLang="ja-JP" sz="1600" dirty="0" smtClean="0"/>
              <a:t>/um</a:t>
            </a:r>
            <a:endParaRPr lang="en-US" altLang="ja-JP" sz="1600" dirty="0" smtClean="0"/>
          </a:p>
          <a:p>
            <a:pPr marL="263525" indent="-263525">
              <a:lnSpc>
                <a:spcPct val="110000"/>
              </a:lnSpc>
              <a:buFont typeface="Wingdings" pitchFamily="2" charset="2"/>
              <a:buChar char="n"/>
              <a:tabLst>
                <a:tab pos="0" algn="l"/>
              </a:tabLst>
            </a:pP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</a:rPr>
              <a:t>Thresholds of DCC selection</a:t>
            </a:r>
          </a:p>
          <a:p>
            <a:pPr marL="538163" indent="-274638">
              <a:lnSpc>
                <a:spcPct val="110000"/>
              </a:lnSpc>
              <a:buFont typeface="Wingdings" pitchFamily="2" charset="2"/>
              <a:buChar char="p"/>
              <a:tabLst>
                <a:tab pos="0" algn="l"/>
              </a:tabLst>
            </a:pPr>
            <a:r>
              <a:rPr lang="en-US" altLang="ja-JP" dirty="0" smtClean="0"/>
              <a:t>TBB of IR 10.8um &lt; 200K, small </a:t>
            </a:r>
            <a:r>
              <a:rPr lang="en-US" altLang="ja-JP" dirty="0" smtClean="0"/>
              <a:t>STDV</a:t>
            </a:r>
            <a:r>
              <a:rPr lang="en-US" altLang="ja-JP" dirty="0" smtClean="0"/>
              <a:t> </a:t>
            </a:r>
            <a:r>
              <a:rPr lang="en-US" altLang="ja-JP" dirty="0" smtClean="0"/>
              <a:t>of DN (for VIS and IR channel)</a:t>
            </a:r>
          </a:p>
        </p:txBody>
      </p:sp>
      <p:sp>
        <p:nvSpPr>
          <p:cNvPr id="24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25" name="スライド番号プレースホル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グラフ 23"/>
          <p:cNvGraphicFramePr/>
          <p:nvPr/>
        </p:nvGraphicFramePr>
        <p:xfrm>
          <a:off x="611560" y="3645024"/>
          <a:ext cx="5184576" cy="283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Preliminary results: </a:t>
            </a:r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w/ MODIS vs. w/o MODIS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4" descr="C:\Documents and Settings\JMA802B\デスクトップ\Gsvc_pgm5\Stat\scat_01d_vis_Gsvc_pgm5_200009.png"/>
          <p:cNvPicPr>
            <a:picLocks noChangeAspect="1" noChangeArrowheads="1"/>
          </p:cNvPicPr>
          <p:nvPr/>
        </p:nvPicPr>
        <p:blipFill>
          <a:blip r:embed="rId3" cstate="print"/>
          <a:srcRect l="19763" t="10864" r="24589" b="54113"/>
          <a:stretch>
            <a:fillRect/>
          </a:stretch>
        </p:blipFill>
        <p:spPr bwMode="auto">
          <a:xfrm>
            <a:off x="6268168" y="1804890"/>
            <a:ext cx="2333798" cy="2076089"/>
          </a:xfrm>
          <a:prstGeom prst="rect">
            <a:avLst/>
          </a:prstGeom>
          <a:noFill/>
        </p:spPr>
      </p:pic>
      <p:pic>
        <p:nvPicPr>
          <p:cNvPr id="4" name="Picture 7" descr="C:\Documents and Settings\JMA802B\デスクトップ\Gsvc_gm5\scat_01d_vis_Gsvc_gm5_200009.png"/>
          <p:cNvPicPr>
            <a:picLocks noChangeAspect="1" noChangeArrowheads="1"/>
          </p:cNvPicPr>
          <p:nvPr/>
        </p:nvPicPr>
        <p:blipFill>
          <a:blip r:embed="rId4" cstate="print"/>
          <a:srcRect l="20529" t="11407" r="24918" b="53570"/>
          <a:stretch>
            <a:fillRect/>
          </a:stretch>
        </p:blipFill>
        <p:spPr bwMode="auto">
          <a:xfrm>
            <a:off x="6310789" y="4170601"/>
            <a:ext cx="2287875" cy="2076089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 rot="16200000">
            <a:off x="5414090" y="5014729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Simulated reflectivity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76093" y="6144096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Observed</a:t>
            </a:r>
            <a:r>
              <a:rPr kumimoji="1" lang="en-US" altLang="ja-JP" sz="1200" dirty="0" smtClean="0"/>
              <a:t> reflectivity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19513" y="3873504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w/  MODIS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83135" y="1268168"/>
            <a:ext cx="2408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w/o MODIS, </a:t>
            </a:r>
          </a:p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</a:rPr>
              <a:t>w/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climatological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aerosol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607081" y="4212058"/>
            <a:ext cx="12368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594381" y="1857524"/>
            <a:ext cx="129614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00302" y="4401537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Sep. 2000</a:t>
            </a:r>
          </a:p>
          <a:p>
            <a:r>
              <a:rPr lang="en-US" altLang="ja-JP" sz="1200" dirty="0" smtClean="0"/>
              <a:t>Detector-2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68981" y="2065040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Sep. 2000 </a:t>
            </a:r>
          </a:p>
          <a:p>
            <a:r>
              <a:rPr lang="en-US" altLang="ja-JP" sz="1200" dirty="0" smtClean="0"/>
              <a:t>Detector-2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72825" y="4149080"/>
            <a:ext cx="1457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= 1.241</a:t>
            </a:r>
            <a:r>
              <a:rPr lang="en-US" altLang="ja-JP" sz="1200" b="1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– 0.0082</a:t>
            </a:r>
            <a:endParaRPr lang="ja-JP" altLang="ja-JP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64565" y="1831776"/>
            <a:ext cx="1534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= 1.0885 </a:t>
            </a:r>
            <a:r>
              <a:rPr lang="en-US" altLang="ja-JP" sz="1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 – 0.0039</a:t>
            </a:r>
            <a:endParaRPr lang="ja-JP" altLang="ja-JP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5422598" y="2640306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Simulated reflectivity</a:t>
            </a:r>
            <a:endParaRPr kumimoji="1" lang="ja-JP" altLang="en-US" sz="1200" dirty="0"/>
          </a:p>
        </p:txBody>
      </p:sp>
      <p:sp>
        <p:nvSpPr>
          <p:cNvPr id="21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5491336" cy="365760"/>
          </a:xfrm>
        </p:spPr>
        <p:txBody>
          <a:bodyPr/>
          <a:lstStyle/>
          <a:p>
            <a:r>
              <a:rPr kumimoji="1" lang="en-US" altLang="ja-JP" dirty="0" smtClean="0"/>
              <a:t>GRWG/GDWG Annual Meeting, Mar. 04-08, 2013, Williamsburg</a:t>
            </a:r>
            <a:endParaRPr kumimoji="1"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AFF5-D5DA-4425-859B-D6756646E10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12751" y="3101479"/>
            <a:ext cx="454681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Time series of regression </a:t>
            </a:r>
            <a:r>
              <a:rPr lang="en-US" altLang="ja-JP" dirty="0" smtClean="0"/>
              <a:t>coefficient: slope</a:t>
            </a:r>
            <a:endParaRPr lang="en-US" altLang="ja-JP" dirty="0" smtClean="0"/>
          </a:p>
          <a:p>
            <a:pPr algn="ctr"/>
            <a:r>
              <a:rPr lang="en-US" altLang="ja-JP" sz="1600" dirty="0" smtClean="0"/>
              <a:t>(monthly </a:t>
            </a:r>
            <a:r>
              <a:rPr lang="en-US" altLang="ja-JP" sz="1600" dirty="0" smtClean="0"/>
              <a:t>mean </a:t>
            </a:r>
            <a:r>
              <a:rPr lang="en-US" altLang="ja-JP" sz="1600" dirty="0" smtClean="0"/>
              <a:t>for detector</a:t>
            </a:r>
            <a:r>
              <a:rPr lang="en-US" altLang="ja-JP" sz="1600" dirty="0" smtClean="0"/>
              <a:t>-2)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18059" y="6096931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1999                                           2000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51209" y="5088332"/>
            <a:ext cx="540780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7030A0"/>
                </a:solidFill>
              </a:rPr>
              <a:t>DCC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Cloud</a:t>
            </a:r>
          </a:p>
          <a:p>
            <a:r>
              <a:rPr lang="en-US" altLang="ja-JP" sz="1400" dirty="0" smtClean="0">
                <a:solidFill>
                  <a:srgbClr val="008000"/>
                </a:solidFill>
              </a:rPr>
              <a:t>Land</a:t>
            </a:r>
          </a:p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Sea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62881" y="3176559"/>
            <a:ext cx="462233" cy="43088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7030A0"/>
                </a:solidFill>
              </a:rPr>
              <a:t>DCC</a:t>
            </a:r>
          </a:p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Sea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7544" y="1844824"/>
            <a:ext cx="5417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>
              <a:buFont typeface="Wingdings" pitchFamily="2" charset="2"/>
              <a:buChar char="n"/>
            </a:pPr>
            <a:r>
              <a:rPr lang="en-US" altLang="ja-JP" sz="2000" dirty="0" smtClean="0"/>
              <a:t>Tendency looks like</a:t>
            </a:r>
          </a:p>
          <a:p>
            <a:pPr marL="263525" indent="-263525">
              <a:buFont typeface="Wingdings" pitchFamily="2" charset="2"/>
              <a:buChar char="n"/>
            </a:pPr>
            <a:r>
              <a:rPr lang="en-US" altLang="ja-JP" sz="2000" dirty="0" smtClean="0"/>
              <a:t>Difference of slope magnitude, some spikes</a:t>
            </a:r>
          </a:p>
          <a:p>
            <a:pPr marL="538163" indent="-274638">
              <a:buFont typeface="Wingdings" pitchFamily="2" charset="2"/>
              <a:buChar char="p"/>
            </a:pPr>
            <a:r>
              <a:rPr kumimoji="1" lang="en-US" altLang="ja-JP" sz="2000" dirty="0" smtClean="0"/>
              <a:t>Need of further investigation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クール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850</TotalTime>
  <Words>1111</Words>
  <Application>Microsoft Macintosh PowerPoint</Application>
  <PresentationFormat>画面に合わせる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クール</vt:lpstr>
      <vt:lpstr>Visible vicarious calibration using RTM</vt:lpstr>
      <vt:lpstr>Contents</vt:lpstr>
      <vt:lpstr>Methodology</vt:lpstr>
      <vt:lpstr>Target selection</vt:lpstr>
      <vt:lpstr>Consideration for DCC</vt:lpstr>
      <vt:lpstr>Result (MTSAT-2)</vt:lpstr>
      <vt:lpstr>GMS-5 re-calibration during pre-MODIS era</vt:lpstr>
      <vt:lpstr>Target selection and  input parameters into RTM w/o MODIS</vt:lpstr>
      <vt:lpstr>Preliminary results: w/ MODIS vs. w/o MODIS</vt:lpstr>
      <vt:lpstr>Summary and future plan</vt:lpstr>
      <vt:lpstr>Backup slides</vt:lpstr>
      <vt:lpstr>"RSTAR" - Radiative Transfer Code</vt:lpstr>
    </vt:vector>
  </TitlesOfParts>
  <Company>JMA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Japan Meteorological Agency</dc:creator>
  <cp:lastModifiedBy>Takahashi Masaya</cp:lastModifiedBy>
  <cp:revision>105</cp:revision>
  <dcterms:created xsi:type="dcterms:W3CDTF">2013-02-24T23:33:48Z</dcterms:created>
  <dcterms:modified xsi:type="dcterms:W3CDTF">2013-03-07T13:10:24Z</dcterms:modified>
</cp:coreProperties>
</file>