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72" r:id="rId4"/>
    <p:sldId id="282" r:id="rId5"/>
    <p:sldId id="258" r:id="rId6"/>
    <p:sldId id="284" r:id="rId7"/>
    <p:sldId id="286" r:id="rId8"/>
    <p:sldId id="287" r:id="rId9"/>
    <p:sldId id="285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7" r:id="rId19"/>
    <p:sldId id="296" r:id="rId20"/>
    <p:sldId id="268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yu\Documents\GSICS\visible\manuscripts\ch1_sensitivity_g11g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yu\Documents\GSICS\visible\manuscripts\ch1_sensitivity_g11g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yu\Documents\GSICS\visible\manuscripts\ch1_sensitivity_g11g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Precipitation Water Vapor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PWV!$A$1</c:f>
              <c:strCache>
                <c:ptCount val="1"/>
                <c:pt idx="0">
                  <c:v>G13</c:v>
                </c:pt>
              </c:strCache>
            </c:strRef>
          </c:tx>
          <c:marker>
            <c:symbol val="diamond"/>
            <c:size val="5"/>
          </c:marker>
          <c:cat>
            <c:numRef>
              <c:f>PWV!$C$3:$C$122</c:f>
              <c:numCache>
                <c:formatCode>General</c:formatCode>
                <c:ptCount val="120"/>
                <c:pt idx="0">
                  <c:v>0</c:v>
                </c:pt>
                <c:pt idx="1">
                  <c:v>5.0000000000000031E-2</c:v>
                </c:pt>
                <c:pt idx="2">
                  <c:v>0.1</c:v>
                </c:pt>
                <c:pt idx="3">
                  <c:v>0.15000000000000019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0.65000000000000102</c:v>
                </c:pt>
                <c:pt idx="14">
                  <c:v>0.70000000000000062</c:v>
                </c:pt>
                <c:pt idx="15">
                  <c:v>0.75000000000000089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1.1499999999999984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1.7000000000000006</c:v>
                </c:pt>
                <c:pt idx="35">
                  <c:v>1.7500000000000007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1.9500000000000008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</c:numCache>
            </c:numRef>
          </c:cat>
          <c:val>
            <c:numRef>
              <c:f>PWV!$I$3:$I$122</c:f>
              <c:numCache>
                <c:formatCode>General</c:formatCode>
                <c:ptCount val="120"/>
                <c:pt idx="0">
                  <c:v>-0.62200000000000077</c:v>
                </c:pt>
                <c:pt idx="1">
                  <c:v>-0.60900000000000065</c:v>
                </c:pt>
                <c:pt idx="2">
                  <c:v>-0.59700000000000031</c:v>
                </c:pt>
                <c:pt idx="3">
                  <c:v>-0.5840000000000003</c:v>
                </c:pt>
                <c:pt idx="4">
                  <c:v>-0.57200000000000062</c:v>
                </c:pt>
                <c:pt idx="5">
                  <c:v>-0.55999999999999994</c:v>
                </c:pt>
                <c:pt idx="6">
                  <c:v>-0.54900000000000004</c:v>
                </c:pt>
                <c:pt idx="7">
                  <c:v>-0.53699999999999992</c:v>
                </c:pt>
                <c:pt idx="8">
                  <c:v>-0.52600000000000002</c:v>
                </c:pt>
                <c:pt idx="9">
                  <c:v>-0.51500000000000001</c:v>
                </c:pt>
                <c:pt idx="10">
                  <c:v>-0.505</c:v>
                </c:pt>
                <c:pt idx="11">
                  <c:v>-0.49400000000000038</c:v>
                </c:pt>
                <c:pt idx="12">
                  <c:v>-0.48400000000000032</c:v>
                </c:pt>
                <c:pt idx="13">
                  <c:v>-0.47300000000000031</c:v>
                </c:pt>
                <c:pt idx="14">
                  <c:v>-0.46300000000000002</c:v>
                </c:pt>
                <c:pt idx="15">
                  <c:v>-0.45300000000000001</c:v>
                </c:pt>
                <c:pt idx="16">
                  <c:v>-0.44300000000000017</c:v>
                </c:pt>
                <c:pt idx="17">
                  <c:v>-0.43300000000000038</c:v>
                </c:pt>
                <c:pt idx="18">
                  <c:v>-0.42400000000000032</c:v>
                </c:pt>
                <c:pt idx="19">
                  <c:v>-0.41400000000000031</c:v>
                </c:pt>
                <c:pt idx="20">
                  <c:v>-0.40500000000000008</c:v>
                </c:pt>
                <c:pt idx="21">
                  <c:v>-0.39600000000000052</c:v>
                </c:pt>
                <c:pt idx="22">
                  <c:v>-0.38600000000000045</c:v>
                </c:pt>
                <c:pt idx="23">
                  <c:v>-0.37700000000000039</c:v>
                </c:pt>
                <c:pt idx="24">
                  <c:v>-0.36800000000000038</c:v>
                </c:pt>
                <c:pt idx="25">
                  <c:v>-0.35900000000000032</c:v>
                </c:pt>
                <c:pt idx="26">
                  <c:v>-0.35100000000000031</c:v>
                </c:pt>
                <c:pt idx="27">
                  <c:v>-0.3420000000000003</c:v>
                </c:pt>
                <c:pt idx="28">
                  <c:v>-0.33300000000000052</c:v>
                </c:pt>
                <c:pt idx="29">
                  <c:v>-0.32500000000000046</c:v>
                </c:pt>
                <c:pt idx="30">
                  <c:v>-0.31600000000000045</c:v>
                </c:pt>
                <c:pt idx="31">
                  <c:v>-0.30800000000000038</c:v>
                </c:pt>
                <c:pt idx="32">
                  <c:v>-0.30000000000000032</c:v>
                </c:pt>
                <c:pt idx="33">
                  <c:v>-0.29100000000000031</c:v>
                </c:pt>
                <c:pt idx="34">
                  <c:v>-0.28300000000000008</c:v>
                </c:pt>
                <c:pt idx="35">
                  <c:v>-0.27500000000000002</c:v>
                </c:pt>
                <c:pt idx="36">
                  <c:v>-0.26700000000000002</c:v>
                </c:pt>
                <c:pt idx="37">
                  <c:v>-0.25900000000000001</c:v>
                </c:pt>
                <c:pt idx="38">
                  <c:v>-0.251</c:v>
                </c:pt>
                <c:pt idx="39">
                  <c:v>-0.24400000000000019</c:v>
                </c:pt>
                <c:pt idx="40">
                  <c:v>-0.23600000000000004</c:v>
                </c:pt>
                <c:pt idx="41">
                  <c:v>-0.22800000000000009</c:v>
                </c:pt>
                <c:pt idx="42">
                  <c:v>-0.22100000000000011</c:v>
                </c:pt>
                <c:pt idx="43">
                  <c:v>-0.21300000000000019</c:v>
                </c:pt>
                <c:pt idx="44">
                  <c:v>-0.20600000000000004</c:v>
                </c:pt>
                <c:pt idx="45">
                  <c:v>-0.19800000000000009</c:v>
                </c:pt>
                <c:pt idx="46">
                  <c:v>-0.19100000000000009</c:v>
                </c:pt>
                <c:pt idx="47">
                  <c:v>-0.18300000000000019</c:v>
                </c:pt>
                <c:pt idx="48">
                  <c:v>-0.17600000000000021</c:v>
                </c:pt>
                <c:pt idx="49">
                  <c:v>-0.16900000000000021</c:v>
                </c:pt>
                <c:pt idx="50">
                  <c:v>-0.16200000000000009</c:v>
                </c:pt>
                <c:pt idx="51">
                  <c:v>-0.15500000000000022</c:v>
                </c:pt>
                <c:pt idx="52">
                  <c:v>-0.14800000000000019</c:v>
                </c:pt>
                <c:pt idx="53">
                  <c:v>-0.14100000000000001</c:v>
                </c:pt>
                <c:pt idx="54">
                  <c:v>-0.13400000000000001</c:v>
                </c:pt>
                <c:pt idx="55">
                  <c:v>-0.127</c:v>
                </c:pt>
                <c:pt idx="56">
                  <c:v>-0.12000000000000002</c:v>
                </c:pt>
                <c:pt idx="57">
                  <c:v>-0.11299999999999998</c:v>
                </c:pt>
                <c:pt idx="58">
                  <c:v>-0.10600000000000002</c:v>
                </c:pt>
                <c:pt idx="59">
                  <c:v>-0.1</c:v>
                </c:pt>
                <c:pt idx="60">
                  <c:v>-9.3000000000000166E-2</c:v>
                </c:pt>
                <c:pt idx="61">
                  <c:v>-8.6000000000000063E-2</c:v>
                </c:pt>
                <c:pt idx="62">
                  <c:v>-8.0000000000000057E-2</c:v>
                </c:pt>
                <c:pt idx="63">
                  <c:v>-7.3000000000000037E-2</c:v>
                </c:pt>
                <c:pt idx="64">
                  <c:v>-6.6000000000000003E-2</c:v>
                </c:pt>
                <c:pt idx="65">
                  <c:v>-6.0000000000000039E-2</c:v>
                </c:pt>
                <c:pt idx="66">
                  <c:v>-5.4000000000000083E-2</c:v>
                </c:pt>
                <c:pt idx="67">
                  <c:v>-4.7000000000000063E-2</c:v>
                </c:pt>
                <c:pt idx="68">
                  <c:v>-4.1000000000000002E-2</c:v>
                </c:pt>
                <c:pt idx="69">
                  <c:v>-3.4000000000000002E-2</c:v>
                </c:pt>
                <c:pt idx="70">
                  <c:v>-2.8000000000000011E-2</c:v>
                </c:pt>
                <c:pt idx="71">
                  <c:v>-2.2000000000000037E-2</c:v>
                </c:pt>
                <c:pt idx="72">
                  <c:v>-1.6000000000000021E-2</c:v>
                </c:pt>
                <c:pt idx="73">
                  <c:v>-9.0000000000000097E-3</c:v>
                </c:pt>
                <c:pt idx="74">
                  <c:v>-3.0000000000000044E-3</c:v>
                </c:pt>
                <c:pt idx="75">
                  <c:v>3.0000000000000044E-3</c:v>
                </c:pt>
                <c:pt idx="76">
                  <c:v>9.0000000000000097E-3</c:v>
                </c:pt>
                <c:pt idx="77">
                  <c:v>1.4999999999999998E-2</c:v>
                </c:pt>
                <c:pt idx="78">
                  <c:v>2.1000000000000015E-2</c:v>
                </c:pt>
                <c:pt idx="79">
                  <c:v>2.7000000000000048E-2</c:v>
                </c:pt>
                <c:pt idx="80">
                  <c:v>3.3000000000000002E-2</c:v>
                </c:pt>
                <c:pt idx="81">
                  <c:v>3.9000000000000042E-2</c:v>
                </c:pt>
                <c:pt idx="82">
                  <c:v>4.5000000000000033E-2</c:v>
                </c:pt>
                <c:pt idx="83">
                  <c:v>5.1000000000000004E-2</c:v>
                </c:pt>
                <c:pt idx="84">
                  <c:v>5.6000000000000022E-2</c:v>
                </c:pt>
                <c:pt idx="85">
                  <c:v>6.2000000000000083E-2</c:v>
                </c:pt>
                <c:pt idx="86">
                  <c:v>6.8000000000000033E-2</c:v>
                </c:pt>
                <c:pt idx="87">
                  <c:v>7.400000000000008E-2</c:v>
                </c:pt>
                <c:pt idx="88">
                  <c:v>7.9000000000000126E-2</c:v>
                </c:pt>
                <c:pt idx="89">
                  <c:v>8.5000000000000048E-2</c:v>
                </c:pt>
                <c:pt idx="90">
                  <c:v>9.1000000000000025E-2</c:v>
                </c:pt>
                <c:pt idx="91">
                  <c:v>9.6000000000000058E-2</c:v>
                </c:pt>
                <c:pt idx="92">
                  <c:v>0.10200000000000002</c:v>
                </c:pt>
                <c:pt idx="93">
                  <c:v>0.1080000000000001</c:v>
                </c:pt>
                <c:pt idx="94">
                  <c:v>0.11299999999999998</c:v>
                </c:pt>
                <c:pt idx="95">
                  <c:v>0.11900000000000009</c:v>
                </c:pt>
                <c:pt idx="96">
                  <c:v>0.1240000000000001</c:v>
                </c:pt>
                <c:pt idx="97">
                  <c:v>0.13</c:v>
                </c:pt>
                <c:pt idx="98">
                  <c:v>0.13500000000000001</c:v>
                </c:pt>
                <c:pt idx="99">
                  <c:v>0.14100000000000001</c:v>
                </c:pt>
                <c:pt idx="100">
                  <c:v>0.14600000000000019</c:v>
                </c:pt>
                <c:pt idx="101">
                  <c:v>0.15100000000000019</c:v>
                </c:pt>
                <c:pt idx="102">
                  <c:v>0.15700000000000022</c:v>
                </c:pt>
                <c:pt idx="103">
                  <c:v>0.16200000000000009</c:v>
                </c:pt>
                <c:pt idx="104">
                  <c:v>0.1670000000000002</c:v>
                </c:pt>
                <c:pt idx="105">
                  <c:v>0.17300000000000001</c:v>
                </c:pt>
                <c:pt idx="106">
                  <c:v>0.17800000000000019</c:v>
                </c:pt>
                <c:pt idx="107">
                  <c:v>0.18300000000000019</c:v>
                </c:pt>
                <c:pt idx="108">
                  <c:v>0.18800000000000022</c:v>
                </c:pt>
                <c:pt idx="109">
                  <c:v>0.19400000000000009</c:v>
                </c:pt>
                <c:pt idx="110">
                  <c:v>0.1990000000000002</c:v>
                </c:pt>
                <c:pt idx="111">
                  <c:v>0.20400000000000001</c:v>
                </c:pt>
                <c:pt idx="112">
                  <c:v>0.20900000000000019</c:v>
                </c:pt>
                <c:pt idx="113">
                  <c:v>0.21400000000000019</c:v>
                </c:pt>
                <c:pt idx="114">
                  <c:v>0.21900000000000022</c:v>
                </c:pt>
                <c:pt idx="115">
                  <c:v>0.22400000000000009</c:v>
                </c:pt>
                <c:pt idx="116">
                  <c:v>0.22900000000000009</c:v>
                </c:pt>
                <c:pt idx="117">
                  <c:v>0.23400000000000001</c:v>
                </c:pt>
                <c:pt idx="118">
                  <c:v>0.23900000000000021</c:v>
                </c:pt>
                <c:pt idx="119">
                  <c:v>0.24400000000000019</c:v>
                </c:pt>
              </c:numCache>
            </c:numRef>
          </c:val>
        </c:ser>
        <c:ser>
          <c:idx val="1"/>
          <c:order val="1"/>
          <c:tx>
            <c:strRef>
              <c:f>PWV!$K$1</c:f>
              <c:strCache>
                <c:ptCount val="1"/>
                <c:pt idx="0">
                  <c:v>G11</c:v>
                </c:pt>
              </c:strCache>
            </c:strRef>
          </c:tx>
          <c:marker>
            <c:symbol val="square"/>
            <c:size val="4"/>
          </c:marker>
          <c:val>
            <c:numRef>
              <c:f>PWV!$S$3:$S$122</c:f>
              <c:numCache>
                <c:formatCode>General</c:formatCode>
                <c:ptCount val="120"/>
                <c:pt idx="0">
                  <c:v>-0.59800000000000031</c:v>
                </c:pt>
                <c:pt idx="1">
                  <c:v>-0.57099999999999995</c:v>
                </c:pt>
                <c:pt idx="2">
                  <c:v>-0.54500000000000004</c:v>
                </c:pt>
                <c:pt idx="3">
                  <c:v>-0.52</c:v>
                </c:pt>
                <c:pt idx="4">
                  <c:v>-0.49700000000000039</c:v>
                </c:pt>
                <c:pt idx="5">
                  <c:v>-0.47400000000000031</c:v>
                </c:pt>
                <c:pt idx="6">
                  <c:v>-0.45300000000000001</c:v>
                </c:pt>
                <c:pt idx="7">
                  <c:v>-0.43200000000000038</c:v>
                </c:pt>
                <c:pt idx="8">
                  <c:v>-0.41200000000000031</c:v>
                </c:pt>
                <c:pt idx="9">
                  <c:v>-0.39200000000000051</c:v>
                </c:pt>
                <c:pt idx="10">
                  <c:v>-0.37300000000000039</c:v>
                </c:pt>
                <c:pt idx="11">
                  <c:v>-0.35500000000000032</c:v>
                </c:pt>
                <c:pt idx="12">
                  <c:v>-0.33600000000000052</c:v>
                </c:pt>
                <c:pt idx="13">
                  <c:v>-0.31900000000000045</c:v>
                </c:pt>
                <c:pt idx="14">
                  <c:v>-0.30100000000000032</c:v>
                </c:pt>
                <c:pt idx="15">
                  <c:v>-0.28500000000000031</c:v>
                </c:pt>
                <c:pt idx="16">
                  <c:v>-0.26800000000000002</c:v>
                </c:pt>
                <c:pt idx="17">
                  <c:v>-0.252</c:v>
                </c:pt>
                <c:pt idx="18">
                  <c:v>-0.23600000000000004</c:v>
                </c:pt>
                <c:pt idx="19">
                  <c:v>-0.22000000000000008</c:v>
                </c:pt>
                <c:pt idx="20">
                  <c:v>-0.20500000000000004</c:v>
                </c:pt>
                <c:pt idx="21">
                  <c:v>-0.19000000000000009</c:v>
                </c:pt>
                <c:pt idx="22">
                  <c:v>-0.17500000000000004</c:v>
                </c:pt>
                <c:pt idx="23">
                  <c:v>-0.16100000000000009</c:v>
                </c:pt>
                <c:pt idx="24">
                  <c:v>-0.14600000000000019</c:v>
                </c:pt>
                <c:pt idx="25">
                  <c:v>-0.13200000000000001</c:v>
                </c:pt>
                <c:pt idx="26">
                  <c:v>-0.11800000000000009</c:v>
                </c:pt>
                <c:pt idx="27">
                  <c:v>-0.10500000000000002</c:v>
                </c:pt>
                <c:pt idx="28">
                  <c:v>-9.1000000000000025E-2</c:v>
                </c:pt>
                <c:pt idx="29">
                  <c:v>-7.8000000000000083E-2</c:v>
                </c:pt>
                <c:pt idx="30">
                  <c:v>-6.5000000000000072E-2</c:v>
                </c:pt>
                <c:pt idx="31">
                  <c:v>-5.2000000000000067E-2</c:v>
                </c:pt>
                <c:pt idx="32">
                  <c:v>-3.9000000000000042E-2</c:v>
                </c:pt>
                <c:pt idx="33">
                  <c:v>-2.6000000000000016E-2</c:v>
                </c:pt>
                <c:pt idx="34">
                  <c:v>-1.4000000000000005E-2</c:v>
                </c:pt>
                <c:pt idx="35">
                  <c:v>-1.0000000000000015E-3</c:v>
                </c:pt>
                <c:pt idx="36">
                  <c:v>1.1000000000000018E-2</c:v>
                </c:pt>
                <c:pt idx="37">
                  <c:v>2.300000000000001E-2</c:v>
                </c:pt>
                <c:pt idx="38">
                  <c:v>3.4999999999999996E-2</c:v>
                </c:pt>
                <c:pt idx="39">
                  <c:v>4.7000000000000063E-2</c:v>
                </c:pt>
                <c:pt idx="40">
                  <c:v>5.8000000000000031E-2</c:v>
                </c:pt>
                <c:pt idx="41">
                  <c:v>7.0000000000000034E-2</c:v>
                </c:pt>
                <c:pt idx="42">
                  <c:v>8.1000000000000044E-2</c:v>
                </c:pt>
                <c:pt idx="43">
                  <c:v>9.2000000000000026E-2</c:v>
                </c:pt>
                <c:pt idx="44">
                  <c:v>0.10400000000000002</c:v>
                </c:pt>
                <c:pt idx="45">
                  <c:v>0.11499999999999998</c:v>
                </c:pt>
                <c:pt idx="46">
                  <c:v>0.126</c:v>
                </c:pt>
                <c:pt idx="47">
                  <c:v>0.13700000000000001</c:v>
                </c:pt>
                <c:pt idx="48">
                  <c:v>0.14700000000000019</c:v>
                </c:pt>
                <c:pt idx="49">
                  <c:v>0.15800000000000022</c:v>
                </c:pt>
                <c:pt idx="50">
                  <c:v>0.1680000000000002</c:v>
                </c:pt>
                <c:pt idx="51">
                  <c:v>0.17900000000000019</c:v>
                </c:pt>
                <c:pt idx="52">
                  <c:v>0.18900000000000022</c:v>
                </c:pt>
                <c:pt idx="53">
                  <c:v>0.2</c:v>
                </c:pt>
                <c:pt idx="54">
                  <c:v>0.21000000000000019</c:v>
                </c:pt>
                <c:pt idx="55">
                  <c:v>0.22000000000000008</c:v>
                </c:pt>
                <c:pt idx="56">
                  <c:v>0.23000000000000004</c:v>
                </c:pt>
                <c:pt idx="57">
                  <c:v>0.24000000000000019</c:v>
                </c:pt>
                <c:pt idx="58">
                  <c:v>0.25</c:v>
                </c:pt>
                <c:pt idx="59">
                  <c:v>0.25900000000000001</c:v>
                </c:pt>
                <c:pt idx="60">
                  <c:v>0.26900000000000002</c:v>
                </c:pt>
                <c:pt idx="61">
                  <c:v>0.27900000000000008</c:v>
                </c:pt>
                <c:pt idx="62">
                  <c:v>0.28800000000000031</c:v>
                </c:pt>
                <c:pt idx="63">
                  <c:v>0.29800000000000032</c:v>
                </c:pt>
                <c:pt idx="64">
                  <c:v>0.30700000000000038</c:v>
                </c:pt>
                <c:pt idx="65">
                  <c:v>0.31600000000000045</c:v>
                </c:pt>
                <c:pt idx="66">
                  <c:v>0.32500000000000046</c:v>
                </c:pt>
                <c:pt idx="67">
                  <c:v>0.33500000000000052</c:v>
                </c:pt>
                <c:pt idx="68">
                  <c:v>0.34400000000000031</c:v>
                </c:pt>
                <c:pt idx="69">
                  <c:v>0.35300000000000031</c:v>
                </c:pt>
                <c:pt idx="70">
                  <c:v>0.36200000000000032</c:v>
                </c:pt>
                <c:pt idx="71">
                  <c:v>0.37100000000000039</c:v>
                </c:pt>
                <c:pt idx="72">
                  <c:v>0.38000000000000045</c:v>
                </c:pt>
                <c:pt idx="73">
                  <c:v>0.38800000000000046</c:v>
                </c:pt>
                <c:pt idx="74">
                  <c:v>0.39700000000000052</c:v>
                </c:pt>
                <c:pt idx="75">
                  <c:v>0.40600000000000008</c:v>
                </c:pt>
                <c:pt idx="76">
                  <c:v>0.41400000000000031</c:v>
                </c:pt>
                <c:pt idx="77">
                  <c:v>0.42300000000000032</c:v>
                </c:pt>
                <c:pt idx="78">
                  <c:v>0.43100000000000038</c:v>
                </c:pt>
                <c:pt idx="79">
                  <c:v>0.44000000000000017</c:v>
                </c:pt>
                <c:pt idx="80">
                  <c:v>0.44800000000000018</c:v>
                </c:pt>
                <c:pt idx="81">
                  <c:v>0.45600000000000002</c:v>
                </c:pt>
                <c:pt idx="82">
                  <c:v>0.46500000000000002</c:v>
                </c:pt>
                <c:pt idx="83">
                  <c:v>0.47300000000000031</c:v>
                </c:pt>
                <c:pt idx="84">
                  <c:v>0.48100000000000032</c:v>
                </c:pt>
                <c:pt idx="85">
                  <c:v>0.48900000000000032</c:v>
                </c:pt>
                <c:pt idx="86">
                  <c:v>0.49700000000000039</c:v>
                </c:pt>
                <c:pt idx="87">
                  <c:v>0.505</c:v>
                </c:pt>
                <c:pt idx="88">
                  <c:v>0.51300000000000001</c:v>
                </c:pt>
                <c:pt idx="89">
                  <c:v>0.52100000000000002</c:v>
                </c:pt>
                <c:pt idx="90">
                  <c:v>0.52900000000000003</c:v>
                </c:pt>
                <c:pt idx="91">
                  <c:v>0.53699999999999992</c:v>
                </c:pt>
                <c:pt idx="92">
                  <c:v>0.54500000000000004</c:v>
                </c:pt>
                <c:pt idx="93">
                  <c:v>0.55300000000000005</c:v>
                </c:pt>
                <c:pt idx="94">
                  <c:v>0.55999999999999994</c:v>
                </c:pt>
                <c:pt idx="95">
                  <c:v>0.56800000000000062</c:v>
                </c:pt>
                <c:pt idx="96">
                  <c:v>0.57500000000000062</c:v>
                </c:pt>
                <c:pt idx="97">
                  <c:v>0.5830000000000003</c:v>
                </c:pt>
                <c:pt idx="98">
                  <c:v>0.59100000000000041</c:v>
                </c:pt>
                <c:pt idx="99">
                  <c:v>0.59800000000000031</c:v>
                </c:pt>
                <c:pt idx="100">
                  <c:v>0.60600000000000065</c:v>
                </c:pt>
                <c:pt idx="101">
                  <c:v>0.61300000000000077</c:v>
                </c:pt>
                <c:pt idx="102">
                  <c:v>0.62000000000000077</c:v>
                </c:pt>
                <c:pt idx="103">
                  <c:v>0.62800000000000089</c:v>
                </c:pt>
                <c:pt idx="104">
                  <c:v>0.6350000000000009</c:v>
                </c:pt>
                <c:pt idx="105">
                  <c:v>0.6420000000000009</c:v>
                </c:pt>
                <c:pt idx="106">
                  <c:v>0.64900000000000091</c:v>
                </c:pt>
                <c:pt idx="107">
                  <c:v>0.65700000000000103</c:v>
                </c:pt>
                <c:pt idx="108">
                  <c:v>0.66400000000000103</c:v>
                </c:pt>
                <c:pt idx="109">
                  <c:v>0.67100000000000093</c:v>
                </c:pt>
                <c:pt idx="110">
                  <c:v>0.67800000000000094</c:v>
                </c:pt>
                <c:pt idx="111">
                  <c:v>0.68500000000000072</c:v>
                </c:pt>
                <c:pt idx="112">
                  <c:v>0.69200000000000061</c:v>
                </c:pt>
                <c:pt idx="113">
                  <c:v>0.69900000000000062</c:v>
                </c:pt>
                <c:pt idx="114">
                  <c:v>0.70600000000000063</c:v>
                </c:pt>
                <c:pt idx="115">
                  <c:v>0.71300000000000063</c:v>
                </c:pt>
                <c:pt idx="116">
                  <c:v>0.72000000000000064</c:v>
                </c:pt>
                <c:pt idx="117">
                  <c:v>0.72600000000000064</c:v>
                </c:pt>
                <c:pt idx="118">
                  <c:v>0.73300000000000065</c:v>
                </c:pt>
                <c:pt idx="119">
                  <c:v>0.74000000000000077</c:v>
                </c:pt>
              </c:numCache>
            </c:numRef>
          </c:val>
        </c:ser>
        <c:marker val="1"/>
        <c:axId val="128776832"/>
        <c:axId val="129981824"/>
      </c:lineChart>
      <c:catAx>
        <c:axId val="128776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Water vapor (g/cm^2)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9981824"/>
        <c:crosses val="autoZero"/>
        <c:auto val="1"/>
        <c:lblAlgn val="ctr"/>
        <c:lblOffset val="100"/>
        <c:tickLblSkip val="10"/>
      </c:catAx>
      <c:valAx>
        <c:axId val="1299818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 baseline="0"/>
                </a:pPr>
                <a:r>
                  <a:rPr lang="en-US" sz="1100" baseline="0"/>
                  <a:t>TOA Refl Change (%)</a:t>
                </a:r>
              </a:p>
            </c:rich>
          </c:tx>
          <c:layout/>
        </c:title>
        <c:numFmt formatCode="#,##0.0" sourceLinked="0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2877683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Ozone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Ozone!$A$1</c:f>
              <c:strCache>
                <c:ptCount val="1"/>
                <c:pt idx="0">
                  <c:v>G13</c:v>
                </c:pt>
              </c:strCache>
            </c:strRef>
          </c:tx>
          <c:marker>
            <c:symbol val="diamond"/>
            <c:size val="5"/>
          </c:marker>
          <c:cat>
            <c:numRef>
              <c:f>Ozone!$A$3:$A$53</c:f>
              <c:numCache>
                <c:formatCode>General</c:formatCode>
                <c:ptCount val="51"/>
                <c:pt idx="0">
                  <c:v>0.15000000000000019</c:v>
                </c:pt>
                <c:pt idx="1">
                  <c:v>0.15500000000000022</c:v>
                </c:pt>
                <c:pt idx="2">
                  <c:v>0.16</c:v>
                </c:pt>
                <c:pt idx="3">
                  <c:v>0.16500000000000001</c:v>
                </c:pt>
                <c:pt idx="4">
                  <c:v>0.17</c:v>
                </c:pt>
                <c:pt idx="5">
                  <c:v>0.17500000000000004</c:v>
                </c:pt>
                <c:pt idx="6">
                  <c:v>0.18000000000000019</c:v>
                </c:pt>
                <c:pt idx="7">
                  <c:v>0.18500000000000019</c:v>
                </c:pt>
                <c:pt idx="8">
                  <c:v>0.19</c:v>
                </c:pt>
                <c:pt idx="9">
                  <c:v>0.19500000000000001</c:v>
                </c:pt>
                <c:pt idx="10">
                  <c:v>0.2</c:v>
                </c:pt>
                <c:pt idx="11">
                  <c:v>0.20500000000000004</c:v>
                </c:pt>
                <c:pt idx="12">
                  <c:v>0.21000000000000019</c:v>
                </c:pt>
                <c:pt idx="13">
                  <c:v>0.21500000000000019</c:v>
                </c:pt>
                <c:pt idx="14">
                  <c:v>0.22</c:v>
                </c:pt>
                <c:pt idx="15">
                  <c:v>0.22500000000000001</c:v>
                </c:pt>
                <c:pt idx="16">
                  <c:v>0.23</c:v>
                </c:pt>
                <c:pt idx="17">
                  <c:v>0.23500000000000001</c:v>
                </c:pt>
                <c:pt idx="18">
                  <c:v>0.24000000000000019</c:v>
                </c:pt>
                <c:pt idx="19">
                  <c:v>0.24500000000000019</c:v>
                </c:pt>
                <c:pt idx="20">
                  <c:v>0.25</c:v>
                </c:pt>
                <c:pt idx="21">
                  <c:v>0.255</c:v>
                </c:pt>
                <c:pt idx="22">
                  <c:v>0.26</c:v>
                </c:pt>
                <c:pt idx="23">
                  <c:v>0.26500000000000001</c:v>
                </c:pt>
                <c:pt idx="24">
                  <c:v>0.27</c:v>
                </c:pt>
                <c:pt idx="25">
                  <c:v>0.27500000000000002</c:v>
                </c:pt>
                <c:pt idx="26">
                  <c:v>0.28000000000000008</c:v>
                </c:pt>
                <c:pt idx="27">
                  <c:v>0.28500000000000031</c:v>
                </c:pt>
                <c:pt idx="28">
                  <c:v>0.29000000000000031</c:v>
                </c:pt>
                <c:pt idx="29">
                  <c:v>0.29500000000000032</c:v>
                </c:pt>
                <c:pt idx="30">
                  <c:v>0.30000000000000032</c:v>
                </c:pt>
                <c:pt idx="31">
                  <c:v>0.30500000000000038</c:v>
                </c:pt>
                <c:pt idx="32">
                  <c:v>0.31000000000000039</c:v>
                </c:pt>
                <c:pt idx="33">
                  <c:v>0.31500000000000039</c:v>
                </c:pt>
                <c:pt idx="34">
                  <c:v>0.32000000000000045</c:v>
                </c:pt>
                <c:pt idx="35">
                  <c:v>0.32500000000000046</c:v>
                </c:pt>
                <c:pt idx="36">
                  <c:v>0.33000000000000052</c:v>
                </c:pt>
                <c:pt idx="37">
                  <c:v>0.33500000000000052</c:v>
                </c:pt>
                <c:pt idx="38">
                  <c:v>0.34</c:v>
                </c:pt>
                <c:pt idx="39">
                  <c:v>0.34500000000000008</c:v>
                </c:pt>
                <c:pt idx="40">
                  <c:v>0.35000000000000031</c:v>
                </c:pt>
                <c:pt idx="41">
                  <c:v>0.35500000000000032</c:v>
                </c:pt>
                <c:pt idx="42">
                  <c:v>0.36000000000000032</c:v>
                </c:pt>
                <c:pt idx="43">
                  <c:v>0.36500000000000032</c:v>
                </c:pt>
                <c:pt idx="44">
                  <c:v>0.37000000000000038</c:v>
                </c:pt>
                <c:pt idx="45">
                  <c:v>0.37500000000000039</c:v>
                </c:pt>
                <c:pt idx="46">
                  <c:v>0.38000000000000045</c:v>
                </c:pt>
                <c:pt idx="47">
                  <c:v>0.38500000000000045</c:v>
                </c:pt>
                <c:pt idx="48">
                  <c:v>0.39000000000000046</c:v>
                </c:pt>
                <c:pt idx="49">
                  <c:v>0.39500000000000052</c:v>
                </c:pt>
                <c:pt idx="50">
                  <c:v>0.4</c:v>
                </c:pt>
              </c:numCache>
            </c:numRef>
          </c:cat>
          <c:val>
            <c:numRef>
              <c:f>Ozone!$I$3:$I$53</c:f>
              <c:numCache>
                <c:formatCode>General</c:formatCode>
                <c:ptCount val="51"/>
                <c:pt idx="0">
                  <c:v>-0.90600000000000003</c:v>
                </c:pt>
                <c:pt idx="1">
                  <c:v>-0.88100000000000001</c:v>
                </c:pt>
                <c:pt idx="2">
                  <c:v>-0.85600000000000065</c:v>
                </c:pt>
                <c:pt idx="3">
                  <c:v>-0.83000000000000063</c:v>
                </c:pt>
                <c:pt idx="4">
                  <c:v>-0.80499999999999994</c:v>
                </c:pt>
                <c:pt idx="5">
                  <c:v>-0.77900000000000102</c:v>
                </c:pt>
                <c:pt idx="6">
                  <c:v>-0.75400000000000089</c:v>
                </c:pt>
                <c:pt idx="7">
                  <c:v>-0.72900000000000065</c:v>
                </c:pt>
                <c:pt idx="8">
                  <c:v>-0.70400000000000063</c:v>
                </c:pt>
                <c:pt idx="9">
                  <c:v>-0.67800000000000094</c:v>
                </c:pt>
                <c:pt idx="10">
                  <c:v>-0.65300000000000102</c:v>
                </c:pt>
                <c:pt idx="11">
                  <c:v>-0.62800000000000089</c:v>
                </c:pt>
                <c:pt idx="12">
                  <c:v>-0.60300000000000065</c:v>
                </c:pt>
                <c:pt idx="13">
                  <c:v>-0.57800000000000062</c:v>
                </c:pt>
                <c:pt idx="14">
                  <c:v>-0.55300000000000005</c:v>
                </c:pt>
                <c:pt idx="15">
                  <c:v>-0.52800000000000002</c:v>
                </c:pt>
                <c:pt idx="16">
                  <c:v>-0.503</c:v>
                </c:pt>
                <c:pt idx="17">
                  <c:v>-0.47700000000000031</c:v>
                </c:pt>
                <c:pt idx="18">
                  <c:v>-0.45200000000000001</c:v>
                </c:pt>
                <c:pt idx="19">
                  <c:v>-0.42800000000000032</c:v>
                </c:pt>
                <c:pt idx="20">
                  <c:v>-0.40300000000000002</c:v>
                </c:pt>
                <c:pt idx="21">
                  <c:v>-0.37800000000000039</c:v>
                </c:pt>
                <c:pt idx="22">
                  <c:v>-0.35300000000000031</c:v>
                </c:pt>
                <c:pt idx="23">
                  <c:v>-0.32800000000000046</c:v>
                </c:pt>
                <c:pt idx="24">
                  <c:v>-0.30300000000000032</c:v>
                </c:pt>
                <c:pt idx="25">
                  <c:v>-0.27800000000000002</c:v>
                </c:pt>
                <c:pt idx="26">
                  <c:v>-0.253</c:v>
                </c:pt>
                <c:pt idx="27">
                  <c:v>-0.22900000000000001</c:v>
                </c:pt>
                <c:pt idx="28">
                  <c:v>-0.20400000000000001</c:v>
                </c:pt>
                <c:pt idx="29">
                  <c:v>-0.17900000000000019</c:v>
                </c:pt>
                <c:pt idx="30">
                  <c:v>-0.15400000000000019</c:v>
                </c:pt>
                <c:pt idx="31">
                  <c:v>-0.13</c:v>
                </c:pt>
                <c:pt idx="32">
                  <c:v>-0.10500000000000002</c:v>
                </c:pt>
                <c:pt idx="33">
                  <c:v>-8.1000000000000044E-2</c:v>
                </c:pt>
                <c:pt idx="34">
                  <c:v>-5.5999999999999994E-2</c:v>
                </c:pt>
                <c:pt idx="35">
                  <c:v>-3.1000000000000034E-2</c:v>
                </c:pt>
                <c:pt idx="36">
                  <c:v>-7.0000000000000062E-3</c:v>
                </c:pt>
                <c:pt idx="37">
                  <c:v>1.8000000000000023E-2</c:v>
                </c:pt>
                <c:pt idx="38">
                  <c:v>4.2000000000000023E-2</c:v>
                </c:pt>
                <c:pt idx="39">
                  <c:v>6.7000000000000004E-2</c:v>
                </c:pt>
                <c:pt idx="40">
                  <c:v>9.1000000000000025E-2</c:v>
                </c:pt>
                <c:pt idx="41">
                  <c:v>0.11600000000000002</c:v>
                </c:pt>
                <c:pt idx="42">
                  <c:v>0.14000000000000001</c:v>
                </c:pt>
                <c:pt idx="43">
                  <c:v>0.16400000000000001</c:v>
                </c:pt>
                <c:pt idx="44">
                  <c:v>0.18900000000000022</c:v>
                </c:pt>
                <c:pt idx="45">
                  <c:v>0.21300000000000019</c:v>
                </c:pt>
                <c:pt idx="46">
                  <c:v>0.23700000000000004</c:v>
                </c:pt>
                <c:pt idx="47">
                  <c:v>0.26200000000000001</c:v>
                </c:pt>
                <c:pt idx="48">
                  <c:v>0.28600000000000031</c:v>
                </c:pt>
                <c:pt idx="49">
                  <c:v>0.31000000000000039</c:v>
                </c:pt>
                <c:pt idx="50">
                  <c:v>0.33400000000000052</c:v>
                </c:pt>
              </c:numCache>
            </c:numRef>
          </c:val>
        </c:ser>
        <c:ser>
          <c:idx val="1"/>
          <c:order val="1"/>
          <c:tx>
            <c:strRef>
              <c:f>Ozone!$K$1</c:f>
              <c:strCache>
                <c:ptCount val="1"/>
                <c:pt idx="0">
                  <c:v>G11</c:v>
                </c:pt>
              </c:strCache>
            </c:strRef>
          </c:tx>
          <c:marker>
            <c:symbol val="square"/>
            <c:size val="4"/>
          </c:marker>
          <c:cat>
            <c:numRef>
              <c:f>Ozone!$A$3:$A$53</c:f>
              <c:numCache>
                <c:formatCode>General</c:formatCode>
                <c:ptCount val="51"/>
                <c:pt idx="0">
                  <c:v>0.15000000000000019</c:v>
                </c:pt>
                <c:pt idx="1">
                  <c:v>0.15500000000000022</c:v>
                </c:pt>
                <c:pt idx="2">
                  <c:v>0.16</c:v>
                </c:pt>
                <c:pt idx="3">
                  <c:v>0.16500000000000001</c:v>
                </c:pt>
                <c:pt idx="4">
                  <c:v>0.17</c:v>
                </c:pt>
                <c:pt idx="5">
                  <c:v>0.17500000000000004</c:v>
                </c:pt>
                <c:pt idx="6">
                  <c:v>0.18000000000000019</c:v>
                </c:pt>
                <c:pt idx="7">
                  <c:v>0.18500000000000019</c:v>
                </c:pt>
                <c:pt idx="8">
                  <c:v>0.19</c:v>
                </c:pt>
                <c:pt idx="9">
                  <c:v>0.19500000000000001</c:v>
                </c:pt>
                <c:pt idx="10">
                  <c:v>0.2</c:v>
                </c:pt>
                <c:pt idx="11">
                  <c:v>0.20500000000000004</c:v>
                </c:pt>
                <c:pt idx="12">
                  <c:v>0.21000000000000019</c:v>
                </c:pt>
                <c:pt idx="13">
                  <c:v>0.21500000000000019</c:v>
                </c:pt>
                <c:pt idx="14">
                  <c:v>0.22</c:v>
                </c:pt>
                <c:pt idx="15">
                  <c:v>0.22500000000000001</c:v>
                </c:pt>
                <c:pt idx="16">
                  <c:v>0.23</c:v>
                </c:pt>
                <c:pt idx="17">
                  <c:v>0.23500000000000001</c:v>
                </c:pt>
                <c:pt idx="18">
                  <c:v>0.24000000000000019</c:v>
                </c:pt>
                <c:pt idx="19">
                  <c:v>0.24500000000000019</c:v>
                </c:pt>
                <c:pt idx="20">
                  <c:v>0.25</c:v>
                </c:pt>
                <c:pt idx="21">
                  <c:v>0.255</c:v>
                </c:pt>
                <c:pt idx="22">
                  <c:v>0.26</c:v>
                </c:pt>
                <c:pt idx="23">
                  <c:v>0.26500000000000001</c:v>
                </c:pt>
                <c:pt idx="24">
                  <c:v>0.27</c:v>
                </c:pt>
                <c:pt idx="25">
                  <c:v>0.27500000000000002</c:v>
                </c:pt>
                <c:pt idx="26">
                  <c:v>0.28000000000000008</c:v>
                </c:pt>
                <c:pt idx="27">
                  <c:v>0.28500000000000031</c:v>
                </c:pt>
                <c:pt idx="28">
                  <c:v>0.29000000000000031</c:v>
                </c:pt>
                <c:pt idx="29">
                  <c:v>0.29500000000000032</c:v>
                </c:pt>
                <c:pt idx="30">
                  <c:v>0.30000000000000032</c:v>
                </c:pt>
                <c:pt idx="31">
                  <c:v>0.30500000000000038</c:v>
                </c:pt>
                <c:pt idx="32">
                  <c:v>0.31000000000000039</c:v>
                </c:pt>
                <c:pt idx="33">
                  <c:v>0.31500000000000039</c:v>
                </c:pt>
                <c:pt idx="34">
                  <c:v>0.32000000000000045</c:v>
                </c:pt>
                <c:pt idx="35">
                  <c:v>0.32500000000000046</c:v>
                </c:pt>
                <c:pt idx="36">
                  <c:v>0.33000000000000052</c:v>
                </c:pt>
                <c:pt idx="37">
                  <c:v>0.33500000000000052</c:v>
                </c:pt>
                <c:pt idx="38">
                  <c:v>0.34</c:v>
                </c:pt>
                <c:pt idx="39">
                  <c:v>0.34500000000000008</c:v>
                </c:pt>
                <c:pt idx="40">
                  <c:v>0.35000000000000031</c:v>
                </c:pt>
                <c:pt idx="41">
                  <c:v>0.35500000000000032</c:v>
                </c:pt>
                <c:pt idx="42">
                  <c:v>0.36000000000000032</c:v>
                </c:pt>
                <c:pt idx="43">
                  <c:v>0.36500000000000032</c:v>
                </c:pt>
                <c:pt idx="44">
                  <c:v>0.37000000000000038</c:v>
                </c:pt>
                <c:pt idx="45">
                  <c:v>0.37500000000000039</c:v>
                </c:pt>
                <c:pt idx="46">
                  <c:v>0.38000000000000045</c:v>
                </c:pt>
                <c:pt idx="47">
                  <c:v>0.38500000000000045</c:v>
                </c:pt>
                <c:pt idx="48">
                  <c:v>0.39000000000000046</c:v>
                </c:pt>
                <c:pt idx="49">
                  <c:v>0.39500000000000052</c:v>
                </c:pt>
                <c:pt idx="50">
                  <c:v>0.4</c:v>
                </c:pt>
              </c:numCache>
            </c:numRef>
          </c:cat>
          <c:val>
            <c:numRef>
              <c:f>Ozone!$S$3:$S$53</c:f>
              <c:numCache>
                <c:formatCode>General</c:formatCode>
                <c:ptCount val="51"/>
                <c:pt idx="0">
                  <c:v>-0.52600000000000002</c:v>
                </c:pt>
                <c:pt idx="1">
                  <c:v>-0.505</c:v>
                </c:pt>
                <c:pt idx="2">
                  <c:v>-0.48500000000000032</c:v>
                </c:pt>
                <c:pt idx="3">
                  <c:v>-0.46400000000000002</c:v>
                </c:pt>
                <c:pt idx="4">
                  <c:v>-0.443</c:v>
                </c:pt>
                <c:pt idx="5">
                  <c:v>-0.42300000000000032</c:v>
                </c:pt>
                <c:pt idx="6">
                  <c:v>-0.40200000000000002</c:v>
                </c:pt>
                <c:pt idx="7">
                  <c:v>-0.38100000000000045</c:v>
                </c:pt>
                <c:pt idx="8">
                  <c:v>-0.36100000000000032</c:v>
                </c:pt>
                <c:pt idx="9">
                  <c:v>-0.34000000000000008</c:v>
                </c:pt>
                <c:pt idx="10">
                  <c:v>-0.31900000000000045</c:v>
                </c:pt>
                <c:pt idx="11">
                  <c:v>-0.29900000000000032</c:v>
                </c:pt>
                <c:pt idx="12">
                  <c:v>-0.27800000000000002</c:v>
                </c:pt>
                <c:pt idx="13">
                  <c:v>-0.25800000000000001</c:v>
                </c:pt>
                <c:pt idx="14">
                  <c:v>-0.23700000000000004</c:v>
                </c:pt>
                <c:pt idx="15">
                  <c:v>-0.21700000000000019</c:v>
                </c:pt>
                <c:pt idx="16">
                  <c:v>-0.19600000000000001</c:v>
                </c:pt>
                <c:pt idx="17">
                  <c:v>-0.17600000000000021</c:v>
                </c:pt>
                <c:pt idx="18">
                  <c:v>-0.15500000000000022</c:v>
                </c:pt>
                <c:pt idx="19">
                  <c:v>-0.13500000000000001</c:v>
                </c:pt>
                <c:pt idx="20">
                  <c:v>-0.11399999999999998</c:v>
                </c:pt>
                <c:pt idx="21">
                  <c:v>-9.4000000000000028E-2</c:v>
                </c:pt>
                <c:pt idx="22">
                  <c:v>-7.3999999999999996E-2</c:v>
                </c:pt>
                <c:pt idx="23">
                  <c:v>-5.3000000000000012E-2</c:v>
                </c:pt>
                <c:pt idx="24">
                  <c:v>-3.3000000000000002E-2</c:v>
                </c:pt>
                <c:pt idx="25">
                  <c:v>-1.2999999999999998E-2</c:v>
                </c:pt>
                <c:pt idx="26">
                  <c:v>7.0000000000000062E-3</c:v>
                </c:pt>
                <c:pt idx="27">
                  <c:v>2.8000000000000001E-2</c:v>
                </c:pt>
                <c:pt idx="28">
                  <c:v>4.8000000000000001E-2</c:v>
                </c:pt>
                <c:pt idx="29">
                  <c:v>6.8000000000000019E-2</c:v>
                </c:pt>
                <c:pt idx="30">
                  <c:v>8.8000000000000064E-2</c:v>
                </c:pt>
                <c:pt idx="31">
                  <c:v>0.1090000000000001</c:v>
                </c:pt>
                <c:pt idx="32">
                  <c:v>0.129</c:v>
                </c:pt>
                <c:pt idx="33">
                  <c:v>0.14900000000000019</c:v>
                </c:pt>
                <c:pt idx="34">
                  <c:v>0.16900000000000001</c:v>
                </c:pt>
                <c:pt idx="35">
                  <c:v>0.18900000000000022</c:v>
                </c:pt>
                <c:pt idx="36">
                  <c:v>0.20900000000000019</c:v>
                </c:pt>
                <c:pt idx="37">
                  <c:v>0.22900000000000001</c:v>
                </c:pt>
                <c:pt idx="38">
                  <c:v>0.24900000000000022</c:v>
                </c:pt>
                <c:pt idx="39">
                  <c:v>0.26900000000000002</c:v>
                </c:pt>
                <c:pt idx="40">
                  <c:v>0.28900000000000031</c:v>
                </c:pt>
                <c:pt idx="41">
                  <c:v>0.30900000000000039</c:v>
                </c:pt>
                <c:pt idx="42">
                  <c:v>0.32900000000000051</c:v>
                </c:pt>
                <c:pt idx="43">
                  <c:v>0.34900000000000031</c:v>
                </c:pt>
                <c:pt idx="44">
                  <c:v>0.36900000000000038</c:v>
                </c:pt>
                <c:pt idx="45">
                  <c:v>0.38900000000000046</c:v>
                </c:pt>
                <c:pt idx="46">
                  <c:v>0.40900000000000031</c:v>
                </c:pt>
                <c:pt idx="47">
                  <c:v>0.42900000000000038</c:v>
                </c:pt>
                <c:pt idx="48">
                  <c:v>0.44800000000000001</c:v>
                </c:pt>
                <c:pt idx="49">
                  <c:v>0.46800000000000008</c:v>
                </c:pt>
                <c:pt idx="50">
                  <c:v>0.48800000000000032</c:v>
                </c:pt>
              </c:numCache>
            </c:numRef>
          </c:val>
        </c:ser>
        <c:marker val="1"/>
        <c:axId val="139791744"/>
        <c:axId val="139864704"/>
      </c:lineChart>
      <c:catAx>
        <c:axId val="139791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Ozone(cm-atm)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9864704"/>
        <c:crosses val="autoZero"/>
        <c:auto val="1"/>
        <c:lblAlgn val="ctr"/>
        <c:lblOffset val="100"/>
        <c:tickLblSkip val="10"/>
      </c:catAx>
      <c:valAx>
        <c:axId val="1398647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 baseline="0"/>
                </a:pPr>
                <a:r>
                  <a:rPr lang="en-US" sz="1100" baseline="0"/>
                  <a:t>TOA Refl Change (%)</a:t>
                </a:r>
              </a:p>
            </c:rich>
          </c:tx>
          <c:layout/>
        </c:title>
        <c:numFmt formatCode="#,##0.0" sourceLinked="0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3979174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AOD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AOD!$A$1</c:f>
              <c:strCache>
                <c:ptCount val="1"/>
                <c:pt idx="0">
                  <c:v>G13</c:v>
                </c:pt>
              </c:strCache>
            </c:strRef>
          </c:tx>
          <c:marker>
            <c:symbol val="diamond"/>
            <c:size val="5"/>
          </c:marker>
          <c:cat>
            <c:numRef>
              <c:f>AOD!$D$3:$D$25</c:f>
              <c:numCache>
                <c:formatCode>General</c:formatCode>
                <c:ptCount val="23"/>
                <c:pt idx="0">
                  <c:v>0.1</c:v>
                </c:pt>
                <c:pt idx="1">
                  <c:v>0.14000000000000001</c:v>
                </c:pt>
                <c:pt idx="2">
                  <c:v>0.18000000000000013</c:v>
                </c:pt>
                <c:pt idx="3">
                  <c:v>0.22</c:v>
                </c:pt>
                <c:pt idx="4">
                  <c:v>0.26</c:v>
                </c:pt>
                <c:pt idx="5">
                  <c:v>0.30000000000000027</c:v>
                </c:pt>
                <c:pt idx="6">
                  <c:v>0.34</c:v>
                </c:pt>
                <c:pt idx="7">
                  <c:v>0.38000000000000034</c:v>
                </c:pt>
                <c:pt idx="8">
                  <c:v>0.42000000000000026</c:v>
                </c:pt>
                <c:pt idx="9">
                  <c:v>0.46</c:v>
                </c:pt>
                <c:pt idx="10">
                  <c:v>0.5</c:v>
                </c:pt>
                <c:pt idx="11">
                  <c:v>0.54</c:v>
                </c:pt>
                <c:pt idx="12">
                  <c:v>0.58000000000000007</c:v>
                </c:pt>
                <c:pt idx="13">
                  <c:v>0.62000000000000055</c:v>
                </c:pt>
                <c:pt idx="14">
                  <c:v>0.66000000000000081</c:v>
                </c:pt>
                <c:pt idx="15">
                  <c:v>0.70000000000000051</c:v>
                </c:pt>
                <c:pt idx="16">
                  <c:v>0.74000000000000055</c:v>
                </c:pt>
                <c:pt idx="17">
                  <c:v>0.78</c:v>
                </c:pt>
                <c:pt idx="18">
                  <c:v>0.82000000000000051</c:v>
                </c:pt>
                <c:pt idx="19">
                  <c:v>0.86000000000000054</c:v>
                </c:pt>
                <c:pt idx="20">
                  <c:v>0.9</c:v>
                </c:pt>
                <c:pt idx="21">
                  <c:v>0.9400000000000005</c:v>
                </c:pt>
                <c:pt idx="22">
                  <c:v>0.98</c:v>
                </c:pt>
              </c:numCache>
            </c:numRef>
          </c:cat>
          <c:val>
            <c:numRef>
              <c:f>AOD!$I$3:$I$25</c:f>
              <c:numCache>
                <c:formatCode>General</c:formatCode>
                <c:ptCount val="23"/>
                <c:pt idx="0">
                  <c:v>-2.0000000000000022E-3</c:v>
                </c:pt>
                <c:pt idx="1">
                  <c:v>1.0000000000000011E-3</c:v>
                </c:pt>
                <c:pt idx="2">
                  <c:v>4.0000000000000044E-3</c:v>
                </c:pt>
                <c:pt idx="3">
                  <c:v>5.0000000000000044E-3</c:v>
                </c:pt>
                <c:pt idx="4">
                  <c:v>4.0000000000000044E-3</c:v>
                </c:pt>
                <c:pt idx="5">
                  <c:v>1.0000000000000011E-3</c:v>
                </c:pt>
                <c:pt idx="6">
                  <c:v>-5.0000000000000044E-3</c:v>
                </c:pt>
                <c:pt idx="7">
                  <c:v>-1.2E-2</c:v>
                </c:pt>
                <c:pt idx="8">
                  <c:v>-2.1000000000000012E-2</c:v>
                </c:pt>
                <c:pt idx="9">
                  <c:v>-3.4000000000000002E-2</c:v>
                </c:pt>
                <c:pt idx="10">
                  <c:v>-0.05</c:v>
                </c:pt>
                <c:pt idx="11">
                  <c:v>-6.9999999999999993E-2</c:v>
                </c:pt>
                <c:pt idx="12">
                  <c:v>-9.300000000000011E-2</c:v>
                </c:pt>
                <c:pt idx="13">
                  <c:v>-0.12000000000000002</c:v>
                </c:pt>
                <c:pt idx="14">
                  <c:v>-0.15200000000000014</c:v>
                </c:pt>
                <c:pt idx="15">
                  <c:v>-0.18600000000000014</c:v>
                </c:pt>
                <c:pt idx="16">
                  <c:v>-0.22100000000000003</c:v>
                </c:pt>
                <c:pt idx="17">
                  <c:v>-0.26200000000000001</c:v>
                </c:pt>
                <c:pt idx="18">
                  <c:v>-0.30500000000000033</c:v>
                </c:pt>
                <c:pt idx="19">
                  <c:v>-0.35100000000000031</c:v>
                </c:pt>
                <c:pt idx="20">
                  <c:v>-0.40100000000000002</c:v>
                </c:pt>
                <c:pt idx="21">
                  <c:v>-0.45200000000000001</c:v>
                </c:pt>
                <c:pt idx="22">
                  <c:v>-0.50700000000000001</c:v>
                </c:pt>
              </c:numCache>
            </c:numRef>
          </c:val>
        </c:ser>
        <c:ser>
          <c:idx val="1"/>
          <c:order val="1"/>
          <c:tx>
            <c:strRef>
              <c:f>AOD!$K$1</c:f>
              <c:strCache>
                <c:ptCount val="1"/>
                <c:pt idx="0">
                  <c:v>G11</c:v>
                </c:pt>
              </c:strCache>
            </c:strRef>
          </c:tx>
          <c:marker>
            <c:symbol val="square"/>
            <c:size val="4"/>
          </c:marker>
          <c:cat>
            <c:numRef>
              <c:f>AOD!$D$3:$D$25</c:f>
              <c:numCache>
                <c:formatCode>General</c:formatCode>
                <c:ptCount val="23"/>
                <c:pt idx="0">
                  <c:v>0.1</c:v>
                </c:pt>
                <c:pt idx="1">
                  <c:v>0.14000000000000001</c:v>
                </c:pt>
                <c:pt idx="2">
                  <c:v>0.18000000000000013</c:v>
                </c:pt>
                <c:pt idx="3">
                  <c:v>0.22</c:v>
                </c:pt>
                <c:pt idx="4">
                  <c:v>0.26</c:v>
                </c:pt>
                <c:pt idx="5">
                  <c:v>0.30000000000000027</c:v>
                </c:pt>
                <c:pt idx="6">
                  <c:v>0.34</c:v>
                </c:pt>
                <c:pt idx="7">
                  <c:v>0.38000000000000034</c:v>
                </c:pt>
                <c:pt idx="8">
                  <c:v>0.42000000000000026</c:v>
                </c:pt>
                <c:pt idx="9">
                  <c:v>0.46</c:v>
                </c:pt>
                <c:pt idx="10">
                  <c:v>0.5</c:v>
                </c:pt>
                <c:pt idx="11">
                  <c:v>0.54</c:v>
                </c:pt>
                <c:pt idx="12">
                  <c:v>0.58000000000000007</c:v>
                </c:pt>
                <c:pt idx="13">
                  <c:v>0.62000000000000055</c:v>
                </c:pt>
                <c:pt idx="14">
                  <c:v>0.66000000000000081</c:v>
                </c:pt>
                <c:pt idx="15">
                  <c:v>0.70000000000000051</c:v>
                </c:pt>
                <c:pt idx="16">
                  <c:v>0.74000000000000055</c:v>
                </c:pt>
                <c:pt idx="17">
                  <c:v>0.78</c:v>
                </c:pt>
                <c:pt idx="18">
                  <c:v>0.82000000000000051</c:v>
                </c:pt>
                <c:pt idx="19">
                  <c:v>0.86000000000000054</c:v>
                </c:pt>
                <c:pt idx="20">
                  <c:v>0.9</c:v>
                </c:pt>
                <c:pt idx="21">
                  <c:v>0.9400000000000005</c:v>
                </c:pt>
                <c:pt idx="22">
                  <c:v>0.98</c:v>
                </c:pt>
              </c:numCache>
            </c:numRef>
          </c:cat>
          <c:val>
            <c:numRef>
              <c:f>AOD!$S$3:$S$25</c:f>
              <c:numCache>
                <c:formatCode>General</c:formatCode>
                <c:ptCount val="23"/>
                <c:pt idx="0">
                  <c:v>7.0000000000000036E-3</c:v>
                </c:pt>
                <c:pt idx="1">
                  <c:v>7.0000000000000036E-3</c:v>
                </c:pt>
                <c:pt idx="2">
                  <c:v>7.0000000000000036E-3</c:v>
                </c:pt>
                <c:pt idx="3">
                  <c:v>6.0000000000000045E-3</c:v>
                </c:pt>
                <c:pt idx="4">
                  <c:v>3.0000000000000022E-3</c:v>
                </c:pt>
                <c:pt idx="5">
                  <c:v>-3.0000000000000022E-3</c:v>
                </c:pt>
                <c:pt idx="6">
                  <c:v>-1.0000000000000005E-2</c:v>
                </c:pt>
                <c:pt idx="7">
                  <c:v>-2.0000000000000011E-2</c:v>
                </c:pt>
                <c:pt idx="8">
                  <c:v>-3.1000000000000021E-2</c:v>
                </c:pt>
                <c:pt idx="9">
                  <c:v>-4.5999999999999999E-2</c:v>
                </c:pt>
                <c:pt idx="10">
                  <c:v>-6.4000000000000071E-2</c:v>
                </c:pt>
                <c:pt idx="11">
                  <c:v>-8.6000000000000021E-2</c:v>
                </c:pt>
                <c:pt idx="12">
                  <c:v>-0.11100000000000002</c:v>
                </c:pt>
                <c:pt idx="13">
                  <c:v>-0.13900000000000001</c:v>
                </c:pt>
                <c:pt idx="14">
                  <c:v>-0.17100000000000001</c:v>
                </c:pt>
                <c:pt idx="15">
                  <c:v>-0.20700000000000013</c:v>
                </c:pt>
                <c:pt idx="16">
                  <c:v>-0.24200000000000013</c:v>
                </c:pt>
                <c:pt idx="17">
                  <c:v>-0.28300000000000008</c:v>
                </c:pt>
                <c:pt idx="18">
                  <c:v>-0.32500000000000034</c:v>
                </c:pt>
                <c:pt idx="19">
                  <c:v>-0.37000000000000027</c:v>
                </c:pt>
                <c:pt idx="20">
                  <c:v>-0.42000000000000026</c:v>
                </c:pt>
                <c:pt idx="21">
                  <c:v>-0.47100000000000025</c:v>
                </c:pt>
                <c:pt idx="22">
                  <c:v>-0.52500000000000002</c:v>
                </c:pt>
              </c:numCache>
            </c:numRef>
          </c:val>
        </c:ser>
        <c:marker val="1"/>
        <c:axId val="146843520"/>
        <c:axId val="147124608"/>
      </c:lineChart>
      <c:catAx>
        <c:axId val="146843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AOD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7124608"/>
        <c:crosses val="autoZero"/>
        <c:auto val="1"/>
        <c:lblAlgn val="ctr"/>
        <c:lblOffset val="100"/>
        <c:tickLblSkip val="10"/>
      </c:catAx>
      <c:valAx>
        <c:axId val="1471246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 baseline="0"/>
                </a:pPr>
                <a:r>
                  <a:rPr lang="en-US" sz="1100" baseline="0"/>
                  <a:t>TOA Refl Change (%)</a:t>
                </a:r>
              </a:p>
            </c:rich>
          </c:tx>
          <c:layout/>
        </c:title>
        <c:numFmt formatCode="#,##0.0" sourceLinked="0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6843520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47E18-CEC9-47DC-8DEB-C7AE6A9756CA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1F7F9-8C1C-4804-BA31-0D482FF5D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1F7F9-8C1C-4804-BA31-0D482FF5DA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1F7F9-8C1C-4804-BA31-0D482FF5DA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1800" b="1" i="1">
                <a:solidFill>
                  <a:srgbClr val="00206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AC2CCB-14B2-4F3A-8235-A36A08D701A3}" type="datetime1">
              <a:rPr lang="en-US" smtClean="0"/>
              <a:pPr/>
              <a:t>3/7/2013</a:t>
            </a:fld>
            <a:fld id="{482DBE6A-8D0D-44BC-903F-84874A3DFFDC}" type="datetimeFigureOut">
              <a:rPr lang="en-US" smtClean="0"/>
              <a:pPr/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2013 GSICS Annual Meeting Mar 4-8,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2013 GSICS Annual Meeting, Williamsburg, VA, Mar 4-8,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D896067-18E2-40A7-8734-CF3397F9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oaalogo1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762000" cy="755073"/>
          </a:xfrm>
          <a:prstGeom prst="rect">
            <a:avLst/>
          </a:prstGeom>
        </p:spPr>
      </p:pic>
      <p:pic>
        <p:nvPicPr>
          <p:cNvPr id="8" name="Picture 7" descr="GSICS_LOG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696200" y="0"/>
            <a:ext cx="1447800" cy="58877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Desert Calibration for GOES Imager Visible Channels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07720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Fangfang</a:t>
            </a:r>
            <a:r>
              <a:rPr lang="en-US" sz="2400" dirty="0" smtClean="0">
                <a:solidFill>
                  <a:srgbClr val="FF0000"/>
                </a:solidFill>
              </a:rPr>
              <a:t> Yu and </a:t>
            </a:r>
            <a:r>
              <a:rPr lang="en-US" sz="2400" dirty="0" err="1" smtClean="0">
                <a:solidFill>
                  <a:srgbClr val="FF0000"/>
                </a:solidFill>
              </a:rPr>
              <a:t>Xiangqian</a:t>
            </a:r>
            <a:r>
              <a:rPr lang="en-US" sz="2400" dirty="0" smtClean="0">
                <a:solidFill>
                  <a:srgbClr val="FF0000"/>
                </a:solidFill>
              </a:rPr>
              <a:t> Wu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NOAA/NESDIS/STAR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562600"/>
            <a:ext cx="2799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2013 GSICS Annual Meeting</a:t>
            </a:r>
          </a:p>
          <a:p>
            <a:pPr algn="ctr"/>
            <a:r>
              <a:rPr lang="en-US" dirty="0" smtClean="0"/>
              <a:t>Williamsburg, VA</a:t>
            </a:r>
          </a:p>
          <a:p>
            <a:pPr algn="ctr"/>
            <a:r>
              <a:rPr lang="en-US" dirty="0" smtClean="0"/>
              <a:t>March 4-8, 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10g12mod.szn.azimuth.pol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733800"/>
            <a:ext cx="3124200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this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Large MODIS viewing angle over the desert</a:t>
            </a:r>
          </a:p>
          <a:p>
            <a:pPr lvl="1"/>
            <a:r>
              <a:rPr lang="en-US" dirty="0" smtClean="0"/>
              <a:t>Viewing angle range for MODIS calibration uncertainty specification</a:t>
            </a:r>
          </a:p>
          <a:p>
            <a:pPr lvl="1"/>
            <a:r>
              <a:rPr lang="en-US" dirty="0" smtClean="0"/>
              <a:t>GOES-East VZN:55.8; GOES-West: </a:t>
            </a:r>
            <a:r>
              <a:rPr lang="en-US" dirty="0" smtClean="0"/>
              <a:t>55.6</a:t>
            </a:r>
          </a:p>
          <a:p>
            <a:pPr lvl="1"/>
            <a:r>
              <a:rPr lang="en-US" dirty="0" smtClean="0"/>
              <a:t>MODIS 45 scan angle  = about 54 </a:t>
            </a:r>
            <a:r>
              <a:rPr lang="en-US" dirty="0" err="1" smtClean="0"/>
              <a:t>vzn</a:t>
            </a:r>
            <a:endParaRPr lang="en-US" dirty="0" smtClean="0"/>
          </a:p>
          <a:p>
            <a:r>
              <a:rPr lang="en-US" dirty="0" smtClean="0"/>
              <a:t>Difference in GOES and Aqua MODIS observation time</a:t>
            </a:r>
          </a:p>
          <a:p>
            <a:pPr lvl="1"/>
            <a:r>
              <a:rPr lang="en-US" dirty="0" smtClean="0"/>
              <a:t>~1 – 1.5 hours of observation difference</a:t>
            </a:r>
          </a:p>
          <a:p>
            <a:r>
              <a:rPr lang="en-US" dirty="0" smtClean="0"/>
              <a:t>No collocation with similar viewing/solar viewing geometry</a:t>
            </a:r>
          </a:p>
          <a:p>
            <a:pPr lvl="1"/>
            <a:r>
              <a:rPr lang="en-US" dirty="0" smtClean="0"/>
              <a:t>Challenging for Ray-matching </a:t>
            </a:r>
            <a:r>
              <a:rPr lang="en-US" dirty="0" smtClean="0"/>
              <a:t>method to transfer the calibration to Aqua/MODIS</a:t>
            </a:r>
            <a:endParaRPr lang="en-US" dirty="0" smtClean="0"/>
          </a:p>
          <a:p>
            <a:r>
              <a:rPr lang="en-US" dirty="0" smtClean="0"/>
              <a:t>Need accurate BRDF model to transfer the GEO trending result to MODIS data </a:t>
            </a:r>
            <a:endParaRPr lang="en-US" dirty="0" smtClean="0"/>
          </a:p>
          <a:p>
            <a:pPr lvl="1"/>
            <a:r>
              <a:rPr lang="en-US" dirty="0" smtClean="0"/>
              <a:t>Assuming that the azimuth angle impact is negligible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40514" y="4904601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MODIS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8314" y="5438001"/>
            <a:ext cx="622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MODIS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4953000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MODIS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Transferring MODIS to GOES Solar Viewing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Fixed LEO and GEO viewing geometries</a:t>
            </a:r>
          </a:p>
          <a:p>
            <a:r>
              <a:rPr lang="en-US" dirty="0" smtClean="0"/>
              <a:t>Only the solar viewing geometry affects the BRF</a:t>
            </a:r>
            <a:endParaRPr lang="en-US" dirty="0"/>
          </a:p>
        </p:txBody>
      </p:sp>
      <p:pic>
        <p:nvPicPr>
          <p:cNvPr id="7" name="Content Placeholder 3" descr="modis.refl_factor.vs.solzenith.subarea.goes_w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3441" y="2286000"/>
            <a:ext cx="4480559" cy="3200399"/>
          </a:xfrm>
          <a:prstGeom prst="rect">
            <a:avLst/>
          </a:prstGeom>
        </p:spPr>
      </p:pic>
      <p:pic>
        <p:nvPicPr>
          <p:cNvPr id="8" name="Picture 7" descr="modis.refl_factor.vs.solzenith.subarea.goes_ea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4724400" cy="31242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3000" y="5562600"/>
          <a:ext cx="6629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1981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GOES-West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Transferring Calibration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 reflectance of Sonoran Desert</a:t>
            </a:r>
            <a:endParaRPr lang="en-US" dirty="0"/>
          </a:p>
        </p:txBody>
      </p:sp>
      <p:pic>
        <p:nvPicPr>
          <p:cNvPr id="12" name="Picture 11" descr="sonoran.modis.offnadir.longterm.meanref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6553200" cy="40386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371600" y="5715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GOES-West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Long-term stability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34.49(±1.3)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30.26(±1.11)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Trending</a:t>
            </a:r>
            <a:endParaRPr lang="en-US" dirty="0"/>
          </a:p>
        </p:txBody>
      </p:sp>
      <p:pic>
        <p:nvPicPr>
          <p:cNvPr id="4" name="Picture 3" descr="goes.mean.refl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2133600"/>
            <a:ext cx="7239000" cy="4191000"/>
          </a:xfrm>
          <a:prstGeom prst="rect">
            <a:avLst/>
          </a:prstGeom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228600" y="1371600"/>
          <a:ext cx="4645025" cy="533400"/>
        </p:xfrm>
        <a:graphic>
          <a:graphicData uri="http://schemas.openxmlformats.org/presentationml/2006/ole">
            <p:oleObj spid="_x0000_s40963" name="Equation" r:id="rId4" imgW="1993900" imgH="228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24600" y="1447800"/>
            <a:ext cx="182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Wu, 2005, </a:t>
            </a:r>
            <a:r>
              <a:rPr lang="en-US" dirty="0" err="1" smtClean="0"/>
              <a:t>Calcon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09.ref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4850" y="1524000"/>
            <a:ext cx="462915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Trending residuals</a:t>
            </a:r>
            <a:endParaRPr lang="en-US" dirty="0"/>
          </a:p>
        </p:txBody>
      </p:sp>
      <p:pic>
        <p:nvPicPr>
          <p:cNvPr id="4" name="Picture 3" descr="g08.ref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4953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Trending Residuals</a:t>
            </a:r>
            <a:endParaRPr lang="en-US" dirty="0"/>
          </a:p>
        </p:txBody>
      </p:sp>
      <p:pic>
        <p:nvPicPr>
          <p:cNvPr id="4" name="Content Placeholder 3" descr="g10.ref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4525963" cy="4525963"/>
          </a:xfrm>
        </p:spPr>
      </p:pic>
      <p:pic>
        <p:nvPicPr>
          <p:cNvPr id="5" name="Picture 4" descr="g11.ref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7160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Trending Results</a:t>
            </a:r>
            <a:endParaRPr lang="en-US" dirty="0"/>
          </a:p>
        </p:txBody>
      </p:sp>
      <p:pic>
        <p:nvPicPr>
          <p:cNvPr id="4" name="Content Placeholder 3" descr="g13.ref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447800"/>
            <a:ext cx="4525963" cy="4525963"/>
          </a:xfrm>
        </p:spPr>
      </p:pic>
      <p:pic>
        <p:nvPicPr>
          <p:cNvPr id="5" name="Picture 4" descr="g12.ref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44958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Trending Result</a:t>
            </a:r>
            <a:endParaRPr lang="en-US" dirty="0"/>
          </a:p>
        </p:txBody>
      </p:sp>
      <p:pic>
        <p:nvPicPr>
          <p:cNvPr id="4" name="Content Placeholder 3" descr="g15.ref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4525963" cy="4525963"/>
          </a:xfr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33800" y="5867400"/>
          <a:ext cx="5181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Trending residual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0.32-0.81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SBAF Correction with </a:t>
            </a:r>
            <a:r>
              <a:rPr lang="en-US" smtClean="0"/>
              <a:t>Hyperion Data</a:t>
            </a:r>
            <a:endParaRPr lang="en-US" dirty="0"/>
          </a:p>
        </p:txBody>
      </p:sp>
      <p:pic>
        <p:nvPicPr>
          <p:cNvPr id="5" name="Picture 4" descr="g8g10g11g13g15.sbaf.sensitivity2srfshi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4800600" cy="3200400"/>
          </a:xfrm>
          <a:prstGeom prst="rect">
            <a:avLst/>
          </a:prstGeom>
        </p:spPr>
      </p:pic>
      <p:pic>
        <p:nvPicPr>
          <p:cNvPr id="7" name="Picture 6" descr="g13.sb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962400"/>
            <a:ext cx="4343400" cy="2895600"/>
          </a:xfrm>
          <a:prstGeom prst="rect">
            <a:avLst/>
          </a:prstGeom>
        </p:spPr>
      </p:pic>
      <p:pic>
        <p:nvPicPr>
          <p:cNvPr id="8" name="Picture 7" descr="g12.sba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219200"/>
            <a:ext cx="4343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10g12mod.szn.azimuth.pol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962400"/>
            <a:ext cx="28956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61060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027"/>
                <a:gridCol w="941973"/>
                <a:gridCol w="1143000"/>
                <a:gridCol w="1447800"/>
                <a:gridCol w="1219200"/>
                <a:gridCol w="1196141"/>
                <a:gridCol w="169946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Aqua/MODIS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r>
                        <a:rPr lang="en-US" baseline="0" dirty="0" smtClean="0"/>
                        <a:t> long-term stability*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Transferring calibration*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 Correction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Overall Uncertainty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1.64*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0.32-0.81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0.25-0.34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2.21 – 2.34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GOES-West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1.64*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0.32-0.81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0.25-0.34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2.14 -  2.28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1" y="486787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*2:  </a:t>
            </a:r>
            <a:r>
              <a:rPr lang="en-US" b="1" dirty="0" smtClean="0">
                <a:solidFill>
                  <a:srgbClr val="FF0000"/>
                </a:solidFill>
              </a:rPr>
              <a:t>uncertainty of target long-term stability can beat down with BRDF correction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55367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*3: </a:t>
            </a:r>
            <a:r>
              <a:rPr lang="en-US" b="1" dirty="0" smtClean="0">
                <a:solidFill>
                  <a:srgbClr val="FF0000"/>
                </a:solidFill>
              </a:rPr>
              <a:t>Missing correction transfer calibration  to account for the solar/viewing  azimuth angle difference , especially for GOES-East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114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*1:  </a:t>
            </a:r>
            <a:r>
              <a:rPr lang="en-US" b="1" dirty="0" smtClean="0">
                <a:solidFill>
                  <a:srgbClr val="FF0000"/>
                </a:solidFill>
              </a:rPr>
              <a:t>MODIS uncertainty specification is applicable to the GOES VZN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66437" y="5181600"/>
            <a:ext cx="2825163" cy="1676400"/>
            <a:chOff x="5257800" y="5181600"/>
            <a:chExt cx="2825163" cy="1676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1200" y="5181600"/>
              <a:ext cx="1463842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goes_satellit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0" y="6248400"/>
              <a:ext cx="553250" cy="609600"/>
            </a:xfrm>
            <a:prstGeom prst="rect">
              <a:avLst/>
            </a:prstGeom>
          </p:spPr>
        </p:pic>
        <p:pic>
          <p:nvPicPr>
            <p:cNvPr id="7" name="Picture 6" descr="goes_satellit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0" y="6347883"/>
              <a:ext cx="462963" cy="51011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Long-term stable desert can be used to monitor sensor degradation trending and facilitate cross-comparisons</a:t>
            </a:r>
          </a:p>
          <a:p>
            <a:endParaRPr lang="en-US" dirty="0" smtClean="0"/>
          </a:p>
          <a:p>
            <a:r>
              <a:rPr lang="en-US" dirty="0" smtClean="0"/>
              <a:t>If well characterized, can serve as a SI-traceable reference.</a:t>
            </a:r>
          </a:p>
          <a:p>
            <a:endParaRPr lang="en-US" dirty="0" smtClean="0"/>
          </a:p>
          <a:p>
            <a:r>
              <a:rPr lang="en-US" dirty="0" smtClean="0"/>
              <a:t>The only desert that can be observed by both GOES-West (135W) and GOES-East (75W)</a:t>
            </a:r>
          </a:p>
          <a:p>
            <a:endParaRPr lang="en-US" dirty="0" smtClean="0"/>
          </a:p>
          <a:p>
            <a:r>
              <a:rPr lang="en-US" dirty="0" smtClean="0"/>
              <a:t> Historical reference target for GOES-8/9/10 operational calibration</a:t>
            </a:r>
          </a:p>
          <a:p>
            <a:pPr lvl="1"/>
            <a:r>
              <a:rPr lang="en-US" dirty="0" smtClean="0"/>
              <a:t>Operational target switched to MODIS since 2004 due to the change of desert reflectance (ENSO effect)</a:t>
            </a:r>
          </a:p>
          <a:p>
            <a:pPr lvl="1"/>
            <a:r>
              <a:rPr lang="en-US" dirty="0" smtClean="0"/>
              <a:t>Recent studies indicate the desert is stable at decadal scale</a:t>
            </a:r>
          </a:p>
          <a:p>
            <a:endParaRPr lang="en-US" dirty="0" smtClean="0"/>
          </a:p>
          <a:p>
            <a:r>
              <a:rPr lang="en-US" dirty="0" smtClean="0"/>
              <a:t>Revisit the Sonoran desert calibration for the GSICS project </a:t>
            </a:r>
          </a:p>
          <a:p>
            <a:pPr lvl="1"/>
            <a:r>
              <a:rPr lang="en-US" sz="2000" dirty="0" smtClean="0"/>
              <a:t>Traceable to Aqua MODIS C6</a:t>
            </a:r>
          </a:p>
          <a:p>
            <a:pPr lvl="1"/>
            <a:r>
              <a:rPr lang="en-US" sz="2000" dirty="0" smtClean="0"/>
              <a:t>Combined method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553200" y="5791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543800" y="58674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the sub-area [32.05-32.35N, 114.4-114.7W] as the reference</a:t>
            </a:r>
          </a:p>
          <a:p>
            <a:pPr lvl="1"/>
            <a:r>
              <a:rPr lang="en-US" dirty="0" smtClean="0"/>
              <a:t>avoid of </a:t>
            </a:r>
            <a:r>
              <a:rPr lang="en-US" dirty="0" err="1" smtClean="0"/>
              <a:t>vegeted</a:t>
            </a:r>
            <a:r>
              <a:rPr lang="en-US" dirty="0" smtClean="0"/>
              <a:t> pixels and artificial feature (high-ways) </a:t>
            </a:r>
          </a:p>
          <a:p>
            <a:r>
              <a:rPr lang="en-US" dirty="0" smtClean="0"/>
              <a:t>Not recommended for near-real-time (operational) calibration</a:t>
            </a:r>
          </a:p>
          <a:p>
            <a:r>
              <a:rPr lang="en-US" dirty="0" smtClean="0"/>
              <a:t>Hyperion data can be used to generate the spectral band adjustment factor</a:t>
            </a:r>
          </a:p>
          <a:p>
            <a:pPr lvl="1"/>
            <a:r>
              <a:rPr lang="en-US" dirty="0" smtClean="0"/>
              <a:t>Relatively spectrally flat over the target and SRF range</a:t>
            </a:r>
          </a:p>
          <a:p>
            <a:r>
              <a:rPr lang="en-US" dirty="0" smtClean="0"/>
              <a:t>Need accurate BRDF model to account for the impact of relative azimuth angle, especially for GOES-East</a:t>
            </a:r>
          </a:p>
          <a:p>
            <a:r>
              <a:rPr lang="en-US" dirty="0" smtClean="0"/>
              <a:t>Absolute uncertainty is about 2-3%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 Reflectance to Dynamic Atm. Components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0" y="1219200"/>
          <a:ext cx="4648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572000" y="1295400"/>
          <a:ext cx="4343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1200" y="4724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Nominal TOA </a:t>
            </a:r>
            <a:r>
              <a:rPr lang="en-US" dirty="0" err="1" smtClean="0"/>
              <a:t>refl</a:t>
            </a:r>
            <a:r>
              <a:rPr lang="en-US" dirty="0" smtClean="0"/>
              <a:t>: G11=28.7%, G13=29.0%</a:t>
            </a:r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0" y="4114800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for the long-term Instrument Inter-Calibration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Target should be long-term stable, well-characterized, traceable to community best reference (Aqua MODIS C6 data) with low uncertainty</a:t>
            </a:r>
          </a:p>
          <a:p>
            <a:pPr lvl="1"/>
            <a:r>
              <a:rPr lang="en-US" dirty="0" smtClean="0"/>
              <a:t>Spatially</a:t>
            </a:r>
          </a:p>
          <a:p>
            <a:pPr lvl="1"/>
            <a:r>
              <a:rPr lang="en-US" dirty="0" smtClean="0"/>
              <a:t>Spectrally – smooth target reduces the SBAF uncertainty</a:t>
            </a:r>
          </a:p>
          <a:p>
            <a:pPr lvl="1"/>
            <a:r>
              <a:rPr lang="en-US" dirty="0" smtClean="0"/>
              <a:t>Temporal – various scales, from diurnal to long-term</a:t>
            </a:r>
          </a:p>
          <a:p>
            <a:pPr lvl="1"/>
            <a:r>
              <a:rPr lang="en-US" dirty="0" smtClean="0"/>
              <a:t>BRDF</a:t>
            </a:r>
          </a:p>
          <a:p>
            <a:pPr lvl="1"/>
            <a:r>
              <a:rPr lang="en-US" dirty="0" smtClean="0"/>
              <a:t>Ground target – atmospheric component impacts</a:t>
            </a:r>
          </a:p>
          <a:p>
            <a:endParaRPr lang="en-US" dirty="0" smtClean="0"/>
          </a:p>
          <a:p>
            <a:r>
              <a:rPr lang="en-US" dirty="0" smtClean="0"/>
              <a:t>Trending within the mission</a:t>
            </a:r>
          </a:p>
          <a:p>
            <a:pPr lvl="1"/>
            <a:r>
              <a:rPr lang="en-US" dirty="0" smtClean="0"/>
              <a:t>Degradation pattern(function)</a:t>
            </a:r>
          </a:p>
          <a:p>
            <a:pPr lvl="1"/>
            <a:r>
              <a:rPr lang="en-US" dirty="0" smtClean="0"/>
              <a:t>BRDF</a:t>
            </a:r>
          </a:p>
          <a:p>
            <a:endParaRPr lang="en-US" dirty="0" smtClean="0"/>
          </a:p>
          <a:p>
            <a:r>
              <a:rPr lang="en-US" dirty="0" smtClean="0"/>
              <a:t>Transfer the trending to absolute calibration (reference data)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Bridging the gap between different sensor</a:t>
            </a:r>
          </a:p>
          <a:p>
            <a:pPr lvl="1"/>
            <a:r>
              <a:rPr lang="en-US" sz="1900" b="1" dirty="0" smtClean="0"/>
              <a:t>Spectral band adjustment factor (SBAF)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GOES-8 through G15 Imager Ch1 SRFs</a:t>
            </a:r>
            <a:endParaRPr lang="en-US" dirty="0"/>
          </a:p>
        </p:txBody>
      </p:sp>
      <p:pic>
        <p:nvPicPr>
          <p:cNvPr id="4" name="Picture 3" descr="g08g15.modis.visSRF.sonoran.veg.atmTrans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6858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334000" cy="1143000"/>
          </a:xfrm>
        </p:spPr>
        <p:txBody>
          <a:bodyPr/>
          <a:lstStyle/>
          <a:p>
            <a:r>
              <a:rPr lang="en-US" dirty="0" err="1" smtClean="0"/>
              <a:t>Sonoran</a:t>
            </a:r>
            <a:r>
              <a:rPr lang="en-US" dirty="0" smtClean="0"/>
              <a:t> Desert</a:t>
            </a:r>
            <a:endParaRPr lang="en-US" dirty="0"/>
          </a:p>
        </p:txBody>
      </p:sp>
      <p:pic>
        <p:nvPicPr>
          <p:cNvPr id="6" name="Picture 5" descr="g10.sonora.2002d171h19.c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495800"/>
            <a:ext cx="1905000" cy="1866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02032" y="3733800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[32.05N-32.35N,  114.4W-114.7W]</a:t>
            </a:r>
            <a:endParaRPr lang="en-US" dirty="0"/>
          </a:p>
        </p:txBody>
      </p:sp>
      <p:sp>
        <p:nvSpPr>
          <p:cNvPr id="24" name="Right Brace 23"/>
          <p:cNvSpPr/>
          <p:nvPr/>
        </p:nvSpPr>
        <p:spPr>
          <a:xfrm>
            <a:off x="7620000" y="5257800"/>
            <a:ext cx="1524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848600" y="5638800"/>
            <a:ext cx="99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pixels</a:t>
            </a:r>
            <a:endParaRPr lang="en-US" dirty="0"/>
          </a:p>
        </p:txBody>
      </p:sp>
      <p:pic>
        <p:nvPicPr>
          <p:cNvPr id="31" name="Picture 30" descr="studyarea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5076825" cy="305043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781800" y="3200400"/>
            <a:ext cx="120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Study area</a:t>
            </a:r>
            <a:endParaRPr lang="en-US" b="1" dirty="0"/>
          </a:p>
        </p:txBody>
      </p:sp>
      <p:sp>
        <p:nvSpPr>
          <p:cNvPr id="35" name="Right Brace 34"/>
          <p:cNvSpPr/>
          <p:nvPr/>
        </p:nvSpPr>
        <p:spPr>
          <a:xfrm rot="5400000">
            <a:off x="6438900" y="5600700"/>
            <a:ext cx="381000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705600" y="6488668"/>
            <a:ext cx="99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 pixels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25880"/>
          <a:ext cx="8077199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02"/>
                <a:gridCol w="1952698"/>
                <a:gridCol w="1676400"/>
                <a:gridCol w="3276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Satellite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Satellite</a:t>
                      </a:r>
                      <a:r>
                        <a:rPr lang="en-US" baseline="0" dirty="0" smtClean="0"/>
                        <a:t>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 time (local)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Period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GOES-East,</a:t>
                      </a:r>
                      <a:r>
                        <a:rPr lang="en-US" baseline="0" dirty="0" smtClean="0"/>
                        <a:t> 75W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~12:35pm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11/01/1994 – 04/01/2003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GOES-West, 135W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~12:15pm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09/30/1995 – 07/07/1998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GOES-West,</a:t>
                      </a:r>
                      <a:r>
                        <a:rPr lang="en-US" baseline="0" dirty="0" smtClean="0"/>
                        <a:t> 135W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~12:15pm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07/07/1998 – 06/21/2006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GOES-West, 135W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~12:15pm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06/21/2006 -  12/06/2011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GOES-East, 75W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~12:35pm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04/01/2003 – 04/14/2010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GOES-East, 75W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~12:35pm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04/14/2010 –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GOES-West, 135W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~12:15pm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12/06/2011 –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Aqua</a:t>
                      </a:r>
                      <a:r>
                        <a:rPr lang="en-US" baseline="0" dirty="0" smtClean="0"/>
                        <a:t> MODIS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~1:30pm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07/04/2002</a:t>
                      </a:r>
                      <a:r>
                        <a:rPr lang="en-US" baseline="0" dirty="0" smtClean="0"/>
                        <a:t> – 10/31/2012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Hyperion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~10:50am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2011/10/07UTC17:52:08</a:t>
                      </a:r>
                    </a:p>
                    <a:p>
                      <a:r>
                        <a:rPr lang="en-US" dirty="0" smtClean="0"/>
                        <a:t>2012/05/13UTC17:57:19</a:t>
                      </a:r>
                    </a:p>
                    <a:p>
                      <a:r>
                        <a:rPr lang="en-US" dirty="0" smtClean="0"/>
                        <a:t>2012/06/08UTC17:51:58</a:t>
                      </a:r>
                    </a:p>
                    <a:p>
                      <a:r>
                        <a:rPr lang="en-US" dirty="0" smtClean="0"/>
                        <a:t>2012/10/01UTC17:44:40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of Cloud/Vegetation Pixel</a:t>
            </a:r>
            <a:endParaRPr lang="en-US" dirty="0"/>
          </a:p>
        </p:txBody>
      </p:sp>
      <p:pic>
        <p:nvPicPr>
          <p:cNvPr id="4" name="Picture 3" descr="reflectance.histogra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295400"/>
            <a:ext cx="63246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10g12mod.szn.azimuth.pol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733800"/>
            <a:ext cx="3124200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stability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318837" y="1981200"/>
            <a:ext cx="2825163" cy="1676400"/>
            <a:chOff x="152400" y="5105400"/>
            <a:chExt cx="2825163" cy="1676400"/>
          </a:xfrm>
        </p:grpSpPr>
        <p:grpSp>
          <p:nvGrpSpPr>
            <p:cNvPr id="6" name="Group 5"/>
            <p:cNvGrpSpPr/>
            <p:nvPr/>
          </p:nvGrpSpPr>
          <p:grpSpPr>
            <a:xfrm>
              <a:off x="152400" y="5105400"/>
              <a:ext cx="2825163" cy="1676400"/>
              <a:chOff x="5257800" y="5181600"/>
              <a:chExt cx="2825163" cy="16764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91200" y="5181600"/>
                <a:ext cx="1463842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" descr="goes_satellite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57800" y="6248400"/>
                <a:ext cx="553250" cy="609600"/>
              </a:xfrm>
              <a:prstGeom prst="rect">
                <a:avLst/>
              </a:prstGeom>
            </p:spPr>
          </p:pic>
          <p:pic>
            <p:nvPicPr>
              <p:cNvPr id="9" name="Picture 8" descr="goes_satellite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620000" y="6347883"/>
                <a:ext cx="462963" cy="510117"/>
              </a:xfrm>
              <a:prstGeom prst="rect">
                <a:avLst/>
              </a:prstGeom>
            </p:spPr>
          </p:pic>
        </p:grpSp>
        <p:cxnSp>
          <p:nvCxnSpPr>
            <p:cNvPr id="10" name="Straight Arrow Connector 9"/>
            <p:cNvCxnSpPr/>
            <p:nvPr/>
          </p:nvCxnSpPr>
          <p:spPr>
            <a:xfrm flipV="1">
              <a:off x="539163" y="5715000"/>
              <a:ext cx="8382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1529763" y="5791200"/>
              <a:ext cx="9144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sonoran.median.refl.longter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219200"/>
            <a:ext cx="66675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Uniformity</a:t>
            </a:r>
            <a:endParaRPr lang="en-US" dirty="0"/>
          </a:p>
        </p:txBody>
      </p:sp>
      <p:pic>
        <p:nvPicPr>
          <p:cNvPr id="4" name="Picture 3" descr="sonoran.spatial.unifo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09800"/>
            <a:ext cx="1905000" cy="3810000"/>
          </a:xfrm>
          <a:prstGeom prst="rect">
            <a:avLst/>
          </a:prstGeom>
        </p:spPr>
      </p:pic>
      <p:pic>
        <p:nvPicPr>
          <p:cNvPr id="8" name="Picture 7" descr="goes_east.spatial.unifo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6667500" cy="3048000"/>
          </a:xfrm>
          <a:prstGeom prst="rect">
            <a:avLst/>
          </a:prstGeom>
        </p:spPr>
      </p:pic>
      <p:pic>
        <p:nvPicPr>
          <p:cNvPr id="7" name="Picture 6" descr="goes_west.spatial.unifor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33800"/>
            <a:ext cx="6667500" cy="31242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1600200" y="1752600"/>
            <a:ext cx="152400" cy="685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810000" y="1752600"/>
            <a:ext cx="152400" cy="685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810000" y="4648200"/>
            <a:ext cx="152400" cy="685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371600" y="4876800"/>
            <a:ext cx="152400" cy="685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514600" y="1828800"/>
            <a:ext cx="152400" cy="685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362200" y="4800600"/>
            <a:ext cx="152400" cy="685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675</Words>
  <Application>Microsoft Office PowerPoint</Application>
  <PresentationFormat>On-screen Show (4:3)</PresentationFormat>
  <Paragraphs>173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Desert Calibration for GOES Imager Visible Channels</vt:lpstr>
      <vt:lpstr>Motivations</vt:lpstr>
      <vt:lpstr>Challenges for the long-term Instrument Inter-Calibration</vt:lpstr>
      <vt:lpstr>GOES-8 through G15 Imager Ch1 SRFs</vt:lpstr>
      <vt:lpstr>Sonoran Desert</vt:lpstr>
      <vt:lpstr>Satellite Data</vt:lpstr>
      <vt:lpstr>Removal of Cloud/Vegetation Pixel</vt:lpstr>
      <vt:lpstr>Long-term stability</vt:lpstr>
      <vt:lpstr>Spatial Uniformity</vt:lpstr>
      <vt:lpstr>Challenges in this Study</vt:lpstr>
      <vt:lpstr>Transferring MODIS to GOES Solar Viewing Geometry</vt:lpstr>
      <vt:lpstr>TOA reflectance of Sonoran Desert</vt:lpstr>
      <vt:lpstr>Trending</vt:lpstr>
      <vt:lpstr>Trending residuals</vt:lpstr>
      <vt:lpstr>Trending Residuals</vt:lpstr>
      <vt:lpstr>Trending Results</vt:lpstr>
      <vt:lpstr>Trending Result</vt:lpstr>
      <vt:lpstr>SBAF Correction with Hyperion Data</vt:lpstr>
      <vt:lpstr>Uncertainty Budget</vt:lpstr>
      <vt:lpstr>Summary</vt:lpstr>
      <vt:lpstr>TOA Reflectance to Dynamic Atm. Components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fyu</dc:creator>
  <cp:lastModifiedBy>fyu</cp:lastModifiedBy>
  <cp:revision>319</cp:revision>
  <dcterms:created xsi:type="dcterms:W3CDTF">2012-11-26T20:32:03Z</dcterms:created>
  <dcterms:modified xsi:type="dcterms:W3CDTF">2013-03-07T19:35:57Z</dcterms:modified>
</cp:coreProperties>
</file>