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11" r:id="rId1"/>
  </p:sldMasterIdLst>
  <p:notesMasterIdLst>
    <p:notesMasterId r:id="rId23"/>
  </p:notesMasterIdLst>
  <p:sldIdLst>
    <p:sldId id="257" r:id="rId2"/>
    <p:sldId id="274" r:id="rId3"/>
    <p:sldId id="281" r:id="rId4"/>
    <p:sldId id="263" r:id="rId5"/>
    <p:sldId id="264" r:id="rId6"/>
    <p:sldId id="268" r:id="rId7"/>
    <p:sldId id="267" r:id="rId8"/>
    <p:sldId id="283" r:id="rId9"/>
    <p:sldId id="265" r:id="rId10"/>
    <p:sldId id="284" r:id="rId11"/>
    <p:sldId id="277" r:id="rId12"/>
    <p:sldId id="278" r:id="rId13"/>
    <p:sldId id="259" r:id="rId14"/>
    <p:sldId id="260" r:id="rId15"/>
    <p:sldId id="272" r:id="rId16"/>
    <p:sldId id="273" r:id="rId17"/>
    <p:sldId id="275" r:id="rId18"/>
    <p:sldId id="282" r:id="rId19"/>
    <p:sldId id="258" r:id="rId20"/>
    <p:sldId id="28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8489" autoAdjust="0"/>
  </p:normalViewPr>
  <p:slideViewPr>
    <p:cSldViewPr snapToGrid="0" snapToObjects="1">
      <p:cViewPr varScale="1">
        <p:scale>
          <a:sx n="141" d="100"/>
          <a:sy n="141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601-2106-1342-9F72-40FF05F3B7D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22B91-54E3-7146-9193-46EA57FA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490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Spectral band difference corrections are valuable in obtaining accurate and consistent absolute calibration among multiple independent inter-calibration techniques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22B91-54E3-7146-9193-46EA57FAC3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Spectral band difference corrections are valuable in obtaining accurate and consistent absolute calibration among multiple independent inter-calibration techniques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22B91-54E3-7146-9193-46EA57FAC3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22B91-54E3-7146-9193-46EA57FAC3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52000">
              <a:schemeClr val="bg1">
                <a:tint val="45000"/>
                <a:shade val="99000"/>
                <a:satMod val="3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bscarino:Desktop:pub_pres_proposal:myAuthorship:SPIE:SPIE_2012_manuscript_bscarino_submitted.doc!OLE_LINK3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bscarino:Desktop:pub_pres_proposal:myAuthorship:SPIE:SPIE_2012_manuscript_bscarino_submitted.doc!OLE_LINK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bscarino:Desktop:pub_pres_proposal:myAuthorship:SPIE:SPIE_2012_manuscript_bscarino_submitted.doc!OLE_LINK2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Macintosh%20HD:Users:bscarino:Desktop:pub_pres_proposal:myAuthorship:SPIE:SPIE_2012_manuscript_bscarino_submitted.doc!OLE_LINK5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218056"/>
            <a:ext cx="9144000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en-US" sz="4000" dirty="0" smtClean="0"/>
              <a:t>Spectral band adjustment factors in the SW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2993069"/>
            <a:ext cx="9143999" cy="9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GSICS Annual Meeting, Williamsburg, VA, 7 March 2013</a:t>
            </a:r>
          </a:p>
          <a:p>
            <a:pPr lvl="0" algn="ctr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Benjamin </a:t>
            </a:r>
            <a:r>
              <a:rPr lang="en-US" sz="1900" dirty="0" err="1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Scarino</a:t>
            </a:r>
            <a:r>
              <a:rPr lang="en-US" sz="1900" baseline="30000" dirty="0" err="1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a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latin typeface="Calibri"/>
              </a:rPr>
              <a:t>, David R. </a:t>
            </a:r>
            <a:r>
              <a:rPr lang="en-US" sz="1900" dirty="0" err="1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Doelling</a:t>
            </a:r>
            <a:r>
              <a:rPr lang="en-US" sz="1900" baseline="30000" dirty="0" err="1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b</a:t>
            </a: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</a:rPr>
              <a:t>, Patrick </a:t>
            </a:r>
            <a:r>
              <a:rPr lang="en-US" sz="1900" dirty="0" err="1" smtClean="0">
                <a:solidFill>
                  <a:schemeClr val="tx1">
                    <a:tint val="75000"/>
                  </a:schemeClr>
                </a:solidFill>
              </a:rPr>
              <a:t>Minnis</a:t>
            </a:r>
            <a:r>
              <a:rPr lang="en-US" sz="1900" baseline="30000" dirty="0" err="1" smtClean="0">
                <a:solidFill>
                  <a:schemeClr val="tx1">
                    <a:tint val="75000"/>
                  </a:schemeClr>
                </a:solidFill>
              </a:rPr>
              <a:t>b</a:t>
            </a: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, </a:t>
            </a:r>
            <a:r>
              <a:rPr lang="en-US" sz="1900" dirty="0" err="1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Rajendra</a:t>
            </a: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 </a:t>
            </a:r>
            <a:r>
              <a:rPr lang="en-US" sz="19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Bhatt</a:t>
            </a:r>
            <a:r>
              <a:rPr lang="en-US" sz="1900" baseline="300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a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latin typeface="Calibri"/>
              </a:rPr>
              <a:t>, </a:t>
            </a:r>
            <a:r>
              <a:rPr lang="en-US" sz="19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Arun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latin typeface="Calibri"/>
              </a:rPr>
              <a:t> </a:t>
            </a:r>
            <a:r>
              <a:rPr lang="en-US" sz="19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Gopalan</a:t>
            </a:r>
            <a:r>
              <a:rPr lang="en-US" sz="1900" baseline="300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a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latin typeface="Calibri"/>
              </a:rPr>
              <a:t>, Constantine </a:t>
            </a:r>
            <a:r>
              <a:rPr lang="en-US" sz="1900" dirty="0" err="1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Lukashin</a:t>
            </a:r>
            <a:r>
              <a:rPr lang="en-US" sz="1900" baseline="30000" dirty="0" err="1" smtClean="0">
                <a:solidFill>
                  <a:schemeClr val="tx1">
                    <a:tint val="75000"/>
                  </a:schemeClr>
                </a:solidFill>
                <a:latin typeface="Calibri"/>
              </a:rPr>
              <a:t>b</a:t>
            </a:r>
            <a:endParaRPr lang="en-US" sz="1900" baseline="30000" dirty="0" smtClean="0">
              <a:solidFill>
                <a:schemeClr val="tx1">
                  <a:tint val="75000"/>
                </a:schemeClr>
              </a:solidFill>
              <a:latin typeface="Calibri"/>
            </a:endParaRPr>
          </a:p>
          <a:p>
            <a:pPr lvl="0" algn="ctr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1900" baseline="300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a</a:t>
            </a:r>
            <a:r>
              <a:rPr lang="en-US" sz="19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SSAI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latin typeface="Calibri"/>
              </a:rPr>
              <a:t>, One Enterprise Pkwy Ste 200, Hampton, VA 23666 USA</a:t>
            </a:r>
          </a:p>
          <a:p>
            <a:pPr lvl="0" algn="ctr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1900" baseline="300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b</a:t>
            </a:r>
            <a:r>
              <a:rPr lang="en-US" sz="1900" dirty="0" err="1">
                <a:solidFill>
                  <a:schemeClr val="tx1">
                    <a:tint val="75000"/>
                  </a:schemeClr>
                </a:solidFill>
                <a:latin typeface="Calibri"/>
              </a:rPr>
              <a:t>NASA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latin typeface="Calibri"/>
              </a:rPr>
              <a:t> Langley Research Center, 21 Langley Blvd MS 420, Hampton, VA 23681-2199 USA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84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8229600" cy="373729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SBAFs</a:t>
            </a:r>
            <a:r>
              <a:rPr lang="en-US" dirty="0" smtClean="0"/>
              <a:t> sensitive to scene-type in the visible</a:t>
            </a:r>
          </a:p>
          <a:p>
            <a:r>
              <a:rPr lang="en-US" dirty="0" smtClean="0"/>
              <a:t>Often necessary to be selective, subject to calibration goals</a:t>
            </a:r>
          </a:p>
          <a:p>
            <a:r>
              <a:rPr lang="en-US" dirty="0" smtClean="0"/>
              <a:t>Land use determined by IGBP</a:t>
            </a:r>
          </a:p>
          <a:p>
            <a:r>
              <a:rPr lang="en-US" dirty="0" smtClean="0"/>
              <a:t>Cloud properties determined by CERES SSF and associated MODIS cloud retrievals </a:t>
            </a:r>
          </a:p>
          <a:p>
            <a:pPr lvl="1"/>
            <a:r>
              <a:rPr lang="en-US" dirty="0" smtClean="0"/>
              <a:t>Valid ½-hour after </a:t>
            </a:r>
            <a:r>
              <a:rPr lang="en-US" dirty="0" err="1" smtClean="0"/>
              <a:t>Envisat</a:t>
            </a:r>
            <a:r>
              <a:rPr lang="en-US" dirty="0" smtClean="0"/>
              <a:t> overpass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Spectral Band Adjustment Factors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9" y="4699000"/>
            <a:ext cx="231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All-sky Ocean Criteria </a:t>
            </a:r>
          </a:p>
          <a:p>
            <a:r>
              <a:rPr lang="en-US" dirty="0" smtClean="0"/>
              <a:t>Narrowband only</a:t>
            </a:r>
          </a:p>
          <a:p>
            <a:r>
              <a:rPr lang="en-US" dirty="0" smtClean="0"/>
              <a:t>Footprint is 90% 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9" y="4699000"/>
            <a:ext cx="1532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DCC Criteria</a:t>
            </a:r>
          </a:p>
          <a:p>
            <a:r>
              <a:rPr lang="en-US" dirty="0" smtClean="0"/>
              <a:t>CF &gt; 99%</a:t>
            </a:r>
          </a:p>
          <a:p>
            <a:r>
              <a:rPr lang="en-US" dirty="0" smtClean="0"/>
              <a:t>CTT &lt; 205 K</a:t>
            </a:r>
          </a:p>
          <a:p>
            <a:r>
              <a:rPr lang="en-US" dirty="0" smtClean="0"/>
              <a:t>70 &lt; Tau &lt; 150 </a:t>
            </a:r>
          </a:p>
          <a:p>
            <a:r>
              <a:rPr lang="en-US" dirty="0" smtClean="0"/>
              <a:t>SZA &lt; 45°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2480" y="4699000"/>
            <a:ext cx="306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Clear / Marine Stratus Criteria</a:t>
            </a:r>
          </a:p>
          <a:p>
            <a:r>
              <a:rPr lang="en-US" dirty="0" smtClean="0"/>
              <a:t>CF &lt; 1%</a:t>
            </a:r>
          </a:p>
          <a:p>
            <a:pPr marL="228600" indent="-228600"/>
            <a:r>
              <a:rPr lang="en-US" dirty="0" smtClean="0"/>
              <a:t>OR entire footprint registers as cloudy AND CTT &gt; 270 K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9" y="4699000"/>
            <a:ext cx="231140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37414" y="4699000"/>
            <a:ext cx="1777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Desert Criteria</a:t>
            </a:r>
          </a:p>
          <a:p>
            <a:r>
              <a:rPr lang="en-US" dirty="0" smtClean="0"/>
              <a:t>Clear scenes determined by spatial standard deviation threshold using a </a:t>
            </a:r>
            <a:r>
              <a:rPr lang="en-US" dirty="0" err="1" smtClean="0"/>
              <a:t>GEOsat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540009" y="4699000"/>
            <a:ext cx="1532471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72480" y="4699000"/>
            <a:ext cx="306493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37413" y="4698999"/>
            <a:ext cx="1777995" cy="20313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4024219"/>
      </p:ext>
    </p:extLst>
  </p:cSld>
  <p:clrMapOvr>
    <a:masterClrMapping/>
  </p:clrMapOvr>
  <p:transition advTm="119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800" dirty="0" smtClean="0">
                <a:latin typeface="+mj-lt"/>
                <a:ea typeface="+mj-ea"/>
                <a:cs typeface="+mj-cs"/>
              </a:rPr>
              <a:t>Narrowband-to-Narrowband SBAFs</a:t>
            </a:r>
            <a:endParaRPr lang="en-US" sz="3800" dirty="0">
              <a:latin typeface="+mj-lt"/>
              <a:ea typeface="+mj-ea"/>
              <a:cs typeface="+mj-cs"/>
            </a:endParaRPr>
          </a:p>
        </p:txBody>
      </p:sp>
      <p:pic>
        <p:nvPicPr>
          <p:cNvPr id="191490" name="Picture 12" descr="dcc_ocean_sonora_scatter_met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818" y="1753723"/>
            <a:ext cx="908636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878" y="1793367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84488" y="1781936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All-sky ocean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5808" y="1765950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Libyan Desert</a:t>
            </a:r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7554" y="5214834"/>
            <a:ext cx="9144001" cy="947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Regressions well-behaved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narrowband</a:t>
            </a:r>
            <a:r>
              <a:rPr lang="en-US" sz="2400" b="1" dirty="0" smtClean="0"/>
              <a:t>-to-narrowband case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baseline="0" dirty="0" smtClean="0"/>
              <a:t>Corrections are small but not insignificant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8110480"/>
      </p:ext>
    </p:extLst>
  </p:cSld>
  <p:clrMapOvr>
    <a:masterClrMapping/>
  </p:clrMapOvr>
  <p:transition advTm="2426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13" descr="dcc_ocean_sonora_scatter_met9HRV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63048"/>
            <a:ext cx="9144000" cy="60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0060" y="3867731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DCC only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44240" y="3878363"/>
            <a:ext cx="181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Marine stratus and ocean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8420" y="4340028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Libyan Desert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" y="833745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All-sky ocean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800" dirty="0" smtClean="0">
                <a:latin typeface="+mj-lt"/>
                <a:ea typeface="+mj-ea"/>
                <a:cs typeface="+mj-cs"/>
              </a:rPr>
              <a:t>Narrowband-to-Broadband SBAFs</a:t>
            </a:r>
            <a:endParaRPr lang="en-US" sz="3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99806" y="1311573"/>
            <a:ext cx="5692207" cy="1727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Specific scene selection critical for obtaining representative Spectral Band Adjustment Factors when calibrating narrowband to broadband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2764771"/>
      </p:ext>
    </p:extLst>
  </p:cSld>
  <p:clrMapOvr>
    <a:masterClrMapping/>
  </p:clrMapOvr>
  <p:transition advTm="704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7679775"/>
              </p:ext>
            </p:extLst>
          </p:nvPr>
        </p:nvGraphicFramePr>
        <p:xfrm>
          <a:off x="3821873" y="1268095"/>
          <a:ext cx="5322127" cy="4794949"/>
        </p:xfrm>
        <a:graphic>
          <a:graphicData uri="http://schemas.openxmlformats.org/presentationml/2006/ole">
            <p:oleObj spid="_x0000_s182355" name="Document" r:id="rId3" imgW="3708264" imgH="3339977" progId="Word.Document.8">
              <p:link updateAutomatic="1"/>
            </p:oleObj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SCIAMACHY-with-Met-9 Ray-Matching</a:t>
            </a:r>
            <a:endParaRPr lang="en-US" sz="3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-1" y="1278574"/>
            <a:ext cx="3828637" cy="55794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Average Met-9 10-bit count computed within SCIA footprint bounds</a:t>
            </a:r>
          </a:p>
          <a:p>
            <a:pPr lvl="1"/>
            <a:r>
              <a:rPr lang="en-US" sz="1600" dirty="0" smtClean="0"/>
              <a:t>4-km pixels</a:t>
            </a:r>
          </a:p>
          <a:p>
            <a:pPr lvl="1"/>
            <a:r>
              <a:rPr lang="en-US" sz="1600" dirty="0" smtClean="0"/>
              <a:t>Count ∝ radiance</a:t>
            </a:r>
          </a:p>
          <a:p>
            <a:pPr lvl="1"/>
            <a:r>
              <a:rPr lang="en-US" sz="1600" dirty="0" smtClean="0"/>
              <a:t>Match within </a:t>
            </a:r>
            <a:r>
              <a:rPr lang="en-US" sz="1600" smtClean="0"/>
              <a:t>15 min </a:t>
            </a:r>
            <a:endParaRPr lang="en-US" sz="1600" dirty="0" smtClean="0"/>
          </a:p>
          <a:p>
            <a:r>
              <a:rPr lang="en-US" sz="2000" dirty="0" smtClean="0"/>
              <a:t>Three-monthly gains found by regressing SCIA convolved radiances with Met-9 average counts</a:t>
            </a:r>
          </a:p>
          <a:p>
            <a:pPr lvl="1"/>
            <a:r>
              <a:rPr lang="en-US" sz="1600" dirty="0"/>
              <a:t>Regression forced through the </a:t>
            </a:r>
            <a:r>
              <a:rPr lang="en-US" sz="1600" dirty="0" smtClean="0"/>
              <a:t>Met-9 </a:t>
            </a:r>
            <a:r>
              <a:rPr lang="en-US" sz="1600" dirty="0"/>
              <a:t>space </a:t>
            </a:r>
            <a:r>
              <a:rPr lang="en-US" sz="1600" dirty="0" smtClean="0"/>
              <a:t>count</a:t>
            </a:r>
          </a:p>
          <a:p>
            <a:pPr lvl="1"/>
            <a:r>
              <a:rPr lang="en-US" sz="1600" dirty="0" smtClean="0"/>
              <a:t>SCIA radiances scaled to Aqua-MODIS using NSNO comparisons</a:t>
            </a:r>
          </a:p>
          <a:p>
            <a:r>
              <a:rPr lang="en-US" sz="2000" dirty="0" smtClean="0"/>
              <a:t>Figure: Jan – Mar 2008 SCIA-with-Met-9 CH1 gain = 0.557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669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SCIAMACHY-with-Met-9 Ray-Matching</a:t>
            </a:r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898218"/>
              </p:ext>
            </p:extLst>
          </p:nvPr>
        </p:nvGraphicFramePr>
        <p:xfrm>
          <a:off x="580905" y="960231"/>
          <a:ext cx="7929189" cy="4697471"/>
        </p:xfrm>
        <a:graphic>
          <a:graphicData uri="http://schemas.openxmlformats.org/presentationml/2006/ole">
            <p:oleObj spid="_x0000_s183378" name="Document" r:id="rId3" imgW="5702090" imgH="3378076" progId="Word.Document.8">
              <p:link updateAutomatic="1"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5764318"/>
            <a:ext cx="9144001" cy="17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error of 0.52% means data are well-represented by the linear trend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7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271" y="914399"/>
            <a:ext cx="7871460" cy="4289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2514" name="Picture 2" descr="MET91_Libya_DCC_MODIS_forcedSCIA_C6_doellingcorrections_AbsCal_ch1_SPIE2012_SB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270" y="914399"/>
            <a:ext cx="7871460" cy="428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800" dirty="0" smtClean="0">
                <a:latin typeface="+mj-lt"/>
                <a:ea typeface="+mj-ea"/>
                <a:cs typeface="+mj-cs"/>
              </a:rPr>
              <a:t>Before and After: Narrow-to-Narrow</a:t>
            </a:r>
            <a:endParaRPr lang="en-US" sz="3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580" y="943691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SBAF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946161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SBAF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5142260"/>
            <a:ext cx="9144001" cy="1807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Before the SBAF is applied, the maximum mean difference in absolute calibration between the three methods for Met-9 CH1 </a:t>
            </a:r>
            <a:r>
              <a:rPr lang="en-US" sz="2000" b="1" dirty="0" smtClean="0"/>
              <a:t>0.4%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After the SBAF is applied, the difference reduces to within </a:t>
            </a:r>
            <a:r>
              <a:rPr lang="en-US" sz="2000" b="1" dirty="0" smtClean="0"/>
              <a:t>0.2%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The mean difference in CH1 gains from before to after application of the SBAF is +2.0%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SCIAMACHY-with-Met-9 CH1 gain is within </a:t>
            </a:r>
            <a:r>
              <a:rPr lang="en-US" sz="2000" b="1" dirty="0" smtClean="0"/>
              <a:t>1.3%</a:t>
            </a:r>
            <a:r>
              <a:rPr lang="en-US" sz="2000" dirty="0" smtClean="0"/>
              <a:t> </a:t>
            </a:r>
            <a:r>
              <a:rPr lang="en-US" sz="2000" dirty="0" smtClean="0"/>
              <a:t>of mean of </a:t>
            </a:r>
            <a:r>
              <a:rPr lang="en-US" sz="2000" dirty="0" smtClean="0"/>
              <a:t>other methods after the SBAF is applied</a:t>
            </a:r>
            <a:r>
              <a:rPr lang="en-US" sz="2000" dirty="0" smtClean="0"/>
              <a:t> (~2.4 Wm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μm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5781566"/>
      </p:ext>
    </p:extLst>
  </p:cSld>
  <p:clrMapOvr>
    <a:masterClrMapping/>
  </p:clrMapOvr>
  <p:transition advTm="9589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6271" y="914399"/>
            <a:ext cx="7871460" cy="4262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800" dirty="0" smtClean="0">
                <a:latin typeface="+mj-lt"/>
                <a:ea typeface="+mj-ea"/>
                <a:cs typeface="+mj-cs"/>
              </a:rPr>
              <a:t>Before and After: Narrow-to-Broad</a:t>
            </a:r>
            <a:endParaRPr lang="en-US" sz="3800" dirty="0">
              <a:latin typeface="+mj-lt"/>
              <a:ea typeface="+mj-ea"/>
              <a:cs typeface="+mj-cs"/>
            </a:endParaRPr>
          </a:p>
        </p:txBody>
      </p:sp>
      <p:pic>
        <p:nvPicPr>
          <p:cNvPr id="193538" name="Picture 3" descr="MET9HRV_Libya_DCC_MODIS_forcedSCIA_C6_doellingcorrections_AbsCal_HRV_SPIE2012_SB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9201" y="888048"/>
            <a:ext cx="7882738" cy="428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1580" y="943691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SBAF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3030" y="946161"/>
            <a:ext cx="18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SBAF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5142260"/>
            <a:ext cx="9144001" cy="1807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/>
              <a:t>Before the SBAF is applied, the maximum mean difference in absolute calibration between the three methods for Met-9</a:t>
            </a:r>
            <a:r>
              <a:rPr lang="en-US" sz="2000" dirty="0" smtClean="0"/>
              <a:t> HRV </a:t>
            </a:r>
            <a:r>
              <a:rPr lang="en-US" sz="2000" b="1" dirty="0" smtClean="0"/>
              <a:t>8.3%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/>
              <a:t>After the SBAF is applied, the</a:t>
            </a:r>
            <a:r>
              <a:rPr lang="en-US" sz="2000" dirty="0" smtClean="0"/>
              <a:t> difference reduces </a:t>
            </a:r>
            <a:r>
              <a:rPr lang="en-US" sz="2000" dirty="0"/>
              <a:t>to within </a:t>
            </a:r>
            <a:r>
              <a:rPr lang="en-US" sz="2000" b="1" dirty="0" smtClean="0"/>
              <a:t>1.0%</a:t>
            </a:r>
            <a:r>
              <a:rPr lang="en-US" sz="2000" dirty="0" smtClean="0"/>
              <a:t>; reduced spread</a:t>
            </a:r>
            <a:endParaRPr lang="en-US" sz="2000" b="1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The mean difference in HRV gains from before to after application of the SBAF is -11.3%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SCIAMACHY-with-Met-9 HRV gain is within </a:t>
            </a:r>
            <a:r>
              <a:rPr lang="en-US" sz="2000" b="1" dirty="0" smtClean="0"/>
              <a:t>0.2%</a:t>
            </a:r>
            <a:r>
              <a:rPr lang="en-US" sz="2000" dirty="0" smtClean="0"/>
              <a:t> of mean of </a:t>
            </a:r>
            <a:r>
              <a:rPr lang="en-US" sz="2000" dirty="0" smtClean="0"/>
              <a:t>other methods after the SBAF is applied</a:t>
            </a:r>
            <a:r>
              <a:rPr lang="en-US" sz="2000" dirty="0" smtClean="0"/>
              <a:t> (</a:t>
            </a:r>
            <a:r>
              <a:rPr lang="en-US" sz="2000" dirty="0" smtClean="0"/>
              <a:t>~0.3 </a:t>
            </a:r>
            <a:r>
              <a:rPr lang="en-US" sz="2000" dirty="0" smtClean="0"/>
              <a:t>Wm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μm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3338807"/>
      </p:ext>
    </p:extLst>
  </p:cSld>
  <p:clrMapOvr>
    <a:masterClrMapping/>
  </p:clrMapOvr>
  <p:transition advTm="4129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54" y="1139508"/>
            <a:ext cx="8486490" cy="560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SCIAMACHY convolved radiances can account for sensor SRF differences</a:t>
            </a:r>
            <a:endParaRPr lang="en-US" dirty="0" smtClean="0"/>
          </a:p>
          <a:p>
            <a:r>
              <a:rPr lang="en-US" smtClean="0"/>
              <a:t>Atmospheric </a:t>
            </a:r>
            <a:r>
              <a:rPr lang="en-US" dirty="0" smtClean="0"/>
              <a:t>absorption </a:t>
            </a:r>
            <a:r>
              <a:rPr lang="en-US" smtClean="0"/>
              <a:t>differences </a:t>
            </a:r>
            <a:r>
              <a:rPr lang="en-US" smtClean="0"/>
              <a:t>mean </a:t>
            </a:r>
            <a:r>
              <a:rPr lang="en-US" dirty="0" smtClean="0"/>
              <a:t>that a single SBAF cannot account for all calibration methods</a:t>
            </a:r>
          </a:p>
          <a:p>
            <a:pPr lvl="1"/>
            <a:r>
              <a:rPr lang="en-US" dirty="0" smtClean="0"/>
              <a:t>SBAFS are impactful; add value</a:t>
            </a:r>
          </a:p>
          <a:p>
            <a:r>
              <a:rPr lang="en-US" dirty="0" smtClean="0"/>
              <a:t>A unique SBAF is required for each scene type</a:t>
            </a:r>
          </a:p>
          <a:p>
            <a:pPr lvl="1"/>
            <a:r>
              <a:rPr lang="en-US" dirty="0" smtClean="0"/>
              <a:t>After SBAF application, three calibration methods within 0.2%-1.0%</a:t>
            </a:r>
          </a:p>
          <a:p>
            <a:pPr lvl="1"/>
            <a:r>
              <a:rPr lang="en-US" dirty="0" smtClean="0"/>
              <a:t>Better than 7% improvement in narrowband-to-broadband calibration agreement, illustrates importance of SBAF in deriving a gain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Conclusions &amp; Future Work</a:t>
            </a:r>
            <a:endParaRPr lang="en-US" sz="3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2158548"/>
      </p:ext>
    </p:extLst>
  </p:cSld>
  <p:clrMapOvr>
    <a:masterClrMapping/>
  </p:clrMapOvr>
  <p:transition advTm="3818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54" y="1139508"/>
            <a:ext cx="8486490" cy="5604800"/>
          </a:xfrm>
        </p:spPr>
        <p:txBody>
          <a:bodyPr>
            <a:normAutofit/>
          </a:bodyPr>
          <a:lstStyle/>
          <a:p>
            <a:r>
              <a:rPr lang="en-US" dirty="0" smtClean="0"/>
              <a:t>SCIAMACHY will be used to calculate scene-specific spectral band adjustment factors between MODIS and VIIRS. </a:t>
            </a:r>
          </a:p>
          <a:p>
            <a:pPr lvl="1"/>
            <a:r>
              <a:rPr lang="en-US" dirty="0" smtClean="0"/>
              <a:t>Magnitude of the adjustments will help determine the preferred scene types for comparison </a:t>
            </a:r>
          </a:p>
          <a:p>
            <a:pPr lvl="1"/>
            <a:r>
              <a:rPr lang="en-US" dirty="0" smtClean="0"/>
              <a:t>Reduction of SRF difference uncertainties between MODIS and VIIRS will leave only the calibration difference to assess the VIIRS on-orbit calibration 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Conclusions &amp; Future Work</a:t>
            </a:r>
            <a:endParaRPr lang="en-US" sz="3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2158548"/>
      </p:ext>
    </p:extLst>
  </p:cSld>
  <p:clrMapOvr>
    <a:masterClrMapping/>
  </p:clrMapOvr>
  <p:transition advTm="6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4153270"/>
              </p:ext>
            </p:extLst>
          </p:nvPr>
        </p:nvGraphicFramePr>
        <p:xfrm>
          <a:off x="3703638" y="1278573"/>
          <a:ext cx="5440362" cy="5440362"/>
        </p:xfrm>
        <a:graphic>
          <a:graphicData uri="http://schemas.openxmlformats.org/presentationml/2006/ole">
            <p:oleObj spid="_x0000_s1109" name="Document" r:id="rId3" imgW="3886057" imgH="3886057" progId="Word.Document.8">
              <p:link updateAutomatic="1"/>
            </p:oleObj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SCIAMACHY-with-Met-9 Ray-Matching</a:t>
            </a:r>
            <a:endParaRPr lang="en-US" sz="3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" y="1278574"/>
            <a:ext cx="3828637" cy="55794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Match VZA for Met-9 and SCIA FOV</a:t>
            </a:r>
          </a:p>
          <a:p>
            <a:r>
              <a:rPr lang="en-US" sz="2000" dirty="0" smtClean="0"/>
              <a:t>One ray-matched location per FOV, four SCIA </a:t>
            </a:r>
            <a:r>
              <a:rPr lang="en-US" sz="2000" dirty="0" err="1" smtClean="0"/>
              <a:t>FOVs</a:t>
            </a:r>
            <a:endParaRPr lang="en-US" sz="2000" dirty="0" smtClean="0"/>
          </a:p>
          <a:p>
            <a:r>
              <a:rPr lang="en-US" sz="2000" dirty="0" smtClean="0"/>
              <a:t>Four ray-matched locations per </a:t>
            </a:r>
            <a:r>
              <a:rPr lang="en-US" sz="2000" dirty="0" err="1" smtClean="0"/>
              <a:t>GEOsat</a:t>
            </a:r>
            <a:r>
              <a:rPr lang="en-US" sz="2000" dirty="0" smtClean="0"/>
              <a:t> sub-satellite domain</a:t>
            </a:r>
          </a:p>
          <a:p>
            <a:r>
              <a:rPr lang="en-US" sz="2000" dirty="0" smtClean="0"/>
              <a:t>Match occurs when:</a:t>
            </a:r>
          </a:p>
          <a:p>
            <a:pPr lvl="1"/>
            <a:r>
              <a:rPr lang="en-US" sz="1600" dirty="0" smtClean="0"/>
              <a:t>SCIA FOV is within 160 km of  corresponding ray-matched location</a:t>
            </a:r>
          </a:p>
          <a:p>
            <a:pPr lvl="1"/>
            <a:r>
              <a:rPr lang="en-US" sz="1600" dirty="0" smtClean="0"/>
              <a:t>Scan difference &lt; 15 min</a:t>
            </a:r>
          </a:p>
          <a:p>
            <a:r>
              <a:rPr lang="en-US" sz="2000" dirty="0" smtClean="0"/>
              <a:t>Threshold of 160 km provides sufficient sampling; does not significantly increase standard error relative a tight threshold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4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34"/>
            <a:ext cx="8229600" cy="571849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1">
              <a:defRPr/>
            </a:pPr>
            <a:r>
              <a:rPr lang="en-US" dirty="0" smtClean="0"/>
              <a:t>Geostationary satellites (</a:t>
            </a:r>
            <a:r>
              <a:rPr lang="en-US" dirty="0" err="1" smtClean="0"/>
              <a:t>GEOsat</a:t>
            </a:r>
            <a:r>
              <a:rPr lang="en-US" dirty="0" smtClean="0"/>
              <a:t>) sensors do not have on-board radiometric calibration sources for visible channels </a:t>
            </a:r>
          </a:p>
          <a:p>
            <a:pPr lvl="1">
              <a:defRPr/>
            </a:pPr>
            <a:r>
              <a:rPr lang="en-US" dirty="0" smtClean="0"/>
              <a:t>Need exists to develop absolute calibration techniques capable of use with </a:t>
            </a:r>
            <a:r>
              <a:rPr lang="en-US" dirty="0" err="1" smtClean="0"/>
              <a:t>GEOsat</a:t>
            </a:r>
            <a:r>
              <a:rPr lang="en-US" dirty="0" smtClean="0"/>
              <a:t> sensors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Cross-calibration is plagued by the differences in the sensor spectral response functions (</a:t>
            </a:r>
            <a:r>
              <a:rPr lang="en-US" dirty="0" err="1" smtClean="0"/>
              <a:t>SRFs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Scene-dependent spectral absorption discrepancies amplify problem</a:t>
            </a:r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Develop calibration-target-dependent Spectral Band Adjustment Factors (</a:t>
            </a:r>
            <a:r>
              <a:rPr lang="en-US" dirty="0" err="1" smtClean="0"/>
              <a:t>SBAFs</a:t>
            </a:r>
            <a:r>
              <a:rPr lang="en-US" dirty="0" smtClean="0"/>
              <a:t>) using SCIAMACHY hyper-spectral visible radiances</a:t>
            </a:r>
          </a:p>
          <a:p>
            <a:r>
              <a:rPr lang="en-US" dirty="0" smtClean="0"/>
              <a:t>Background	</a:t>
            </a:r>
          </a:p>
          <a:p>
            <a:pPr lvl="1"/>
            <a:r>
              <a:rPr lang="en-US" dirty="0" smtClean="0"/>
              <a:t>Necessary to standardize geostationary satellite sensors</a:t>
            </a:r>
          </a:p>
          <a:p>
            <a:pPr lvl="1"/>
            <a:r>
              <a:rPr lang="en-US" dirty="0" smtClean="0"/>
              <a:t>Hyper-spectral instruments already account for IR SRF differences (IASI, AIRS)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Introduction</a:t>
            </a:r>
            <a:endParaRPr lang="en-US" sz="3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1389456"/>
      </p:ext>
    </p:extLst>
  </p:cSld>
  <p:clrMapOvr>
    <a:masterClrMapping/>
  </p:clrMapOvr>
  <p:transition advTm="591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8229600" cy="53919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MODIS-with-Met-9 ray-matching</a:t>
            </a:r>
          </a:p>
          <a:p>
            <a:pPr lvl="1"/>
            <a:r>
              <a:rPr lang="en-US" dirty="0" smtClean="0"/>
              <a:t>Employs co-incident</a:t>
            </a:r>
            <a:r>
              <a:rPr lang="en-US" dirty="0"/>
              <a:t>, co-angled, and co-located ocean region </a:t>
            </a:r>
            <a:r>
              <a:rPr lang="en-US" dirty="0" smtClean="0"/>
              <a:t>pixels</a:t>
            </a:r>
          </a:p>
          <a:p>
            <a:pPr lvl="1"/>
            <a:r>
              <a:rPr lang="en-US" dirty="0" smtClean="0"/>
              <a:t>Expected Met-9 radiances from SBAF applied to MODIS</a:t>
            </a:r>
          </a:p>
          <a:p>
            <a:r>
              <a:rPr lang="en-US" dirty="0" smtClean="0"/>
              <a:t>DCC</a:t>
            </a:r>
          </a:p>
          <a:p>
            <a:pPr lvl="1"/>
            <a:r>
              <a:rPr lang="en-US" dirty="0" smtClean="0"/>
              <a:t>Treated as invariant targets</a:t>
            </a:r>
          </a:p>
          <a:p>
            <a:pPr lvl="1"/>
            <a:r>
              <a:rPr lang="en-US" dirty="0" smtClean="0"/>
              <a:t>Calibration </a:t>
            </a:r>
            <a:r>
              <a:rPr lang="en-US" dirty="0"/>
              <a:t>transfer dependent on matched DCC targets between MODIS and </a:t>
            </a:r>
            <a:r>
              <a:rPr lang="en-US" dirty="0" smtClean="0"/>
              <a:t>Met-9</a:t>
            </a:r>
          </a:p>
          <a:p>
            <a:r>
              <a:rPr lang="en-US" dirty="0"/>
              <a:t>Libyan Desert</a:t>
            </a:r>
          </a:p>
          <a:p>
            <a:pPr lvl="1"/>
            <a:r>
              <a:rPr lang="en-US" dirty="0"/>
              <a:t>Constant over time</a:t>
            </a:r>
          </a:p>
          <a:p>
            <a:pPr lvl="1"/>
            <a:r>
              <a:rPr lang="en-US" dirty="0"/>
              <a:t>Employs a kernel-based bidirectional reflectance distribution function (BRDF) </a:t>
            </a:r>
            <a:r>
              <a:rPr lang="en-US" dirty="0" smtClean="0"/>
              <a:t>model</a:t>
            </a:r>
          </a:p>
          <a:p>
            <a:r>
              <a:rPr lang="en-US" b="1" dirty="0" smtClean="0"/>
              <a:t>SBAF necessary to account for spectral differences in all three methods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Absolute Calibration Methods</a:t>
            </a:r>
            <a:endParaRPr lang="en-US" sz="3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0869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800" dirty="0" smtClean="0"/>
              <a:t>Before and After: Summary</a:t>
            </a:r>
            <a:endParaRPr lang="en-US" sz="3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0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3389358"/>
              </p:ext>
            </p:extLst>
          </p:nvPr>
        </p:nvGraphicFramePr>
        <p:xfrm>
          <a:off x="0" y="2449513"/>
          <a:ext cx="9144000" cy="3113087"/>
        </p:xfrm>
        <a:graphic>
          <a:graphicData uri="http://schemas.openxmlformats.org/presentationml/2006/ole">
            <p:oleObj spid="_x0000_s200730" name="Document" r:id="rId4" imgW="5625893" imgH="1917629" progId="Word.Documen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1551" y="4849895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(-4.5%)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1551" y="4505677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(+3.2%)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8038" y="4505677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(-11.7%)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8038" y="4849895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(-11.7%)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8038" y="339411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(-11.7%)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8038" y="394226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(-11.6%)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1551" y="394226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(+2.9%)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1551" y="339411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(+1.3%)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6614" y="4849895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(+1.1%)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614" y="4505677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(+0.5%)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3292" y="4505677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(+1.3%)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3292" y="4849895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(+1.3%)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3292" y="394226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(+1.3%)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3292" y="339411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(+1.3%)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6614" y="394226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(+0.9%)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6614" y="3394114"/>
            <a:ext cx="8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(+0.7%)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292" y="1112749"/>
            <a:ext cx="403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MODIS Characterization Support Team</a:t>
            </a:r>
          </a:p>
          <a:p>
            <a:pPr algn="ctr"/>
            <a:r>
              <a:rPr lang="en-US" dirty="0" smtClean="0"/>
              <a:t> Met-9 CH1 / Aqua CH1 SC ratio = 1.013</a:t>
            </a:r>
          </a:p>
          <a:p>
            <a:pPr algn="ctr"/>
            <a:r>
              <a:rPr lang="en-US" dirty="0" smtClean="0"/>
              <a:t> Met-9 HRV / Aqua CH1 SC ratio = 0.883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3542" y="530179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Combination of surface reflectance and atmospheric absorption differences means that a single SBAF cannot account for all calibration methods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SBAFs</a:t>
            </a:r>
            <a:r>
              <a:rPr lang="en-US" b="1" dirty="0" smtClean="0"/>
              <a:t> are impactful and add value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995" y="1894052"/>
            <a:ext cx="271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(+) Increase from previous Column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96" y="2144100"/>
            <a:ext cx="271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(-) Decrease from previous column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8229600" cy="4986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Key instruments</a:t>
            </a:r>
          </a:p>
          <a:p>
            <a:pPr lvl="1"/>
            <a:r>
              <a:rPr lang="en-US" dirty="0" err="1" smtClean="0"/>
              <a:t>SCanning</a:t>
            </a:r>
            <a:r>
              <a:rPr lang="en-US" dirty="0" smtClean="0"/>
              <a:t> Imaging Absorption </a:t>
            </a:r>
            <a:r>
              <a:rPr lang="en-US" dirty="0" err="1" smtClean="0"/>
              <a:t>spectroMeter</a:t>
            </a:r>
            <a:r>
              <a:rPr lang="en-US" dirty="0" smtClean="0"/>
              <a:t> for Atmospheric </a:t>
            </a:r>
            <a:r>
              <a:rPr lang="en-US" dirty="0" err="1" smtClean="0"/>
              <a:t>CartograpHY</a:t>
            </a:r>
            <a:r>
              <a:rPr lang="en-US" dirty="0" smtClean="0"/>
              <a:t> (SCIAMACHY or SCIA)</a:t>
            </a:r>
          </a:p>
          <a:p>
            <a:pPr lvl="2"/>
            <a:r>
              <a:rPr lang="en-US" dirty="0" smtClean="0"/>
              <a:t>Level-1b, Version-7.03 </a:t>
            </a:r>
          </a:p>
          <a:p>
            <a:pPr lvl="1"/>
            <a:r>
              <a:rPr lang="en-US" dirty="0" err="1"/>
              <a:t>MODerate</a:t>
            </a:r>
            <a:r>
              <a:rPr lang="en-US" dirty="0"/>
              <a:t> resolution Imaging </a:t>
            </a:r>
            <a:r>
              <a:rPr lang="en-US" dirty="0" err="1"/>
              <a:t>Spectroradiometer</a:t>
            </a:r>
            <a:r>
              <a:rPr lang="en-US" dirty="0"/>
              <a:t> (MODIS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Collection 6, L1B, 2-km</a:t>
            </a:r>
          </a:p>
          <a:p>
            <a:pPr lvl="1"/>
            <a:r>
              <a:rPr lang="en-US" dirty="0" smtClean="0"/>
              <a:t>Meteosat-9 (Met-9)</a:t>
            </a:r>
          </a:p>
          <a:p>
            <a:pPr lvl="2"/>
            <a:r>
              <a:rPr lang="en-US" dirty="0" smtClean="0"/>
              <a:t>3-km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Introduction</a:t>
            </a:r>
            <a:endParaRPr lang="en-US" sz="3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1389456"/>
      </p:ext>
    </p:extLst>
  </p:cSld>
  <p:clrMapOvr>
    <a:masterClrMapping/>
  </p:clrMapOvr>
  <p:transition advTm="2838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3519" y="994410"/>
            <a:ext cx="4966635" cy="5503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75656"/>
            <a:ext cx="4206240" cy="5682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Visible-channel spectral corrections</a:t>
            </a:r>
          </a:p>
          <a:p>
            <a:pPr lvl="1"/>
            <a:r>
              <a:rPr lang="en-US" dirty="0" smtClean="0"/>
              <a:t>Transfer calibration from MODIS to Met-9 using SCIA</a:t>
            </a:r>
          </a:p>
          <a:p>
            <a:pPr lvl="1"/>
            <a:r>
              <a:rPr lang="en-US" dirty="0" smtClean="0"/>
              <a:t>Correction dependent on target and reference SRFs</a:t>
            </a:r>
          </a:p>
          <a:p>
            <a:pPr lvl="2"/>
            <a:r>
              <a:rPr lang="en-US" dirty="0" smtClean="0"/>
              <a:t>MODIS: 0.65-μm (CH1)</a:t>
            </a:r>
          </a:p>
          <a:p>
            <a:pPr lvl="2"/>
            <a:r>
              <a:rPr lang="en-US" dirty="0" smtClean="0"/>
              <a:t>Met-9: CH1 and </a:t>
            </a:r>
            <a:r>
              <a:rPr lang="en-US" dirty="0"/>
              <a:t>High Resolution Visible (HRV)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Scene-specific corrections for independent calibration techniques</a:t>
            </a:r>
          </a:p>
          <a:p>
            <a:r>
              <a:rPr lang="en-US" dirty="0" smtClean="0"/>
              <a:t>Validated with SCIA-Met-9 ray-matched comparisons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Introduction</a:t>
            </a:r>
            <a:endParaRPr lang="en-US" sz="3800" dirty="0"/>
          </a:p>
        </p:txBody>
      </p:sp>
      <p:pic>
        <p:nvPicPr>
          <p:cNvPr id="184322" name="Picture 6" descr="spectra_me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03519" y="1139508"/>
            <a:ext cx="4966635" cy="53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8238" y="1150915"/>
            <a:ext cx="181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Spectra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81582" y="5121080"/>
            <a:ext cx="135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Small Standard Deviations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624300" y="5799137"/>
            <a:ext cx="342663" cy="32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9905828"/>
      </p:ext>
    </p:extLst>
  </p:cSld>
  <p:clrMapOvr>
    <a:masterClrMapping/>
  </p:clrMapOvr>
  <p:transition advTm="760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6837"/>
            <a:ext cx="9143999" cy="322904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Launched on </a:t>
            </a:r>
            <a:r>
              <a:rPr lang="en-US" dirty="0" err="1" smtClean="0"/>
              <a:t>Envisat</a:t>
            </a:r>
            <a:r>
              <a:rPr lang="en-US" dirty="0" smtClean="0"/>
              <a:t>, 1 March 2002</a:t>
            </a:r>
          </a:p>
          <a:p>
            <a:pPr lvl="1"/>
            <a:r>
              <a:rPr lang="en-US" dirty="0" smtClean="0"/>
              <a:t>10:00 AM LST sun-synchronous orbit, 35-day orbit repeat cycle</a:t>
            </a:r>
          </a:p>
          <a:p>
            <a:pPr lvl="1"/>
            <a:r>
              <a:rPr lang="en-US" dirty="0" smtClean="0"/>
              <a:t>Shared scan duty between nadir and limb measurements</a:t>
            </a:r>
          </a:p>
          <a:p>
            <a:pPr lvl="1"/>
            <a:r>
              <a:rPr lang="en-US" dirty="0" smtClean="0"/>
              <a:t>Eight channels (240 – 2380 nm)</a:t>
            </a:r>
          </a:p>
          <a:p>
            <a:pPr lvl="2"/>
            <a:r>
              <a:rPr lang="en-US" dirty="0" smtClean="0"/>
              <a:t>Visible channels 3 – 6 (394 – 1750 nm), 0.44 – 1.48 nm resolution </a:t>
            </a:r>
          </a:p>
          <a:p>
            <a:pPr lvl="1"/>
            <a:r>
              <a:rPr lang="en-US" dirty="0" smtClean="0"/>
              <a:t>Four 30-km along-track by 240-km across-track nadir-like footprints</a:t>
            </a:r>
          </a:p>
          <a:p>
            <a:pPr lvl="2"/>
            <a:r>
              <a:rPr lang="en-US" dirty="0" smtClean="0"/>
              <a:t>Two nadir-like footprints on either side of ground track within a 30° view angle</a:t>
            </a:r>
          </a:p>
          <a:p>
            <a:pPr lvl="2"/>
            <a:r>
              <a:rPr lang="en-US" dirty="0" smtClean="0"/>
              <a:t>Total nadir scan width of 960 km</a:t>
            </a:r>
          </a:p>
          <a:p>
            <a:pPr lvl="1"/>
            <a:r>
              <a:rPr lang="en-US" dirty="0" smtClean="0"/>
              <a:t>Absolute on-orbit calibration accuracy between 2% and 6%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SCIAMACHY Specifications</a:t>
            </a:r>
            <a:endParaRPr lang="en-US" sz="3800" dirty="0"/>
          </a:p>
        </p:txBody>
      </p:sp>
      <p:pic>
        <p:nvPicPr>
          <p:cNvPr id="4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994" y="864842"/>
            <a:ext cx="4667871" cy="305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18567" y="3598303"/>
            <a:ext cx="18182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iup.uni-bremen.de/sciamachy</a:t>
            </a:r>
            <a:r>
              <a:rPr lang="en-US" sz="800" dirty="0" smtClean="0"/>
              <a:t>/</a:t>
            </a:r>
            <a:endParaRPr lang="en-US" sz="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4712421"/>
      </p:ext>
    </p:extLst>
  </p:cSld>
  <p:clrMapOvr>
    <a:masterClrMapping/>
  </p:clrMapOvr>
  <p:transition advTm="800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Nearly </a:t>
            </a:r>
            <a:r>
              <a:rPr lang="en-US" sz="4000" dirty="0" smtClean="0"/>
              <a:t>Simultaneous Nadir Overpass Comparisons with Aqua-MODIS</a:t>
            </a:r>
            <a:endParaRPr lang="en-US" sz="3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" y="4484143"/>
            <a:ext cx="9144001" cy="23738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Establish the stability of SCIAMACHY by radiometrically scaling to Aqua-MODIS</a:t>
            </a:r>
          </a:p>
          <a:p>
            <a:r>
              <a:rPr lang="en-US" sz="2000" dirty="0" smtClean="0"/>
              <a:t>Accomplished using nearly simultaneous nadir overpass (NSNO) comparisons near the north pole during Apr-Sep</a:t>
            </a:r>
          </a:p>
          <a:p>
            <a:r>
              <a:rPr lang="en-US" sz="2000" dirty="0" smtClean="0"/>
              <a:t>About 14 NSNOs per day (dependent on scan duty cycle) at 11:45 am LST</a:t>
            </a:r>
          </a:p>
          <a:p>
            <a:pPr lvl="1"/>
            <a:r>
              <a:rPr lang="en-US" sz="1600" dirty="0" smtClean="0"/>
              <a:t>Minimal view angle difference</a:t>
            </a:r>
          </a:p>
          <a:p>
            <a:pPr lvl="1"/>
            <a:r>
              <a:rPr lang="en-US" sz="1600" dirty="0" smtClean="0"/>
              <a:t>Near-symmetric solar conditions (corrections for SZA differences applied)</a:t>
            </a:r>
          </a:p>
        </p:txBody>
      </p:sp>
      <p:pic>
        <p:nvPicPr>
          <p:cNvPr id="187395" name="Picture 8" descr="aqua_envisat_inters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226594"/>
            <a:ext cx="57245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8073457"/>
      </p:ext>
    </p:extLst>
  </p:cSld>
  <p:clrMapOvr>
    <a:masterClrMapping/>
  </p:clrMapOvr>
  <p:transition advTm="5976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Nearly </a:t>
            </a:r>
            <a:r>
              <a:rPr lang="en-US" sz="4000" dirty="0" smtClean="0"/>
              <a:t>Simultaneous Nadir Overpass Comparisons with Aqua-MODIS</a:t>
            </a:r>
            <a:endParaRPr lang="en-US" sz="3800" dirty="0"/>
          </a:p>
        </p:txBody>
      </p:sp>
      <p:pic>
        <p:nvPicPr>
          <p:cNvPr id="189442" name="Picture 9" descr="scatter_aqua_scia_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7949" y="1139507"/>
            <a:ext cx="3742266" cy="361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imeline_scia_aqua_c6_yearly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28619" y="1914285"/>
            <a:ext cx="4901512" cy="27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0" y="5012267"/>
            <a:ext cx="4572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 smtClean="0"/>
              <a:t>SCIAMACHY Radiance is stable to </a:t>
            </a:r>
            <a:r>
              <a:rPr lang="en-US" sz="2400" b="1" dirty="0"/>
              <a:t>within -0.6% per decade compared to Aqua-MODIS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11600" y="3429000"/>
            <a:ext cx="1600200" cy="89746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0532" y="1269999"/>
            <a:ext cx="225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NSNO Results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73599" y="204332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Yearly NSNO Regression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61230" y="3834160"/>
            <a:ext cx="950370" cy="144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31135" y="3774530"/>
            <a:ext cx="523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RMSE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454173" y="3774530"/>
            <a:ext cx="698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2.75</a:t>
            </a:r>
            <a:endParaRPr lang="en-US" sz="9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8868717"/>
      </p:ext>
    </p:extLst>
  </p:cSld>
  <p:clrMapOvr>
    <a:masterClrMapping/>
  </p:clrMapOvr>
  <p:transition advTm="32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8229600" cy="3737291"/>
          </a:xfrm>
        </p:spPr>
        <p:txBody>
          <a:bodyPr>
            <a:normAutofit/>
          </a:bodyPr>
          <a:lstStyle/>
          <a:p>
            <a:r>
              <a:rPr lang="en-US" dirty="0" smtClean="0"/>
              <a:t>Spectra </a:t>
            </a:r>
            <a:r>
              <a:rPr lang="en-US" dirty="0"/>
              <a:t>from each SCIAMACHY </a:t>
            </a:r>
            <a:r>
              <a:rPr lang="en-US" dirty="0" smtClean="0"/>
              <a:t>scene-appropriate footprint are convolved </a:t>
            </a:r>
            <a:r>
              <a:rPr lang="en-US" dirty="0"/>
              <a:t>with </a:t>
            </a:r>
            <a:r>
              <a:rPr lang="en-US" dirty="0" smtClean="0"/>
              <a:t>imager </a:t>
            </a:r>
            <a:r>
              <a:rPr lang="en-US" dirty="0" err="1" smtClean="0"/>
              <a:t>SRFs</a:t>
            </a:r>
            <a:endParaRPr lang="en-US" dirty="0" smtClean="0"/>
          </a:p>
          <a:p>
            <a:r>
              <a:rPr lang="en-US" dirty="0" smtClean="0"/>
              <a:t>Yields imager-equivalent (pseudo imager) radiances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Spectral Band Adjustment Factors</a:t>
            </a:r>
            <a:endParaRPr lang="en-US" sz="3800" dirty="0"/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59269" y="4047067"/>
          <a:ext cx="8985780" cy="2362652"/>
        </p:xfrm>
        <a:graphic>
          <a:graphicData uri="http://schemas.openxmlformats.org/presentationml/2006/ole">
            <p:oleObj spid="_x0000_s209936" name="Equation" r:id="rId4" imgW="3327400" imgH="8763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10" y="4021666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(e.g., MODIS RSR)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27006" y="5345666"/>
            <a:ext cx="311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(e.g., pseudo MODIS radiance)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4024219"/>
      </p:ext>
    </p:extLst>
  </p:cSld>
  <p:clrMapOvr>
    <a:masterClrMapping/>
  </p:clrMapOvr>
  <p:transition advTm="46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4114800" cy="37711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Regression of two pseudo </a:t>
            </a:r>
            <a:r>
              <a:rPr lang="en-US" dirty="0"/>
              <a:t>radiances constitutes a Spectral </a:t>
            </a:r>
            <a:r>
              <a:rPr lang="en-US" dirty="0" smtClean="0"/>
              <a:t>Band Adjustment </a:t>
            </a:r>
            <a:r>
              <a:rPr lang="en-US" dirty="0"/>
              <a:t>Factor (SBAF)</a:t>
            </a:r>
          </a:p>
          <a:p>
            <a:pPr lvl="1"/>
            <a:r>
              <a:rPr lang="en-US" dirty="0"/>
              <a:t>Applied to the reference sensor (MODIS) </a:t>
            </a:r>
            <a:r>
              <a:rPr lang="en-US" dirty="0" smtClean="0"/>
              <a:t>radiance 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ref</a:t>
            </a:r>
            <a:r>
              <a:rPr lang="en-US" dirty="0" smtClean="0"/>
              <a:t>) </a:t>
            </a:r>
            <a:r>
              <a:rPr lang="en-US" dirty="0"/>
              <a:t>to arrive at the predicted target sensor</a:t>
            </a:r>
            <a:r>
              <a:rPr lang="en-US" dirty="0" smtClean="0"/>
              <a:t> radiance 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tar</a:t>
            </a:r>
            <a:r>
              <a:rPr lang="en-US" dirty="0" smtClean="0"/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Spectral Band Adjustment Factors</a:t>
            </a:r>
            <a:endParaRPr lang="en-US" sz="3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8122432"/>
              </p:ext>
            </p:extLst>
          </p:nvPr>
        </p:nvGraphicFramePr>
        <p:xfrm>
          <a:off x="2319338" y="5495925"/>
          <a:ext cx="4503737" cy="655638"/>
        </p:xfrm>
        <a:graphic>
          <a:graphicData uri="http://schemas.openxmlformats.org/presentationml/2006/ole">
            <p:oleObj spid="_x0000_s185411" name="Equation" r:id="rId4" imgW="1397000" imgH="203200" progId="Equation.3">
              <p:embed/>
            </p:oleObj>
          </a:graphicData>
        </a:graphic>
      </p:graphicFrame>
      <p:pic>
        <p:nvPicPr>
          <p:cNvPr id="6" name="Picture 5" descr="aqua.1_no18.1_ocean_scia_rad_nrth_200208-201012_updat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920" y="1007532"/>
            <a:ext cx="4224867" cy="40553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4775203" y="4648199"/>
            <a:ext cx="3589867" cy="92286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17873" y="4231420"/>
            <a:ext cx="1594971" cy="252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4024219"/>
      </p:ext>
    </p:extLst>
  </p:cSld>
  <p:clrMapOvr>
    <a:masterClrMapping/>
  </p:clrMapOvr>
  <p:transition advTm="19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4|14.2|16.1|3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2235</TotalTime>
  <Words>1580</Words>
  <Application>Microsoft Macintosh PowerPoint</Application>
  <PresentationFormat>On-screen Show (4:3)</PresentationFormat>
  <Paragraphs>185</Paragraphs>
  <Slides>21</Slides>
  <Notes>3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Office Theme</vt:lpstr>
      <vt:lpstr>Macintosh HD:Users:bscarino:Desktop:pub_pres_proposal:myAuthorship:SPIE:SPIE_2012_manuscript_bscarino_submitted.doc!OLE_LINK3</vt:lpstr>
      <vt:lpstr>Macintosh HD:Users:bscarino:Desktop:pub_pres_proposal:myAuthorship:SPIE:SPIE_2012_manuscript_bscarino_submitted.doc!OLE_LINK4</vt:lpstr>
      <vt:lpstr>Macintosh HD:Users:bscarino:Desktop:pub_pres_proposal:myAuthorship:SPIE:SPIE_2012_manuscript_bscarino_submitted.doc!OLE_LINK2</vt:lpstr>
      <vt:lpstr>Macintosh HD:Users:bscarino:Desktop:pub_pres_proposal:myAuthorship:SPIE:SPIE_2012_manuscript_bscarino_submitted.doc!OLE_LINK5</vt:lpstr>
      <vt:lpstr>Microsoft Equation</vt:lpstr>
      <vt:lpstr>Equation</vt:lpstr>
      <vt:lpstr>Slide 1</vt:lpstr>
      <vt:lpstr>Slide 2</vt:lpstr>
      <vt:lpstr>Slide 3</vt:lpstr>
      <vt:lpstr>Slide 4</vt:lpstr>
      <vt:lpstr>Slide 5</vt:lpstr>
      <vt:lpstr>Nearly Simultaneous Nadir Overpass Comparisons with Aqua-MODIS</vt:lpstr>
      <vt:lpstr>Nearly Simultaneous Nadir Overpass Comparisons with Aqua-MODIS</vt:lpstr>
      <vt:lpstr>Slide 8</vt:lpstr>
      <vt:lpstr>Slide 9</vt:lpstr>
      <vt:lpstr>Slide 10</vt:lpstr>
      <vt:lpstr>Slide 11</vt:lpstr>
      <vt:lpstr>Slide 12</vt:lpstr>
      <vt:lpstr>SCIAMACHY-with-Met-9 Ray-Matching</vt:lpstr>
      <vt:lpstr>Slide 14</vt:lpstr>
      <vt:lpstr>Slide 15</vt:lpstr>
      <vt:lpstr>Slide 16</vt:lpstr>
      <vt:lpstr>Slide 17</vt:lpstr>
      <vt:lpstr>Slide 18</vt:lpstr>
      <vt:lpstr>SCIAMACHY-with-Met-9 Ray-Matching</vt:lpstr>
      <vt:lpstr>Slide 20</vt:lpstr>
      <vt:lpstr>Slide 21</vt:lpstr>
    </vt:vector>
  </TitlesOfParts>
  <Company>SSAI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R. Scarino</dc:creator>
  <cp:lastModifiedBy>Benjamin R. Scarino</cp:lastModifiedBy>
  <cp:revision>229</cp:revision>
  <dcterms:created xsi:type="dcterms:W3CDTF">2013-03-06T16:29:03Z</dcterms:created>
  <dcterms:modified xsi:type="dcterms:W3CDTF">2013-03-06T18:18:23Z</dcterms:modified>
</cp:coreProperties>
</file>