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66" r:id="rId6"/>
    <p:sldId id="269" r:id="rId7"/>
    <p:sldId id="272" r:id="rId8"/>
    <p:sldId id="258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476" autoAdjust="0"/>
  </p:normalViewPr>
  <p:slideViewPr>
    <p:cSldViewPr snapToGrid="0" snapToObjects="1">
      <p:cViewPr varScale="1">
        <p:scale>
          <a:sx n="181" d="100"/>
          <a:sy n="181" d="100"/>
        </p:scale>
        <p:origin x="-104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64F0-2AB5-EA43-B532-F8F622CC30AB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D947-15A0-EF4D-BE63-6E3FDCC4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2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64F0-2AB5-EA43-B532-F8F622CC30AB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D947-15A0-EF4D-BE63-6E3FDCC4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5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64F0-2AB5-EA43-B532-F8F622CC30AB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D947-15A0-EF4D-BE63-6E3FDCC4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9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64F0-2AB5-EA43-B532-F8F622CC30AB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D947-15A0-EF4D-BE63-6E3FDCC4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1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64F0-2AB5-EA43-B532-F8F622CC30AB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D947-15A0-EF4D-BE63-6E3FDCC4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5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64F0-2AB5-EA43-B532-F8F622CC30AB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D947-15A0-EF4D-BE63-6E3FDCC4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3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64F0-2AB5-EA43-B532-F8F622CC30AB}" type="datetimeFigureOut">
              <a:rPr lang="en-US" smtClean="0"/>
              <a:t>5/28/13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D947-15A0-EF4D-BE63-6E3FDCC4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80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64F0-2AB5-EA43-B532-F8F622CC30AB}" type="datetimeFigureOut">
              <a:rPr lang="en-US" smtClean="0"/>
              <a:t>5/28/13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D947-15A0-EF4D-BE63-6E3FDCC4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8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64F0-2AB5-EA43-B532-F8F622CC30AB}" type="datetimeFigureOut">
              <a:rPr lang="en-US" smtClean="0"/>
              <a:t>5/28/13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D947-15A0-EF4D-BE63-6E3FDCC4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64F0-2AB5-EA43-B532-F8F622CC30AB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D947-15A0-EF4D-BE63-6E3FDCC4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3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764F0-2AB5-EA43-B532-F8F622CC30AB}" type="datetimeFigureOut">
              <a:rPr lang="en-US" smtClean="0"/>
              <a:t>5/28/13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5D947-15A0-EF4D-BE63-6E3FDCC4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2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764F0-2AB5-EA43-B532-F8F622CC30AB}" type="datetimeFigureOut">
              <a:rPr lang="en-US" smtClean="0"/>
              <a:t>5/28/13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5D947-15A0-EF4D-BE63-6E3FDCC44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2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DCC algorithm application meeting, 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29,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8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GPRC has its own processing framework</a:t>
            </a:r>
          </a:p>
          <a:p>
            <a:r>
              <a:rPr lang="en-US" dirty="0" smtClean="0"/>
              <a:t>Each GPRC has the opportunity to replicate the NASA-Langley July 2012 PDF to ensure proper implementation of filters and model into their framework</a:t>
            </a:r>
          </a:p>
          <a:p>
            <a:pPr lvl="1"/>
            <a:r>
              <a:rPr lang="en-US" dirty="0" smtClean="0"/>
              <a:t>Set goal by summer DCC web meeting</a:t>
            </a:r>
          </a:p>
          <a:p>
            <a:r>
              <a:rPr lang="en-US" dirty="0" smtClean="0"/>
              <a:t>Then each GPRC can optimize DCC filters and BRDF models over their GEO domain</a:t>
            </a:r>
          </a:p>
          <a:p>
            <a:pPr lvl="1"/>
            <a:r>
              <a:rPr lang="en-US" dirty="0" smtClean="0"/>
              <a:t>GRPC can then present their results at either the summer or fall DCC meeting to share their expertise with other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40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DCC meeting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4260"/>
          </a:xfrm>
        </p:spPr>
        <p:txBody>
          <a:bodyPr>
            <a:normAutofit/>
          </a:bodyPr>
          <a:lstStyle/>
          <a:p>
            <a:r>
              <a:rPr lang="en-US" dirty="0" smtClean="0"/>
              <a:t>Invite GRPC to present their results and share their expertise either with the NASA algorithm </a:t>
            </a:r>
            <a:r>
              <a:rPr lang="en-US" dirty="0" smtClean="0"/>
              <a:t>or </a:t>
            </a:r>
            <a:r>
              <a:rPr lang="en-US" dirty="0" smtClean="0"/>
              <a:t>their own</a:t>
            </a:r>
          </a:p>
          <a:p>
            <a:r>
              <a:rPr lang="en-US" dirty="0" smtClean="0"/>
              <a:t>Discuss DCC BRDFs</a:t>
            </a:r>
            <a:endParaRPr lang="en-US" dirty="0" smtClean="0"/>
          </a:p>
          <a:p>
            <a:r>
              <a:rPr lang="en-US" dirty="0" smtClean="0"/>
              <a:t>Discuss plotting packages, GSICS correction files that are uniform across GPRCs</a:t>
            </a:r>
          </a:p>
          <a:p>
            <a:r>
              <a:rPr lang="en-US" dirty="0" smtClean="0"/>
              <a:t>Other suggestions welcome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15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DCC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NASA to present </a:t>
            </a:r>
            <a:r>
              <a:rPr lang="en-US" dirty="0"/>
              <a:t>DCC ray-matching </a:t>
            </a:r>
            <a:r>
              <a:rPr lang="en-US" dirty="0" smtClean="0"/>
              <a:t>to transfer the Aqua</a:t>
            </a:r>
            <a:r>
              <a:rPr lang="en-US" dirty="0" smtClean="0"/>
              <a:t>-MODIS </a:t>
            </a:r>
            <a:r>
              <a:rPr lang="en-US" dirty="0" smtClean="0"/>
              <a:t>calibration to </a:t>
            </a:r>
            <a:r>
              <a:rPr lang="en-US" dirty="0" smtClean="0"/>
              <a:t>GEO </a:t>
            </a:r>
            <a:endParaRPr lang="en-US" dirty="0" smtClean="0"/>
          </a:p>
          <a:p>
            <a:r>
              <a:rPr lang="en-US" dirty="0" smtClean="0"/>
              <a:t>Discuss application of the complete procedure implementation and goals for 2014 annual meeting</a:t>
            </a:r>
            <a:endParaRPr lang="en-US" dirty="0" smtClean="0"/>
          </a:p>
          <a:p>
            <a:r>
              <a:rPr lang="en-US" dirty="0" smtClean="0"/>
              <a:t>DCC </a:t>
            </a:r>
            <a:r>
              <a:rPr lang="en-US" dirty="0" smtClean="0"/>
              <a:t>SBAF correction presentation/discussion</a:t>
            </a:r>
          </a:p>
          <a:p>
            <a:r>
              <a:rPr lang="en-US" dirty="0" smtClean="0"/>
              <a:t>Invite GRPC to present their results and share their expertise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2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DCC calibration algorithm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Stability monitoring</a:t>
            </a:r>
          </a:p>
          <a:p>
            <a:r>
              <a:rPr lang="en-US" dirty="0" smtClean="0"/>
              <a:t>Aqua-MODIS absolute calibration transfer</a:t>
            </a:r>
          </a:p>
          <a:p>
            <a:r>
              <a:rPr lang="en-US" dirty="0" smtClean="0"/>
              <a:t>Spectral band adjustment factor (SBAF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788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DCC </a:t>
            </a:r>
            <a:r>
              <a:rPr lang="en-US" dirty="0" smtClean="0"/>
              <a:t>identification</a:t>
            </a:r>
            <a:br>
              <a:rPr lang="en-US" dirty="0" smtClean="0"/>
            </a:br>
            <a:r>
              <a:rPr lang="en-US" sz="1800" dirty="0" smtClean="0"/>
              <a:t>(Stability Monitoring)</a:t>
            </a:r>
            <a:endParaRPr lang="en-US" sz="1800" dirty="0"/>
          </a:p>
        </p:txBody>
      </p:sp>
      <p:pic>
        <p:nvPicPr>
          <p:cNvPr id="3" name="Picture 2" descr="Screen shot 2013-05-24 at 5.1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76" y="2345531"/>
            <a:ext cx="2650129" cy="2445486"/>
          </a:xfrm>
          <a:prstGeom prst="rect">
            <a:avLst/>
          </a:prstGeom>
        </p:spPr>
      </p:pic>
      <p:pic>
        <p:nvPicPr>
          <p:cNvPr id="4" name="Picture 3" descr="Screen shot 2013-05-24 at 5.22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14" y="2126825"/>
            <a:ext cx="4914900" cy="30988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" name="TextBox 4"/>
          <p:cNvSpPr txBox="1"/>
          <p:nvPr/>
        </p:nvSpPr>
        <p:spPr>
          <a:xfrm>
            <a:off x="3709626" y="1518614"/>
            <a:ext cx="4088813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Regional DCC monthly frequency based on temperature threshold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7623" y="1632996"/>
            <a:ext cx="2563270" cy="646331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DCC radiance based on temperature threshold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4423" y="5225625"/>
            <a:ext cx="8100465" cy="1477328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• DCC radiance is most dependent on Temperature threshold</a:t>
            </a:r>
          </a:p>
          <a:p>
            <a:r>
              <a:rPr lang="en-US" dirty="0" smtClean="0"/>
              <a:t>• Must use constant temperature threshold</a:t>
            </a:r>
          </a:p>
          <a:p>
            <a:r>
              <a:rPr lang="en-US" dirty="0" smtClean="0"/>
              <a:t>• Must find balance between sample size and lowest temperature, </a:t>
            </a:r>
            <a:r>
              <a:rPr lang="en-US" dirty="0" smtClean="0"/>
              <a:t>to maintain robust peaked PDFs</a:t>
            </a:r>
          </a:p>
          <a:p>
            <a:pPr marL="0" lvl="1"/>
            <a:r>
              <a:rPr lang="en-US" dirty="0" smtClean="0"/>
              <a:t>• </a:t>
            </a:r>
            <a:r>
              <a:rPr lang="en-US" dirty="0"/>
              <a:t>Visible and IR homogeneity </a:t>
            </a:r>
            <a:r>
              <a:rPr lang="en-US" dirty="0" smtClean="0"/>
              <a:t>tests, less effective in obtaining peaks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47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Regional DCC Radiance </a:t>
            </a:r>
            <a:r>
              <a:rPr lang="en-US" dirty="0"/>
              <a:t>Variability</a:t>
            </a:r>
            <a:br>
              <a:rPr lang="en-US" dirty="0"/>
            </a:br>
            <a:r>
              <a:rPr lang="en-US" sz="1800" dirty="0"/>
              <a:t>(Stability Monitoring)</a:t>
            </a:r>
            <a:endParaRPr lang="en-US" sz="1800" dirty="0"/>
          </a:p>
        </p:txBody>
      </p:sp>
      <p:pic>
        <p:nvPicPr>
          <p:cNvPr id="3" name="Picture 2" descr="Screen shot 2013-05-24 at 5.30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970"/>
            <a:ext cx="7697765" cy="18153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4673" y="2795470"/>
            <a:ext cx="961246" cy="369332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T&lt;205°K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3029" y="5347762"/>
            <a:ext cx="7941415" cy="1200329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• If you assume that the DCC microphysics, diurnal seasonal and regional distribution and radiance is replicated annually, then the choice of GEO domain is arbitrary as long you sample consistently.</a:t>
            </a:r>
          </a:p>
          <a:p>
            <a:r>
              <a:rPr lang="en-US" dirty="0" smtClean="0"/>
              <a:t>• If the GEO domain includes land, you must sample at the same local </a:t>
            </a:r>
            <a:r>
              <a:rPr lang="en-US" dirty="0" smtClean="0"/>
              <a:t>time</a:t>
            </a:r>
          </a:p>
        </p:txBody>
      </p:sp>
      <p:pic>
        <p:nvPicPr>
          <p:cNvPr id="6" name="Picture 5" descr="Screen shot 2013-05-28 at 6.25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300293"/>
            <a:ext cx="4192459" cy="1981562"/>
          </a:xfrm>
          <a:prstGeom prst="rect">
            <a:avLst/>
          </a:prstGeom>
        </p:spPr>
      </p:pic>
      <p:pic>
        <p:nvPicPr>
          <p:cNvPr id="7" name="Picture 6" descr="Screen shot 2013-05-28 at 6.26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59" y="3362486"/>
            <a:ext cx="3970550" cy="1985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9881" y="3459260"/>
            <a:ext cx="826806" cy="307777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Jan 2010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221504" y="3367534"/>
            <a:ext cx="782010" cy="307777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Jul 2010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155379" y="3362486"/>
            <a:ext cx="2438952" cy="307777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CERES high thick cloud amount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48696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964"/>
            <a:ext cx="8229600" cy="6866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DCC BRDF </a:t>
            </a:r>
            <a:r>
              <a:rPr lang="en-US" dirty="0"/>
              <a:t>validation</a:t>
            </a:r>
            <a:br>
              <a:rPr lang="en-US" dirty="0"/>
            </a:br>
            <a:r>
              <a:rPr lang="en-US" sz="1800" dirty="0"/>
              <a:t>(Stability Monitoring)</a:t>
            </a:r>
            <a:endParaRPr lang="en-US" sz="1800" dirty="0"/>
          </a:p>
        </p:txBody>
      </p:sp>
      <p:pic>
        <p:nvPicPr>
          <p:cNvPr id="3" name="Picture 2" descr="Screen shot 2013-05-24 at 5.15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98" y="4226463"/>
            <a:ext cx="5827811" cy="1872147"/>
          </a:xfrm>
          <a:prstGeom prst="rect">
            <a:avLst/>
          </a:prstGeom>
        </p:spPr>
      </p:pic>
      <p:pic>
        <p:nvPicPr>
          <p:cNvPr id="4" name="Picture 3" descr="Screen shot 2013-05-24 at 5.15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8" y="874789"/>
            <a:ext cx="5885370" cy="3374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316175" y="1543985"/>
            <a:ext cx="103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BRDF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334548" y="3070680"/>
            <a:ext cx="1000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 BRDF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38881" y="4969364"/>
            <a:ext cx="139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MODIS BRDF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309120"/>
            <a:ext cx="8315648" cy="369332"/>
          </a:xfrm>
          <a:prstGeom prst="rect">
            <a:avLst/>
          </a:prstGeom>
          <a:solidFill>
            <a:srgbClr val="EEECE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• A perfect BRDF would show no difference in the mode according to VZA, AZA and SZA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43354" y="886517"/>
            <a:ext cx="257437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• Angular </a:t>
            </a:r>
            <a:r>
              <a:rPr lang="en-US" dirty="0"/>
              <a:t>constraints to limit the BRDF to the more </a:t>
            </a:r>
            <a:r>
              <a:rPr lang="en-US" dirty="0" err="1"/>
              <a:t>Lambertian</a:t>
            </a:r>
            <a:r>
              <a:rPr lang="en-US" dirty="0"/>
              <a:t> part</a:t>
            </a:r>
          </a:p>
          <a:p>
            <a:pPr lvl="1"/>
            <a:r>
              <a:rPr lang="en-US" dirty="0" smtClean="0"/>
              <a:t>• Find </a:t>
            </a:r>
            <a:r>
              <a:rPr lang="en-US" dirty="0"/>
              <a:t>BRDF that works best over GEO domain</a:t>
            </a:r>
          </a:p>
          <a:p>
            <a:pPr lvl="1"/>
            <a:r>
              <a:rPr lang="en-US" dirty="0" smtClean="0"/>
              <a:t>• If </a:t>
            </a:r>
            <a:r>
              <a:rPr lang="en-US" dirty="0"/>
              <a:t>the GEO calibration stability is known, build BRDF model from GEO measurements, which takes into account DCC dependencies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82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97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DCC radiance </a:t>
            </a:r>
            <a:r>
              <a:rPr lang="en-US" dirty="0"/>
              <a:t>stability</a:t>
            </a:r>
            <a:br>
              <a:rPr lang="en-US" dirty="0"/>
            </a:br>
            <a:r>
              <a:rPr lang="en-US" sz="1800" dirty="0"/>
              <a:t>(Stability Monitoring)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37711" y="5216971"/>
            <a:ext cx="7380251" cy="1477328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• Obtain </a:t>
            </a:r>
            <a:r>
              <a:rPr lang="en-US" dirty="0"/>
              <a:t>robust monthly </a:t>
            </a:r>
            <a:r>
              <a:rPr lang="en-US" dirty="0" smtClean="0"/>
              <a:t>PDFs, use least sampled month to set criteria</a:t>
            </a:r>
          </a:p>
          <a:p>
            <a:pPr marL="0" lvl="1"/>
            <a:r>
              <a:rPr lang="en-US" dirty="0" smtClean="0"/>
              <a:t>• Are </a:t>
            </a:r>
            <a:r>
              <a:rPr lang="en-US" dirty="0"/>
              <a:t>there other statistical methods that intrinsically capture the change of the PDF change over </a:t>
            </a:r>
            <a:r>
              <a:rPr lang="en-US" dirty="0" smtClean="0"/>
              <a:t>time</a:t>
            </a:r>
          </a:p>
          <a:p>
            <a:pPr marL="0" lvl="1"/>
            <a:r>
              <a:rPr lang="en-US" dirty="0" smtClean="0"/>
              <a:t>•  </a:t>
            </a:r>
            <a:r>
              <a:rPr lang="en-US" dirty="0" smtClean="0"/>
              <a:t>Monitor improvement by noting </a:t>
            </a:r>
            <a:r>
              <a:rPr lang="en-US" dirty="0" smtClean="0"/>
              <a:t>reduction in the monthly </a:t>
            </a:r>
            <a:r>
              <a:rPr lang="en-US" dirty="0" smtClean="0"/>
              <a:t>standard </a:t>
            </a:r>
            <a:r>
              <a:rPr lang="en-US" dirty="0" smtClean="0"/>
              <a:t>error</a:t>
            </a:r>
          </a:p>
          <a:p>
            <a:pPr marL="0" lvl="1"/>
            <a:r>
              <a:rPr lang="en-US" dirty="0" smtClean="0"/>
              <a:t>about </a:t>
            </a:r>
            <a:r>
              <a:rPr lang="en-US" dirty="0" smtClean="0"/>
              <a:t>the </a:t>
            </a:r>
            <a:r>
              <a:rPr lang="en-US" dirty="0" err="1" smtClean="0"/>
              <a:t>trendline</a:t>
            </a:r>
            <a:r>
              <a:rPr lang="en-US" dirty="0" smtClean="0"/>
              <a:t>, (climatology to remove seasonal cycle)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324" y="1215297"/>
            <a:ext cx="3075256" cy="3307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915" y="1144396"/>
            <a:ext cx="3002977" cy="390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6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Aqua-MODIS absolute calibration </a:t>
            </a:r>
            <a:r>
              <a:rPr lang="en-US" sz="3600" dirty="0" smtClean="0"/>
              <a:t>transfer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028"/>
            <a:ext cx="8229600" cy="55498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Two approaches</a:t>
            </a:r>
          </a:p>
          <a:p>
            <a:pPr lvl="1"/>
            <a:r>
              <a:rPr lang="en-US" dirty="0" smtClean="0"/>
              <a:t>GSICS ATBD </a:t>
            </a:r>
          </a:p>
          <a:p>
            <a:pPr lvl="2"/>
            <a:r>
              <a:rPr lang="en-US" dirty="0" smtClean="0"/>
              <a:t>method, apply the exact filters, BRDF, and coincident MODIS/GEO images</a:t>
            </a:r>
          </a:p>
          <a:p>
            <a:pPr lvl="2"/>
            <a:r>
              <a:rPr lang="en-US" dirty="0" smtClean="0"/>
              <a:t>Assume that method captures the coincident collocated (not angle matched) DCC over the month</a:t>
            </a:r>
          </a:p>
          <a:p>
            <a:pPr lvl="2"/>
            <a:r>
              <a:rPr lang="en-US" dirty="0" smtClean="0"/>
              <a:t>The MODIS equals GEO mode radiance (over a number of years to capture most of the natural variability</a:t>
            </a:r>
          </a:p>
          <a:p>
            <a:pPr lvl="2"/>
            <a:r>
              <a:rPr lang="en-US" dirty="0" smtClean="0"/>
              <a:t>Does not allow DCC filter optimizations over GEO domain and that MODIS and GEO IR temperature is consistent</a:t>
            </a:r>
          </a:p>
          <a:p>
            <a:pPr lvl="1"/>
            <a:r>
              <a:rPr lang="en-US" dirty="0" smtClean="0"/>
              <a:t>DCC ray-matching (Doelling 2013 annual meeting)</a:t>
            </a:r>
          </a:p>
          <a:p>
            <a:pPr lvl="2"/>
            <a:r>
              <a:rPr lang="en-US" dirty="0" smtClean="0"/>
              <a:t>Match instantaneous coincident collocated co-angled MODIS and GEO regions, emphasize defining same instantaneous spatial domain and less on filters</a:t>
            </a:r>
          </a:p>
          <a:p>
            <a:pPr lvl="2"/>
            <a:r>
              <a:rPr lang="en-US" dirty="0" smtClean="0"/>
              <a:t>Angle matching reduces sample size</a:t>
            </a:r>
          </a:p>
          <a:p>
            <a:pPr lvl="2"/>
            <a:r>
              <a:rPr lang="en-US" dirty="0" smtClean="0"/>
              <a:t>Regress monthly over GEO domain, If the GEO degrades over time, must first </a:t>
            </a:r>
            <a:r>
              <a:rPr lang="en-US" dirty="0" err="1" smtClean="0"/>
              <a:t>detrend</a:t>
            </a:r>
            <a:r>
              <a:rPr lang="en-US" dirty="0" smtClean="0"/>
              <a:t> using DCC stability algorithm</a:t>
            </a:r>
          </a:p>
          <a:p>
            <a:pPr lvl="2"/>
            <a:r>
              <a:rPr lang="en-US" dirty="0" smtClean="0"/>
              <a:t>Allows independent DCC </a:t>
            </a:r>
            <a:r>
              <a:rPr lang="en-US" dirty="0"/>
              <a:t>filter optimizations over </a:t>
            </a:r>
            <a:r>
              <a:rPr lang="en-US" dirty="0" smtClean="0"/>
              <a:t>GEO domain</a:t>
            </a:r>
          </a:p>
          <a:p>
            <a:r>
              <a:rPr lang="en-US" dirty="0" smtClean="0"/>
              <a:t>Validate </a:t>
            </a:r>
          </a:p>
          <a:p>
            <a:pPr lvl="1"/>
            <a:r>
              <a:rPr lang="en-US" dirty="0" smtClean="0"/>
              <a:t>Validated, if both methods give similar calibration transfer</a:t>
            </a:r>
          </a:p>
          <a:p>
            <a:pPr lvl="1"/>
            <a:r>
              <a:rPr lang="en-US" dirty="0" smtClean="0"/>
              <a:t>Also validate against general ray-matching Met-9/MODIS since the spectral bands are similar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Spectral band adjustment factor (SBAF)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have identified some DCC identified SCIAMACHY footprints (30x240km) can easily derive DCC SBAF corrections.</a:t>
            </a:r>
          </a:p>
          <a:p>
            <a:r>
              <a:rPr lang="en-US" dirty="0" smtClean="0"/>
              <a:t>Verify that the SCIAMACHY DCC hyper-spectral radiances are representative of DCC cells</a:t>
            </a:r>
          </a:p>
          <a:p>
            <a:pPr lvl="1"/>
            <a:r>
              <a:rPr lang="en-US" dirty="0" smtClean="0"/>
              <a:t>SCIAMACHY footprints are large</a:t>
            </a:r>
          </a:p>
          <a:p>
            <a:pPr lvl="1"/>
            <a:r>
              <a:rPr lang="en-US" dirty="0" smtClean="0"/>
              <a:t>Compare with hyper-spectral radiances from GOME-2 and </a:t>
            </a:r>
            <a:r>
              <a:rPr lang="en-US" dirty="0"/>
              <a:t>H</a:t>
            </a:r>
            <a:r>
              <a:rPr lang="en-US" dirty="0" smtClean="0"/>
              <a:t>yperion</a:t>
            </a:r>
            <a:r>
              <a:rPr lang="en-US" dirty="0" smtClean="0"/>
              <a:t>, and perhaps </a:t>
            </a:r>
            <a:r>
              <a:rPr lang="en-US" dirty="0" smtClean="0"/>
              <a:t>other models</a:t>
            </a:r>
            <a:endParaRPr lang="en-US" dirty="0" smtClean="0"/>
          </a:p>
          <a:p>
            <a:r>
              <a:rPr lang="en-US" dirty="0" smtClean="0"/>
              <a:t>IF time, </a:t>
            </a:r>
            <a:r>
              <a:rPr lang="en-US" dirty="0" smtClean="0"/>
              <a:t>presentation of SCIAMACHY, GOME-2 and </a:t>
            </a:r>
            <a:r>
              <a:rPr lang="en-US" dirty="0"/>
              <a:t>H</a:t>
            </a:r>
            <a:r>
              <a:rPr lang="en-US" dirty="0" smtClean="0"/>
              <a:t>yperion </a:t>
            </a:r>
            <a:r>
              <a:rPr lang="en-US" dirty="0" smtClean="0"/>
              <a:t>hyper-spectral radiances over Libya-4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6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NASA to deliver </a:t>
            </a:r>
            <a:r>
              <a:rPr lang="en-US" dirty="0" smtClean="0"/>
              <a:t>to the GSICS archive the following</a:t>
            </a:r>
          </a:p>
          <a:p>
            <a:pPr lvl="1"/>
            <a:r>
              <a:rPr lang="en-US" dirty="0" smtClean="0"/>
              <a:t>DCC pixel-level radiance file for each GEO domain during July </a:t>
            </a:r>
            <a:r>
              <a:rPr lang="en-US" dirty="0" smtClean="0"/>
              <a:t>2012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Document </a:t>
            </a:r>
            <a:r>
              <a:rPr lang="en-US" dirty="0" smtClean="0"/>
              <a:t>the </a:t>
            </a:r>
            <a:r>
              <a:rPr lang="en-US" dirty="0" smtClean="0"/>
              <a:t>DCC filters used over each domain</a:t>
            </a:r>
          </a:p>
          <a:p>
            <a:pPr lvl="1"/>
            <a:r>
              <a:rPr lang="en-US" dirty="0" smtClean="0"/>
              <a:t>The DCC BRDF Hu model and implementation code</a:t>
            </a:r>
          </a:p>
          <a:p>
            <a:pPr lvl="1"/>
            <a:r>
              <a:rPr lang="en-US" dirty="0" smtClean="0"/>
              <a:t>Plot of the monthly PDF, with the associated histogram count increment</a:t>
            </a:r>
          </a:p>
          <a:p>
            <a:pPr lvl="1"/>
            <a:r>
              <a:rPr lang="en-US" dirty="0" smtClean="0"/>
              <a:t>Plot of the monthly modes and linear trend line</a:t>
            </a:r>
          </a:p>
          <a:p>
            <a:r>
              <a:rPr lang="en-US" dirty="0" smtClean="0"/>
              <a:t>GPRCs may (encouraged to) contribute </a:t>
            </a:r>
            <a:r>
              <a:rPr lang="en-US" dirty="0" smtClean="0"/>
              <a:t>BRDFs or spectra for SBAF to </a:t>
            </a:r>
            <a:r>
              <a:rPr lang="en-US" dirty="0" smtClean="0"/>
              <a:t>the GSICS archive</a:t>
            </a:r>
          </a:p>
          <a:p>
            <a:pPr lvl="1"/>
            <a:r>
              <a:rPr lang="en-US" dirty="0" smtClean="0"/>
              <a:t>CNES PARASOL </a:t>
            </a:r>
            <a:r>
              <a:rPr lang="en-US" dirty="0" smtClean="0"/>
              <a:t>DCC </a:t>
            </a:r>
            <a:r>
              <a:rPr lang="en-US" dirty="0" smtClean="0"/>
              <a:t>BRDF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56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618</Words>
  <Application>Microsoft Macintosh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DCC algorithm application meeting, part 1</vt:lpstr>
      <vt:lpstr>DCC calibration algorithm components</vt:lpstr>
      <vt:lpstr>DCC identification (Stability Monitoring)</vt:lpstr>
      <vt:lpstr>Regional DCC Radiance Variability (Stability Monitoring)</vt:lpstr>
      <vt:lpstr>DCC BRDF validation (Stability Monitoring)</vt:lpstr>
      <vt:lpstr>DCC radiance stability (Stability Monitoring)</vt:lpstr>
      <vt:lpstr>Aqua-MODIS absolute calibration transfer</vt:lpstr>
      <vt:lpstr>Spectral band adjustment factor (SBAF)</vt:lpstr>
      <vt:lpstr>Meeting goals</vt:lpstr>
      <vt:lpstr>GPRC</vt:lpstr>
      <vt:lpstr>Summer DCC meeting</vt:lpstr>
      <vt:lpstr>Fall DCC meeting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DCC algorithm application meeting, part 1</dc:title>
  <dc:creator>David Doelling</dc:creator>
  <cp:lastModifiedBy>David Doelling</cp:lastModifiedBy>
  <cp:revision>32</cp:revision>
  <dcterms:created xsi:type="dcterms:W3CDTF">2013-05-24T18:02:35Z</dcterms:created>
  <dcterms:modified xsi:type="dcterms:W3CDTF">2013-05-28T23:19:43Z</dcterms:modified>
</cp:coreProperties>
</file>