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2" r:id="rId3"/>
    <p:sldId id="258" r:id="rId4"/>
    <p:sldId id="266" r:id="rId5"/>
    <p:sldId id="263" r:id="rId6"/>
    <p:sldId id="259" r:id="rId7"/>
    <p:sldId id="268" r:id="rId8"/>
    <p:sldId id="269" r:id="rId9"/>
    <p:sldId id="272" r:id="rId10"/>
    <p:sldId id="273" r:id="rId11"/>
    <p:sldId id="264" r:id="rId12"/>
    <p:sldId id="265" r:id="rId13"/>
    <p:sldId id="267" r:id="rId14"/>
    <p:sldId id="257" r:id="rId15"/>
    <p:sldId id="270" r:id="rId16"/>
    <p:sldId id="26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D0D9D-5B5A-9D41-9758-3D82108C3823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BA4FA-DA40-824D-B037-D046A7054B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4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A4FA-DA40-824D-B037-D046A7054B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A4FA-DA40-824D-B037-D046A7054B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A4FA-DA40-824D-B037-D046A7054B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A4FA-DA40-824D-B037-D046A7054B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11DBFC-591A-D840-9A6F-74D59034D7C0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F9D2B1-56C2-B44D-BF0E-CCB5A062F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9414"/>
            <a:ext cx="7772400" cy="1470025"/>
          </a:xfrm>
        </p:spPr>
        <p:txBody>
          <a:bodyPr/>
          <a:lstStyle/>
          <a:p>
            <a:r>
              <a:rPr lang="en-US" dirty="0" smtClean="0"/>
              <a:t>GSICS DCC Verification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899"/>
            <a:ext cx="6400800" cy="227729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Raj Bhatt, David R. Doelling, Conor Haney, Benjamin R. </a:t>
            </a:r>
            <a:r>
              <a:rPr lang="en-US" sz="2200" dirty="0" err="1" smtClean="0"/>
              <a:t>Scarino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000" dirty="0"/>
              <a:t>DCC algorithm application meeting, part </a:t>
            </a:r>
            <a:r>
              <a:rPr lang="en-US" sz="2000" dirty="0" smtClean="0"/>
              <a:t>1, May 29,2013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5977"/>
            <a:ext cx="1454573" cy="12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2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5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parameters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910" y="2376083"/>
            <a:ext cx="367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MTSAT-2 monthly file parameters</a:t>
            </a:r>
            <a:endParaRPr lang="en-US" b="1" dirty="0"/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57761"/>
              </p:ext>
            </p:extLst>
          </p:nvPr>
        </p:nvGraphicFramePr>
        <p:xfrm>
          <a:off x="130260" y="2848415"/>
          <a:ext cx="86650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13"/>
                <a:gridCol w="748997"/>
                <a:gridCol w="748996"/>
                <a:gridCol w="662157"/>
                <a:gridCol w="705576"/>
                <a:gridCol w="727287"/>
                <a:gridCol w="933195"/>
                <a:gridCol w="738478"/>
                <a:gridCol w="678773"/>
                <a:gridCol w="731484"/>
                <a:gridCol w="6658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0.65um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11um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555220"/>
              </p:ext>
            </p:extLst>
          </p:nvPr>
        </p:nvGraphicFramePr>
        <p:xfrm>
          <a:off x="1588794" y="3673815"/>
          <a:ext cx="72065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341"/>
                <a:gridCol w="651301"/>
                <a:gridCol w="792417"/>
                <a:gridCol w="821462"/>
                <a:gridCol w="711426"/>
                <a:gridCol w="756596"/>
                <a:gridCol w="722718"/>
                <a:gridCol w="722719"/>
                <a:gridCol w="734011"/>
                <a:gridCol w="6465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81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9"/>
            <a:ext cx="8229600" cy="1143000"/>
          </a:xfrm>
        </p:spPr>
        <p:txBody>
          <a:bodyPr/>
          <a:lstStyle/>
          <a:p>
            <a:r>
              <a:rPr lang="en-US" dirty="0" smtClean="0"/>
              <a:t>Monthly 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6" y="2468791"/>
            <a:ext cx="5579481" cy="4389208"/>
          </a:xfrm>
        </p:spPr>
        <p:txBody>
          <a:bodyPr>
            <a:normAutofit/>
          </a:bodyPr>
          <a:lstStyle/>
          <a:p>
            <a:r>
              <a:rPr lang="en-US" dirty="0" smtClean="0"/>
              <a:t>A probability distribution function (PDF) of all DCC pixels within a month is generated </a:t>
            </a:r>
            <a:r>
              <a:rPr lang="en-US" dirty="0"/>
              <a:t>after </a:t>
            </a:r>
            <a:r>
              <a:rPr lang="en-US" dirty="0" smtClean="0"/>
              <a:t>the angular </a:t>
            </a:r>
            <a:r>
              <a:rPr lang="en-US" dirty="0"/>
              <a:t>corrections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Mode of the monthly PDF shifts towards left as the sensor response degrades over time</a:t>
            </a:r>
          </a:p>
          <a:p>
            <a:r>
              <a:rPr lang="en-US" dirty="0" smtClean="0"/>
              <a:t>Count PDF bin resolutions used are given in the table below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69099"/>
              </p:ext>
            </p:extLst>
          </p:nvPr>
        </p:nvGraphicFramePr>
        <p:xfrm>
          <a:off x="6046247" y="2849993"/>
          <a:ext cx="300962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34"/>
                <a:gridCol w="1424789"/>
              </a:tblGrid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 Satellite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PDF count increment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GOES-15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GOES-13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MET-9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MET-7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1500*</a:t>
                      </a:r>
                      <a:endParaRPr lang="en-US" sz="1600" dirty="0"/>
                    </a:p>
                  </a:txBody>
                  <a:tcPr/>
                </a:tc>
              </a:tr>
              <a:tr h="314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MTSAT-2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1025" y="600300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Squared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2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655"/>
          </a:xfrm>
        </p:spPr>
        <p:txBody>
          <a:bodyPr/>
          <a:lstStyle/>
          <a:p>
            <a:r>
              <a:rPr lang="en-US" dirty="0" smtClean="0"/>
              <a:t>Monthly PDF examples (July 2012)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3102"/>
            <a:ext cx="2990406" cy="3149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26" y="2706965"/>
            <a:ext cx="3057014" cy="3228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440" y="2674397"/>
            <a:ext cx="3075256" cy="330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0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168" y="43425"/>
            <a:ext cx="2979668" cy="3261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92" y="3404919"/>
            <a:ext cx="3139064" cy="3314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19" y="43425"/>
            <a:ext cx="3012456" cy="3261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19" y="3400257"/>
            <a:ext cx="3061601" cy="327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8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238"/>
          </a:xfrm>
        </p:spPr>
        <p:txBody>
          <a:bodyPr/>
          <a:lstStyle/>
          <a:p>
            <a:r>
              <a:rPr lang="en-US" dirty="0" smtClean="0"/>
              <a:t>Relative trending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4635" y="2095456"/>
            <a:ext cx="8229600" cy="9229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mode of the monthly PDF is tracked over time to obtain the temporal stability of the GEO visible sensor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90086"/>
            <a:ext cx="3127964" cy="407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186" y="2801063"/>
            <a:ext cx="3033055" cy="4046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052" y="2790873"/>
            <a:ext cx="3092642" cy="40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8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calibration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29" y="2618116"/>
            <a:ext cx="4807142" cy="3797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average mode for all 10-years of the Aqua-MODIS (reference sensor) monthly PDFs over the GEO domain is assumed to be the true viewing radiance, and is used to calibrate the GEO counts</a:t>
            </a:r>
          </a:p>
          <a:p>
            <a:r>
              <a:rPr lang="en-US" dirty="0" smtClean="0"/>
              <a:t>Spectral corrections between the MODIS and GEO visible channels are made using SCIAMACHY </a:t>
            </a:r>
            <a:r>
              <a:rPr lang="en-US" dirty="0" err="1" smtClean="0"/>
              <a:t>hyperspectral</a:t>
            </a:r>
            <a:r>
              <a:rPr lang="en-US" dirty="0" smtClean="0"/>
              <a:t> </a:t>
            </a:r>
            <a:r>
              <a:rPr lang="en-US" dirty="0"/>
              <a:t>data [</a:t>
            </a:r>
            <a:r>
              <a:rPr lang="en-US" i="1" dirty="0"/>
              <a:t>Doelling et al, </a:t>
            </a:r>
            <a:r>
              <a:rPr lang="en-US" i="1" dirty="0" smtClean="0"/>
              <a:t>2012</a:t>
            </a:r>
            <a:r>
              <a:rPr lang="en-US" dirty="0" smtClean="0"/>
              <a:t>]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787" y="2340891"/>
            <a:ext cx="3584782" cy="45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2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calibration of Meteosat-9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723" y="2670155"/>
            <a:ext cx="5135871" cy="2969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3749" y="5785972"/>
            <a:ext cx="7380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DCC and ray-matching approaches are consistent </a:t>
            </a:r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dirty="0" smtClean="0">
                <a:solidFill>
                  <a:srgbClr val="0000FF"/>
                </a:solidFill>
              </a:rPr>
              <a:t>ithin 1%.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0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5" y="2270738"/>
            <a:ext cx="8226474" cy="1604697"/>
          </a:xfrm>
        </p:spPr>
        <p:txBody>
          <a:bodyPr/>
          <a:lstStyle/>
          <a:p>
            <a:r>
              <a:rPr lang="en-US" dirty="0" smtClean="0"/>
              <a:t>One month </a:t>
            </a:r>
            <a:r>
              <a:rPr lang="en-US" dirty="0"/>
              <a:t>(</a:t>
            </a:r>
            <a:r>
              <a:rPr lang="en-US" dirty="0" smtClean="0"/>
              <a:t>July 2007) of DCC data will be provided to the GSICS archive by </a:t>
            </a:r>
            <a:r>
              <a:rPr lang="en-US" smtClean="0"/>
              <a:t>June </a:t>
            </a:r>
            <a:r>
              <a:rPr lang="en-US" smtClean="0"/>
              <a:t>14, </a:t>
            </a:r>
            <a:r>
              <a:rPr lang="en-US" dirty="0" smtClean="0"/>
              <a:t>2013 for GOES-15, GOES-13, Meteosat-9, Meteosat-7, COMS, FY2E, and MTSAT-2 satellites.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3941" y="3938868"/>
            <a:ext cx="86623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Doelling</a:t>
            </a:r>
            <a:r>
              <a:rPr lang="en-US" sz="1400" dirty="0"/>
              <a:t>, D.R.; </a:t>
            </a:r>
            <a:r>
              <a:rPr lang="en-US" sz="1400" dirty="0" err="1"/>
              <a:t>Morstad</a:t>
            </a:r>
            <a:r>
              <a:rPr lang="en-US" sz="1400" dirty="0"/>
              <a:t>, D.; Scarino, B.R.; Bhatt, R.; </a:t>
            </a:r>
            <a:r>
              <a:rPr lang="en-US" sz="1400" dirty="0" err="1"/>
              <a:t>Gopalan</a:t>
            </a:r>
            <a:r>
              <a:rPr lang="en-US" sz="1400" dirty="0"/>
              <a:t>, A., "The Characterization of Deep Convective Clouds as an Invariant Calibration Target and as a Visible Calibration Technique," Geoscience and Remote Sensing, IEEE Transactions on , vol.51, no.3, pp.1147,1159, March </a:t>
            </a:r>
            <a:r>
              <a:rPr lang="en-US" sz="1400" dirty="0" smtClean="0"/>
              <a:t>2013 </a:t>
            </a:r>
            <a:r>
              <a:rPr lang="en-US" sz="1400" dirty="0" err="1" smtClean="0"/>
              <a:t>doi</a:t>
            </a:r>
            <a:r>
              <a:rPr lang="en-US" sz="1400" dirty="0"/>
              <a:t>: 10.1109/TGRS.</a:t>
            </a:r>
            <a:r>
              <a:rPr lang="en-US" sz="1400" dirty="0" smtClean="0"/>
              <a:t>2012.2225066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3941" y="3507981"/>
            <a:ext cx="15210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References</a:t>
            </a:r>
            <a:endParaRPr lang="en-US" sz="2200" b="1" dirty="0"/>
          </a:p>
        </p:txBody>
      </p:sp>
      <p:sp>
        <p:nvSpPr>
          <p:cNvPr id="6" name="Rectangle 5"/>
          <p:cNvSpPr/>
          <p:nvPr/>
        </p:nvSpPr>
        <p:spPr>
          <a:xfrm>
            <a:off x="303941" y="5903893"/>
            <a:ext cx="8509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Doelling, D.R.; </a:t>
            </a:r>
            <a:r>
              <a:rPr lang="en-US" sz="1400" dirty="0" err="1"/>
              <a:t>Lukashin</a:t>
            </a:r>
            <a:r>
              <a:rPr lang="en-US" sz="1400" dirty="0"/>
              <a:t>, C.; </a:t>
            </a:r>
            <a:r>
              <a:rPr lang="en-US" sz="1400" dirty="0" err="1"/>
              <a:t>Minnis</a:t>
            </a:r>
            <a:r>
              <a:rPr lang="en-US" sz="1400" dirty="0"/>
              <a:t>, P.; Scarino, B.; </a:t>
            </a:r>
            <a:r>
              <a:rPr lang="en-US" sz="1400" dirty="0" err="1"/>
              <a:t>Morstad</a:t>
            </a:r>
            <a:r>
              <a:rPr lang="en-US" sz="1400" dirty="0"/>
              <a:t>, D., "Spectral Reflectance Corrections for Satellite </a:t>
            </a:r>
            <a:r>
              <a:rPr lang="en-US" sz="1400" dirty="0" err="1"/>
              <a:t>Intercalibrations</a:t>
            </a:r>
            <a:r>
              <a:rPr lang="en-US" sz="1400" dirty="0"/>
              <a:t> Using SCIAMACHY Data," Geoscience and Remote Sensing Letters, IEEE , vol.9, no.1, pp.119,123, Jan. 2012</a:t>
            </a:r>
          </a:p>
          <a:p>
            <a:r>
              <a:rPr lang="en-US" sz="1400" dirty="0" err="1"/>
              <a:t>doi</a:t>
            </a:r>
            <a:r>
              <a:rPr lang="en-US" sz="1400" dirty="0"/>
              <a:t>: 10.1109/LGRS.2011.2161751</a:t>
            </a:r>
          </a:p>
        </p:txBody>
      </p:sp>
      <p:sp>
        <p:nvSpPr>
          <p:cNvPr id="7" name="Rectangle 6"/>
          <p:cNvSpPr/>
          <p:nvPr/>
        </p:nvSpPr>
        <p:spPr>
          <a:xfrm>
            <a:off x="303941" y="4799478"/>
            <a:ext cx="8509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Yongxiang</a:t>
            </a:r>
            <a:r>
              <a:rPr lang="en-US" sz="1400" dirty="0"/>
              <a:t> Hu; </a:t>
            </a:r>
            <a:r>
              <a:rPr lang="en-US" sz="1400" dirty="0" err="1"/>
              <a:t>Wielicki</a:t>
            </a:r>
            <a:r>
              <a:rPr lang="en-US" sz="1400" dirty="0"/>
              <a:t>, B.A.; Ping Yang; Stackhouse, P.W., Jr.; Lin, B.; Young, D.F., "Application of deep convective cloud albedo observation to satellite-based study of the terrestrial atmosphere: monitoring the stability of </a:t>
            </a:r>
            <a:r>
              <a:rPr lang="en-US" sz="1400" dirty="0" err="1"/>
              <a:t>spaceborne</a:t>
            </a:r>
            <a:r>
              <a:rPr lang="en-US" sz="1400" dirty="0"/>
              <a:t> measurements and assessing absorption anomaly," Geoscience and Remote Sensing, IEEE Transactions on , vol.42, no.11, pp.2594,2599, Nov. </a:t>
            </a:r>
            <a:r>
              <a:rPr lang="en-US" sz="1400" dirty="0" smtClean="0"/>
              <a:t>2004 </a:t>
            </a:r>
            <a:r>
              <a:rPr lang="en-US" sz="1400" dirty="0" err="1" smtClean="0"/>
              <a:t>doi</a:t>
            </a:r>
            <a:r>
              <a:rPr lang="en-US" sz="1400" dirty="0"/>
              <a:t>: 10.1109/TGRS.2004.834765</a:t>
            </a:r>
          </a:p>
        </p:txBody>
      </p:sp>
    </p:spTree>
    <p:extLst>
      <p:ext uri="{BB962C8B-B14F-4D97-AF65-F5344CB8AC3E}">
        <p14:creationId xmlns:p14="http://schemas.microsoft.com/office/powerpoint/2010/main" val="427239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7758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GEO DCC calibration methodology</a:t>
            </a:r>
          </a:p>
          <a:p>
            <a:pPr lvl="1"/>
            <a:r>
              <a:rPr lang="en-US" dirty="0" smtClean="0"/>
              <a:t>DCC pixel identification</a:t>
            </a:r>
          </a:p>
          <a:p>
            <a:pPr lvl="1"/>
            <a:r>
              <a:rPr lang="en-US" dirty="0" smtClean="0"/>
              <a:t>Angular transformation (Hu model)</a:t>
            </a:r>
          </a:p>
          <a:p>
            <a:pPr lvl="1"/>
            <a:r>
              <a:rPr lang="en-US" dirty="0" smtClean="0"/>
              <a:t>Monthly PDF transformation</a:t>
            </a:r>
          </a:p>
          <a:p>
            <a:pPr lvl="1"/>
            <a:r>
              <a:rPr lang="en-US" dirty="0" smtClean="0"/>
              <a:t>Long-term radiometric trending</a:t>
            </a:r>
          </a:p>
          <a:p>
            <a:r>
              <a:rPr lang="en-US" dirty="0" smtClean="0"/>
              <a:t>Monthly DCC file description</a:t>
            </a:r>
          </a:p>
          <a:p>
            <a:r>
              <a:rPr lang="en-US" dirty="0" smtClean="0"/>
              <a:t>Monthly PDF and temporal trending results</a:t>
            </a:r>
          </a:p>
          <a:p>
            <a:r>
              <a:rPr lang="en-US" dirty="0" smtClean="0"/>
              <a:t>Absolute calibration using DCC referenced to Aqua-MODIS</a:t>
            </a:r>
          </a:p>
          <a:p>
            <a:r>
              <a:rPr lang="en-US" dirty="0" smtClean="0"/>
              <a:t>Data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4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168"/>
            <a:ext cx="8229600" cy="579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 DCC domain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185"/>
            <a:ext cx="9144000" cy="417111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968"/>
              </p:ext>
            </p:extLst>
          </p:nvPr>
        </p:nvGraphicFramePr>
        <p:xfrm>
          <a:off x="260693" y="5969348"/>
          <a:ext cx="8624456" cy="7416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964872"/>
                <a:gridCol w="1191242"/>
                <a:gridCol w="1078057"/>
                <a:gridCol w="1078057"/>
                <a:gridCol w="1078057"/>
                <a:gridCol w="1078057"/>
                <a:gridCol w="952947"/>
                <a:gridCol w="1203167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GOES-15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GOES-13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MET-9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MET-7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MTSAT-2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Orbit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135°W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75°W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57°E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105°E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128°E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145°E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6514" y="896549"/>
            <a:ext cx="858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fixed DCC domain confined to ±15° latitude and ±20°E-W longitude, and centered at the GEO sub-satellite point is defined for each GEOSat.</a:t>
            </a:r>
          </a:p>
        </p:txBody>
      </p:sp>
    </p:spTree>
    <p:extLst>
      <p:ext uri="{BB962C8B-B14F-4D97-AF65-F5344CB8AC3E}">
        <p14:creationId xmlns:p14="http://schemas.microsoft.com/office/powerpoint/2010/main" val="15900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DCC pixel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6168"/>
            <a:ext cx="8229600" cy="803311"/>
          </a:xfrm>
        </p:spPr>
        <p:txBody>
          <a:bodyPr>
            <a:normAutofit/>
          </a:bodyPr>
          <a:lstStyle/>
          <a:p>
            <a:r>
              <a:rPr lang="en-US" dirty="0" smtClean="0"/>
              <a:t>DCC pixels are identified within the DCC domain using the following criteria [</a:t>
            </a:r>
            <a:r>
              <a:rPr lang="en-US" i="1" dirty="0" smtClean="0"/>
              <a:t>Doelling et al, 2013</a:t>
            </a:r>
            <a:r>
              <a:rPr lang="en-US" dirty="0" smtClean="0"/>
              <a:t>]: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658637"/>
              </p:ext>
            </p:extLst>
          </p:nvPr>
        </p:nvGraphicFramePr>
        <p:xfrm>
          <a:off x="717420" y="3349417"/>
          <a:ext cx="791609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804"/>
                <a:gridCol w="3608290"/>
              </a:tblGrid>
              <a:tr h="337091">
                <a:tc>
                  <a:txBody>
                    <a:bodyPr/>
                    <a:lstStyle/>
                    <a:p>
                      <a:r>
                        <a:rPr lang="en-US" dirty="0" smtClean="0"/>
                        <a:t>GEO 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DCC threshold</a:t>
                      </a:r>
                      <a:endParaRPr lang="en-US" dirty="0"/>
                    </a:p>
                  </a:txBody>
                  <a:tcPr/>
                </a:tc>
              </a:tr>
              <a:tr h="337091">
                <a:tc>
                  <a:txBody>
                    <a:bodyPr/>
                    <a:lstStyle/>
                    <a:p>
                      <a:r>
                        <a:rPr lang="en-US" dirty="0" smtClean="0"/>
                        <a:t>Window brightness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BT11μm &lt; 205°K</a:t>
                      </a:r>
                      <a:endParaRPr lang="en-US" dirty="0"/>
                    </a:p>
                  </a:txBody>
                  <a:tcPr/>
                </a:tc>
              </a:tr>
              <a:tr h="581828">
                <a:tc>
                  <a:txBody>
                    <a:bodyPr/>
                    <a:lstStyle/>
                    <a:p>
                      <a:r>
                        <a:rPr lang="en-US" dirty="0" smtClean="0"/>
                        <a:t>Brightness temperature homogeneity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deviation of</a:t>
                      </a:r>
                      <a:r>
                        <a:rPr lang="en-US" baseline="0" dirty="0" smtClean="0"/>
                        <a:t> 3x3 pixels </a:t>
                      </a:r>
                      <a:r>
                        <a:rPr lang="en-US" dirty="0" smtClean="0"/>
                        <a:t>BT11μm &lt;</a:t>
                      </a:r>
                      <a:r>
                        <a:rPr lang="en-US" baseline="0" dirty="0" smtClean="0"/>
                        <a:t> 1°K</a:t>
                      </a:r>
                      <a:endParaRPr lang="en-US" dirty="0"/>
                    </a:p>
                  </a:txBody>
                  <a:tcPr/>
                </a:tc>
              </a:tr>
              <a:tr h="581828">
                <a:tc>
                  <a:txBody>
                    <a:bodyPr/>
                    <a:lstStyle/>
                    <a:p>
                      <a:r>
                        <a:rPr lang="en-US" dirty="0" smtClean="0"/>
                        <a:t>Visible radiance homogeneity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deviation of 3x3 pixels visible radiance &lt; 3%</a:t>
                      </a:r>
                      <a:endParaRPr lang="en-US" dirty="0"/>
                    </a:p>
                  </a:txBody>
                  <a:tcPr/>
                </a:tc>
              </a:tr>
              <a:tr h="337091">
                <a:tc>
                  <a:txBody>
                    <a:bodyPr/>
                    <a:lstStyle/>
                    <a:p>
                      <a:r>
                        <a:rPr lang="en-US" dirty="0" smtClean="0"/>
                        <a:t>Solar zenith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SZA &lt; 40°</a:t>
                      </a:r>
                      <a:endParaRPr lang="en-US" dirty="0"/>
                    </a:p>
                  </a:txBody>
                  <a:tcPr/>
                </a:tc>
              </a:tr>
              <a:tr h="337091">
                <a:tc>
                  <a:txBody>
                    <a:bodyPr/>
                    <a:lstStyle/>
                    <a:p>
                      <a:r>
                        <a:rPr lang="en-US" dirty="0" smtClean="0"/>
                        <a:t>View zenith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VZA &lt; 40°</a:t>
                      </a:r>
                      <a:endParaRPr lang="en-US" dirty="0"/>
                    </a:p>
                  </a:txBody>
                  <a:tcPr/>
                </a:tc>
              </a:tr>
              <a:tr h="337091">
                <a:tc>
                  <a:txBody>
                    <a:bodyPr/>
                    <a:lstStyle/>
                    <a:p>
                      <a:r>
                        <a:rPr lang="en-US" dirty="0" smtClean="0"/>
                        <a:t>Local time range</a:t>
                      </a:r>
                      <a:r>
                        <a:rPr lang="en-US" baseline="0" dirty="0" smtClean="0"/>
                        <a:t> at GEOSat longitude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 PM &lt; image time &lt; 3:00 PM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5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Angular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9820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DCC response is dependent upon viewing and solar geometry</a:t>
            </a:r>
          </a:p>
          <a:p>
            <a:r>
              <a:rPr lang="en-US" dirty="0" smtClean="0"/>
              <a:t>GEO DCC counts are normalized using Hu model [</a:t>
            </a:r>
            <a:r>
              <a:rPr lang="en-US" i="1" dirty="0" smtClean="0"/>
              <a:t>Hu </a:t>
            </a:r>
            <a:r>
              <a:rPr lang="en-US" i="1" dirty="0"/>
              <a:t>e</a:t>
            </a:r>
            <a:r>
              <a:rPr lang="en-US" i="1" dirty="0" smtClean="0"/>
              <a:t>t al 2004</a:t>
            </a:r>
            <a:r>
              <a:rPr lang="en-US" dirty="0" smtClean="0"/>
              <a:t>]</a:t>
            </a:r>
          </a:p>
          <a:p>
            <a:r>
              <a:rPr lang="en-US" dirty="0" smtClean="0"/>
              <a:t>Before applying the Hu model,</a:t>
            </a:r>
          </a:p>
          <a:p>
            <a:pPr lvl="1"/>
            <a:r>
              <a:rPr lang="en-US" dirty="0" smtClean="0"/>
              <a:t>Subtract the space</a:t>
            </a:r>
            <a:r>
              <a:rPr lang="en-US" dirty="0"/>
              <a:t>-count </a:t>
            </a:r>
            <a:r>
              <a:rPr lang="en-US" dirty="0" smtClean="0"/>
              <a:t>from </a:t>
            </a:r>
            <a:r>
              <a:rPr lang="en-US" dirty="0"/>
              <a:t>each DCC pixel </a:t>
            </a:r>
            <a:r>
              <a:rPr lang="en-US" dirty="0" smtClean="0"/>
              <a:t>count</a:t>
            </a:r>
          </a:p>
          <a:p>
            <a:pPr lvl="1"/>
            <a:r>
              <a:rPr lang="en-US" dirty="0" smtClean="0"/>
              <a:t>Apply Earth-Sun distance and COS(SZA) factors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404040"/>
                </a:solidFill>
              </a:rPr>
              <a:t>Corrected count = Measured Count/(d</a:t>
            </a:r>
            <a:r>
              <a:rPr lang="en-US" b="1" baseline="30000" dirty="0" smtClean="0">
                <a:solidFill>
                  <a:srgbClr val="404040"/>
                </a:solidFill>
              </a:rPr>
              <a:t>2</a:t>
            </a:r>
            <a:r>
              <a:rPr lang="en-US" b="1" dirty="0" smtClean="0">
                <a:solidFill>
                  <a:srgbClr val="404040"/>
                </a:solidFill>
              </a:rPr>
              <a:t>*COS(SZA))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404040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404040"/>
                </a:solidFill>
              </a:rPr>
              <a:t>Normalized count = Hu(SZA, VZA, RAZ, Corrected count)</a:t>
            </a:r>
          </a:p>
          <a:p>
            <a:pPr marL="457200" lvl="1" indent="0">
              <a:buNone/>
            </a:pPr>
            <a:endParaRPr lang="en-US" b="1" dirty="0">
              <a:solidFill>
                <a:srgbClr val="404040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Note: </a:t>
            </a:r>
            <a:r>
              <a:rPr lang="en-US" dirty="0" smtClean="0">
                <a:solidFill>
                  <a:srgbClr val="FF0000"/>
                </a:solidFill>
              </a:rPr>
              <a:t>A Hu-model subroutine package (written in Fortran) will be provided with the dataset.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7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Monthly DCC binary files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339770"/>
              </p:ext>
            </p:extLst>
          </p:nvPr>
        </p:nvGraphicFramePr>
        <p:xfrm>
          <a:off x="184729" y="1303172"/>
          <a:ext cx="2228272" cy="554883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228272"/>
              </a:tblGrid>
              <a:tr h="739836">
                <a:tc>
                  <a:txBody>
                    <a:bodyPr/>
                    <a:lstStyle/>
                    <a:p>
                      <a:r>
                        <a:rPr lang="en-US" dirty="0" smtClean="0"/>
                        <a:t>Sequence of parameters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Sigma VIS (0.65 um)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Sigma IR BT (11 um)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SZA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VZA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RAZ</a:t>
                      </a:r>
                      <a:endParaRPr lang="en-US" dirty="0"/>
                    </a:p>
                  </a:txBody>
                  <a:tcPr/>
                </a:tc>
              </a:tr>
              <a:tr h="739836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 data (Count or BT)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Latitude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Longitude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GMT time</a:t>
                      </a:r>
                      <a:endParaRPr lang="en-US" dirty="0"/>
                    </a:p>
                  </a:txBody>
                  <a:tcPr/>
                </a:tc>
              </a:tr>
              <a:tr h="428635">
                <a:tc>
                  <a:txBody>
                    <a:bodyPr/>
                    <a:lstStyle/>
                    <a:p>
                      <a:r>
                        <a:rPr lang="en-US" dirty="0" smtClean="0"/>
                        <a:t>Day of Year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909145" y="2637522"/>
            <a:ext cx="5991973" cy="409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All DCC pixels within a month are compiled into a binary file (big-endian format). </a:t>
            </a:r>
          </a:p>
          <a:p>
            <a:r>
              <a:rPr lang="en-US" sz="2400" dirty="0"/>
              <a:t>Examples: MET9_cold_2012_07, </a:t>
            </a:r>
            <a:r>
              <a:rPr lang="en-US" sz="2400" dirty="0" smtClean="0"/>
              <a:t>COMS_cold_2012_07, etc.</a:t>
            </a:r>
            <a:endParaRPr lang="en-US" sz="2400" dirty="0"/>
          </a:p>
          <a:p>
            <a:r>
              <a:rPr lang="en-US" sz="2400" dirty="0" smtClean="0"/>
              <a:t>Number of parameters included into the binary files are GEO specific</a:t>
            </a:r>
          </a:p>
          <a:p>
            <a:r>
              <a:rPr lang="en-US" sz="2400" dirty="0" smtClean="0"/>
              <a:t>Each parameter is written as a 4-byte floating-point number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192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5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parameters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274512"/>
              </p:ext>
            </p:extLst>
          </p:nvPr>
        </p:nvGraphicFramePr>
        <p:xfrm>
          <a:off x="318365" y="2812932"/>
          <a:ext cx="83792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888"/>
                <a:gridCol w="723353"/>
                <a:gridCol w="676945"/>
                <a:gridCol w="629592"/>
                <a:gridCol w="683866"/>
                <a:gridCol w="629592"/>
                <a:gridCol w="1004318"/>
                <a:gridCol w="663148"/>
                <a:gridCol w="707358"/>
                <a:gridCol w="707358"/>
                <a:gridCol w="6438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85143" marR="851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σVis</a:t>
                      </a:r>
                      <a:endParaRPr lang="en-US" sz="1700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σBT</a:t>
                      </a:r>
                      <a:endParaRPr lang="en-US" sz="1700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SZA</a:t>
                      </a:r>
                      <a:endParaRPr lang="en-US" sz="1700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VZA</a:t>
                      </a:r>
                      <a:endParaRPr lang="en-US" sz="1700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RAZ</a:t>
                      </a:r>
                      <a:endParaRPr lang="en-US" sz="1700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0.65um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Ch2</a:t>
                      </a:r>
                      <a:endParaRPr lang="en-US" sz="1700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Ch3</a:t>
                      </a:r>
                      <a:endParaRPr lang="en-US" sz="1700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11um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Ch6</a:t>
                      </a:r>
                      <a:endParaRPr lang="en-US" sz="1700" dirty="0"/>
                    </a:p>
                  </a:txBody>
                  <a:tcPr marL="85143" marR="85143"/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953996"/>
              </p:ext>
            </p:extLst>
          </p:nvPr>
        </p:nvGraphicFramePr>
        <p:xfrm>
          <a:off x="1704239" y="3627271"/>
          <a:ext cx="6982559" cy="81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553"/>
                <a:gridCol w="670052"/>
                <a:gridCol w="780956"/>
                <a:gridCol w="819716"/>
                <a:gridCol w="537029"/>
                <a:gridCol w="733080"/>
                <a:gridCol w="700254"/>
                <a:gridCol w="700255"/>
                <a:gridCol w="711196"/>
                <a:gridCol w="626468"/>
              </a:tblGrid>
              <a:tr h="44838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9666" y="2426706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GOES-15 monthly file parameters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4536" y="4721850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GOES-13 monthly file parameters</a:t>
            </a:r>
            <a:endParaRPr lang="en-US" b="1" dirty="0"/>
          </a:p>
        </p:txBody>
      </p:sp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21997"/>
              </p:ext>
            </p:extLst>
          </p:nvPr>
        </p:nvGraphicFramePr>
        <p:xfrm>
          <a:off x="86840" y="5096134"/>
          <a:ext cx="86542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32"/>
                <a:gridCol w="741233"/>
                <a:gridCol w="719106"/>
                <a:gridCol w="674854"/>
                <a:gridCol w="708043"/>
                <a:gridCol w="719107"/>
                <a:gridCol w="992668"/>
                <a:gridCol w="601254"/>
                <a:gridCol w="730568"/>
                <a:gridCol w="730567"/>
                <a:gridCol w="66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0.65um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11um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563898"/>
              </p:ext>
            </p:extLst>
          </p:nvPr>
        </p:nvGraphicFramePr>
        <p:xfrm>
          <a:off x="1563039" y="5944214"/>
          <a:ext cx="71780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249"/>
                <a:gridCol w="688810"/>
                <a:gridCol w="802818"/>
                <a:gridCol w="724041"/>
                <a:gridCol w="670685"/>
                <a:gridCol w="753601"/>
                <a:gridCol w="719858"/>
                <a:gridCol w="719859"/>
                <a:gridCol w="731106"/>
                <a:gridCol w="6440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50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5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parameters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236108"/>
              </p:ext>
            </p:extLst>
          </p:nvPr>
        </p:nvGraphicFramePr>
        <p:xfrm>
          <a:off x="130259" y="2777983"/>
          <a:ext cx="86650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459"/>
                <a:gridCol w="727287"/>
                <a:gridCol w="705576"/>
                <a:gridCol w="640446"/>
                <a:gridCol w="727287"/>
                <a:gridCol w="694721"/>
                <a:gridCol w="1041746"/>
                <a:gridCol w="685767"/>
                <a:gridCol w="731485"/>
                <a:gridCol w="731485"/>
                <a:gridCol w="6658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85143" marR="851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σVis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σBT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SZA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VZA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RAZ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0.65um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Ch2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Ch3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Ch4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Ch5</a:t>
                      </a:r>
                      <a:endParaRPr lang="en-US" dirty="0"/>
                    </a:p>
                  </a:txBody>
                  <a:tcPr marL="85143" marR="85143"/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155265"/>
              </p:ext>
            </p:extLst>
          </p:nvPr>
        </p:nvGraphicFramePr>
        <p:xfrm>
          <a:off x="1465428" y="3591477"/>
          <a:ext cx="73299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881"/>
                <a:gridCol w="694722"/>
                <a:gridCol w="716431"/>
                <a:gridCol w="837847"/>
                <a:gridCol w="750632"/>
                <a:gridCol w="761834"/>
                <a:gridCol w="604987"/>
                <a:gridCol w="616190"/>
                <a:gridCol w="963496"/>
                <a:gridCol w="7759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11um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8910" y="2376083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Meteosat-9 monthly file parameters</a:t>
            </a:r>
            <a:endParaRPr lang="en-US" b="1" dirty="0"/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635814"/>
              </p:ext>
            </p:extLst>
          </p:nvPr>
        </p:nvGraphicFramePr>
        <p:xfrm>
          <a:off x="130260" y="4997816"/>
          <a:ext cx="86650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13"/>
                <a:gridCol w="748997"/>
                <a:gridCol w="748996"/>
                <a:gridCol w="662157"/>
                <a:gridCol w="705576"/>
                <a:gridCol w="727287"/>
                <a:gridCol w="933195"/>
                <a:gridCol w="738478"/>
                <a:gridCol w="678773"/>
                <a:gridCol w="731484"/>
                <a:gridCol w="6658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0.65um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11um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519775"/>
              </p:ext>
            </p:extLst>
          </p:nvPr>
        </p:nvGraphicFramePr>
        <p:xfrm>
          <a:off x="1588794" y="5866640"/>
          <a:ext cx="72065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703"/>
                <a:gridCol w="882436"/>
                <a:gridCol w="506540"/>
                <a:gridCol w="688842"/>
                <a:gridCol w="711426"/>
                <a:gridCol w="756596"/>
                <a:gridCol w="722718"/>
                <a:gridCol w="722719"/>
                <a:gridCol w="734011"/>
                <a:gridCol w="6465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6345" y="460182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Meteosat-7 monthly file parameters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981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5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parameters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379378"/>
              </p:ext>
            </p:extLst>
          </p:nvPr>
        </p:nvGraphicFramePr>
        <p:xfrm>
          <a:off x="130259" y="2777983"/>
          <a:ext cx="86650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459"/>
                <a:gridCol w="727287"/>
                <a:gridCol w="705576"/>
                <a:gridCol w="640446"/>
                <a:gridCol w="727287"/>
                <a:gridCol w="694721"/>
                <a:gridCol w="1041746"/>
                <a:gridCol w="685767"/>
                <a:gridCol w="731485"/>
                <a:gridCol w="731485"/>
                <a:gridCol w="6658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85143" marR="851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σVis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σBT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SZA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VZA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RAZ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0.65um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Ch2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Ch3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11um</a:t>
                      </a:r>
                      <a:endParaRPr lang="en-US" dirty="0"/>
                    </a:p>
                  </a:txBody>
                  <a:tcPr marL="85143" marR="851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Ch5</a:t>
                      </a:r>
                      <a:endParaRPr lang="en-US" dirty="0"/>
                    </a:p>
                  </a:txBody>
                  <a:tcPr marL="85143" marR="85143"/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462843"/>
              </p:ext>
            </p:extLst>
          </p:nvPr>
        </p:nvGraphicFramePr>
        <p:xfrm>
          <a:off x="1465428" y="3591477"/>
          <a:ext cx="73299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881"/>
                <a:gridCol w="694722"/>
                <a:gridCol w="738141"/>
                <a:gridCol w="816137"/>
                <a:gridCol w="750632"/>
                <a:gridCol w="761834"/>
                <a:gridCol w="604987"/>
                <a:gridCol w="616190"/>
                <a:gridCol w="963496"/>
                <a:gridCol w="7759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8910" y="2376083"/>
            <a:ext cx="344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COMS monthly file parameters</a:t>
            </a:r>
            <a:endParaRPr lang="en-US" b="1" dirty="0"/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783409"/>
              </p:ext>
            </p:extLst>
          </p:nvPr>
        </p:nvGraphicFramePr>
        <p:xfrm>
          <a:off x="130260" y="4997816"/>
          <a:ext cx="86650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13"/>
                <a:gridCol w="748997"/>
                <a:gridCol w="748996"/>
                <a:gridCol w="662157"/>
                <a:gridCol w="705576"/>
                <a:gridCol w="727287"/>
                <a:gridCol w="933195"/>
                <a:gridCol w="738478"/>
                <a:gridCol w="678773"/>
                <a:gridCol w="731484"/>
                <a:gridCol w="6658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0.65um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11um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593150"/>
              </p:ext>
            </p:extLst>
          </p:nvPr>
        </p:nvGraphicFramePr>
        <p:xfrm>
          <a:off x="1588794" y="5866640"/>
          <a:ext cx="72065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341"/>
                <a:gridCol w="651301"/>
                <a:gridCol w="792417"/>
                <a:gridCol w="821462"/>
                <a:gridCol w="711426"/>
                <a:gridCol w="756596"/>
                <a:gridCol w="722718"/>
                <a:gridCol w="722719"/>
                <a:gridCol w="734011"/>
                <a:gridCol w="6465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6345" y="4601820"/>
            <a:ext cx="335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FY2E monthly file parameters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0142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8462</TotalTime>
  <Words>1215</Words>
  <Application>Microsoft Macintosh PowerPoint</Application>
  <PresentationFormat>On-screen Show (4:3)</PresentationFormat>
  <Paragraphs>383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Genesis</vt:lpstr>
      <vt:lpstr>GSICS DCC Verification Data</vt:lpstr>
      <vt:lpstr>Outline</vt:lpstr>
      <vt:lpstr>GEO DCC domain</vt:lpstr>
      <vt:lpstr>DCC pixel identification</vt:lpstr>
      <vt:lpstr>Angular transformation</vt:lpstr>
      <vt:lpstr>Monthly DCC binary files</vt:lpstr>
      <vt:lpstr>Number of parameters</vt:lpstr>
      <vt:lpstr>Number of parameters</vt:lpstr>
      <vt:lpstr>Number of parameters</vt:lpstr>
      <vt:lpstr>Number of parameters</vt:lpstr>
      <vt:lpstr>Monthly PDF</vt:lpstr>
      <vt:lpstr>Monthly PDF examples (July 2012)</vt:lpstr>
      <vt:lpstr>PowerPoint Presentation</vt:lpstr>
      <vt:lpstr>Relative trending</vt:lpstr>
      <vt:lpstr>Absolute calibration transformation</vt:lpstr>
      <vt:lpstr>Absolute calibration of Meteosat-9</vt:lpstr>
      <vt:lpstr>Summary</vt:lpstr>
    </vt:vector>
  </TitlesOfParts>
  <Company>SSAI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Bhatt, Rajendra  (LARC-E302)[SCIENCE SYSTEMS AND APPLICATIONS, INC]</dc:creator>
  <cp:lastModifiedBy>David Doelling</cp:lastModifiedBy>
  <cp:revision>50</cp:revision>
  <dcterms:created xsi:type="dcterms:W3CDTF">2013-05-28T13:57:49Z</dcterms:created>
  <dcterms:modified xsi:type="dcterms:W3CDTF">2013-05-28T18:24:45Z</dcterms:modified>
</cp:coreProperties>
</file>