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8" r:id="rId4"/>
    <p:sldId id="259" r:id="rId5"/>
    <p:sldId id="260" r:id="rId6"/>
    <p:sldId id="261" r:id="rId7"/>
    <p:sldId id="280" r:id="rId8"/>
    <p:sldId id="279" r:id="rId9"/>
    <p:sldId id="262" r:id="rId10"/>
    <p:sldId id="263" r:id="rId11"/>
    <p:sldId id="272" r:id="rId12"/>
    <p:sldId id="267" r:id="rId13"/>
    <p:sldId id="268" r:id="rId14"/>
    <p:sldId id="275" r:id="rId15"/>
    <p:sldId id="271" r:id="rId16"/>
    <p:sldId id="270" r:id="rId17"/>
    <p:sldId id="257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FF"/>
    <a:srgbClr val="00FF0E"/>
    <a:srgbClr val="00F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2A25-6EDA-964A-BED2-ECBCDF14868E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61EF-1CDB-3C4D-A650-DDD10B174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2A25-6EDA-964A-BED2-ECBCDF14868E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61EF-1CDB-3C4D-A650-DDD10B174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2A25-6EDA-964A-BED2-ECBCDF14868E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61EF-1CDB-3C4D-A650-DDD10B174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2A25-6EDA-964A-BED2-ECBCDF14868E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61EF-1CDB-3C4D-A650-DDD10B174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2A25-6EDA-964A-BED2-ECBCDF14868E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61EF-1CDB-3C4D-A650-DDD10B174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2A25-6EDA-964A-BED2-ECBCDF14868E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61EF-1CDB-3C4D-A650-DDD10B174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2A25-6EDA-964A-BED2-ECBCDF14868E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61EF-1CDB-3C4D-A650-DDD10B174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2A25-6EDA-964A-BED2-ECBCDF14868E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61EF-1CDB-3C4D-A650-DDD10B174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2A25-6EDA-964A-BED2-ECBCDF14868E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61EF-1CDB-3C4D-A650-DDD10B174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2A25-6EDA-964A-BED2-ECBCDF14868E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61EF-1CDB-3C4D-A650-DDD10B174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2A25-6EDA-964A-BED2-ECBCDF14868E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61EF-1CDB-3C4D-A650-DDD10B174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2A25-6EDA-964A-BED2-ECBCDF14868E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561EF-1CDB-3C4D-A650-DDD10B174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Hyperspectral Instrument Comparisons: Assessing Spectral Band Adjustment Factor Stability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Benjamin Scarino, David R. </a:t>
            </a:r>
            <a:r>
              <a:rPr lang="en-US" dirty="0" err="1" smtClean="0"/>
              <a:t>Doelling</a:t>
            </a:r>
            <a:r>
              <a:rPr lang="en-US" dirty="0" smtClean="0"/>
              <a:t>, </a:t>
            </a:r>
            <a:r>
              <a:rPr lang="en-US" dirty="0" err="1" smtClean="0"/>
              <a:t>Rajendra</a:t>
            </a:r>
            <a:r>
              <a:rPr lang="en-US" dirty="0" smtClean="0"/>
              <a:t> Bhatt, Constantine </a:t>
            </a:r>
            <a:r>
              <a:rPr lang="en-US" dirty="0" err="1" smtClean="0"/>
              <a:t>Lukashin</a:t>
            </a:r>
            <a:r>
              <a:rPr lang="en-US" dirty="0" smtClean="0"/>
              <a:t>, </a:t>
            </a:r>
            <a:r>
              <a:rPr lang="en-US" dirty="0" err="1" smtClean="0"/>
              <a:t>Arun</a:t>
            </a:r>
            <a:r>
              <a:rPr lang="en-US" dirty="0" smtClean="0"/>
              <a:t> </a:t>
            </a:r>
            <a:r>
              <a:rPr lang="en-US" dirty="0" err="1" smtClean="0"/>
              <a:t>Gopalan</a:t>
            </a:r>
            <a:r>
              <a:rPr lang="en-US" dirty="0" smtClean="0"/>
              <a:t>, </a:t>
            </a:r>
            <a:r>
              <a:rPr lang="en-US" dirty="0" err="1" smtClean="0"/>
              <a:t>Conor</a:t>
            </a:r>
            <a:r>
              <a:rPr lang="en-US" dirty="0" smtClean="0"/>
              <a:t> Haney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a_hyperion_gome2_aqua_libya4_EROI_aug2007_r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7" cy="4789883"/>
          </a:xfrm>
          <a:prstGeom prst="rect">
            <a:avLst/>
          </a:prstGeom>
        </p:spPr>
      </p:pic>
      <p:pic>
        <p:nvPicPr>
          <p:cNvPr id="4" name="Picture 3" descr="Screen shot 2013-05-15 at 4.49.3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272" y="433374"/>
            <a:ext cx="1124457" cy="13228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5424969" y="766474"/>
            <a:ext cx="355483" cy="1805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56882" y="482428"/>
            <a:ext cx="103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Aqua-MODIS Band 2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54765" y="713261"/>
            <a:ext cx="650026" cy="138440"/>
          </a:xfrm>
          <a:prstGeom prst="straightConnector1">
            <a:avLst/>
          </a:prstGeom>
          <a:ln>
            <a:solidFill>
              <a:srgbClr val="00FFF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65618" y="485381"/>
            <a:ext cx="755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NOAA-14 Band 2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731750" y="4863424"/>
            <a:ext cx="368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SCIAMACHY-Based SBAF = 0.8464</a:t>
            </a:r>
          </a:p>
          <a:p>
            <a:r>
              <a:rPr lang="en-US" dirty="0" smtClean="0"/>
              <a:t>Hyperion-Based SBAF = 0.8474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8263" y="5934670"/>
            <a:ext cx="6247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SCIAMACHY Standard Error of the Regression: 1.05%</a:t>
            </a:r>
          </a:p>
          <a:p>
            <a:pPr algn="ctr"/>
            <a:r>
              <a:rPr lang="en-US" dirty="0" smtClean="0"/>
              <a:t>Increased uncertainty in the SBAF likely owed to water vapor absorption bands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214533" y="5025940"/>
            <a:ext cx="2332104" cy="331050"/>
            <a:chOff x="6214533" y="5025940"/>
            <a:chExt cx="2332104" cy="331050"/>
          </a:xfrm>
        </p:grpSpPr>
        <p:sp>
          <p:nvSpPr>
            <p:cNvPr id="16" name="Right Bracket 15"/>
            <p:cNvSpPr/>
            <p:nvPr/>
          </p:nvSpPr>
          <p:spPr>
            <a:xfrm>
              <a:off x="6214533" y="5062054"/>
              <a:ext cx="995941" cy="294936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80374" y="5025940"/>
              <a:ext cx="1366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0.1% difference</a:t>
              </a:r>
              <a:endParaRPr lang="en-US" sz="14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890272" y="619966"/>
            <a:ext cx="805464" cy="231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55894" y="1077291"/>
            <a:ext cx="805464" cy="231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90271" y="1568168"/>
            <a:ext cx="1124457" cy="231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2360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SCIAMACHY-based SBAF is well within 1% of the GOME-2-based and Hyperion-based </a:t>
            </a:r>
            <a:r>
              <a:rPr lang="en-US" dirty="0" err="1" smtClean="0"/>
              <a:t>SBAFs</a:t>
            </a:r>
            <a:endParaRPr lang="en-US" dirty="0" smtClean="0"/>
          </a:p>
          <a:p>
            <a:r>
              <a:rPr lang="en-US" dirty="0" smtClean="0"/>
              <a:t>SCIAMACHY ideal because high spectral resolution, full coverage of the visible and near-IR channels, and because of its readily available global coverage</a:t>
            </a:r>
          </a:p>
          <a:p>
            <a:r>
              <a:rPr lang="en-US" dirty="0" smtClean="0"/>
              <a:t>SCIAMACHY spectra consistently the best match to Aqua-MODIS radiance and reflectance; already established to be stable compared to Aqua-MODIS (</a:t>
            </a:r>
            <a:r>
              <a:rPr lang="en-US" dirty="0" err="1" smtClean="0"/>
              <a:t>Doelling</a:t>
            </a:r>
            <a:r>
              <a:rPr lang="en-US" dirty="0" smtClean="0"/>
              <a:t> et al., 2013)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4" descr="timeline_scia_aqua_c6_yearly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78057" y="3575673"/>
            <a:ext cx="5787886" cy="324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3782942"/>
            <a:ext cx="2135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/>
              <a:t>SCIAMACHY Radiance is stable to within -0.6% per decade compared to Aqua-MODIS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Clear-sky ocean SCIAMACHY-based </a:t>
            </a:r>
            <a:r>
              <a:rPr lang="en-US" dirty="0" err="1" smtClean="0"/>
              <a:t>SBAFs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rot="5400000">
            <a:off x="510601" y="1662170"/>
            <a:ext cx="3327516" cy="317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74359" y="1306692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2530631" y="1662964"/>
            <a:ext cx="332751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72771" y="3327516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95183" y="1308280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553043" y="1662964"/>
            <a:ext cx="3329104" cy="317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93595" y="3329104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19183" y="1311123"/>
            <a:ext cx="2924817" cy="60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574828" y="1665179"/>
            <a:ext cx="3331947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17595" y="3331947"/>
            <a:ext cx="2926405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1507047" y="1660582"/>
            <a:ext cx="332275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301928"/>
            <a:ext cx="2175947" cy="760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0" y="3324340"/>
            <a:ext cx="2174359" cy="919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159183" y="4343153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-857671" y="4343153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3185565" y="4343153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5205134" y="4343153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7225625" y="4343153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0" y="5354359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2341297" y="371016"/>
            <a:ext cx="5749846" cy="4161358"/>
            <a:chOff x="2341297" y="371016"/>
            <a:chExt cx="5749846" cy="4161358"/>
          </a:xfrm>
        </p:grpSpPr>
        <p:sp>
          <p:nvSpPr>
            <p:cNvPr id="78" name="TextBox 77"/>
            <p:cNvSpPr txBox="1"/>
            <p:nvPr/>
          </p:nvSpPr>
          <p:spPr>
            <a:xfrm>
              <a:off x="2341297" y="2146650"/>
              <a:ext cx="1679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  <a:latin typeface="Cooper Black"/>
                </a:rPr>
                <a:t>100% CLEAR</a:t>
              </a:r>
              <a:endParaRPr lang="en-US" dirty="0">
                <a:solidFill>
                  <a:srgbClr val="3366FF"/>
                </a:solidFill>
                <a:latin typeface="Cooper Black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341297" y="371016"/>
              <a:ext cx="1679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  <a:latin typeface="Cooper Black"/>
                </a:rPr>
                <a:t>100% CLEAR</a:t>
              </a:r>
              <a:endParaRPr lang="en-US" dirty="0">
                <a:solidFill>
                  <a:srgbClr val="3366FF"/>
                </a:solidFill>
                <a:latin typeface="Cooper Black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411909" y="4163042"/>
              <a:ext cx="1679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  <a:latin typeface="Cooper Black"/>
                </a:rPr>
                <a:t>100% CLEAR</a:t>
              </a:r>
              <a:endParaRPr lang="en-US" dirty="0">
                <a:solidFill>
                  <a:srgbClr val="3366FF"/>
                </a:solidFill>
                <a:latin typeface="Cooper Black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411909" y="2146650"/>
              <a:ext cx="1679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  <a:latin typeface="Cooper Black"/>
                </a:rPr>
                <a:t>100% CLEAR</a:t>
              </a:r>
              <a:endParaRPr lang="en-US" dirty="0">
                <a:solidFill>
                  <a:srgbClr val="3366FF"/>
                </a:solidFill>
                <a:latin typeface="Cooper Black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347472" y="1681014"/>
              <a:ext cx="1679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  <a:latin typeface="Cooper Black"/>
                </a:rPr>
                <a:t>100% CLEAR</a:t>
              </a:r>
              <a:endParaRPr lang="en-US" dirty="0">
                <a:solidFill>
                  <a:srgbClr val="3366FF"/>
                </a:solidFill>
                <a:latin typeface="Cooper Black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 rot="1632463">
            <a:off x="6604866" y="3319973"/>
            <a:ext cx="1112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30 km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 rot="1632463">
            <a:off x="4211519" y="2406398"/>
            <a:ext cx="8364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240 km</a:t>
            </a:r>
            <a:endParaRPr lang="en-US" sz="1500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 rot="1538057">
            <a:off x="2520746" y="2054995"/>
            <a:ext cx="4467311" cy="496037"/>
            <a:chOff x="2340597" y="3187000"/>
            <a:chExt cx="4467311" cy="496037"/>
          </a:xfrm>
        </p:grpSpPr>
        <p:grpSp>
          <p:nvGrpSpPr>
            <p:cNvPr id="11" name="Group 10"/>
            <p:cNvGrpSpPr/>
            <p:nvPr/>
          </p:nvGrpSpPr>
          <p:grpSpPr>
            <a:xfrm>
              <a:off x="2395461" y="3241864"/>
              <a:ext cx="4357583" cy="386309"/>
              <a:chOff x="2094527" y="2741695"/>
              <a:chExt cx="4357583" cy="386309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094528" y="2741695"/>
                <a:ext cx="4357582" cy="3009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094527" y="3097909"/>
                <a:ext cx="4357582" cy="3009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1917215" y="2919008"/>
                <a:ext cx="356213" cy="158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6273209" y="2949102"/>
                <a:ext cx="356213" cy="158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Multiply 11"/>
            <p:cNvSpPr/>
            <p:nvPr/>
          </p:nvSpPr>
          <p:spPr>
            <a:xfrm>
              <a:off x="2342186" y="3187000"/>
              <a:ext cx="109728" cy="10972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2340597" y="3543214"/>
              <a:ext cx="109728" cy="10972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ultiply 13"/>
            <p:cNvSpPr/>
            <p:nvPr/>
          </p:nvSpPr>
          <p:spPr>
            <a:xfrm>
              <a:off x="4523848" y="3380155"/>
              <a:ext cx="109728" cy="10972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6698180" y="3217788"/>
              <a:ext cx="109728" cy="10972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6696591" y="3573309"/>
              <a:ext cx="109728" cy="10972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997340" y="4972989"/>
            <a:ext cx="40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1°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194907" y="4151004"/>
            <a:ext cx="40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1°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>
          <a:xfrm rot="5400000" flipH="1" flipV="1">
            <a:off x="2037739" y="3846373"/>
            <a:ext cx="657410" cy="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2071508" y="4827310"/>
            <a:ext cx="589874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6" idx="1"/>
          </p:cNvCxnSpPr>
          <p:nvPr/>
        </p:nvCxnSpPr>
        <p:spPr>
          <a:xfrm rot="10800000" flipV="1">
            <a:off x="2366446" y="5157654"/>
            <a:ext cx="63089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3348360" y="5157655"/>
            <a:ext cx="61198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0" y="5592347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dirty="0" smtClean="0"/>
              <a:t>SCIAMACHY 240 km </a:t>
            </a:r>
            <a:r>
              <a:rPr lang="en-US" dirty="0" err="1" smtClean="0"/>
              <a:t>x</a:t>
            </a:r>
            <a:r>
              <a:rPr lang="en-US" dirty="0" smtClean="0"/>
              <a:t> 30 km clear-sky ocean footprints.</a:t>
            </a:r>
          </a:p>
          <a:p>
            <a:pPr marL="228600" indent="-228600">
              <a:buFont typeface="Arial"/>
              <a:buChar char="•"/>
            </a:pPr>
            <a:r>
              <a:rPr lang="en-US" dirty="0" smtClean="0"/>
              <a:t>Cloud fraction comes from 1° gridded MODIS data 1/2 hour after SCIAMACHY overpass</a:t>
            </a:r>
          </a:p>
          <a:p>
            <a:pPr marL="228600" indent="-228600">
              <a:buFont typeface="Arial"/>
              <a:buChar char="•"/>
            </a:pPr>
            <a:r>
              <a:rPr lang="en-US" dirty="0" smtClean="0"/>
              <a:t>Clouds still possible owing to advection or certain footprint orientations 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5123" y="0"/>
            <a:ext cx="92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Ocean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rot="5400000">
            <a:off x="510601" y="1662170"/>
            <a:ext cx="3327516" cy="317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74359" y="1306692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2530631" y="1662964"/>
            <a:ext cx="332751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72771" y="3327516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95183" y="1308280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553043" y="1662964"/>
            <a:ext cx="3329104" cy="317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93595" y="3329104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19183" y="1311123"/>
            <a:ext cx="2924817" cy="601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574828" y="1665179"/>
            <a:ext cx="3331947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17595" y="3331947"/>
            <a:ext cx="2926405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1507047" y="1660582"/>
            <a:ext cx="332275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301928"/>
            <a:ext cx="2175947" cy="760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0" y="3324340"/>
            <a:ext cx="2174359" cy="919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159183" y="4343153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-857671" y="4343153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3185565" y="4343153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5205134" y="4343153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7225625" y="4343153"/>
            <a:ext cx="202082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0" y="5354359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341297" y="2146650"/>
            <a:ext cx="167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oper Black"/>
              </a:rPr>
              <a:t>100% CLEAR</a:t>
            </a:r>
            <a:endParaRPr lang="en-US" dirty="0">
              <a:solidFill>
                <a:srgbClr val="3366FF"/>
              </a:solidFill>
              <a:latin typeface="Cooper Black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11909" y="4163042"/>
            <a:ext cx="167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oper Black"/>
              </a:rPr>
              <a:t>100% CLEAR</a:t>
            </a:r>
            <a:endParaRPr lang="en-US" dirty="0">
              <a:solidFill>
                <a:srgbClr val="3366FF"/>
              </a:solidFill>
              <a:latin typeface="Cooper Black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47472" y="1681014"/>
            <a:ext cx="167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oper Black"/>
              </a:rPr>
              <a:t>100% CLEAR</a:t>
            </a:r>
            <a:endParaRPr lang="en-US" dirty="0">
              <a:solidFill>
                <a:srgbClr val="3366FF"/>
              </a:solidFill>
              <a:latin typeface="Cooper Black"/>
            </a:endParaRPr>
          </a:p>
        </p:txBody>
      </p:sp>
      <p:sp>
        <p:nvSpPr>
          <p:cNvPr id="84" name="TextBox 83"/>
          <p:cNvSpPr txBox="1"/>
          <p:nvPr/>
        </p:nvSpPr>
        <p:spPr>
          <a:xfrm rot="1632463">
            <a:off x="6604864" y="4016133"/>
            <a:ext cx="1112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30 km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 rot="1632463">
            <a:off x="4211517" y="3102558"/>
            <a:ext cx="8364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240 km</a:t>
            </a:r>
            <a:endParaRPr lang="en-US" sz="1500" dirty="0">
              <a:solidFill>
                <a:srgbClr val="FF0000"/>
              </a:solidFill>
            </a:endParaRPr>
          </a:p>
        </p:txBody>
      </p:sp>
      <p:grpSp>
        <p:nvGrpSpPr>
          <p:cNvPr id="3" name="Group 16"/>
          <p:cNvGrpSpPr/>
          <p:nvPr/>
        </p:nvGrpSpPr>
        <p:grpSpPr>
          <a:xfrm rot="1538057">
            <a:off x="2520744" y="2751155"/>
            <a:ext cx="4467311" cy="496037"/>
            <a:chOff x="2340597" y="3187000"/>
            <a:chExt cx="4467311" cy="496037"/>
          </a:xfrm>
        </p:grpSpPr>
        <p:grpSp>
          <p:nvGrpSpPr>
            <p:cNvPr id="4" name="Group 10"/>
            <p:cNvGrpSpPr/>
            <p:nvPr/>
          </p:nvGrpSpPr>
          <p:grpSpPr>
            <a:xfrm>
              <a:off x="2395461" y="3241864"/>
              <a:ext cx="4357583" cy="386309"/>
              <a:chOff x="2094527" y="2741695"/>
              <a:chExt cx="4357583" cy="386309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094528" y="2741695"/>
                <a:ext cx="4357582" cy="3009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094527" y="3097909"/>
                <a:ext cx="4357582" cy="3009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1917215" y="2919008"/>
                <a:ext cx="356213" cy="158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6273209" y="2949102"/>
                <a:ext cx="356213" cy="158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Multiply 11"/>
            <p:cNvSpPr/>
            <p:nvPr/>
          </p:nvSpPr>
          <p:spPr>
            <a:xfrm>
              <a:off x="2342186" y="3187000"/>
              <a:ext cx="109728" cy="10972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2340597" y="3543214"/>
              <a:ext cx="109728" cy="10972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ultiply 13"/>
            <p:cNvSpPr/>
            <p:nvPr/>
          </p:nvSpPr>
          <p:spPr>
            <a:xfrm>
              <a:off x="4523848" y="3380155"/>
              <a:ext cx="109728" cy="10972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6698180" y="3217788"/>
              <a:ext cx="109728" cy="10972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6696591" y="3573309"/>
              <a:ext cx="109728" cy="10972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997340" y="4972989"/>
            <a:ext cx="40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1°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194907" y="4151004"/>
            <a:ext cx="40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1°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>
          <a:xfrm rot="5400000" flipH="1" flipV="1">
            <a:off x="2037739" y="3846373"/>
            <a:ext cx="657410" cy="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2071508" y="4827310"/>
            <a:ext cx="589874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6" idx="1"/>
          </p:cNvCxnSpPr>
          <p:nvPr/>
        </p:nvCxnSpPr>
        <p:spPr>
          <a:xfrm rot="10800000" flipV="1">
            <a:off x="2366446" y="5157654"/>
            <a:ext cx="63089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3348360" y="5157655"/>
            <a:ext cx="61198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0" y="5592347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dirty="0" smtClean="0"/>
              <a:t>SCIAMACHY 240 km </a:t>
            </a:r>
            <a:r>
              <a:rPr lang="en-US" dirty="0" err="1" smtClean="0"/>
              <a:t>x</a:t>
            </a:r>
            <a:r>
              <a:rPr lang="en-US" dirty="0" smtClean="0"/>
              <a:t> 30 km clear-sky ocean footprints.</a:t>
            </a:r>
          </a:p>
          <a:p>
            <a:pPr marL="228600" indent="-228600">
              <a:buFont typeface="Arial"/>
              <a:buChar char="•"/>
            </a:pPr>
            <a:r>
              <a:rPr lang="en-US" dirty="0" smtClean="0"/>
              <a:t>Cloud fraction comes from 1° gridded MODIS data 1/2 hour after SCIAMACHY overpass</a:t>
            </a:r>
          </a:p>
          <a:p>
            <a:pPr marL="228600" indent="-228600">
              <a:buFont typeface="Arial"/>
              <a:buChar char="•"/>
            </a:pPr>
            <a:r>
              <a:rPr lang="en-US" dirty="0" smtClean="0"/>
              <a:t>Clouds still possible owing to advection or certain footprint orientations 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5123" y="0"/>
            <a:ext cx="92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47472" y="4163042"/>
            <a:ext cx="167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  <a:latin typeface="Cooper Black"/>
              </a:rPr>
              <a:t>????</a:t>
            </a:r>
            <a:endParaRPr lang="en-US" dirty="0">
              <a:solidFill>
                <a:srgbClr val="3366FF"/>
              </a:solidFill>
              <a:latin typeface="Cooper Blac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scia_clrOcean_h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60" y="-12680"/>
            <a:ext cx="6546040" cy="3429000"/>
          </a:xfrm>
          <a:prstGeom prst="rect">
            <a:avLst/>
          </a:prstGeom>
        </p:spPr>
      </p:pic>
      <p:pic>
        <p:nvPicPr>
          <p:cNvPr id="48" name="Picture 47" descr="scia_clrOcean_h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364" y="3416320"/>
            <a:ext cx="6685636" cy="3429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0" y="3577152"/>
            <a:ext cx="30564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endParaRPr lang="en-US" dirty="0" smtClean="0"/>
          </a:p>
          <a:p>
            <a:pPr marL="228600" indent="-228600">
              <a:buFont typeface="Arial"/>
              <a:buChar char="•"/>
            </a:pPr>
            <a:r>
              <a:rPr lang="en-US" dirty="0" smtClean="0"/>
              <a:t>Of ~500,000 ocean footprints over ~8 years, 180 register as 100% clear </a:t>
            </a:r>
          </a:p>
          <a:p>
            <a:pPr marL="228600" indent="-228600">
              <a:buFont typeface="Arial"/>
              <a:buChar char="•"/>
            </a:pPr>
            <a:r>
              <a:rPr lang="en-US" dirty="0" smtClean="0"/>
              <a:t>Of those, 79 measure a radiance &lt; 55 W/m</a:t>
            </a:r>
            <a:r>
              <a:rPr lang="en-US" baseline="30000" dirty="0" smtClean="0"/>
              <a:t>2</a:t>
            </a:r>
            <a:r>
              <a:rPr lang="en-US" dirty="0" smtClean="0"/>
              <a:t>/μm/sr</a:t>
            </a:r>
          </a:p>
          <a:p>
            <a:pPr marL="228600" indent="-228600">
              <a:buFont typeface="Arial"/>
              <a:buChar char="•"/>
            </a:pPr>
            <a:r>
              <a:rPr lang="en-US" dirty="0" smtClean="0"/>
              <a:t>The remaining 101 footprints have a radiance &gt; 300 W/m</a:t>
            </a:r>
            <a:r>
              <a:rPr lang="en-US" baseline="30000" dirty="0" smtClean="0"/>
              <a:t>2</a:t>
            </a:r>
            <a:r>
              <a:rPr lang="en-US" dirty="0" smtClean="0"/>
              <a:t>/μm/sr</a:t>
            </a:r>
          </a:p>
          <a:p>
            <a:pPr marL="228600" indent="-228600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087534" y="4050847"/>
            <a:ext cx="2379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101 likely instances “clear” footprint is still partially cloudy owing to footprint orientation on  1° MODIS grid</a:t>
            </a:r>
            <a:endParaRPr lang="en-US" sz="1400" dirty="0"/>
          </a:p>
        </p:txBody>
      </p:sp>
      <p:sp>
        <p:nvSpPr>
          <p:cNvPr id="51" name="Left Brace 50"/>
          <p:cNvSpPr/>
          <p:nvPr/>
        </p:nvSpPr>
        <p:spPr>
          <a:xfrm rot="5400000">
            <a:off x="7162800" y="4208399"/>
            <a:ext cx="228599" cy="1786466"/>
          </a:xfrm>
          <a:prstGeom prst="leftBrac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0" y="233062"/>
            <a:ext cx="305646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endParaRPr lang="en-US" dirty="0" smtClean="0"/>
          </a:p>
          <a:p>
            <a:pPr marL="228600" indent="-228600">
              <a:buFont typeface="Arial"/>
              <a:buChar char="•"/>
            </a:pPr>
            <a:r>
              <a:rPr lang="en-US" dirty="0" smtClean="0"/>
              <a:t>Tropical Pacific Ocean domain, covering 20°N to 20°S, and 110°W to 160°W</a:t>
            </a:r>
          </a:p>
          <a:p>
            <a:pPr marL="228600" indent="-228600">
              <a:buFont typeface="Arial"/>
              <a:buChar char="•"/>
            </a:pPr>
            <a:r>
              <a:rPr lang="en-US" dirty="0" smtClean="0"/>
              <a:t>Sampling time from August 2002 through December 2012</a:t>
            </a:r>
          </a:p>
          <a:p>
            <a:pPr marL="228600" indent="-228600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a_hyperion_gome2_aqua_libya4_EROI_aug2007_r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62" y="-3"/>
            <a:ext cx="6546038" cy="3428998"/>
          </a:xfrm>
          <a:prstGeom prst="rect">
            <a:avLst/>
          </a:prstGeom>
        </p:spPr>
      </p:pic>
      <p:pic>
        <p:nvPicPr>
          <p:cNvPr id="3" name="Picture 2" descr="scia_hyperion_gome2_aqua_libya4_EROI_aug2007_r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962" y="3428997"/>
            <a:ext cx="6546038" cy="3428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65200"/>
            <a:ext cx="3056467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endParaRPr lang="en-US" dirty="0" smtClean="0"/>
          </a:p>
          <a:p>
            <a:pPr marL="228600" indent="-228600"/>
            <a:r>
              <a:rPr lang="en-US" dirty="0" smtClean="0"/>
              <a:t>Radiance and reflectance spectra from the 79 clear ocean (&lt; 55 W/m</a:t>
            </a:r>
            <a:r>
              <a:rPr lang="en-US" baseline="30000" dirty="0" smtClean="0"/>
              <a:t>2</a:t>
            </a:r>
            <a:r>
              <a:rPr lang="en-US" dirty="0" smtClean="0"/>
              <a:t>/μm/sr) SCIAMACHY footprints</a:t>
            </a:r>
          </a:p>
          <a:p>
            <a:pPr marL="228600" indent="-228600"/>
            <a:endParaRPr lang="en-US" dirty="0" smtClean="0"/>
          </a:p>
          <a:p>
            <a:pPr marL="228600" indent="-228600"/>
            <a:r>
              <a:rPr lang="en-US" dirty="0" smtClean="0"/>
              <a:t>There is still a relatively large variance below this break-point, but consider that the overall magnitude of radiance/relfectance is small. Also cannot rule out clouds that are much smaller than MODIS pixel size</a:t>
            </a:r>
          </a:p>
          <a:p>
            <a:pPr marL="228600" indent="-228600"/>
            <a:endParaRPr lang="en-US" dirty="0" smtClean="0"/>
          </a:p>
          <a:p>
            <a:pPr marL="228600" indent="-228600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qua.1_gos15.1_clrocean_scia_rad_paci_200208-201012_updat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410140" cy="4299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151" y="2233083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SZA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SBAF Examples</a:t>
            </a:r>
            <a:endParaRPr lang="en-US" dirty="0"/>
          </a:p>
        </p:txBody>
      </p:sp>
      <p:pic>
        <p:nvPicPr>
          <p:cNvPr id="7" name="Picture 6" descr="aqua.1_gos15.1_clrocean_scia_rad_paci_200208-201012_upda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860" y="1417638"/>
            <a:ext cx="4410140" cy="4299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9806" y="2233083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SZA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0002" y="1131368"/>
            <a:ext cx="21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Channel 1 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4404" y="1131368"/>
            <a:ext cx="21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Channel 2 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Difficult to find 100% clear</a:t>
            </a:r>
            <a:r>
              <a:rPr lang="en-US" smtClean="0"/>
              <a:t>-sky </a:t>
            </a:r>
            <a:r>
              <a:rPr lang="en-US" dirty="0" smtClean="0"/>
              <a:t>SCIAMACHY footprints owing to their size, unless you have very large sample size</a:t>
            </a:r>
          </a:p>
          <a:p>
            <a:r>
              <a:rPr lang="en-US" dirty="0" smtClean="0"/>
              <a:t>Even those that register as 100% clear can sometimes still be partially cloudy owing to advection or footprint orientation</a:t>
            </a:r>
          </a:p>
          <a:p>
            <a:r>
              <a:rPr lang="en-US" dirty="0" smtClean="0"/>
              <a:t>However, there is an obvious breakpoint between the brighter, cloudy footprints and the footprints one would expect to be associated with clear-sky ocean</a:t>
            </a:r>
          </a:p>
          <a:p>
            <a:r>
              <a:rPr lang="en-US" dirty="0" smtClean="0"/>
              <a:t>An SBAF can be computed using these darker footprints, which probably are the closest representation of a 100% clear-sky ocean footprint that can be found</a:t>
            </a:r>
          </a:p>
          <a:p>
            <a:r>
              <a:rPr lang="en-US" dirty="0" smtClean="0"/>
              <a:t>Will attempt to analyze these clear-sky footprints using GOME-2 data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Part One: Hyperspectral Instrument Comparisons</a:t>
            </a:r>
          </a:p>
          <a:p>
            <a:pPr lvl="1"/>
            <a:r>
              <a:rPr lang="en-US" dirty="0" smtClean="0"/>
              <a:t>SCIAMACHY, Hyperion, GOME-2, and Aqua-MODIS radiance comparisons</a:t>
            </a:r>
          </a:p>
          <a:p>
            <a:pPr lvl="1"/>
            <a:r>
              <a:rPr lang="en-US" dirty="0" smtClean="0"/>
              <a:t>SCIAMACHY and Hyperion irradiance comparison</a:t>
            </a:r>
          </a:p>
          <a:p>
            <a:pPr lvl="1"/>
            <a:r>
              <a:rPr lang="en-US" dirty="0" smtClean="0"/>
              <a:t>SCIAMACHY, Hyperion, and Aqua-MODIS reflection comparisons</a:t>
            </a:r>
          </a:p>
          <a:p>
            <a:pPr lvl="1"/>
            <a:r>
              <a:rPr lang="en-US" dirty="0" smtClean="0"/>
              <a:t>Spectral Band Adjustment Factor (SBAF) calculation</a:t>
            </a:r>
          </a:p>
          <a:p>
            <a:pPr lvl="1"/>
            <a:r>
              <a:rPr lang="en-US" dirty="0" smtClean="0"/>
              <a:t>SBAF comparisons from the three instruments</a:t>
            </a:r>
          </a:p>
          <a:p>
            <a:pPr lvl="1"/>
            <a:r>
              <a:rPr lang="en-US" dirty="0" smtClean="0"/>
              <a:t>Conclusions</a:t>
            </a:r>
          </a:p>
          <a:p>
            <a:r>
              <a:rPr lang="en-US" dirty="0" smtClean="0"/>
              <a:t>Part Two: Clear-sky ocean SCIAMACHY-based Spectral Band Adjustment Factors</a:t>
            </a:r>
          </a:p>
          <a:p>
            <a:pPr lvl="1"/>
            <a:r>
              <a:rPr lang="en-US" dirty="0" smtClean="0"/>
              <a:t>SCIAMACHY clear-sky criteria</a:t>
            </a:r>
          </a:p>
          <a:p>
            <a:pPr lvl="1"/>
            <a:r>
              <a:rPr lang="en-US" dirty="0" smtClean="0"/>
              <a:t>Sample distribution and spectra analysis</a:t>
            </a:r>
          </a:p>
          <a:p>
            <a:pPr lvl="1"/>
            <a:r>
              <a:rPr lang="en-US" dirty="0" smtClean="0"/>
              <a:t>SBAF examples</a:t>
            </a:r>
          </a:p>
          <a:p>
            <a:pPr lvl="1"/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5-28 at 12.28.2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98" y="0"/>
            <a:ext cx="8252004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0800000" flipV="1">
            <a:off x="2486474" y="5875927"/>
            <a:ext cx="1236132" cy="1"/>
          </a:xfrm>
          <a:prstGeom prst="line">
            <a:avLst/>
          </a:prstGeom>
          <a:ln w="38100">
            <a:solidFill>
              <a:srgbClr val="00FF0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2486474" y="6160618"/>
            <a:ext cx="1236132" cy="1588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2486474" y="6441605"/>
            <a:ext cx="1236132" cy="1"/>
          </a:xfrm>
          <a:prstGeom prst="line">
            <a:avLst/>
          </a:prstGeom>
          <a:ln w="38100">
            <a:solidFill>
              <a:srgbClr val="00FFF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2486474" y="6714124"/>
            <a:ext cx="1236137" cy="3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74151" y="5688073"/>
            <a:ext cx="1617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FF0E"/>
                </a:solidFill>
              </a:rPr>
              <a:t>Libya-4 ROI</a:t>
            </a:r>
            <a:endParaRPr lang="en-US" sz="1600" b="1" dirty="0">
              <a:solidFill>
                <a:srgbClr val="00FF0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998" y="5965939"/>
            <a:ext cx="213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SCIAMACHY Footprints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9937" y="6238460"/>
            <a:ext cx="213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FFF6"/>
                </a:solidFill>
              </a:rPr>
              <a:t>GOME-2 Footprints</a:t>
            </a:r>
            <a:endParaRPr lang="en-US" sz="1600" b="1" dirty="0">
              <a:solidFill>
                <a:srgbClr val="00FFF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809" y="6519446"/>
            <a:ext cx="213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Hyperion Swath</a:t>
            </a:r>
            <a:endParaRPr lang="en-US" sz="1600" b="1" dirty="0">
              <a:solidFill>
                <a:srgbClr val="FFFF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6516650" y="6152151"/>
            <a:ext cx="1236132" cy="1588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22611" y="5957472"/>
            <a:ext cx="2974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SCIAMACHY Unused Footprint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0800000" flipV="1">
            <a:off x="6516649" y="6441604"/>
            <a:ext cx="1236132" cy="1"/>
          </a:xfrm>
          <a:prstGeom prst="line">
            <a:avLst/>
          </a:prstGeom>
          <a:ln w="38100">
            <a:solidFill>
              <a:srgbClr val="00FFF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04733" y="6238459"/>
            <a:ext cx="2740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FFF6"/>
                </a:solidFill>
              </a:rPr>
              <a:t>GOME-2 Unused Footprint</a:t>
            </a:r>
            <a:endParaRPr lang="en-US" sz="1600" b="1" dirty="0">
              <a:solidFill>
                <a:srgbClr val="00FFF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5998" y="2274838"/>
            <a:ext cx="21336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Measurements taken over a Libyan Desert site (28°N to 29.5°N, and 22.5°E to 24°E)  during August 2007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a_hyperion_gome2_aqua_libya4_EROI_aug2007_r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035" y="0"/>
            <a:ext cx="6546040" cy="3428999"/>
          </a:xfrm>
          <a:prstGeom prst="rect">
            <a:avLst/>
          </a:prstGeom>
        </p:spPr>
      </p:pic>
      <p:pic>
        <p:nvPicPr>
          <p:cNvPr id="3" name="Picture 2" descr="scia_hyperion_gome2_aqua_libya4_EROI_aug2007_r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035" y="3429000"/>
            <a:ext cx="6546040" cy="3428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98120"/>
            <a:ext cx="33697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1700" dirty="0" smtClean="0"/>
              <a:t>Number of samples:</a:t>
            </a:r>
          </a:p>
          <a:p>
            <a:pPr marL="685800" lvl="1" indent="-228600">
              <a:buFont typeface="Arial"/>
              <a:buChar char="•"/>
            </a:pPr>
            <a:r>
              <a:rPr lang="en-US" sz="1700" dirty="0" smtClean="0"/>
              <a:t>SCIA: 17</a:t>
            </a:r>
          </a:p>
          <a:p>
            <a:pPr marL="685800" lvl="1" indent="-228600">
              <a:buFont typeface="Arial"/>
              <a:buChar char="•"/>
            </a:pPr>
            <a:r>
              <a:rPr lang="en-US" sz="1700" dirty="0" smtClean="0"/>
              <a:t>GOME-2: 17</a:t>
            </a:r>
          </a:p>
          <a:p>
            <a:pPr marL="685800" lvl="1" indent="-228600">
              <a:buFont typeface="Arial"/>
              <a:buChar char="•"/>
            </a:pPr>
            <a:r>
              <a:rPr lang="en-US" sz="1700" dirty="0" smtClean="0"/>
              <a:t>Hyperion: 5</a:t>
            </a:r>
          </a:p>
          <a:p>
            <a:pPr marL="685800" lvl="1" indent="-228600">
              <a:buFont typeface="Arial"/>
              <a:buChar char="•"/>
            </a:pPr>
            <a:r>
              <a:rPr lang="en-US" sz="1700" dirty="0" smtClean="0"/>
              <a:t>Aqua-MODIS: 4</a:t>
            </a:r>
          </a:p>
          <a:p>
            <a:pPr marL="228600" indent="-228600">
              <a:buFont typeface="Arial"/>
              <a:buChar char="•"/>
            </a:pPr>
            <a:endParaRPr lang="en-US" sz="1700" dirty="0" smtClean="0"/>
          </a:p>
          <a:p>
            <a:pPr marL="228600" indent="-228600">
              <a:buFont typeface="Arial"/>
              <a:buChar char="•"/>
            </a:pPr>
            <a:r>
              <a:rPr lang="en-US" sz="1700" dirty="0" smtClean="0"/>
              <a:t>VZA limited to &lt; 10°</a:t>
            </a:r>
          </a:p>
          <a:p>
            <a:pPr marL="228600" indent="-228600">
              <a:buFont typeface="Arial"/>
              <a:buChar char="•"/>
            </a:pPr>
            <a:endParaRPr lang="en-US" sz="1700" dirty="0" smtClean="0"/>
          </a:p>
          <a:p>
            <a:pPr marL="228600" indent="-228600">
              <a:buFont typeface="Arial"/>
              <a:buChar char="•"/>
            </a:pPr>
            <a:r>
              <a:rPr lang="en-US" sz="1700" dirty="0" smtClean="0"/>
              <a:t>SZA normalized to SCIA (29.0°):            </a:t>
            </a:r>
          </a:p>
          <a:p>
            <a:pPr marL="228600" indent="-228600"/>
            <a:r>
              <a:rPr lang="en-US" sz="1700" dirty="0" smtClean="0"/>
              <a:t>	</a:t>
            </a:r>
            <a:r>
              <a:rPr lang="en-US" sz="1700" dirty="0" err="1" smtClean="0"/>
              <a:t>Rad</a:t>
            </a:r>
            <a:r>
              <a:rPr lang="en-US" sz="1700" dirty="0" smtClean="0"/>
              <a:t> = [</a:t>
            </a:r>
            <a:r>
              <a:rPr lang="en-US" sz="1700" dirty="0" err="1" smtClean="0"/>
              <a:t>Rad</a:t>
            </a:r>
            <a:r>
              <a:rPr lang="en-US" sz="1700" dirty="0" smtClean="0"/>
              <a:t> / </a:t>
            </a:r>
            <a:r>
              <a:rPr lang="en-US" sz="1700" dirty="0" err="1" smtClean="0"/>
              <a:t>cos(SZA</a:t>
            </a:r>
            <a:r>
              <a:rPr lang="en-US" sz="1700" dirty="0" smtClean="0"/>
              <a:t>) ] * cos(29°)</a:t>
            </a:r>
          </a:p>
          <a:p>
            <a:pPr marL="228600" indent="-228600">
              <a:buFont typeface="Arial"/>
              <a:buChar char="•"/>
            </a:pPr>
            <a:endParaRPr lang="en-US" sz="1700" dirty="0" smtClean="0"/>
          </a:p>
          <a:p>
            <a:pPr marL="228600" indent="-228600">
              <a:buFont typeface="Arial"/>
              <a:buChar char="•"/>
            </a:pPr>
            <a:r>
              <a:rPr lang="en-US" sz="1700" dirty="0" smtClean="0"/>
              <a:t>Earth-sun distance correction, relative to August 15, applied:</a:t>
            </a:r>
          </a:p>
          <a:p>
            <a:pPr marL="228600" indent="-228600"/>
            <a:r>
              <a:rPr lang="en-US" sz="1700" dirty="0" smtClean="0"/>
              <a:t>	</a:t>
            </a:r>
            <a:r>
              <a:rPr lang="en-US" sz="1700" dirty="0" err="1" smtClean="0"/>
              <a:t>Rad</a:t>
            </a:r>
            <a:r>
              <a:rPr lang="en-US" sz="1700" dirty="0" smtClean="0"/>
              <a:t> = </a:t>
            </a:r>
            <a:r>
              <a:rPr lang="en-US" sz="1700" dirty="0" err="1" smtClean="0"/>
              <a:t>Rad</a:t>
            </a:r>
            <a:r>
              <a:rPr lang="en-US" sz="1700" dirty="0" smtClean="0"/>
              <a:t> / 1.0258</a:t>
            </a:r>
          </a:p>
          <a:p>
            <a:pPr marL="228600" indent="-228600"/>
            <a:endParaRPr lang="en-US" sz="1700" dirty="0" smtClean="0"/>
          </a:p>
          <a:p>
            <a:pPr marL="228600" indent="-228600"/>
            <a:endParaRPr lang="en-US" sz="1700" dirty="0" smtClean="0"/>
          </a:p>
          <a:p>
            <a:pPr algn="ctr"/>
            <a:endParaRPr lang="en-US" sz="1700" dirty="0" smtClean="0"/>
          </a:p>
          <a:p>
            <a:pPr algn="ctr"/>
            <a:endParaRPr lang="en-US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6069254" y="3639380"/>
            <a:ext cx="195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Mean Diff: -4.2 ± 12.7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071179" y="3815856"/>
            <a:ext cx="195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Mean Diff: 5.7 ± 15.0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34087"/>
            <a:ext cx="3369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Radiance Comparison</a:t>
            </a:r>
            <a:endParaRPr lang="en-US" sz="22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3623294" y="975092"/>
            <a:ext cx="2447886" cy="4201325"/>
            <a:chOff x="3623294" y="975092"/>
            <a:chExt cx="2447886" cy="4201325"/>
          </a:xfrm>
        </p:grpSpPr>
        <p:sp>
          <p:nvSpPr>
            <p:cNvPr id="10" name="Oval 9"/>
            <p:cNvSpPr/>
            <p:nvPr/>
          </p:nvSpPr>
          <p:spPr>
            <a:xfrm>
              <a:off x="4760839" y="975092"/>
              <a:ext cx="228712" cy="10894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623294" y="1777553"/>
              <a:ext cx="228712" cy="10894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23294" y="3916378"/>
              <a:ext cx="228712" cy="126003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760839" y="3721719"/>
              <a:ext cx="228712" cy="14546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49540" y="2299294"/>
              <a:ext cx="202164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Artifacts of GOME-2 channel overlap regions. Low values filtered when calculating SBAF </a:t>
              </a:r>
              <a:endParaRPr lang="en-US" sz="1100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3852007" y="2443751"/>
              <a:ext cx="197533" cy="240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0" idx="4"/>
            </p:cNvCxnSpPr>
            <p:nvPr/>
          </p:nvCxnSpPr>
          <p:spPr>
            <a:xfrm rot="16200000" flipV="1">
              <a:off x="4757823" y="2181921"/>
              <a:ext cx="234747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241453" y="5899434"/>
            <a:ext cx="2437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About a 1-2% difference on average</a:t>
            </a:r>
            <a:endParaRPr lang="en-US" sz="1200" dirty="0"/>
          </a:p>
        </p:txBody>
      </p:sp>
      <p:sp>
        <p:nvSpPr>
          <p:cNvPr id="33" name="Oval 32"/>
          <p:cNvSpPr/>
          <p:nvPr/>
        </p:nvSpPr>
        <p:spPr>
          <a:xfrm>
            <a:off x="6241453" y="5875358"/>
            <a:ext cx="2437779" cy="37847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a_hyperion_gome2_aqua_libya4_EROI_aug2007_r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035" y="0"/>
            <a:ext cx="6546040" cy="3429000"/>
          </a:xfrm>
          <a:prstGeom prst="rect">
            <a:avLst/>
          </a:prstGeom>
        </p:spPr>
      </p:pic>
      <p:pic>
        <p:nvPicPr>
          <p:cNvPr id="3" name="Picture 2" descr="scia_hyperion_gome2_aqua_libya4_EROI_aug2007_r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036" y="3429000"/>
            <a:ext cx="6546040" cy="3428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00746"/>
            <a:ext cx="3403600" cy="5216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1700" dirty="0" smtClean="0"/>
              <a:t>Number of samples:</a:t>
            </a:r>
          </a:p>
          <a:p>
            <a:pPr marL="685800" lvl="1" indent="-228600">
              <a:buFont typeface="Arial"/>
              <a:buChar char="•"/>
            </a:pPr>
            <a:r>
              <a:rPr lang="en-US" sz="1700" dirty="0" smtClean="0"/>
              <a:t>SCIA: 17</a:t>
            </a:r>
          </a:p>
          <a:p>
            <a:pPr marL="685800" lvl="1" indent="-228600">
              <a:buFont typeface="Arial"/>
              <a:buChar char="•"/>
            </a:pPr>
            <a:r>
              <a:rPr lang="en-US" sz="1700" dirty="0" smtClean="0"/>
              <a:t>Hyperion: 5</a:t>
            </a:r>
          </a:p>
          <a:p>
            <a:pPr marL="228600" indent="-228600"/>
            <a:endParaRPr lang="en-US" sz="1700" dirty="0" smtClean="0"/>
          </a:p>
          <a:p>
            <a:pPr marL="228600" indent="-228600">
              <a:buFont typeface="Arial"/>
              <a:buChar char="•"/>
            </a:pPr>
            <a:r>
              <a:rPr lang="en-US" sz="1600" dirty="0" smtClean="0"/>
              <a:t>Hyperion performs on</a:t>
            </a:r>
            <a:r>
              <a:rPr lang="en-US" sz="1600" dirty="0"/>
              <a:t>-orbit solar views, an internal calibration source consisting of halogen lamps, lunar views, and vicarious calibration over instrumented </a:t>
            </a:r>
            <a:r>
              <a:rPr lang="en-US" sz="1600" dirty="0" smtClean="0"/>
              <a:t>sites (</a:t>
            </a:r>
            <a:r>
              <a:rPr lang="en-US" sz="1600" dirty="0" err="1" smtClean="0"/>
              <a:t>Chander</a:t>
            </a:r>
            <a:r>
              <a:rPr lang="en-US" sz="1600" dirty="0" smtClean="0"/>
              <a:t>)</a:t>
            </a:r>
          </a:p>
          <a:p>
            <a:pPr marL="228600" indent="-228600">
              <a:buFont typeface="Arial"/>
              <a:buChar char="•"/>
            </a:pPr>
            <a:endParaRPr lang="en-US" sz="1700" dirty="0" smtClean="0"/>
          </a:p>
          <a:p>
            <a:pPr marL="228600" indent="-228600">
              <a:buFont typeface="Arial"/>
              <a:buChar char="•"/>
            </a:pPr>
            <a:r>
              <a:rPr lang="en-US" sz="1600" dirty="0" smtClean="0"/>
              <a:t>SCIAMACHY operationally conducts sun observations for degradation monitoring (also moon)</a:t>
            </a:r>
            <a:endParaRPr lang="en-US" sz="1700" dirty="0" smtClean="0"/>
          </a:p>
          <a:p>
            <a:pPr marL="228600" indent="-228600"/>
            <a:endParaRPr lang="en-US" sz="1700" dirty="0" smtClean="0"/>
          </a:p>
          <a:p>
            <a:pPr marL="228600" indent="-228600">
              <a:buFont typeface="Arial"/>
              <a:buChar char="•"/>
            </a:pPr>
            <a:r>
              <a:rPr lang="en-US" sz="1700" dirty="0" smtClean="0"/>
              <a:t>Working on reading GOME-2 Irradiance data</a:t>
            </a:r>
          </a:p>
          <a:p>
            <a:pPr marL="228600" indent="-228600"/>
            <a:endParaRPr lang="en-US" sz="1700" dirty="0" smtClean="0"/>
          </a:p>
          <a:p>
            <a:pPr marL="228600" indent="-228600"/>
            <a:endParaRPr lang="en-US" sz="1700" dirty="0" smtClean="0"/>
          </a:p>
          <a:p>
            <a:pPr algn="ctr"/>
            <a:endParaRPr lang="en-US" sz="1700" dirty="0" smtClean="0"/>
          </a:p>
          <a:p>
            <a:pPr algn="ctr"/>
            <a:endParaRPr lang="en-US" sz="1700" dirty="0"/>
          </a:p>
        </p:txBody>
      </p:sp>
      <p:sp>
        <p:nvSpPr>
          <p:cNvPr id="6" name="TextBox 5"/>
          <p:cNvSpPr txBox="1"/>
          <p:nvPr/>
        </p:nvSpPr>
        <p:spPr>
          <a:xfrm>
            <a:off x="6069254" y="3639380"/>
            <a:ext cx="195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Mean Diff: -23.3 ± 57.3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34087"/>
            <a:ext cx="3369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Irradiance Comparison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a_hyperion_gome2_aqua_libya4_EROI_aug2007_r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878" y="1"/>
            <a:ext cx="6546041" cy="3429000"/>
          </a:xfrm>
          <a:prstGeom prst="rect">
            <a:avLst/>
          </a:prstGeom>
        </p:spPr>
      </p:pic>
      <p:pic>
        <p:nvPicPr>
          <p:cNvPr id="3" name="Picture 2" descr="scia_hyperion_gome2_aqua_libya4_EROI_aug2007_r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879" y="3429001"/>
            <a:ext cx="654604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1093146"/>
            <a:ext cx="34120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1700" dirty="0" smtClean="0"/>
              <a:t>Number of samples:</a:t>
            </a:r>
          </a:p>
          <a:p>
            <a:pPr marL="685800" lvl="1" indent="-228600">
              <a:buFont typeface="Arial"/>
              <a:buChar char="•"/>
            </a:pPr>
            <a:r>
              <a:rPr lang="en-US" sz="1700" dirty="0" smtClean="0"/>
              <a:t>SCIA: 17</a:t>
            </a:r>
          </a:p>
          <a:p>
            <a:pPr marL="685800" lvl="1" indent="-228600">
              <a:buFont typeface="Arial"/>
              <a:buChar char="•"/>
            </a:pPr>
            <a:r>
              <a:rPr lang="en-US" sz="1700" dirty="0" smtClean="0"/>
              <a:t>Hyperion: 5</a:t>
            </a:r>
          </a:p>
          <a:p>
            <a:pPr marL="685800" lvl="1" indent="-228600">
              <a:buFont typeface="Arial"/>
              <a:buChar char="•"/>
            </a:pPr>
            <a:r>
              <a:rPr lang="en-US" sz="1700" dirty="0" smtClean="0"/>
              <a:t>Aqua-MODIS: 4</a:t>
            </a:r>
          </a:p>
          <a:p>
            <a:pPr marL="228600" indent="-228600"/>
            <a:endParaRPr lang="en-US" sz="1700" dirty="0" smtClean="0"/>
          </a:p>
          <a:p>
            <a:pPr marL="228600" indent="-228600">
              <a:buFont typeface="Arial"/>
              <a:buChar char="•"/>
            </a:pPr>
            <a:r>
              <a:rPr lang="en-US" sz="1700" dirty="0" smtClean="0"/>
              <a:t>VZA limited to &lt; 10°</a:t>
            </a:r>
          </a:p>
          <a:p>
            <a:pPr marL="228600" indent="-228600"/>
            <a:endParaRPr lang="en-US" sz="1700" dirty="0" smtClean="0"/>
          </a:p>
          <a:p>
            <a:pPr marL="228600" indent="-228600">
              <a:buFont typeface="Arial"/>
              <a:buChar char="•"/>
            </a:pPr>
            <a:r>
              <a:rPr lang="en-US" sz="1700" dirty="0" smtClean="0"/>
              <a:t>Plan to compute GOME-2 reflectance spectra once irradiance data acquired</a:t>
            </a:r>
          </a:p>
          <a:p>
            <a:pPr marL="228600" indent="-228600"/>
            <a:endParaRPr lang="en-US" sz="1700" dirty="0" smtClean="0"/>
          </a:p>
          <a:p>
            <a:pPr marL="228600" indent="-228600"/>
            <a:endParaRPr lang="en-US" sz="1700" dirty="0" smtClean="0"/>
          </a:p>
          <a:p>
            <a:pPr algn="ctr"/>
            <a:endParaRPr lang="en-US" sz="1700" dirty="0" smtClean="0"/>
          </a:p>
          <a:p>
            <a:pPr algn="ctr"/>
            <a:endParaRPr lang="en-US" sz="1700" dirty="0"/>
          </a:p>
        </p:txBody>
      </p:sp>
      <p:sp>
        <p:nvSpPr>
          <p:cNvPr id="6" name="TextBox 5"/>
          <p:cNvSpPr txBox="1"/>
          <p:nvPr/>
        </p:nvSpPr>
        <p:spPr>
          <a:xfrm>
            <a:off x="6074098" y="3639380"/>
            <a:ext cx="195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Mean Diff: 0.002 ± 0.037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4087"/>
            <a:ext cx="3369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Reflectance Comparison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39508"/>
            <a:ext cx="8229600" cy="3737291"/>
          </a:xfrm>
        </p:spPr>
        <p:txBody>
          <a:bodyPr>
            <a:normAutofit/>
          </a:bodyPr>
          <a:lstStyle/>
          <a:p>
            <a:r>
              <a:rPr lang="en-US" dirty="0" smtClean="0"/>
              <a:t>Spectra </a:t>
            </a:r>
            <a:r>
              <a:rPr lang="en-US" dirty="0"/>
              <a:t>from each SCIAMACHY </a:t>
            </a:r>
            <a:r>
              <a:rPr lang="en-US" dirty="0" smtClean="0"/>
              <a:t>scene-appropriate footprint are convolved </a:t>
            </a:r>
            <a:r>
              <a:rPr lang="en-US" dirty="0"/>
              <a:t>with </a:t>
            </a:r>
            <a:r>
              <a:rPr lang="en-US" dirty="0" smtClean="0"/>
              <a:t>imager </a:t>
            </a:r>
            <a:r>
              <a:rPr lang="en-US" dirty="0" err="1" smtClean="0"/>
              <a:t>SRFs</a:t>
            </a:r>
            <a:endParaRPr lang="en-US" dirty="0" smtClean="0"/>
          </a:p>
          <a:p>
            <a:r>
              <a:rPr lang="en-US" dirty="0" smtClean="0"/>
              <a:t>Yields imager-equivalent (pseudo imager) radiances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Spectral Band Adjustment Factors</a:t>
            </a:r>
            <a:endParaRPr lang="en-US" sz="38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9269" y="4047067"/>
          <a:ext cx="8985780" cy="2362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3" imgW="3327400" imgH="876300" progId="Equation.3">
                  <p:embed/>
                </p:oleObj>
              </mc:Choice>
              <mc:Fallback>
                <p:oleObj name="Equation" r:id="rId3" imgW="3327400" imgH="87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9" y="4047067"/>
                        <a:ext cx="8985780" cy="2362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39508"/>
            <a:ext cx="4114800" cy="37711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Regression of two pseudo </a:t>
            </a:r>
            <a:r>
              <a:rPr lang="en-US" dirty="0"/>
              <a:t>radiances constitutes a Spectral </a:t>
            </a:r>
            <a:r>
              <a:rPr lang="en-US" dirty="0" smtClean="0"/>
              <a:t>Band Adjustment </a:t>
            </a:r>
            <a:r>
              <a:rPr lang="en-US" dirty="0"/>
              <a:t>Factor (SBAF)</a:t>
            </a:r>
          </a:p>
          <a:p>
            <a:pPr lvl="1"/>
            <a:r>
              <a:rPr lang="en-US" dirty="0"/>
              <a:t>Applied to the reference sensor</a:t>
            </a:r>
            <a:r>
              <a:rPr lang="en-US" dirty="0" smtClean="0"/>
              <a:t> radiance (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ref</a:t>
            </a:r>
            <a:r>
              <a:rPr lang="en-US" dirty="0" smtClean="0"/>
              <a:t>) </a:t>
            </a:r>
            <a:r>
              <a:rPr lang="en-US" dirty="0"/>
              <a:t>to arrive at the predicted target sensor</a:t>
            </a:r>
            <a:r>
              <a:rPr lang="en-US" dirty="0" smtClean="0"/>
              <a:t> radiance (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tar</a:t>
            </a:r>
            <a:r>
              <a:rPr lang="en-US" dirty="0" smtClean="0"/>
              <a:t>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Spectral Band Adjustment Factors</a:t>
            </a:r>
            <a:endParaRPr lang="en-US" sz="3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22432"/>
              </p:ext>
            </p:extLst>
          </p:nvPr>
        </p:nvGraphicFramePr>
        <p:xfrm>
          <a:off x="2319338" y="5495925"/>
          <a:ext cx="4503737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Equation" r:id="rId3" imgW="1397000" imgH="203200" progId="Equation.3">
                  <p:embed/>
                </p:oleObj>
              </mc:Choice>
              <mc:Fallback>
                <p:oleObj name="Equation" r:id="rId3" imgW="13970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5495925"/>
                        <a:ext cx="4503737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qua.1_no18.1_ocean_scia_rad_nrth_200208-201012_updat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920" y="1055691"/>
            <a:ext cx="4224867" cy="3959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a_hyperion_gome2_aqua_libya4_EROI_aug2007_r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4789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3999" y="4863424"/>
            <a:ext cx="3640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SCIAMACHY-Based SBAF = 0.9827</a:t>
            </a:r>
          </a:p>
          <a:p>
            <a:r>
              <a:rPr lang="en-US" dirty="0" smtClean="0"/>
              <a:t>Hyperion-Based SBAF = 0.9789</a:t>
            </a:r>
          </a:p>
          <a:p>
            <a:r>
              <a:rPr lang="en-US" dirty="0" smtClean="0"/>
              <a:t>GOME-2-Based SBAF = 0.9783</a:t>
            </a:r>
          </a:p>
        </p:txBody>
      </p:sp>
      <p:pic>
        <p:nvPicPr>
          <p:cNvPr id="5" name="Picture 4" descr="Screen shot 2013-05-15 at 4.49.3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272" y="433374"/>
            <a:ext cx="1124457" cy="13228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3545049" y="782481"/>
            <a:ext cx="776422" cy="1384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29258" y="713261"/>
            <a:ext cx="650026" cy="138440"/>
          </a:xfrm>
          <a:prstGeom prst="straightConnector1">
            <a:avLst/>
          </a:prstGeom>
          <a:ln>
            <a:solidFill>
              <a:srgbClr val="00FFF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40111" y="485381"/>
            <a:ext cx="755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NOAA-14 Band 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2473" y="527572"/>
            <a:ext cx="103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Aqua-MODIS Band 1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448263" y="5934670"/>
            <a:ext cx="6247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SCIAMACHY Standard Error of the Regression: 0.12%</a:t>
            </a:r>
          </a:p>
          <a:p>
            <a:pPr algn="ctr"/>
            <a:r>
              <a:rPr lang="en-US" dirty="0" smtClean="0"/>
              <a:t>Small uncertainty in the SCIAMACHY SBAF based on the 17 independent convolutions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2711" y="5025940"/>
            <a:ext cx="8363926" cy="589870"/>
            <a:chOff x="182711" y="5025940"/>
            <a:chExt cx="8363926" cy="589870"/>
          </a:xfrm>
        </p:grpSpPr>
        <p:sp>
          <p:nvSpPr>
            <p:cNvPr id="17" name="Right Bracket 16"/>
            <p:cNvSpPr/>
            <p:nvPr/>
          </p:nvSpPr>
          <p:spPr>
            <a:xfrm>
              <a:off x="6214533" y="5062054"/>
              <a:ext cx="995941" cy="294936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80374" y="5025940"/>
              <a:ext cx="1366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0.4% difference</a:t>
              </a:r>
              <a:endParaRPr lang="en-US" sz="1400" dirty="0"/>
            </a:p>
          </p:txBody>
        </p:sp>
        <p:sp>
          <p:nvSpPr>
            <p:cNvPr id="19" name="Right Bracket 18"/>
            <p:cNvSpPr/>
            <p:nvPr/>
          </p:nvSpPr>
          <p:spPr>
            <a:xfrm flipH="1">
              <a:off x="1464708" y="5062054"/>
              <a:ext cx="1337751" cy="553756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2711" y="5179025"/>
              <a:ext cx="1366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0.4% difference</a:t>
              </a:r>
              <a:endParaRPr lang="en-US" sz="14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890272" y="619966"/>
            <a:ext cx="805464" cy="231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55894" y="1077291"/>
            <a:ext cx="805464" cy="231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90271" y="1568168"/>
            <a:ext cx="1124457" cy="231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976</Words>
  <Application>Microsoft Macintosh PowerPoint</Application>
  <PresentationFormat>On-screen Show (4:3)</PresentationFormat>
  <Paragraphs>150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Hyperspectral Instrument Comparisons: Assessing Spectral Band Adjustment Factor Stability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Clear-sky ocean SCIAMACHY-based SBAFs</vt:lpstr>
      <vt:lpstr>PowerPoint Presentation</vt:lpstr>
      <vt:lpstr>PowerPoint Presentation</vt:lpstr>
      <vt:lpstr>PowerPoint Presentation</vt:lpstr>
      <vt:lpstr>PowerPoint Presentation</vt:lpstr>
      <vt:lpstr>SBAF Examples</vt:lpstr>
      <vt:lpstr>Conclusions</vt:lpstr>
    </vt:vector>
  </TitlesOfParts>
  <Company>SSAI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Hyperspectral Comparisons: Asses Spectral Band Adjustment Factor Stability</dc:title>
  <dc:creator>Benjamin R. Scarino</dc:creator>
  <cp:lastModifiedBy>David Doelling</cp:lastModifiedBy>
  <cp:revision>177</cp:revision>
  <dcterms:created xsi:type="dcterms:W3CDTF">2013-05-28T15:27:20Z</dcterms:created>
  <dcterms:modified xsi:type="dcterms:W3CDTF">2013-05-28T19:50:19Z</dcterms:modified>
</cp:coreProperties>
</file>