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1" r:id="rId6"/>
    <p:sldId id="271" r:id="rId7"/>
    <p:sldId id="274" r:id="rId8"/>
    <p:sldId id="272" r:id="rId9"/>
    <p:sldId id="263" r:id="rId10"/>
    <p:sldId id="275" r:id="rId11"/>
    <p:sldId id="277" r:id="rId12"/>
    <p:sldId id="278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9F22-21B1-4F29-A1EE-EF8AC832BB1D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1DFC3-D499-450B-B96C-900F6A68F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00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http://cimss.ssec.wisc.edu/goes/blog/archives/9995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1DFC3-D499-450B-B96C-900F6A68F8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1DFC3-D499-450B-B96C-900F6A68F82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http://cimss.ssec.wisc.edu/goes/blog/archives/10341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1DFC3-D499-450B-B96C-900F6A68F82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18AF-321C-48F3-B752-AA5ECEA9B371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290" name="Picture 2" descr="http://t0.gstatic.com/images?q=tbn:ANd9GcSG-3-IKji0cui6Ntq6HtziZ39Z3Ex-3MEAav7ru48FIIPEfLh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52400"/>
            <a:ext cx="1600200" cy="650748"/>
          </a:xfrm>
          <a:prstGeom prst="rect">
            <a:avLst/>
          </a:prstGeom>
          <a:noFill/>
        </p:spPr>
      </p:pic>
      <p:pic>
        <p:nvPicPr>
          <p:cNvPr id="12292" name="Picture 4" descr="http://www.st.nmfs.noaa.gov/nauplius/media/images/logo_noaa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76200"/>
            <a:ext cx="914399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A332-5A85-4278-8D06-26F703FC7907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7B92-3E3D-47B6-8D80-9DDE7E0F2E37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0B04-8B6A-4DA6-B0D2-6A16060EE52E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9013-4671-46F6-85A7-7CA6C94F3E19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89DC-8D81-469B-A7D1-AD7756BFDB36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551C-A2C1-408D-9C39-F6D176A21A59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17FC-9507-4B25-B7FF-142D13D08845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D9E-57BF-46E4-AAB8-D6D5D89861CC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BE84-FE28-45D5-8DC1-801CF5C9D2F0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4577-037B-4936-990F-2FD9FA0B7129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532DD-87D6-44D9-86D6-BD93B0B1B9A2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A729-33BF-49F7-A041-06AFD8CB51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t0.gstatic.com/images?q=tbn:ANd9GcSG-3-IKji0cui6Ntq6HtziZ39Z3Ex-3MEAav7ru48FIIPEfLh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152400"/>
            <a:ext cx="1600200" cy="650748"/>
          </a:xfrm>
          <a:prstGeom prst="rect">
            <a:avLst/>
          </a:prstGeom>
          <a:noFill/>
        </p:spPr>
      </p:pic>
      <p:pic>
        <p:nvPicPr>
          <p:cNvPr id="8" name="Picture 4" descr="http://www.st.nmfs.noaa.gov/nauplius/media/images/logo_noaa.g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1" y="76200"/>
            <a:ext cx="914399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.nesdis.noaa.gov/smcd/spb/icv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 Calibration Anomaly Reports – Experience and Lessons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343400"/>
            <a:ext cx="64008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Fangfang</a:t>
            </a:r>
            <a:r>
              <a:rPr lang="en-US" dirty="0" smtClean="0">
                <a:solidFill>
                  <a:schemeClr val="tx1"/>
                </a:solidFill>
              </a:rPr>
              <a:t> Yu , </a:t>
            </a:r>
            <a:r>
              <a:rPr lang="en-US" dirty="0" err="1" smtClean="0">
                <a:solidFill>
                  <a:schemeClr val="tx1"/>
                </a:solidFill>
              </a:rPr>
              <a:t>Xiangqian</a:t>
            </a:r>
            <a:r>
              <a:rPr lang="en-US" dirty="0" smtClean="0">
                <a:solidFill>
                  <a:schemeClr val="tx1"/>
                </a:solidFill>
              </a:rPr>
              <a:t> Wu and Mike </a:t>
            </a:r>
            <a:r>
              <a:rPr lang="en-US" dirty="0" err="1" smtClean="0">
                <a:solidFill>
                  <a:schemeClr val="tx1"/>
                </a:solidFill>
              </a:rPr>
              <a:t>Grotehuis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June 11, 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Monitoring the data radiance quality during the GOES-13 Recovery Test Periods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557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GOES-13 recovery test after its shutdown in Sept 2012</a:t>
            </a:r>
            <a:endParaRPr lang="en-US" b="1" dirty="0"/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133600"/>
            <a:ext cx="83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21336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Sounder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050268"/>
            <a:ext cx="551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GOES-13 recovery test after its shutdown in May 2013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396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4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495800"/>
            <a:ext cx="396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5181600" y="19812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8400" y="1371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Anomaly due to in-equilibrium thermal environ caused by change of instr. setting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Band-to-Band Co-registration Error Correction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0"/>
            <a:ext cx="2590800" cy="2133600"/>
            <a:chOff x="4343400" y="2438400"/>
            <a:chExt cx="4382329" cy="4191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43400" y="2438400"/>
              <a:ext cx="4382329" cy="41910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543800" y="4191000"/>
              <a:ext cx="152400" cy="685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8305800" y="3886200"/>
              <a:ext cx="152400" cy="685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 rot="19750493">
              <a:off x="6718145" y="4191000"/>
              <a:ext cx="152400" cy="685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 rot="20306057">
              <a:off x="6737295" y="5025195"/>
              <a:ext cx="152400" cy="685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1000" y="3657600"/>
            <a:ext cx="3467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“False” fog products, courtesy of U. </a:t>
            </a:r>
            <a:r>
              <a:rPr lang="en-US" sz="1400" dirty="0" err="1" smtClean="0"/>
              <a:t>Wisc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1" y="1524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 (University of Wisconsin) Reported the erroneous fog products of GOES-13 Imager along the edges of geographic features in May 2012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9800" y="24384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1000" y="32766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the band-to-band cloud edge statistics to evaluate/characterize the Ch2(3.9um) and Ch4(10.7um) co-registration error.  (Wu 1998 and </a:t>
            </a:r>
            <a:r>
              <a:rPr lang="en-US" dirty="0" err="1" smtClean="0"/>
              <a:t>Grotehuis</a:t>
            </a:r>
            <a:r>
              <a:rPr lang="en-US" dirty="0" smtClean="0"/>
              <a:t> et al. 2012)</a:t>
            </a:r>
            <a:endParaRPr lang="en-US" dirty="0"/>
          </a:p>
        </p:txBody>
      </p:sp>
      <p:pic>
        <p:nvPicPr>
          <p:cNvPr id="18" name="Picture 17" descr="all_GOES_EW_and_NS_v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343400"/>
            <a:ext cx="3391546" cy="20742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61823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Diurnal co-registration errors at G8 thru G15 (by M. </a:t>
            </a:r>
            <a:r>
              <a:rPr lang="en-US" sz="1400" dirty="0" err="1" smtClean="0"/>
              <a:t>Grotenhuis</a:t>
            </a:r>
            <a:r>
              <a:rPr lang="en-US" sz="1400" dirty="0" smtClean="0"/>
              <a:t>, NOAA/NEDIS/STAR)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400800" y="4495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29200" y="5257800"/>
            <a:ext cx="3733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Provided the spatial and radiometric verification after the operational correction implementation at the ground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Spectral Calibration Error – GOES-13 Imager Ch6 as an example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 (University of Wisconsin) reported &gt;1K cold bias at GOES-13 Imager Ch6 (13.3um) during the Post-launch </a:t>
            </a:r>
            <a:r>
              <a:rPr lang="en-US" smtClean="0"/>
              <a:t>test in 2006 and </a:t>
            </a:r>
            <a:r>
              <a:rPr lang="en-US" dirty="0" smtClean="0"/>
              <a:t>recommended a shift of 4.7cm</a:t>
            </a:r>
            <a:r>
              <a:rPr lang="en-US" baseline="30000" dirty="0" smtClean="0"/>
              <a:t>-1 </a:t>
            </a:r>
            <a:r>
              <a:rPr lang="en-US" dirty="0" smtClean="0"/>
              <a:t> - before GSICS project</a:t>
            </a:r>
            <a:endParaRPr lang="en-US" baseline="30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447800" y="2514601"/>
          <a:ext cx="1676400" cy="1943652"/>
        </p:xfrm>
        <a:graphic>
          <a:graphicData uri="http://schemas.openxmlformats.org/presentationml/2006/ole">
            <p:oleObj spid="_x0000_s1046" r:id="rId3" imgW="12003175" imgH="14028571" progId="">
              <p:embed/>
            </p:oleObj>
          </a:graphicData>
        </a:graphic>
      </p:graphicFrame>
      <p:pic>
        <p:nvPicPr>
          <p:cNvPr id="1027" name="Picture 3" descr="GOES13I_13um_SRF_Shift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920806"/>
            <a:ext cx="2590800" cy="193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286000" y="1981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1400" y="2590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ITT audited the SRF files and revised the SRF, effectively shifted by about 1cm</a:t>
            </a:r>
            <a:r>
              <a:rPr lang="en-US" baseline="30000" dirty="0" smtClean="0"/>
              <a:t>-1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200400"/>
            <a:ext cx="4514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2362200" y="4495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4648200"/>
            <a:ext cx="382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GSICS GEO-LEO further shift by 2.1cm</a:t>
            </a:r>
            <a:r>
              <a:rPr lang="en-US" baseline="30000" dirty="0" smtClean="0"/>
              <a:t>-1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48000" y="35052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86200" y="4572000"/>
            <a:ext cx="3810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GOES ICVS (</a:t>
            </a:r>
            <a:r>
              <a:rPr lang="en-US" dirty="0" err="1" smtClean="0"/>
              <a:t>IPM+data</a:t>
            </a:r>
            <a:r>
              <a:rPr lang="en-US" dirty="0" smtClean="0"/>
              <a:t> quality monitoring systems) is a very powerful tool in detecting the anomaly and investigating the root causes.</a:t>
            </a:r>
          </a:p>
          <a:p>
            <a:r>
              <a:rPr lang="en-US" dirty="0" smtClean="0"/>
              <a:t>GSICS GEO-LEO IR bias monitoring plays an important role in evaluating the impact of radiometric calibration anomaly</a:t>
            </a:r>
          </a:p>
          <a:p>
            <a:r>
              <a:rPr lang="en-US" dirty="0" smtClean="0"/>
              <a:t>GSICS GEO-GEO bias monitoring is powerful in calibration anomaly alert </a:t>
            </a:r>
          </a:p>
          <a:p>
            <a:pPr lvl="1"/>
            <a:r>
              <a:rPr lang="en-US" dirty="0" smtClean="0"/>
              <a:t>Near real time </a:t>
            </a:r>
          </a:p>
          <a:p>
            <a:pPr lvl="1"/>
            <a:r>
              <a:rPr lang="en-US" dirty="0" smtClean="0"/>
              <a:t>At diurnal scale</a:t>
            </a:r>
          </a:p>
          <a:p>
            <a:pPr lvl="1"/>
            <a:r>
              <a:rPr lang="en-US" dirty="0" smtClean="0"/>
              <a:t>But cannot tell which satellite has the anomaly with only two GEO inter-comparison</a:t>
            </a:r>
          </a:p>
          <a:p>
            <a:r>
              <a:rPr lang="en-US" dirty="0" smtClean="0"/>
              <a:t>Maintain the fast, health communication with user community</a:t>
            </a:r>
          </a:p>
          <a:p>
            <a:r>
              <a:rPr lang="en-US" dirty="0" smtClean="0"/>
              <a:t>Post-launch test for science is critical to checkout and improve the data quality</a:t>
            </a:r>
          </a:p>
          <a:p>
            <a:r>
              <a:rPr lang="en-US" dirty="0" smtClean="0"/>
              <a:t>Looking forward to working with the synthetic observation sub-group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Event and Anomaly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Data quality</a:t>
            </a:r>
          </a:p>
          <a:p>
            <a:pPr lvl="1"/>
            <a:r>
              <a:rPr lang="en-US" dirty="0" smtClean="0"/>
              <a:t>Radiometric:</a:t>
            </a:r>
          </a:p>
          <a:p>
            <a:pPr lvl="2"/>
            <a:r>
              <a:rPr lang="en-US" dirty="0" smtClean="0"/>
              <a:t>Noise: banding/striping, coherent noise, random noise, etc…</a:t>
            </a:r>
          </a:p>
          <a:p>
            <a:pPr lvl="2"/>
            <a:r>
              <a:rPr lang="en-US" dirty="0" smtClean="0"/>
              <a:t>Data loss/outage: ground system maintenance, spacecraft housekeeping, outgas/decontamination, standby, loss of signal synchronization …</a:t>
            </a:r>
          </a:p>
          <a:p>
            <a:pPr lvl="2"/>
            <a:r>
              <a:rPr lang="en-US" dirty="0" smtClean="0"/>
              <a:t>Abnormal radiance caused by erroneous calibration coefficients: root causes from instruments and ground system</a:t>
            </a:r>
          </a:p>
          <a:p>
            <a:pPr lvl="1"/>
            <a:r>
              <a:rPr lang="en-US" dirty="0" smtClean="0"/>
              <a:t>Spatial/geometric: registration/co-registration error </a:t>
            </a:r>
          </a:p>
          <a:p>
            <a:pPr lvl="1"/>
            <a:r>
              <a:rPr lang="en-US" dirty="0" smtClean="0"/>
              <a:t>Spectral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Event – expected, sudden or gradual change of data quality during a certain time period</a:t>
            </a:r>
          </a:p>
          <a:p>
            <a:r>
              <a:rPr lang="en-US" dirty="0" smtClean="0"/>
              <a:t>Anomaly – unexpected; users mainly complain about</a:t>
            </a:r>
            <a:endParaRPr lang="en-US" dirty="0"/>
          </a:p>
          <a:p>
            <a:r>
              <a:rPr lang="en-US" dirty="0" smtClean="0"/>
              <a:t>Both needed to get resolved as soon as possible</a:t>
            </a:r>
            <a:r>
              <a:rPr lang="en-US" dirty="0"/>
              <a:t>;</a:t>
            </a:r>
            <a:r>
              <a:rPr lang="en-US" dirty="0" smtClean="0"/>
              <a:t> inputs to the event 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GOES Current Calibration Anomaly Warning System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ESPCoperations</a:t>
            </a:r>
            <a:r>
              <a:rPr lang="en-US" dirty="0" smtClean="0"/>
              <a:t> email notifications</a:t>
            </a:r>
          </a:p>
          <a:p>
            <a:pPr lvl="1"/>
            <a:r>
              <a:rPr lang="en-US" dirty="0" smtClean="0"/>
              <a:t>Predicted events and expected impacts – warning before events</a:t>
            </a:r>
          </a:p>
          <a:p>
            <a:pPr lvl="2"/>
            <a:r>
              <a:rPr lang="en-US" dirty="0" smtClean="0"/>
              <a:t>Decontamination/outgas</a:t>
            </a:r>
          </a:p>
          <a:p>
            <a:pPr lvl="2"/>
            <a:r>
              <a:rPr lang="en-US" dirty="0" smtClean="0"/>
              <a:t>Housekeeping</a:t>
            </a:r>
          </a:p>
          <a:p>
            <a:pPr lvl="2"/>
            <a:r>
              <a:rPr lang="en-US" dirty="0" smtClean="0"/>
              <a:t>Patch temperature switches</a:t>
            </a:r>
          </a:p>
          <a:p>
            <a:pPr lvl="2"/>
            <a:r>
              <a:rPr lang="en-US" dirty="0" smtClean="0"/>
              <a:t>….</a:t>
            </a:r>
          </a:p>
          <a:p>
            <a:pPr lvl="1"/>
            <a:r>
              <a:rPr lang="en-US" dirty="0" smtClean="0"/>
              <a:t>Unexpected data outages – notification sent as soon as possible</a:t>
            </a:r>
          </a:p>
          <a:p>
            <a:pPr lvl="2"/>
            <a:r>
              <a:rPr lang="en-US" dirty="0" smtClean="0"/>
              <a:t>GOES-13 standby anomalies in Sept 2012 and May 2013</a:t>
            </a:r>
          </a:p>
          <a:p>
            <a:pPr lvl="2"/>
            <a:r>
              <a:rPr lang="en-US" dirty="0" smtClean="0"/>
              <a:t>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Calibration Anomaly and ICVS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Despite of the multiple-layers of operational monitoring systems, there were still occasions that the calibration errors were reported by the users</a:t>
            </a:r>
          </a:p>
          <a:p>
            <a:pPr lvl="1"/>
            <a:r>
              <a:rPr lang="en-US" dirty="0" smtClean="0"/>
              <a:t>Users may prefer no-data if the error is too large</a:t>
            </a:r>
          </a:p>
          <a:p>
            <a:pPr lvl="1"/>
            <a:r>
              <a:rPr lang="en-US" dirty="0" smtClean="0"/>
              <a:t>Need to detect the anomaly and alert the users as soon as possible</a:t>
            </a:r>
          </a:p>
          <a:p>
            <a:pPr lvl="1"/>
            <a:r>
              <a:rPr lang="en-US" dirty="0" smtClean="0"/>
              <a:t>If anomaly occurs, need to fix it as soon as possible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Integrated Cal/Val System (ICVS) plays a key role in detecting the calibration anomaly, diagnosing the root cause and assessing the impacts of anomalous events. </a:t>
            </a:r>
          </a:p>
          <a:p>
            <a:endParaRPr lang="en-US" dirty="0" smtClean="0"/>
          </a:p>
          <a:p>
            <a:r>
              <a:rPr lang="en-US" dirty="0" smtClean="0"/>
              <a:t>ICVS facilitates the communication of instrument anomalies amongst instrument and calibration scientists and user community.</a:t>
            </a:r>
          </a:p>
          <a:p>
            <a:pPr lvl="1"/>
            <a:r>
              <a:rPr lang="en-US" dirty="0" smtClean="0"/>
              <a:t>Provide instrument scientists with calibration healthy status</a:t>
            </a:r>
          </a:p>
          <a:p>
            <a:pPr lvl="1"/>
            <a:r>
              <a:rPr lang="en-US" dirty="0" smtClean="0"/>
              <a:t>Provide users with regarding the satellite data quality for product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ICVS System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743200" y="2215277"/>
            <a:ext cx="1752600" cy="159472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GOES Instrument Performance Monitoring (IPM) 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4953000" y="2209800"/>
            <a:ext cx="1600200" cy="160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GOES Data Quality Monitoring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953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GOES ICVS will be updated and linked to the NOAA ICVS system (</a:t>
            </a:r>
            <a:r>
              <a:rPr lang="en-US" sz="2000" b="1" dirty="0" smtClean="0">
                <a:hlinkClick r:id="rId2"/>
              </a:rPr>
              <a:t>http://www.star.nesdis.noaa.gov/smcd/spb/icvs/</a:t>
            </a:r>
            <a:r>
              <a:rPr lang="en-US" sz="2000" b="1" dirty="0" smtClean="0"/>
              <a:t>) soon</a:t>
            </a:r>
            <a:endParaRPr lang="en-US" sz="2000" b="1" dirty="0"/>
          </a:p>
        </p:txBody>
      </p:sp>
      <p:sp>
        <p:nvSpPr>
          <p:cNvPr id="8" name="Left Brace 7"/>
          <p:cNvSpPr/>
          <p:nvPr/>
        </p:nvSpPr>
        <p:spPr>
          <a:xfrm>
            <a:off x="6705600" y="2215277"/>
            <a:ext cx="304800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10400" y="1834277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GEO-LEO Bias monitoring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GEO-GEO Bias monitoring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noise monitoring (NEDT/NEDN etc)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sp>
        <p:nvSpPr>
          <p:cNvPr id="12" name="Right Brace 11"/>
          <p:cNvSpPr/>
          <p:nvPr/>
        </p:nvSpPr>
        <p:spPr>
          <a:xfrm>
            <a:off x="2438400" y="2062877"/>
            <a:ext cx="3048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1986677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Radiometric calibration related parameters</a:t>
            </a:r>
          </a:p>
          <a:p>
            <a:pPr marL="284163">
              <a:buFont typeface="Wingdings" pitchFamily="2" charset="2"/>
              <a:buChar char="ü"/>
            </a:pPr>
            <a:r>
              <a:rPr lang="en-US" dirty="0" smtClean="0"/>
              <a:t>Telemetry parameters</a:t>
            </a:r>
          </a:p>
          <a:p>
            <a:pPr marL="284163">
              <a:buFont typeface="Wingdings" pitchFamily="2" charset="2"/>
              <a:buChar char="ü"/>
            </a:pPr>
            <a:r>
              <a:rPr lang="en-US" dirty="0" smtClean="0"/>
              <a:t>Calibration coefficients</a:t>
            </a:r>
          </a:p>
          <a:p>
            <a:pPr marL="284163">
              <a:buFont typeface="Wingdings" pitchFamily="2" charset="2"/>
              <a:buChar char="ü"/>
            </a:pPr>
            <a:r>
              <a:rPr lang="en-US" dirty="0" smtClean="0"/>
              <a:t>Space/blackbody counts</a:t>
            </a:r>
          </a:p>
          <a:p>
            <a:pPr marL="284163">
              <a:buFont typeface="Wingdings" pitchFamily="2" charset="2"/>
              <a:buChar char="ü"/>
            </a:pPr>
            <a:r>
              <a:rPr lang="en-US" dirty="0" smtClean="0"/>
              <a:t>….</a:t>
            </a:r>
          </a:p>
        </p:txBody>
      </p:sp>
      <p:sp>
        <p:nvSpPr>
          <p:cNvPr id="17" name="Right Brace 16"/>
          <p:cNvSpPr/>
          <p:nvPr/>
        </p:nvSpPr>
        <p:spPr>
          <a:xfrm rot="16200000">
            <a:off x="4457700" y="1338977"/>
            <a:ext cx="533400" cy="1066800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real-time radiometric calibration anomalies</a:t>
            </a:r>
          </a:p>
          <a:p>
            <a:endParaRPr lang="en-US" dirty="0" smtClean="0"/>
          </a:p>
          <a:p>
            <a:r>
              <a:rPr lang="en-US" dirty="0" smtClean="0"/>
              <a:t>Spectral calibration anomaly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Spatial calibration anomaly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GOES-12 Imager Radiometric Calibration Anomaly</a:t>
            </a:r>
            <a:endParaRPr lang="en-US" sz="28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28801"/>
            <a:ext cx="3200399" cy="218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88251"/>
            <a:ext cx="3352800" cy="21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3947136"/>
            <a:ext cx="3362325" cy="218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939964"/>
            <a:ext cx="3352800" cy="218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6211669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Diurnal mean brightness temperature bias with respect to AIRS and IASI at the half-hour bins from Dec 11 2011 to Dec 16 2011.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 operation error r occurred at the GOES-12 Imager infrared (IR) calibration from December 12 ~19:30Z to December 13 ~15:00Z,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4600" y="20574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A powerful to evaluate the impact of anomaly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Yet, it has at least one-day delay (daily mean of the scene dependent bias..)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May miss the anomaly occurred in the collocation gaps</a:t>
            </a:r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GOES-15 Imager Calibration Anomaly in March 2012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3810000" cy="186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52578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48200" y="1764268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First revealed by ECMWF monitoring of T</a:t>
            </a:r>
            <a:r>
              <a:rPr lang="en-US" b="1" baseline="-25000" dirty="0" smtClean="0"/>
              <a:t>b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953000" y="335280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Immediately identified with GOES-IPM monitoring from the change of calibration coefficients.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953000" y="51816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Evaluated with the GSICS GEO-LEO and GEO-GEO bias monitoring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GOES-15 Sounder Radiometric Calibration Anomalies in Sept. 2012</a:t>
            </a:r>
            <a:endParaRPr lang="en-US" sz="2800" dirty="0"/>
          </a:p>
        </p:txBody>
      </p:sp>
      <p:pic>
        <p:nvPicPr>
          <p:cNvPr id="4" name="Picture 3" descr="http://www.star.nesdis.noaa.gov/smcd/spb/fwu/homepage/images/GSICS/GOS14.GOS15.GEO2GEO.SNDR.TbDiff.Ch0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4572000" cy="281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1" y="1524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Joint Center for Satellite Data Assimilation (JSCDA) reported increased noise in Sept 2012 and Oct. 2012</a:t>
            </a:r>
            <a:endParaRPr lang="en-US" b="1" dirty="0"/>
          </a:p>
        </p:txBody>
      </p:sp>
      <p:pic>
        <p:nvPicPr>
          <p:cNvPr id="9" name="Picture 8" descr="D:\Home\fwu\Local Settings\Temporary Internet Files\Content.Word\sndrd1_g15.omgbc_region1_fr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057400"/>
            <a:ext cx="5486400" cy="145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H="1">
            <a:off x="6172200" y="2895600"/>
            <a:ext cx="7620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A729-33BF-49F7-A041-06AFD8CB51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81200" y="3962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Patch temperature change/variation</a:t>
            </a:r>
            <a:endParaRPr lang="en-US" sz="14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657600" y="2971800"/>
            <a:ext cx="2209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77000" y="4495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Pre-mature change of calibration mode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853</Words>
  <Application>Microsoft Office PowerPoint</Application>
  <PresentationFormat>On-screen Show (4:3)</PresentationFormat>
  <Paragraphs>114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GOES Calibration Anomaly Reports – Experience and Lessons</vt:lpstr>
      <vt:lpstr>Calibration Event and Anomaly</vt:lpstr>
      <vt:lpstr>GOES Current Calibration Anomaly Warning System</vt:lpstr>
      <vt:lpstr>Calibration Anomaly and ICVS System</vt:lpstr>
      <vt:lpstr>GOES ICVS System</vt:lpstr>
      <vt:lpstr>Some Examples …</vt:lpstr>
      <vt:lpstr>GOES-12 Imager Radiometric Calibration Anomaly</vt:lpstr>
      <vt:lpstr>GOES-15 Imager Calibration Anomaly in March 2012</vt:lpstr>
      <vt:lpstr>GOES-15 Sounder Radiometric Calibration Anomalies in Sept. 2012</vt:lpstr>
      <vt:lpstr>Monitoring the data radiance quality during the GOES-13 Recovery Test Periods</vt:lpstr>
      <vt:lpstr>Band-to-Band Co-registration Error Correction</vt:lpstr>
      <vt:lpstr>Spectral Calibration Error – GOES-13 Imager Ch6 as an example</vt:lpstr>
      <vt:lpstr>Summary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fyu</cp:lastModifiedBy>
  <cp:revision>222</cp:revision>
  <dcterms:created xsi:type="dcterms:W3CDTF">2013-06-07T20:16:54Z</dcterms:created>
  <dcterms:modified xsi:type="dcterms:W3CDTF">2013-06-12T01:41:54Z</dcterms:modified>
</cp:coreProperties>
</file>