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4"/>
  </p:notesMasterIdLst>
  <p:handoutMasterIdLst>
    <p:handoutMasterId r:id="rId15"/>
  </p:handoutMasterIdLst>
  <p:sldIdLst>
    <p:sldId id="462" r:id="rId2"/>
    <p:sldId id="567" r:id="rId3"/>
    <p:sldId id="570" r:id="rId4"/>
    <p:sldId id="568" r:id="rId5"/>
    <p:sldId id="569" r:id="rId6"/>
    <p:sldId id="571" r:id="rId7"/>
    <p:sldId id="572" r:id="rId8"/>
    <p:sldId id="565" r:id="rId9"/>
    <p:sldId id="574" r:id="rId10"/>
    <p:sldId id="575" r:id="rId11"/>
    <p:sldId id="576" r:id="rId12"/>
    <p:sldId id="529" r:id="rId13"/>
  </p:sldIdLst>
  <p:sldSz cx="9906000" cy="6858000" type="A4"/>
  <p:notesSz cx="9926638" cy="143557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99"/>
    <a:srgbClr val="3333FF"/>
    <a:srgbClr val="A2DADE"/>
    <a:srgbClr val="4E0B55"/>
    <a:srgbClr val="EE2D24"/>
    <a:srgbClr val="C7A775"/>
    <a:srgbClr val="00B5EF"/>
    <a:srgbClr val="CDE3A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96384" autoAdjust="0"/>
  </p:normalViewPr>
  <p:slideViewPr>
    <p:cSldViewPr snapToGrid="0" snapToObjects="1">
      <p:cViewPr>
        <p:scale>
          <a:sx n="90" d="100"/>
          <a:sy n="90" d="100"/>
        </p:scale>
        <p:origin x="-2160" y="-690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848" y="-78"/>
      </p:cViewPr>
      <p:guideLst>
        <p:guide orient="horz" pos="4522"/>
        <p:guide pos="312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1344735" eaLnBrk="0" hangingPunct="0">
              <a:spcBef>
                <a:spcPct val="0"/>
              </a:spcBef>
              <a:defRPr sz="18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580803" y="0"/>
            <a:ext cx="13978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1344735" eaLnBrk="0" hangingPunct="0">
              <a:spcBef>
                <a:spcPct val="0"/>
              </a:spcBef>
              <a:defRPr sz="18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78E2CB60-F855-429D-912D-245981000607}" type="datetime4">
              <a:rPr lang="en-GB"/>
              <a:pPr>
                <a:defRPr/>
              </a:pPr>
              <a:t>11 June 2013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67288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1344735" eaLnBrk="0" hangingPunct="0">
              <a:spcBef>
                <a:spcPct val="0"/>
              </a:spcBef>
              <a:defRPr sz="18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9696494" y="14067288"/>
            <a:ext cx="2821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1344735" eaLnBrk="0" hangingPunct="0">
              <a:spcBef>
                <a:spcPct val="0"/>
              </a:spcBef>
              <a:defRPr sz="18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88250076-8456-40F3-B46F-4B3EA283503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19" cy="71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378" tIns="67190" rIns="134378" bIns="67190" numCol="1" anchor="t" anchorCtr="0" compatLnSpc="1">
            <a:prstTxWarp prst="textNoShape">
              <a:avLst/>
            </a:prstTxWarp>
          </a:bodyPr>
          <a:lstStyle>
            <a:lvl1pPr defTabSz="1344735" eaLnBrk="0" hangingPunct="0">
              <a:spcBef>
                <a:spcPct val="0"/>
              </a:spcBef>
              <a:defRPr sz="18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6119" y="0"/>
            <a:ext cx="4300519" cy="71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378" tIns="67190" rIns="134378" bIns="67190" numCol="1" anchor="t" anchorCtr="0" compatLnSpc="1">
            <a:prstTxWarp prst="textNoShape">
              <a:avLst/>
            </a:prstTxWarp>
          </a:bodyPr>
          <a:lstStyle>
            <a:lvl1pPr algn="r" defTabSz="1344735" eaLnBrk="0" hangingPunct="0">
              <a:spcBef>
                <a:spcPct val="0"/>
              </a:spcBef>
              <a:defRPr sz="18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7308ED8-25E7-4EF9-8F41-94854CF4098A}" type="datetime4">
              <a:rPr lang="en-GB"/>
              <a:pPr>
                <a:defRPr/>
              </a:pPr>
              <a:t>11 June 2013</a:t>
            </a:fld>
            <a:endParaRPr lang="de-DE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1074738"/>
            <a:ext cx="7773988" cy="538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0875" y="6817495"/>
            <a:ext cx="7284889" cy="6463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378" tIns="67190" rIns="134378" bIns="671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37288"/>
            <a:ext cx="4300519" cy="71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378" tIns="67190" rIns="134378" bIns="67190" numCol="1" anchor="b" anchorCtr="0" compatLnSpc="1">
            <a:prstTxWarp prst="textNoShape">
              <a:avLst/>
            </a:prstTxWarp>
          </a:bodyPr>
          <a:lstStyle>
            <a:lvl1pPr defTabSz="1344735" eaLnBrk="0" hangingPunct="0">
              <a:spcBef>
                <a:spcPct val="0"/>
              </a:spcBef>
              <a:defRPr sz="18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19" y="13637288"/>
            <a:ext cx="4300519" cy="71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378" tIns="67190" rIns="134378" bIns="67190" numCol="1" anchor="b" anchorCtr="0" compatLnSpc="1">
            <a:prstTxWarp prst="textNoShape">
              <a:avLst/>
            </a:prstTxWarp>
          </a:bodyPr>
          <a:lstStyle>
            <a:lvl1pPr algn="r" defTabSz="1344735" eaLnBrk="0" hangingPunct="0">
              <a:spcBef>
                <a:spcPct val="0"/>
              </a:spcBef>
              <a:defRPr sz="18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4CE4A7D-0370-4D3A-B40B-00CEB51ECA0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33601D-41B4-49C9-A627-979748B2EDBC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CA9BC-330A-482A-B6EE-9D59826CB1C8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CA9BC-330A-482A-B6EE-9D59826CB1C8}" type="slidenum">
              <a:rPr lang="de-DE" smtClean="0"/>
              <a:pPr/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CA9BC-330A-482A-B6EE-9D59826CB1C8}" type="slidenum">
              <a:rPr lang="de-DE" smtClean="0"/>
              <a:pPr/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CA9BC-330A-482A-B6EE-9D59826CB1C8}" type="slidenum">
              <a:rPr lang="de-DE" smtClean="0"/>
              <a:pPr/>
              <a:t>9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CA9BC-330A-482A-B6EE-9D59826CB1C8}" type="slidenum">
              <a:rPr lang="de-DE" smtClean="0"/>
              <a:pPr/>
              <a:t>10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CA9BC-330A-482A-B6EE-9D59826CB1C8}" type="slidenum">
              <a:rPr lang="de-DE" smtClean="0"/>
              <a:pPr/>
              <a:t>11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B76F1-0819-44BC-8331-397BBC4CCFE8}" type="slidenum">
              <a:rPr lang="de-DE" smtClean="0"/>
              <a:pPr/>
              <a:t>12</a:t>
            </a:fld>
            <a:endParaRPr lang="de-DE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398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88113"/>
            <a:ext cx="6272213" cy="365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6B3B3CFE-325C-4666-B831-1A82FF4EA4B3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11 June 2013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8" descr="H:\MY DOCUMENTS\GSICS\logo\GSICS180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8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10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11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12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altLang="zh-CN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altLang="zh-CN" smtClean="0"/>
          </a:p>
        </p:txBody>
      </p:sp>
      <p:sp>
        <p:nvSpPr>
          <p:cNvPr id="18" name="TextBox 17"/>
          <p:cNvSpPr txBox="1"/>
          <p:nvPr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A6D7F4FE-1C74-4269-962F-BC06D043EEE2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11 June 2013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3078" name="Picture 8" descr="H:\MY DOCUMENTS\GSICS\logo\GSICS180px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00" r:id="rId1"/>
    <p:sldLayoutId id="2147484601" r:id="rId2"/>
    <p:sldLayoutId id="2147484592" r:id="rId3"/>
    <p:sldLayoutId id="2147484593" r:id="rId4"/>
    <p:sldLayoutId id="2147484594" r:id="rId5"/>
    <p:sldLayoutId id="2147484602" r:id="rId6"/>
    <p:sldLayoutId id="2147484603" r:id="rId7"/>
    <p:sldLayoutId id="2147484595" r:id="rId8"/>
    <p:sldLayoutId id="2147484596" r:id="rId9"/>
    <p:sldLayoutId id="2147484597" r:id="rId10"/>
    <p:sldLayoutId id="214748459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metsat.int/groups/ops/documents/document/pdf_3way_calib_met8_9_iasi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\\Fsw0216\general\groups\GSICS\Meetings\2013\06\GSICS_minutes+tjh.ppt.ln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zh-CN" sz="3200" dirty="0" smtClean="0">
                <a:cs typeface="宋体"/>
              </a:rPr>
              <a:t>GRWG+GDWG Web Meeting </a:t>
            </a:r>
            <a:br>
              <a:rPr lang="en-GB" altLang="zh-CN" sz="3200" dirty="0" smtClean="0">
                <a:cs typeface="宋体"/>
              </a:rPr>
            </a:br>
            <a:r>
              <a:rPr lang="en-GB" altLang="zh-CN" sz="3200" dirty="0" smtClean="0">
                <a:cs typeface="宋体"/>
              </a:rPr>
              <a:t>on Calibration Change Alerts</a:t>
            </a:r>
            <a:endParaRPr lang="en-US" sz="3200" dirty="0" smtClean="0"/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2013-06-11</a:t>
            </a:r>
          </a:p>
          <a:p>
            <a:pPr eaLnBrk="1" hangingPunct="1">
              <a:defRPr/>
            </a:pPr>
            <a:endParaRPr lang="en-US" sz="2000" baseline="30000" dirty="0" smtClean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Tim Hewison</a:t>
            </a:r>
            <a:br>
              <a:rPr lang="en-US" sz="2000" dirty="0" smtClean="0">
                <a:solidFill>
                  <a:srgbClr val="002060"/>
                </a:solidFill>
              </a:rPr>
            </a:br>
            <a:endParaRPr lang="en-US" sz="2000" baseline="30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2438" y="238125"/>
            <a:ext cx="8996362" cy="839788"/>
          </a:xfrm>
        </p:spPr>
        <p:txBody>
          <a:bodyPr/>
          <a:lstStyle/>
          <a:p>
            <a:r>
              <a:rPr lang="en-GB" dirty="0" smtClean="0">
                <a:cs typeface="Arial" pitchFamily="34" charset="0"/>
              </a:rPr>
              <a:t>Update Frequency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2438" y="1401763"/>
            <a:ext cx="9169400" cy="4468812"/>
          </a:xfrm>
        </p:spPr>
        <p:txBody>
          <a:bodyPr/>
          <a:lstStyle/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800" dirty="0" smtClean="0"/>
              <a:t>Daily From GEO-LEO </a:t>
            </a:r>
            <a:r>
              <a:rPr lang="en-GB" sz="2800" dirty="0" smtClean="0"/>
              <a:t>IR – with more frequent update possible?</a:t>
            </a:r>
            <a:endParaRPr lang="en-GB" sz="2800" dirty="0" smtClean="0"/>
          </a:p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800" dirty="0" smtClean="0"/>
              <a:t>Hourly would require GEO-GEO bias monitoring</a:t>
            </a:r>
          </a:p>
          <a:p>
            <a:pPr marL="666750" lvl="1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400" dirty="0" smtClean="0"/>
              <a:t>Don’t need GSICS Corrections from GEO-GEO comparisons</a:t>
            </a:r>
          </a:p>
          <a:p>
            <a:pPr marL="1066800" lvl="2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000" dirty="0" smtClean="0"/>
              <a:t>Complicated by SRF differences</a:t>
            </a:r>
          </a:p>
          <a:p>
            <a:pPr marL="1066800" lvl="2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000" dirty="0" smtClean="0"/>
              <a:t>Redundant</a:t>
            </a:r>
          </a:p>
          <a:p>
            <a:pPr marL="1066800" lvl="2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000" dirty="0" smtClean="0"/>
              <a:t>But potentially good validation of GEO-LEO Corrections</a:t>
            </a:r>
          </a:p>
          <a:p>
            <a:pPr marL="1066800" lvl="2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000" dirty="0" smtClean="0"/>
              <a:t>See </a:t>
            </a:r>
            <a:r>
              <a:rPr lang="en-GB" sz="2000" b="1" dirty="0" smtClean="0">
                <a:hlinkClick r:id="rId3"/>
              </a:rPr>
              <a:t>Three-way Inter-Calibration of SEVIRI on Meteosat-8 and -9 with IASI</a:t>
            </a:r>
            <a:r>
              <a:rPr lang="en-GB" sz="2000" b="1" dirty="0" smtClean="0"/>
              <a:t> </a:t>
            </a:r>
            <a:r>
              <a:rPr lang="en-GB" sz="2000" dirty="0" smtClean="0"/>
              <a:t>[Hewison </a:t>
            </a:r>
            <a:r>
              <a:rPr lang="en-GB" sz="2000" i="1" dirty="0" smtClean="0"/>
              <a:t>et al.</a:t>
            </a:r>
            <a:r>
              <a:rPr lang="en-GB" sz="2000" dirty="0" smtClean="0"/>
              <a:t>, EUMETSAT Conference poster, 2010]</a:t>
            </a:r>
            <a:r>
              <a:rPr lang="en-GB" sz="2000" b="1" dirty="0" smtClean="0"/>
              <a:t> </a:t>
            </a:r>
          </a:p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dirty="0" smtClean="0"/>
              <a:t>How many alerts do users want per year?</a:t>
            </a:r>
          </a:p>
          <a:p>
            <a:pPr marL="666750" lvl="1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dirty="0" smtClean="0"/>
              <a:t>3-sigma threshold should give ~0.3% ≈ 1d/365d</a:t>
            </a:r>
          </a:p>
          <a:p>
            <a:pPr marL="666750" lvl="1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dirty="0" smtClean="0"/>
              <a:t>User-selectable thresholds?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2438" y="238125"/>
            <a:ext cx="8996362" cy="839788"/>
          </a:xfrm>
        </p:spPr>
        <p:txBody>
          <a:bodyPr/>
          <a:lstStyle/>
          <a:p>
            <a:r>
              <a:rPr lang="en-GB" sz="4000" dirty="0" smtClean="0">
                <a:cs typeface="Arial" pitchFamily="34" charset="0"/>
              </a:rPr>
              <a:t>Calibration Change Alerts from other GSICS Products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2438" y="1401763"/>
            <a:ext cx="9169400" cy="4468812"/>
          </a:xfrm>
        </p:spPr>
        <p:txBody>
          <a:bodyPr/>
          <a:lstStyle/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800" dirty="0" smtClean="0"/>
              <a:t>GEO-LEO VIS</a:t>
            </a:r>
          </a:p>
          <a:p>
            <a:pPr marL="666750" lvl="1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dirty="0" smtClean="0"/>
              <a:t>Deep Convective Clouds (DCCs)</a:t>
            </a:r>
          </a:p>
          <a:p>
            <a:pPr marL="666750" lvl="1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dirty="0" smtClean="0"/>
              <a:t>Rayleigh Scattering</a:t>
            </a:r>
          </a:p>
          <a:p>
            <a:pPr marL="666750" lvl="1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dirty="0" smtClean="0"/>
              <a:t>Monthly update cycle</a:t>
            </a:r>
          </a:p>
          <a:p>
            <a:pPr marL="1066800" lvl="2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dirty="0" smtClean="0"/>
              <a:t>Or rolling average with daily updates?</a:t>
            </a:r>
          </a:p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800" dirty="0" smtClean="0"/>
              <a:t>GEO-GEO VIS?</a:t>
            </a:r>
          </a:p>
          <a:p>
            <a:pPr marL="666750" lvl="1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400" dirty="0" smtClean="0"/>
              <a:t>As GEO-GEO IR?</a:t>
            </a:r>
          </a:p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800" dirty="0" smtClean="0"/>
              <a:t>Any others?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Thank You</a:t>
            </a:r>
            <a:endParaRPr lang="en-US" smtClean="0"/>
          </a:p>
        </p:txBody>
      </p:sp>
      <p:sp>
        <p:nvSpPr>
          <p:cNvPr id="36867" name="Rectangle 4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24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2438" y="238125"/>
            <a:ext cx="8996362" cy="839788"/>
          </a:xfrm>
        </p:spPr>
        <p:txBody>
          <a:bodyPr/>
          <a:lstStyle/>
          <a:p>
            <a:r>
              <a:rPr lang="en-GB" dirty="0" smtClean="0">
                <a:cs typeface="Arial" pitchFamily="34" charset="0"/>
              </a:rPr>
              <a:t>2013 GSICS Users’ Workshop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2438" y="1401763"/>
            <a:ext cx="9169400" cy="4468812"/>
          </a:xfrm>
        </p:spPr>
        <p:txBody>
          <a:bodyPr/>
          <a:lstStyle/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US" sz="2400" dirty="0" smtClean="0"/>
              <a:t>Per the GOES-15 Imager calibration anomaly event in March 2012, users also expressed the desire of satellite operational anomaly alerting system [Tim Schmidt]</a:t>
            </a:r>
          </a:p>
          <a:p>
            <a:pPr marL="666750" lvl="1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 action="ppaction://hlinkfile"/>
              </a:rPr>
              <a:t>Hot Summary</a:t>
            </a:r>
            <a:endParaRPr lang="en-US" sz="1800" dirty="0" smtClean="0"/>
          </a:p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endParaRPr lang="en-GB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 cstate="print"/>
          <a:srcRect l="16352" t="22919" r="15716" b="8184"/>
          <a:stretch>
            <a:fillRect/>
          </a:stretch>
        </p:blipFill>
        <p:spPr bwMode="auto">
          <a:xfrm>
            <a:off x="1446029" y="0"/>
            <a:ext cx="6049925" cy="6943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GEO-LEO IR ATBD §5.d</a:t>
            </a:r>
            <a:endParaRPr lang="en-GB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 l="14920" t="20258" r="14522" b="30153"/>
          <a:stretch>
            <a:fillRect/>
          </a:stretch>
        </p:blipFill>
        <p:spPr bwMode="auto">
          <a:xfrm>
            <a:off x="495300" y="1362777"/>
            <a:ext cx="6283842" cy="499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201479" y="3668232"/>
            <a:ext cx="5358809" cy="159489"/>
          </a:xfrm>
          <a:prstGeom prst="rect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 l="15159" t="20152" r="15596" b="34057"/>
          <a:stretch>
            <a:fillRect/>
          </a:stretch>
        </p:blipFill>
        <p:spPr bwMode="auto">
          <a:xfrm>
            <a:off x="612258" y="1362777"/>
            <a:ext cx="6166884" cy="461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GEO-LEO IR ATBD §5.e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 l="12174" t="10023" r="7836" b="38805"/>
          <a:stretch>
            <a:fillRect/>
          </a:stretch>
        </p:blipFill>
        <p:spPr bwMode="auto">
          <a:xfrm>
            <a:off x="612258" y="1228725"/>
            <a:ext cx="7123814" cy="515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GEO-LEO IR ATBD §5.f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2438" y="238125"/>
            <a:ext cx="8996362" cy="839788"/>
          </a:xfrm>
        </p:spPr>
        <p:txBody>
          <a:bodyPr/>
          <a:lstStyle/>
          <a:p>
            <a:r>
              <a:rPr lang="en-GB" dirty="0" smtClean="0">
                <a:cs typeface="Arial" pitchFamily="34" charset="0"/>
              </a:rPr>
              <a:t>Example E-mail Alert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1603780"/>
            <a:ext cx="9172575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2438" y="238125"/>
            <a:ext cx="8996362" cy="839788"/>
          </a:xfrm>
        </p:spPr>
        <p:txBody>
          <a:bodyPr/>
          <a:lstStyle/>
          <a:p>
            <a:r>
              <a:rPr lang="en-GB" dirty="0" smtClean="0">
                <a:cs typeface="Arial" pitchFamily="34" charset="0"/>
              </a:rPr>
              <a:t>Basic Contents </a:t>
            </a:r>
            <a:r>
              <a:rPr lang="en-GB" dirty="0" smtClean="0">
                <a:cs typeface="Arial" pitchFamily="34" charset="0"/>
              </a:rPr>
              <a:t>of Alerts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2438" y="1222744"/>
            <a:ext cx="9169400" cy="4468812"/>
          </a:xfrm>
        </p:spPr>
        <p:txBody>
          <a:bodyPr/>
          <a:lstStyle/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400" dirty="0" smtClean="0"/>
              <a:t>Date, Time of anomaly</a:t>
            </a:r>
          </a:p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400" dirty="0" smtClean="0"/>
              <a:t>Satellite, Instrument, Channel</a:t>
            </a:r>
          </a:p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400" dirty="0" smtClean="0"/>
              <a:t>Bias of </a:t>
            </a:r>
            <a:r>
              <a:rPr lang="en-GB" sz="2400" dirty="0" smtClean="0"/>
              <a:t>anomaly (current value) in K for IR</a:t>
            </a:r>
            <a:endParaRPr lang="en-GB" sz="2400" dirty="0" smtClean="0"/>
          </a:p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400" dirty="0" smtClean="0"/>
              <a:t>Medium-term trend (from Near Real-Time Correction</a:t>
            </a:r>
            <a:r>
              <a:rPr lang="en-GB" sz="2400" dirty="0" smtClean="0"/>
              <a:t>?)</a:t>
            </a:r>
            <a:endParaRPr lang="en-GB" sz="2400" dirty="0" smtClean="0"/>
          </a:p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400" dirty="0" smtClean="0"/>
              <a:t>Significance of </a:t>
            </a:r>
            <a:r>
              <a:rPr lang="en-GB" sz="2400" dirty="0" smtClean="0"/>
              <a:t>anomaly (e.g. 5</a:t>
            </a:r>
            <a:r>
              <a:rPr lang="el-GR" sz="2400" dirty="0" smtClean="0"/>
              <a:t>σ</a:t>
            </a:r>
            <a:r>
              <a:rPr lang="en-GB" sz="2400" dirty="0" smtClean="0"/>
              <a:t>)</a:t>
            </a:r>
          </a:p>
          <a:p>
            <a:pPr marL="666750" lvl="1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000" dirty="0" smtClean="0"/>
              <a:t>Number of collocations used, number days in trend</a:t>
            </a:r>
            <a:endParaRPr lang="en-GB" sz="2000" dirty="0" smtClean="0"/>
          </a:p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400" dirty="0" smtClean="0"/>
              <a:t>Limits used – soft &amp; hard =&gt; Severity</a:t>
            </a:r>
          </a:p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400" dirty="0" smtClean="0"/>
              <a:t>Hyperlink </a:t>
            </a:r>
            <a:r>
              <a:rPr lang="en-GB" sz="2400" dirty="0" smtClean="0"/>
              <a:t>to bias </a:t>
            </a:r>
            <a:r>
              <a:rPr lang="en-GB" sz="2400" dirty="0" smtClean="0"/>
              <a:t>plotting – or include plot</a:t>
            </a:r>
            <a:endParaRPr lang="en-GB" sz="2400" dirty="0" smtClean="0"/>
          </a:p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400" dirty="0" smtClean="0"/>
              <a:t>How many alerts within given period</a:t>
            </a:r>
            <a:endParaRPr lang="en-GB" sz="2400" dirty="0" smtClean="0"/>
          </a:p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400" dirty="0" smtClean="0"/>
              <a:t>Link to anticipated change notifications – for future v2</a:t>
            </a:r>
            <a:endParaRPr lang="en-GB" sz="2400" dirty="0" smtClean="0"/>
          </a:p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400" dirty="0" smtClean="0"/>
              <a:t>Disclaimer: </a:t>
            </a:r>
            <a:endParaRPr lang="en-GB" sz="2400" dirty="0" smtClean="0"/>
          </a:p>
          <a:p>
            <a:pPr marL="666750" lvl="1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000" dirty="0" smtClean="0"/>
              <a:t>This alert has been generated by an automatic algorithm and not been checked by human, as a service to users interested in investigating calibration anomalies.</a:t>
            </a:r>
            <a:endParaRPr lang="en-GB" sz="2000" dirty="0" smtClean="0"/>
          </a:p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2438" y="238125"/>
            <a:ext cx="8996362" cy="839788"/>
          </a:xfrm>
        </p:spPr>
        <p:txBody>
          <a:bodyPr/>
          <a:lstStyle/>
          <a:p>
            <a:r>
              <a:rPr lang="en-GB" dirty="0" smtClean="0">
                <a:cs typeface="Arial" pitchFamily="34" charset="0"/>
              </a:rPr>
              <a:t>Distribution of Alerts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2438" y="1401763"/>
            <a:ext cx="9169400" cy="4468812"/>
          </a:xfrm>
        </p:spPr>
        <p:txBody>
          <a:bodyPr/>
          <a:lstStyle/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800" dirty="0" smtClean="0"/>
              <a:t>Through GSICS User Messaging Service?</a:t>
            </a:r>
          </a:p>
          <a:p>
            <a:pPr marL="666750" lvl="1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400" dirty="0" smtClean="0"/>
              <a:t>Would need to be processed centrally</a:t>
            </a:r>
          </a:p>
          <a:p>
            <a:pPr marL="666750" lvl="1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400" dirty="0" smtClean="0"/>
              <a:t>Requires manually adding interested users to mailing lists</a:t>
            </a:r>
          </a:p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800" dirty="0" smtClean="0"/>
              <a:t>Email</a:t>
            </a:r>
          </a:p>
          <a:p>
            <a:pPr marL="666750" lvl="1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400" dirty="0" smtClean="0"/>
              <a:t>Difficult for non-operational groups to send out</a:t>
            </a:r>
          </a:p>
          <a:p>
            <a:pPr marL="666750" lvl="1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400" dirty="0" smtClean="0"/>
              <a:t>Set up another GSICS Google Groups for alerts </a:t>
            </a:r>
          </a:p>
          <a:p>
            <a:pPr marL="1066800" lvl="2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000" dirty="0" smtClean="0"/>
              <a:t>Includes RSS feeds</a:t>
            </a:r>
          </a:p>
          <a:p>
            <a:pPr marL="1066800" lvl="2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000" dirty="0" smtClean="0"/>
              <a:t>Allows users to subscribe/unsubscribe</a:t>
            </a:r>
          </a:p>
          <a:p>
            <a:pPr marL="1066800" lvl="2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000" dirty="0" smtClean="0"/>
              <a:t>Provides archive function</a:t>
            </a:r>
            <a:endParaRPr lang="en-GB" sz="2000" dirty="0" smtClean="0"/>
          </a:p>
          <a:p>
            <a:pPr marL="266700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GB" sz="2800" dirty="0" smtClean="0"/>
              <a:t>Archive</a:t>
            </a:r>
            <a:endParaRPr lang="en-GB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ICS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GSICS_Template</Template>
  <TotalTime>1789</TotalTime>
  <Words>348</Words>
  <Application>Microsoft Office PowerPoint</Application>
  <PresentationFormat>A4 Paper (210x297 mm)</PresentationFormat>
  <Paragraphs>64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GSICS_Template</vt:lpstr>
      <vt:lpstr>GRWG+GDWG Web Meeting  on Calibration Change Alerts</vt:lpstr>
      <vt:lpstr>2013 GSICS Users’ Workshop</vt:lpstr>
      <vt:lpstr>Slide 3</vt:lpstr>
      <vt:lpstr>GEO-LEO IR ATBD §5.d</vt:lpstr>
      <vt:lpstr>GEO-LEO IR ATBD §5.e</vt:lpstr>
      <vt:lpstr>GEO-LEO IR ATBD §5.f</vt:lpstr>
      <vt:lpstr>Example E-mail Alert</vt:lpstr>
      <vt:lpstr>Basic Contents of Alerts</vt:lpstr>
      <vt:lpstr>Distribution of Alerts</vt:lpstr>
      <vt:lpstr>Update Frequency</vt:lpstr>
      <vt:lpstr>Calibration Change Alerts from other GSICS Products</vt:lpstr>
      <vt:lpstr>Thank You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Strategy for the Inter-Calibration of Solar Channels within GSICS</dc:title>
  <dc:creator>Tim Hewison</dc:creator>
  <cp:lastModifiedBy>Tim Hewison</cp:lastModifiedBy>
  <cp:revision>159</cp:revision>
  <cp:lastPrinted>2006-03-06T14:11:17Z</cp:lastPrinted>
  <dcterms:created xsi:type="dcterms:W3CDTF">2010-09-08T08:08:43Z</dcterms:created>
  <dcterms:modified xsi:type="dcterms:W3CDTF">2013-06-11T13:37:07Z</dcterms:modified>
</cp:coreProperties>
</file>