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73" r:id="rId4"/>
    <p:sldId id="274" r:id="rId5"/>
    <p:sldId id="275" r:id="rId6"/>
    <p:sldId id="280" r:id="rId7"/>
    <p:sldId id="276" r:id="rId8"/>
    <p:sldId id="277" r:id="rId9"/>
    <p:sldId id="278" r:id="rId10"/>
    <p:sldId id="279" r:id="rId11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FF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75" autoAdjust="0"/>
  </p:normalViewPr>
  <p:slideViewPr>
    <p:cSldViewPr>
      <p:cViewPr varScale="1">
        <p:scale>
          <a:sx n="96" d="100"/>
          <a:sy n="96" d="100"/>
        </p:scale>
        <p:origin x="-1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EFC511EF-A3D1-423E-9F1D-FF7B4A163CAE}" type="datetimeFigureOut">
              <a:rPr kumimoji="1" lang="ja-JP" altLang="en-US" smtClean="0"/>
              <a:pPr/>
              <a:t>2013/8/13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36" tIns="46118" rIns="92236" bIns="46118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C1BB988F-8454-496E-BD1E-FC4A8E1F0D1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20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B988F-8454-496E-BD1E-FC4A8E1F0D1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12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588C-BC94-468A-A371-7B5283861A5A}" type="datetime1">
              <a:rPr kumimoji="1" lang="ja-JP" altLang="en-US" smtClean="0"/>
              <a:t>2013/8/13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Meeting, Aug. 14, 2013</a:t>
            </a:r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円/楕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8657-3BB6-4A13-A047-96FF3EFFD600}" type="datetime1">
              <a:rPr kumimoji="1" lang="ja-JP" altLang="en-US" smtClean="0"/>
              <a:t>2013/8/13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Meeting, Aug. 14, 2013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円/楕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DB4D-034A-427D-81BB-625F65509F5C}" type="datetime1">
              <a:rPr kumimoji="1" lang="ja-JP" altLang="en-US" smtClean="0"/>
              <a:t>2013/8/13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Meeting, Aug. 14, 2013</a:t>
            </a:r>
            <a:endParaRPr kumimoji="1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A904-4740-435C-8C55-5F20C569F830}" type="datetime1">
              <a:rPr kumimoji="1" lang="ja-JP" altLang="en-US" smtClean="0"/>
              <a:t>2013/8/13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Meeting, Aug. 14, 2013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正方形/長方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Meeting, Aug. 14, 2013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5F87-A3A6-48D7-95D3-4CC041F2A93B}" type="datetime1">
              <a:rPr kumimoji="1" lang="ja-JP" altLang="en-US" smtClean="0"/>
              <a:t>2013/8/13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円/楕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円/楕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4B12E26-8CFE-4351-B24A-A95C3B0C5084}" type="datetime1">
              <a:rPr kumimoji="1" lang="ja-JP" altLang="en-US" smtClean="0"/>
              <a:t>2013/8/13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Meeting, Aug. 14, 2013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667B-39B2-44ED-9787-E9A1701DC495}" type="datetime1">
              <a:rPr kumimoji="1" lang="ja-JP" altLang="en-US" smtClean="0"/>
              <a:t>2013/8/13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kumimoji="1" lang="en-US" altLang="ja-JP" smtClean="0"/>
              <a:t>GRWG Web Meeting, Aug. 14, 2013</a:t>
            </a:r>
            <a:endParaRPr kumimoji="1" lang="ja-JP" alt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コンテンツ プレースホル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コンテンツ プレースホル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円/楕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円/楕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C72E-858B-415A-ADE4-463D29C63324}" type="datetime1">
              <a:rPr kumimoji="1" lang="ja-JP" altLang="en-US" smtClean="0"/>
              <a:t>2013/8/13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Meeting, Aug. 14, 2013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E35A-71A4-4032-BDC7-F98299FCCE86}" type="datetime1">
              <a:rPr kumimoji="1" lang="ja-JP" altLang="en-US" smtClean="0"/>
              <a:t>2013/8/13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Meeting, Aug. 14, 2013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正方形/長方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コンテンツ プレースホル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円/楕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円/楕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C3B9-FA04-4C53-8DC1-CBD6EA23CDF9}" type="datetime1">
              <a:rPr kumimoji="1" lang="ja-JP" altLang="en-US" smtClean="0"/>
              <a:t>2013/8/13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kumimoji="1" lang="en-US" altLang="ja-JP" smtClean="0"/>
              <a:t>GRWG Web Meeting, Aug. 14, 2013</a:t>
            </a:r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コネクタ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円/楕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F181F9B-08E8-4843-A997-2635A365C842}" type="datetime1">
              <a:rPr kumimoji="1" lang="ja-JP" altLang="en-US" smtClean="0"/>
              <a:t>2013/8/13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kumimoji="1" lang="en-US" altLang="ja-JP" smtClean="0"/>
              <a:t>GRWG Web Meeting, Aug. 14, 2013</a:t>
            </a:r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38EA224-0409-4738-939A-81827A78188F}" type="datetime1">
              <a:rPr kumimoji="1" lang="ja-JP" altLang="en-US" smtClean="0"/>
              <a:t>2013/8/13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GRWG Web Meeting, Aug. 14, 2013</a:t>
            </a:r>
            <a:endParaRPr kumimoji="1" lang="ja-JP" alt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円/楕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1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1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91336" cy="365760"/>
          </a:xfrm>
        </p:spPr>
        <p:txBody>
          <a:bodyPr/>
          <a:lstStyle/>
          <a:p>
            <a:r>
              <a:rPr kumimoji="1" lang="en-US" altLang="ja-JP" smtClean="0"/>
              <a:t>GRWG Web Meeting, Aug. 14, 2013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558608" cy="1584176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Implementation of DCC algorithm for MTSAT-2/Imager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25034" y="4604935"/>
            <a:ext cx="7239739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ja-JP" sz="2800" b="1" dirty="0" smtClean="0"/>
              <a:t>Masaya Takahashi</a:t>
            </a:r>
          </a:p>
          <a:p>
            <a:pPr algn="ctr">
              <a:lnSpc>
                <a:spcPct val="120000"/>
              </a:lnSpc>
            </a:pPr>
            <a:r>
              <a:rPr lang="en-US" altLang="ja-JP" sz="2000" b="1" dirty="0" smtClean="0"/>
              <a:t>M</a:t>
            </a:r>
            <a:r>
              <a:rPr lang="en-US" altLang="ja-JP" sz="2000" dirty="0" smtClean="0"/>
              <a:t>eteorological </a:t>
            </a:r>
            <a:r>
              <a:rPr lang="en-US" altLang="ja-JP" sz="2000" b="1" dirty="0" smtClean="0"/>
              <a:t>S</a:t>
            </a:r>
            <a:r>
              <a:rPr lang="en-US" altLang="ja-JP" sz="2000" dirty="0" smtClean="0"/>
              <a:t>atellite </a:t>
            </a:r>
            <a:r>
              <a:rPr lang="en-US" altLang="ja-JP" sz="2000" b="1" dirty="0" smtClean="0"/>
              <a:t>C</a:t>
            </a:r>
            <a:r>
              <a:rPr lang="en-US" altLang="ja-JP" sz="2000" dirty="0" smtClean="0"/>
              <a:t>enter / </a:t>
            </a:r>
            <a:r>
              <a:rPr kumimoji="1" lang="en-US" altLang="ja-JP" sz="2000" b="1" dirty="0" smtClean="0"/>
              <a:t>J</a:t>
            </a:r>
            <a:r>
              <a:rPr kumimoji="1" lang="en-US" altLang="ja-JP" sz="2000" dirty="0" smtClean="0"/>
              <a:t>apan </a:t>
            </a:r>
            <a:r>
              <a:rPr kumimoji="1" lang="en-US" altLang="ja-JP" sz="2000" b="1" dirty="0" smtClean="0"/>
              <a:t>M</a:t>
            </a:r>
            <a:r>
              <a:rPr kumimoji="1" lang="en-US" altLang="ja-JP" sz="2000" dirty="0" smtClean="0"/>
              <a:t>eteorological </a:t>
            </a:r>
            <a:r>
              <a:rPr kumimoji="1" lang="en-US" altLang="ja-JP" sz="2000" b="1" dirty="0" smtClean="0"/>
              <a:t>A</a:t>
            </a:r>
            <a:r>
              <a:rPr kumimoji="1" lang="en-US" altLang="ja-JP" sz="2000" dirty="0" smtClean="0"/>
              <a:t>gency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 anchorCtr="1">
            <a:normAutofit/>
          </a:bodyPr>
          <a:lstStyle/>
          <a:p>
            <a:r>
              <a:rPr kumimoji="1"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  <a:t>Summary and future </a:t>
            </a:r>
            <a:r>
              <a:rPr kumimoji="1"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  <a:t>plans</a:t>
            </a:r>
            <a:endParaRPr kumimoji="1" lang="ja-JP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91336" cy="365760"/>
          </a:xfrm>
        </p:spPr>
        <p:txBody>
          <a:bodyPr/>
          <a:lstStyle/>
          <a:p>
            <a:r>
              <a:rPr kumimoji="1" lang="en-US" altLang="ja-JP" smtClean="0"/>
              <a:t>GRWG Web Meeting, Aug. 14, 2013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570839"/>
            <a:ext cx="7560840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000" b="1" dirty="0" smtClean="0">
                <a:solidFill>
                  <a:schemeClr val="accent2">
                    <a:lumMod val="75000"/>
                  </a:schemeClr>
                </a:solidFill>
              </a:rPr>
              <a:t>Summary</a:t>
            </a:r>
          </a:p>
          <a:p>
            <a:pPr marL="357188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600" dirty="0" smtClean="0"/>
              <a:t>Implementation of NASA’s DCC method to MTSAT-2/Imager</a:t>
            </a:r>
          </a:p>
          <a:p>
            <a:pPr marL="536575" indent="-180975">
              <a:lnSpc>
                <a:spcPct val="120000"/>
              </a:lnSpc>
              <a:buFontTx/>
              <a:buChar char="-"/>
            </a:pPr>
            <a:r>
              <a:rPr lang="en-US" altLang="ja-JP" sz="1600" dirty="0" smtClean="0"/>
              <a:t>Preliminary results: good agreement with the ATBD</a:t>
            </a:r>
          </a:p>
          <a:p>
            <a:pPr marL="357188" indent="-177800">
              <a:lnSpc>
                <a:spcPct val="120000"/>
              </a:lnSpc>
              <a:buFont typeface="Arial" pitchFamily="34" charset="0"/>
              <a:buChar char="•"/>
              <a:tabLst>
                <a:tab pos="357188" algn="l"/>
              </a:tabLst>
            </a:pPr>
            <a:r>
              <a:rPr lang="en-US" altLang="ja-JP" sz="1600" dirty="0" smtClean="0"/>
              <a:t>Issue of MODIS data archive at JMA: difficult to archive nominal Aqua/MODIS data </a:t>
            </a:r>
            <a:r>
              <a:rPr lang="en-US" altLang="ja-JP" sz="1400" dirty="0" smtClean="0"/>
              <a:t>(MYD021KM) </a:t>
            </a:r>
            <a:r>
              <a:rPr lang="en-US" altLang="ja-JP" sz="1600" dirty="0" smtClean="0"/>
              <a:t>due to our disk space and downloading speed</a:t>
            </a:r>
          </a:p>
          <a:p>
            <a:pPr marL="536575" indent="-180975">
              <a:lnSpc>
                <a:spcPct val="120000"/>
              </a:lnSpc>
              <a:buFontTx/>
              <a:buChar char="-"/>
            </a:pPr>
            <a:r>
              <a:rPr lang="en-US" altLang="ja-JP" sz="1600" dirty="0" smtClean="0"/>
              <a:t>Needs to consider proper thresholds for homogeneity check using 5km sub-sampled data </a:t>
            </a:r>
            <a:r>
              <a:rPr lang="en-US" altLang="ja-JP" sz="1400" dirty="0" smtClean="0"/>
              <a:t>(MOD02SSH)</a:t>
            </a:r>
            <a:endParaRPr lang="en-US" altLang="ja-JP" sz="700" dirty="0"/>
          </a:p>
          <a:p>
            <a:pPr marL="263525" indent="-263525">
              <a:lnSpc>
                <a:spcPct val="120000"/>
              </a:lnSpc>
            </a:pPr>
            <a:r>
              <a:rPr kumimoji="1" lang="en-US" altLang="ja-JP" sz="2000" b="1" dirty="0" smtClean="0">
                <a:solidFill>
                  <a:schemeClr val="accent2">
                    <a:lumMod val="75000"/>
                  </a:schemeClr>
                </a:solidFill>
              </a:rPr>
              <a:t>Future plans</a:t>
            </a:r>
            <a:endParaRPr kumimoji="1" lang="en-US" altLang="ja-JP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571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600" dirty="0" smtClean="0"/>
              <a:t>Investigate </a:t>
            </a:r>
            <a:r>
              <a:rPr lang="en-US" altLang="ja-JP" sz="1600" dirty="0" smtClean="0"/>
              <a:t>the impact of BRDF and SBAF on the calibration results</a:t>
            </a:r>
          </a:p>
          <a:p>
            <a:pPr marL="3571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600" dirty="0" smtClean="0"/>
              <a:t>Comparison of the results using nominal Aqua/MODIS data and those using 5km sub-sampled data</a:t>
            </a:r>
            <a:endParaRPr lang="en-US" altLang="ja-JP" sz="1600" dirty="0" smtClean="0"/>
          </a:p>
          <a:p>
            <a:pPr marL="3571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600" dirty="0" smtClean="0"/>
              <a:t>Comparison of the results with those based on RT simulation method</a:t>
            </a:r>
          </a:p>
          <a:p>
            <a:pPr marL="3571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600" dirty="0" smtClean="0"/>
              <a:t>Uncertainty evaluation</a:t>
            </a:r>
            <a:endParaRPr lang="en-US" altLang="ja-JP" sz="1600" dirty="0"/>
          </a:p>
          <a:p>
            <a:pPr marL="3571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600" dirty="0" smtClean="0"/>
              <a:t>Creation of </a:t>
            </a:r>
            <a:r>
              <a:rPr lang="en-US" altLang="ja-JP" sz="1600" dirty="0" err="1" smtClean="0"/>
              <a:t>netCDF</a:t>
            </a:r>
            <a:r>
              <a:rPr lang="en-US" altLang="ja-JP" sz="1600" dirty="0" smtClean="0"/>
              <a:t> </a:t>
            </a:r>
            <a:r>
              <a:rPr lang="en-US" altLang="ja-JP" sz="1600" dirty="0" smtClean="0"/>
              <a:t>intermediate data which contain </a:t>
            </a:r>
            <a:r>
              <a:rPr lang="en-US" altLang="ja-JP" sz="1600" dirty="0" smtClean="0"/>
              <a:t>selected DCC pixels for </a:t>
            </a:r>
            <a:r>
              <a:rPr lang="en-US" altLang="ja-JP" sz="1600" dirty="0" smtClean="0"/>
              <a:t>replication (and GSICS Correction </a:t>
            </a:r>
            <a:r>
              <a:rPr lang="en-US" altLang="ja-JP" sz="1600" dirty="0" err="1" smtClean="0"/>
              <a:t>netCDF</a:t>
            </a:r>
            <a:r>
              <a:rPr lang="en-US" altLang="ja-JP" sz="1600" dirty="0" smtClean="0"/>
              <a:t>)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4144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Contents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91336" cy="365760"/>
          </a:xfrm>
        </p:spPr>
        <p:txBody>
          <a:bodyPr/>
          <a:lstStyle/>
          <a:p>
            <a:r>
              <a:rPr kumimoji="1" lang="en-US" altLang="ja-JP" smtClean="0"/>
              <a:t>GRWG Web Meeting, Aug. 14, 2013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5" y="1854047"/>
            <a:ext cx="6696743" cy="357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ja-JP" sz="2600" dirty="0" smtClean="0">
                <a:solidFill>
                  <a:schemeClr val="accent2">
                    <a:lumMod val="75000"/>
                  </a:schemeClr>
                </a:solidFill>
              </a:rPr>
              <a:t>Introduction</a:t>
            </a:r>
          </a:p>
          <a:p>
            <a:pPr marL="357188" indent="-357188"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Comparison of </a:t>
            </a:r>
            <a:r>
              <a:rPr lang="en-US" altLang="ja-JP" sz="2600" dirty="0" smtClean="0">
                <a:solidFill>
                  <a:schemeClr val="accent2">
                    <a:lumMod val="75000"/>
                  </a:schemeClr>
                </a:solidFill>
              </a:rPr>
              <a:t>DCC </a:t>
            </a: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selection </a:t>
            </a:r>
            <a:r>
              <a:rPr lang="en-US" altLang="ja-JP" sz="2600" dirty="0" smtClean="0">
                <a:solidFill>
                  <a:schemeClr val="accent2">
                    <a:lumMod val="75000"/>
                  </a:schemeClr>
                </a:solidFill>
              </a:rPr>
              <a:t>between NASA </a:t>
            </a: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altLang="ja-JP" sz="2600" dirty="0" smtClean="0">
                <a:solidFill>
                  <a:schemeClr val="accent2">
                    <a:lumMod val="75000"/>
                  </a:schemeClr>
                </a:solidFill>
              </a:rPr>
              <a:t>JMA</a:t>
            </a:r>
          </a:p>
          <a:p>
            <a:pPr marL="357188" indent="-357188"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ja-JP" sz="2600" dirty="0" smtClean="0">
                <a:solidFill>
                  <a:schemeClr val="accent2">
                    <a:lumMod val="75000"/>
                  </a:schemeClr>
                </a:solidFill>
              </a:rPr>
              <a:t>Results of JMA processing frameworks</a:t>
            </a:r>
            <a:endParaRPr lang="en-US" altLang="ja-JP" sz="2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25475" indent="-357188">
              <a:lnSpc>
                <a:spcPct val="130000"/>
              </a:lnSpc>
              <a:buFont typeface="Wingdings" pitchFamily="2" charset="2"/>
              <a:buChar char="p"/>
            </a:pPr>
            <a:r>
              <a:rPr lang="en-US" altLang="ja-JP" sz="2200" dirty="0" smtClean="0"/>
              <a:t>Threshold dependency</a:t>
            </a:r>
            <a:endParaRPr lang="en-US" altLang="ja-JP" sz="2200" dirty="0" smtClean="0"/>
          </a:p>
          <a:p>
            <a:pPr marL="625475" indent="-357188">
              <a:lnSpc>
                <a:spcPct val="130000"/>
              </a:lnSpc>
              <a:buFont typeface="Wingdings" pitchFamily="2" charset="2"/>
              <a:buChar char="p"/>
            </a:pPr>
            <a:r>
              <a:rPr lang="en-US" altLang="ja-JP" sz="2200" dirty="0" smtClean="0"/>
              <a:t>PDF stability</a:t>
            </a:r>
            <a:endParaRPr lang="en-US" altLang="ja-JP" sz="2200" dirty="0" smtClean="0"/>
          </a:p>
          <a:p>
            <a:pPr marL="357188" indent="-357188"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ja-JP" sz="2600" dirty="0" smtClean="0">
                <a:solidFill>
                  <a:schemeClr val="accent2">
                    <a:lumMod val="75000"/>
                  </a:schemeClr>
                </a:solidFill>
              </a:rPr>
              <a:t>Summary </a:t>
            </a:r>
            <a:r>
              <a:rPr lang="en-US" altLang="ja-JP" sz="2600" dirty="0" smtClean="0">
                <a:solidFill>
                  <a:schemeClr val="accent2">
                    <a:lumMod val="75000"/>
                  </a:schemeClr>
                </a:solidFill>
              </a:rPr>
              <a:t>and future plan</a:t>
            </a:r>
            <a:endParaRPr kumimoji="1" lang="ja-JP" altLang="en-US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Meeting, Aug. 14, 2013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ctr" anchorCtr="1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Introduction</a:t>
            </a:r>
            <a:endParaRPr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jma802b\Desktop\confirm_nasa_pack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2488" y="16288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076056" y="3068960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Histograms are </a:t>
            </a:r>
          </a:p>
          <a:p>
            <a:r>
              <a:rPr lang="en-US" altLang="ja-JP" dirty="0" smtClean="0"/>
              <a:t>completely overlapped!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1032" y="2204864"/>
            <a:ext cx="4012570" cy="25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3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dirty="0" smtClean="0"/>
              <a:t>First time for JMA to apply NASA’s algorithm to MTSAT-2/Imager</a:t>
            </a:r>
          </a:p>
          <a:p>
            <a:pPr marL="179388" indent="-179388">
              <a:lnSpc>
                <a:spcPct val="13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sz="800" dirty="0" smtClean="0">
                <a:solidFill>
                  <a:schemeClr val="bg1"/>
                </a:solidFill>
              </a:rPr>
              <a:t>a</a:t>
            </a:r>
          </a:p>
          <a:p>
            <a:pPr marL="179388" indent="-179388">
              <a:lnSpc>
                <a:spcPct val="13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dirty="0" smtClean="0"/>
              <a:t>Deep gratitude to NASA for providing DCC verification package</a:t>
            </a:r>
          </a:p>
          <a:p>
            <a:pPr marL="179388" indent="-179388">
              <a:lnSpc>
                <a:spcPct val="13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sz="800" dirty="0" smtClean="0">
                <a:solidFill>
                  <a:schemeClr val="bg1"/>
                </a:solidFill>
              </a:rPr>
              <a:t>a</a:t>
            </a:r>
            <a:endParaRPr lang="en-US" altLang="ja-JP" sz="800" dirty="0">
              <a:solidFill>
                <a:schemeClr val="bg1"/>
              </a:solidFill>
            </a:endParaRPr>
          </a:p>
          <a:p>
            <a:pPr marL="179388" indent="-179388">
              <a:lnSpc>
                <a:spcPct val="13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dirty="0" smtClean="0"/>
              <a:t>At first, we checked the package and got good results 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65913" y="218909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0000"/>
                </a:solidFill>
              </a:rPr>
              <a:t>JMA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jma802b\Desktop\cmp_jma_nasa_I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7952" y="3506897"/>
            <a:ext cx="4043084" cy="23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Meeting, Aug. 14, 2013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Comparison of DCC selection between </a:t>
            </a: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NASA </a:t>
            </a: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and JMA </a:t>
            </a:r>
            <a:endParaRPr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jma802b\Desktop\cmp_jma_nasa_I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460" y="3506287"/>
            <a:ext cx="4356484" cy="23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542749" y="6104329"/>
            <a:ext cx="2290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MTSAT-2 11μm channel TB [K]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47205" y="6098105"/>
            <a:ext cx="2290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MTSAT-2 11μm channel TB [K]</a:t>
            </a:r>
            <a:endParaRPr kumimoji="1" lang="ja-JP" altLang="en-US" sz="1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58329" y="3585628"/>
            <a:ext cx="3020626" cy="246221"/>
          </a:xfrm>
          <a:prstGeom prst="rect">
            <a:avLst/>
          </a:prstGeom>
          <a:solidFill>
            <a:srgbClr val="000066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</a:rPr>
              <a:t>NASA</a:t>
            </a:r>
            <a:r>
              <a:rPr kumimoji="1" lang="en-US" altLang="ja-JP" sz="1600" dirty="0" smtClean="0">
                <a:solidFill>
                  <a:schemeClr val="bg1"/>
                </a:solidFill>
              </a:rPr>
              <a:t> DCC verification package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0945" y="3600074"/>
            <a:ext cx="3010495" cy="246221"/>
          </a:xfrm>
          <a:prstGeom prst="rect">
            <a:avLst/>
          </a:prstGeom>
          <a:solidFill>
            <a:srgbClr val="000066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sz="1600" b="1" dirty="0" smtClean="0">
                <a:solidFill>
                  <a:schemeClr val="bg1"/>
                </a:solidFill>
              </a:rPr>
              <a:t>JMA</a:t>
            </a:r>
            <a:r>
              <a:rPr lang="en-US" altLang="ja-JP" sz="1600" dirty="0" smtClean="0">
                <a:solidFill>
                  <a:schemeClr val="bg1"/>
                </a:solidFill>
              </a:rPr>
              <a:t>’s own processing program</a:t>
            </a:r>
            <a:r>
              <a:rPr kumimoji="1" lang="en-US" altLang="ja-JP" sz="1600" dirty="0" smtClean="0">
                <a:solidFill>
                  <a:schemeClr val="bg1"/>
                </a:solidFill>
              </a:rPr>
              <a:t> 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33329" y="3233296"/>
            <a:ext cx="3923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MTSAT-2 DCC detection at 04UTC 1 </a:t>
            </a:r>
            <a:r>
              <a:rPr lang="en-US" altLang="ja-JP" sz="1400" dirty="0" smtClean="0"/>
              <a:t>July </a:t>
            </a:r>
            <a:r>
              <a:rPr lang="en-US" altLang="ja-JP" sz="1400" dirty="0" smtClean="0"/>
              <a:t>2012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73529" y="1525424"/>
            <a:ext cx="6434775" cy="16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dirty="0" smtClean="0"/>
              <a:t>Thresholds of JMA processing framework:</a:t>
            </a:r>
          </a:p>
          <a:p>
            <a:pPr marL="447675" indent="-266700">
              <a:lnSpc>
                <a:spcPct val="120000"/>
              </a:lnSpc>
              <a:tabLst>
                <a:tab pos="447675" algn="l"/>
              </a:tabLst>
            </a:pPr>
            <a:r>
              <a:rPr lang="en-US" altLang="ja-JP" sz="1600" dirty="0" smtClean="0"/>
              <a:t>- Same values in NASA’s </a:t>
            </a:r>
            <a:r>
              <a:rPr lang="en-US" altLang="ja-JP" sz="1600" dirty="0" smtClean="0"/>
              <a:t>DCC verification data document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dirty="0" smtClean="0"/>
              <a:t>Similar results, but some </a:t>
            </a:r>
            <a:r>
              <a:rPr lang="en-US" altLang="ja-JP" dirty="0" smtClean="0"/>
              <a:t>differences are found because of:</a:t>
            </a:r>
            <a:endParaRPr lang="en-US" altLang="ja-JP" dirty="0" smtClean="0"/>
          </a:p>
          <a:p>
            <a:pPr marL="446088" indent="-268288">
              <a:lnSpc>
                <a:spcPct val="120000"/>
              </a:lnSpc>
            </a:pPr>
            <a:r>
              <a:rPr lang="en-US" altLang="ja-JP" sz="1600" dirty="0" smtClean="0"/>
              <a:t>- Data </a:t>
            </a:r>
            <a:r>
              <a:rPr lang="en-US" altLang="ja-JP" sz="1600" dirty="0" smtClean="0"/>
              <a:t>coverage </a:t>
            </a:r>
            <a:r>
              <a:rPr lang="en-US" altLang="ja-JP" sz="1400" dirty="0" smtClean="0"/>
              <a:t>(latitudinal </a:t>
            </a:r>
            <a:r>
              <a:rPr lang="en-US" altLang="ja-JP" sz="1400" dirty="0" smtClean="0"/>
              <a:t>range of the package: -</a:t>
            </a:r>
            <a:r>
              <a:rPr lang="en-US" altLang="ja-JP" sz="1400" dirty="0" smtClean="0"/>
              <a:t>16[</a:t>
            </a:r>
            <a:r>
              <a:rPr lang="en-US" altLang="ja-JP" sz="1400" dirty="0" err="1" smtClean="0"/>
              <a:t>deg</a:t>
            </a:r>
            <a:r>
              <a:rPr lang="en-US" altLang="ja-JP" sz="1400" dirty="0" smtClean="0"/>
              <a:t>] &lt; </a:t>
            </a:r>
            <a:r>
              <a:rPr lang="en-US" altLang="ja-JP" sz="1400" dirty="0" err="1" smtClean="0"/>
              <a:t>lat</a:t>
            </a:r>
            <a:r>
              <a:rPr lang="en-US" altLang="ja-JP" sz="1400" dirty="0" smtClean="0"/>
              <a:t> &lt; 16[</a:t>
            </a:r>
            <a:r>
              <a:rPr lang="en-US" altLang="ja-JP" sz="1400" dirty="0" err="1" smtClean="0"/>
              <a:t>deg</a:t>
            </a:r>
            <a:r>
              <a:rPr lang="en-US" altLang="ja-JP" sz="1400" dirty="0" smtClean="0"/>
              <a:t>])</a:t>
            </a:r>
          </a:p>
          <a:p>
            <a:pPr marL="446088" indent="-268288">
              <a:lnSpc>
                <a:spcPct val="120000"/>
              </a:lnSpc>
            </a:pPr>
            <a:r>
              <a:rPr lang="en-US" altLang="ja-JP" sz="1600" dirty="0" smtClean="0"/>
              <a:t>- </a:t>
            </a:r>
            <a:r>
              <a:rPr lang="en-US" altLang="ja-JP" sz="1600" dirty="0" smtClean="0"/>
              <a:t>Different </a:t>
            </a:r>
            <a:r>
              <a:rPr lang="en-US" altLang="ja-JP" sz="1600" dirty="0" smtClean="0"/>
              <a:t>input data format? </a:t>
            </a:r>
            <a:r>
              <a:rPr lang="en-US" altLang="ja-JP" sz="1400" dirty="0" smtClean="0"/>
              <a:t>(We do not use MCIDAS format data</a:t>
            </a:r>
            <a:r>
              <a:rPr lang="en-US" altLang="ja-JP" sz="1400" dirty="0" smtClean="0"/>
              <a:t>)</a:t>
            </a:r>
            <a:endParaRPr lang="en-US" altLang="ja-JP" sz="1400" dirty="0" smtClean="0"/>
          </a:p>
        </p:txBody>
      </p:sp>
      <p:sp>
        <p:nvSpPr>
          <p:cNvPr id="12" name="円/楕円 11"/>
          <p:cNvSpPr/>
          <p:nvPr/>
        </p:nvSpPr>
        <p:spPr>
          <a:xfrm rot="1441801">
            <a:off x="2546220" y="3927448"/>
            <a:ext cx="464507" cy="33136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 rot="1441801">
            <a:off x="6656200" y="3920426"/>
            <a:ext cx="464507" cy="33136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2" descr="C:\Users\jma802b\Desktop\cmp_jma_nasa_I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480" y="5821840"/>
            <a:ext cx="8180983" cy="34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8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Meeting, Aug. 14, 2013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4098" name="Picture 2" descr="C:\Users\jma802b\Desktop\histcmp_jma_nasa_2012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856" y="1700808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chemeClr val="accent2">
                    <a:lumMod val="75000"/>
                  </a:schemeClr>
                </a:solidFill>
              </a:rPr>
              <a:t>Monthly statistics comparison</a:t>
            </a:r>
            <a:endParaRPr lang="ja-JP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1755505"/>
            <a:ext cx="3744415" cy="426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dirty="0" smtClean="0"/>
              <a:t>Our results:</a:t>
            </a:r>
            <a:endParaRPr kumimoji="1" lang="en-US" altLang="ja-JP" dirty="0" smtClean="0"/>
          </a:p>
          <a:p>
            <a:pPr marL="446088" indent="-268288">
              <a:lnSpc>
                <a:spcPct val="120000"/>
              </a:lnSpc>
            </a:pPr>
            <a:r>
              <a:rPr kumimoji="1" lang="en-US" altLang="ja-JP" sz="1600" dirty="0" smtClean="0"/>
              <a:t>-  About twice as many DCC pixels </a:t>
            </a:r>
          </a:p>
          <a:p>
            <a:pPr marL="446088" indent="-268288">
              <a:lnSpc>
                <a:spcPct val="120000"/>
              </a:lnSpc>
            </a:pPr>
            <a:r>
              <a:rPr kumimoji="1" lang="en-US" altLang="ja-JP" sz="1600" dirty="0" smtClean="0"/>
              <a:t>-  Mode: almost the same</a:t>
            </a:r>
          </a:p>
          <a:p>
            <a:pPr marL="463550" indent="-285750">
              <a:lnSpc>
                <a:spcPct val="120000"/>
              </a:lnSpc>
              <a:buFontTx/>
              <a:buChar char="-"/>
            </a:pPr>
            <a:r>
              <a:rPr kumimoji="1" lang="en-US" altLang="ja-JP" sz="1600" dirty="0" smtClean="0"/>
              <a:t>Mean</a:t>
            </a:r>
            <a:r>
              <a:rPr kumimoji="1" lang="en-US" altLang="ja-JP" sz="1600" dirty="0" smtClean="0"/>
              <a:t>: slightly </a:t>
            </a:r>
            <a:r>
              <a:rPr kumimoji="1" lang="en-US" altLang="ja-JP" sz="1600" dirty="0" smtClean="0"/>
              <a:t>lower</a:t>
            </a:r>
          </a:p>
          <a:p>
            <a:pPr marL="463550" indent="-285750">
              <a:lnSpc>
                <a:spcPct val="120000"/>
              </a:lnSpc>
              <a:buFontTx/>
              <a:buChar char="-"/>
            </a:pPr>
            <a:r>
              <a:rPr lang="en-US" altLang="ja-JP" sz="800" dirty="0">
                <a:solidFill>
                  <a:schemeClr val="bg1"/>
                </a:solidFill>
              </a:rPr>
              <a:t>a</a:t>
            </a:r>
            <a:endParaRPr lang="en-US" altLang="ja-JP" sz="800" dirty="0">
              <a:solidFill>
                <a:schemeClr val="bg1"/>
              </a:solidFill>
            </a:endParaRP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dirty="0" smtClean="0"/>
              <a:t>Further </a:t>
            </a:r>
            <a:r>
              <a:rPr lang="en-US" altLang="ja-JP" dirty="0" smtClean="0"/>
              <a:t>investigations </a:t>
            </a:r>
            <a:r>
              <a:rPr lang="en-US" altLang="ja-JP" dirty="0" smtClean="0"/>
              <a:t>may be needed </a:t>
            </a:r>
            <a:r>
              <a:rPr lang="en-US" altLang="ja-JP" dirty="0" smtClean="0"/>
              <a:t>to </a:t>
            </a:r>
            <a:r>
              <a:rPr lang="en-US" altLang="ja-JP" dirty="0" smtClean="0"/>
              <a:t>reveal the cause of differences, </a:t>
            </a:r>
            <a:r>
              <a:rPr kumimoji="1" lang="en-US" altLang="ja-JP" dirty="0" smtClean="0"/>
              <a:t>but th</a:t>
            </a:r>
            <a:r>
              <a:rPr lang="en-US" altLang="ja-JP" dirty="0" smtClean="0"/>
              <a:t>e developed processing program is used for </a:t>
            </a:r>
            <a:r>
              <a:rPr lang="en-US" altLang="ja-JP" dirty="0" smtClean="0"/>
              <a:t>this analysis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kumimoji="1" lang="en-US" altLang="ja-JP" sz="800" dirty="0">
                <a:solidFill>
                  <a:schemeClr val="bg1"/>
                </a:solidFill>
              </a:rPr>
              <a:t>a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dirty="0" smtClean="0"/>
              <a:t>Angular corrected DN/radiances by Hu DCC BRDF are used in this presentation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0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Meeting, Aug. 14, 2013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5123" name="Picture 3" descr="C:\Users\jma802b\Desktop\hist_overwt_mt2_t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162" y="2708652"/>
            <a:ext cx="4025138" cy="362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ma802b\Desktop\hist_overwt_mt2_binwi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0925" y="2678835"/>
            <a:ext cx="4077478" cy="367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TB threshold for DCC detection and PDF bin size</a:t>
            </a:r>
            <a:endParaRPr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71600" y="386104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TB threshold</a:t>
            </a:r>
            <a:endParaRPr kumimoji="1" lang="ja-JP" alt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24039" y="2319566"/>
            <a:ext cx="6504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MTSAT-2 visible channel PDF of angular corrected DCC on July 2012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11532" y="386104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Bin size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1922" y="1494723"/>
            <a:ext cx="8400954" cy="726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kumimoji="1" lang="en-US" altLang="ja-JP" dirty="0" smtClean="0"/>
              <a:t>Parameters described in the ATBD </a:t>
            </a:r>
            <a:r>
              <a:rPr kumimoji="1" lang="en-US" altLang="ja-JP" sz="1600" dirty="0" smtClean="0"/>
              <a:t>(TB threshold:</a:t>
            </a:r>
            <a:r>
              <a:rPr kumimoji="1" lang="en-US" altLang="ja-JP" sz="1600" b="1" dirty="0" smtClean="0"/>
              <a:t>205</a:t>
            </a:r>
            <a:r>
              <a:rPr kumimoji="1" lang="en-US" altLang="ja-JP" sz="1600" dirty="0" smtClean="0"/>
              <a:t>K, Bin size:</a:t>
            </a:r>
            <a:r>
              <a:rPr kumimoji="1" lang="en-US" altLang="ja-JP" sz="1600" b="1" dirty="0" smtClean="0"/>
              <a:t>5</a:t>
            </a:r>
            <a:r>
              <a:rPr kumimoji="1" lang="en-US" altLang="ja-JP" sz="1600" dirty="0" smtClean="0"/>
              <a:t>) </a:t>
            </a:r>
            <a:r>
              <a:rPr kumimoji="1" lang="en-US" altLang="ja-JP" dirty="0" smtClean="0"/>
              <a:t>are reasonable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dirty="0" smtClean="0"/>
              <a:t>In this study, recommended parameters by NASA are used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890320" y="3305304"/>
            <a:ext cx="2088000" cy="1512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198208" y="3421595"/>
            <a:ext cx="1944000" cy="1512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Meeting, Aug. 14, 2013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2050" name="Picture 2" descr="D:\高橋行端\Meetings\GSICS\WebMeeting\201308_2\Fig\hist_overwt_mt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14" r="5502" b="3486"/>
          <a:stretch/>
        </p:blipFill>
        <p:spPr bwMode="auto">
          <a:xfrm>
            <a:off x="539552" y="2843059"/>
            <a:ext cx="3864663" cy="34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  <a:t>MTSAT-2/Imager PDF variation with time</a:t>
            </a:r>
            <a:endParaRPr lang="ja-JP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D:\高橋行端\Meetings\GSICS\WebMeeting\201308_2\Fig\tseries_stat_mt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6147" y="2833058"/>
            <a:ext cx="3857855" cy="34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680004" y="292494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Monthly PDFs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79449" y="5240809"/>
            <a:ext cx="28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/>
              <a:t>Time series of mode and mean of DCC pixels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62177" y="353326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mode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18161" y="443799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mean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31640" y="1504662"/>
            <a:ext cx="626469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sz="1600" dirty="0" smtClean="0"/>
              <a:t>Consistent results with the ATBD or those of other GEO satellites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sz="1600" dirty="0" smtClean="0"/>
              <a:t>Seasonal variation (mo</a:t>
            </a:r>
            <a:r>
              <a:rPr kumimoji="1" lang="en-US" altLang="ja-JP" sz="1600" dirty="0" smtClean="0"/>
              <a:t>de is more stable than mean)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sz="1600" dirty="0" smtClean="0"/>
              <a:t>Small sample size or NO observation from October to December every year, due to MTSAT’s ground system maintenance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795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GRWG Web Meeting, Aug. 14, 2013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3075" name="Picture 3" descr="D:\高橋行端\Meetings\GSICS\WebMeeting\201308_2\Fig\tseries_stat_MYD02SS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30" r="5710" b="3505"/>
          <a:stretch/>
        </p:blipFill>
        <p:spPr bwMode="auto">
          <a:xfrm>
            <a:off x="4653947" y="2831874"/>
            <a:ext cx="3888432" cy="348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高橋行端\Meetings\GSICS\WebMeeting\201308_2\Fig\hist_overwt_MYD02SS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2840641"/>
            <a:ext cx="3884130" cy="349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  <a:t>Aqua/MODIS PDF Stability</a:t>
            </a:r>
            <a:endParaRPr lang="ja-JP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67304" y="1525424"/>
            <a:ext cx="72008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sz="1600" dirty="0" smtClean="0"/>
              <a:t>Input: 5km sub-sampled data </a:t>
            </a:r>
            <a:r>
              <a:rPr lang="en-US" altLang="ja-JP" sz="1400" dirty="0" smtClean="0"/>
              <a:t>(MYD02SSH, Collection 5)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sz="1600" dirty="0" smtClean="0"/>
              <a:t>Thresholds for DCC detection: almost same as those for MTSAT-2/Imager</a:t>
            </a:r>
          </a:p>
          <a:p>
            <a:pPr>
              <a:lnSpc>
                <a:spcPct val="120000"/>
              </a:lnSpc>
              <a:tabLst>
                <a:tab pos="179388" algn="l"/>
              </a:tabLst>
            </a:pPr>
            <a:r>
              <a:rPr lang="en-US" altLang="ja-JP" sz="1600" dirty="0" smtClean="0"/>
              <a:t>    - IR/VIS spatial homogeneity checks are not applied.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sz="1600" dirty="0" smtClean="0"/>
              <a:t>Consistent results with </a:t>
            </a:r>
            <a:r>
              <a:rPr lang="en-US" altLang="ja-JP" sz="1500" dirty="0" err="1" smtClean="0"/>
              <a:t>Doelling</a:t>
            </a:r>
            <a:r>
              <a:rPr lang="en-US" altLang="ja-JP" sz="1500" dirty="0" smtClean="0"/>
              <a:t> et al. (2013)</a:t>
            </a:r>
            <a:endParaRPr kumimoji="1" lang="ja-JP" altLang="en-US" sz="15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55976" y="6381328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en-US" altLang="ja-JP" sz="800" dirty="0" err="1" smtClean="0">
                <a:solidFill>
                  <a:schemeClr val="bg1"/>
                </a:solidFill>
              </a:rPr>
              <a:t>Doelling</a:t>
            </a:r>
            <a:r>
              <a:rPr lang="en-US" altLang="ja-JP" sz="800" dirty="0" smtClean="0">
                <a:solidFill>
                  <a:schemeClr val="bg1"/>
                </a:solidFill>
              </a:rPr>
              <a:t> et al., 2013: The </a:t>
            </a:r>
            <a:r>
              <a:rPr lang="en-US" altLang="ja-JP" sz="800" dirty="0">
                <a:solidFill>
                  <a:schemeClr val="bg1"/>
                </a:solidFill>
              </a:rPr>
              <a:t>Characterization of Deep Convective Clouds as an Invariant Calibration Target and as a Visible Calibration </a:t>
            </a:r>
            <a:r>
              <a:rPr lang="en-US" altLang="ja-JP" sz="800" dirty="0" smtClean="0">
                <a:solidFill>
                  <a:schemeClr val="bg1"/>
                </a:solidFill>
              </a:rPr>
              <a:t>Technique. </a:t>
            </a:r>
            <a:r>
              <a:rPr lang="en-US" altLang="ja-JP" sz="800" i="1" dirty="0" smtClean="0">
                <a:solidFill>
                  <a:schemeClr val="bg1"/>
                </a:solidFill>
              </a:rPr>
              <a:t>IEEE TGRS , </a:t>
            </a:r>
            <a:r>
              <a:rPr lang="en-US" altLang="ja-JP" sz="800" b="1" dirty="0" smtClean="0">
                <a:solidFill>
                  <a:schemeClr val="bg1"/>
                </a:solidFill>
              </a:rPr>
              <a:t>51, </a:t>
            </a:r>
            <a:r>
              <a:rPr lang="en-US" altLang="ja-JP" sz="800" dirty="0" smtClean="0">
                <a:solidFill>
                  <a:schemeClr val="bg1"/>
                </a:solidFill>
              </a:rPr>
              <a:t>1147-1159.</a:t>
            </a:r>
            <a:endParaRPr kumimoji="1" lang="ja-JP" altLang="en-US" sz="8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00987" y="292494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Monthly PDFs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00432" y="5240809"/>
            <a:ext cx="28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/>
              <a:t>Time series of mode and mean of DCC pixels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42880" y="376872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mode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98864" y="467345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mean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72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Meeting, Aug. 14, 2013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4098" name="Picture 2" descr="D:\高橋行端\Meetings\GSICS\WebMeeting\201308_2\Fig\tseries_gain_mt2_MYD02SS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41" r="5222" b="3123"/>
          <a:stretch/>
        </p:blipFill>
        <p:spPr bwMode="auto">
          <a:xfrm>
            <a:off x="4283968" y="2295938"/>
            <a:ext cx="4333258" cy="390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  <a:t>Monthly Gain</a:t>
            </a:r>
            <a:endParaRPr lang="ja-JP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177255"/>
              </p:ext>
            </p:extLst>
          </p:nvPr>
        </p:nvGraphicFramePr>
        <p:xfrm>
          <a:off x="981075" y="1700213"/>
          <a:ext cx="725328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数式" r:id="rId4" imgW="4520880" imgH="253800" progId="Equation.3">
                  <p:embed/>
                </p:oleObj>
              </mc:Choice>
              <mc:Fallback>
                <p:oleObj name="数式" r:id="rId4" imgW="45208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1075" y="1700213"/>
                        <a:ext cx="7253288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454153" y="2492896"/>
            <a:ext cx="35417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kumimoji="1" lang="en-US" altLang="ja-JP" dirty="0" smtClean="0"/>
              <a:t>SBAF for MTSAT-2: 0.9376 </a:t>
            </a:r>
            <a:r>
              <a:rPr lang="en-US" altLang="ja-JP" sz="1400" dirty="0" smtClean="0"/>
              <a:t>(D</a:t>
            </a:r>
            <a:r>
              <a:rPr kumimoji="1" lang="en-US" altLang="ja-JP" sz="1400" dirty="0" smtClean="0"/>
              <a:t>escribed in Dave’s presentation in October 2012 GSICS web meeting)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600" dirty="0" smtClean="0">
                <a:solidFill>
                  <a:schemeClr val="bg1"/>
                </a:solidFill>
              </a:rPr>
              <a:t>a</a:t>
            </a:r>
            <a:endParaRPr lang="en-US" altLang="ja-JP" sz="600" dirty="0">
              <a:solidFill>
                <a:schemeClr val="bg1"/>
              </a:solidFill>
            </a:endParaRP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kumimoji="1" lang="en-US" altLang="ja-JP" dirty="0" smtClean="0"/>
              <a:t>Need to compare with the results </a:t>
            </a:r>
            <a:r>
              <a:rPr lang="en-US" altLang="ja-JP" dirty="0" smtClean="0"/>
              <a:t>based on our RT simulation method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kumimoji="1" lang="en-US" altLang="ja-JP" sz="600" dirty="0" smtClean="0">
                <a:solidFill>
                  <a:schemeClr val="bg1"/>
                </a:solidFill>
              </a:rPr>
              <a:t>a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kumimoji="1" lang="en-US" altLang="ja-JP" dirty="0" smtClean="0"/>
              <a:t>Usage of other SBAF or that calculated ourselves will also be considered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485183" y="2410949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ール">
  <a:themeElements>
    <a:clrScheme name="アングル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クール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</TotalTime>
  <Words>692</Words>
  <Application>Microsoft Office PowerPoint</Application>
  <PresentationFormat>画面に合わせる (4:3)</PresentationFormat>
  <Paragraphs>102</Paragraphs>
  <Slides>10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2" baseType="lpstr">
      <vt:lpstr>クール</vt:lpstr>
      <vt:lpstr>Microsoft 数式 3.0</vt:lpstr>
      <vt:lpstr>Implementation of DCC algorithm for MTSAT-2/Imager</vt:lpstr>
      <vt:lpstr>Contents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Summary and future plans</vt:lpstr>
    </vt:vector>
  </TitlesOfParts>
  <Company>JMA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Japan Meteorological Agency</dc:creator>
  <cp:lastModifiedBy>Masaya Takahashi</cp:lastModifiedBy>
  <cp:revision>153</cp:revision>
  <cp:lastPrinted>2013-08-13T08:59:17Z</cp:lastPrinted>
  <dcterms:created xsi:type="dcterms:W3CDTF">2013-02-24T23:33:48Z</dcterms:created>
  <dcterms:modified xsi:type="dcterms:W3CDTF">2013-08-13T13:11:29Z</dcterms:modified>
</cp:coreProperties>
</file>