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8" r:id="rId2"/>
    <p:sldId id="276" r:id="rId3"/>
    <p:sldId id="281" r:id="rId4"/>
    <p:sldId id="259" r:id="rId5"/>
    <p:sldId id="261" r:id="rId6"/>
    <p:sldId id="277" r:id="rId7"/>
    <p:sldId id="280" r:id="rId8"/>
    <p:sldId id="278" r:id="rId9"/>
    <p:sldId id="279" r:id="rId10"/>
    <p:sldId id="267" r:id="rId11"/>
    <p:sldId id="269" r:id="rId12"/>
    <p:sldId id="268" r:id="rId13"/>
    <p:sldId id="265" r:id="rId14"/>
    <p:sldId id="282" r:id="rId15"/>
    <p:sldId id="285" r:id="rId16"/>
    <p:sldId id="284" r:id="rId17"/>
    <p:sldId id="283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5" r:id="rId26"/>
    <p:sldId id="294" r:id="rId27"/>
    <p:sldId id="29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yu\Documents\GSICS\DCC\NASA_DCC_Verification\test\NOAA2NASA_dailycomparis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yu\Documents\GSICS\DCC\NASA_DCC_Verification\test\NOAA2NASA_dailycomparis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6.1691090696996229E-2"/>
          <c:y val="0.14025853018372708"/>
          <c:w val="0.93830890930300381"/>
          <c:h val="0.74245669291338601"/>
        </c:manualLayout>
      </c:layout>
      <c:barChart>
        <c:barDir val="col"/>
        <c:grouping val="clustered"/>
        <c:ser>
          <c:idx val="0"/>
          <c:order val="0"/>
          <c:tx>
            <c:strRef>
              <c:f>Sheet1!$E$2</c:f>
              <c:strCache>
                <c:ptCount val="1"/>
                <c:pt idx="0">
                  <c:v>Diff(NOAA-NASA)</c:v>
                </c:pt>
              </c:strCache>
            </c:strRef>
          </c:tx>
          <c:cat>
            <c:numRef>
              <c:f>Sheet1!$B$3:$B$33</c:f>
              <c:numCache>
                <c:formatCode>m/d/yyyy</c:formatCode>
                <c:ptCount val="31"/>
                <c:pt idx="0">
                  <c:v>41091</c:v>
                </c:pt>
                <c:pt idx="1">
                  <c:v>41092</c:v>
                </c:pt>
                <c:pt idx="2">
                  <c:v>41093</c:v>
                </c:pt>
                <c:pt idx="3">
                  <c:v>41094</c:v>
                </c:pt>
                <c:pt idx="4">
                  <c:v>41095</c:v>
                </c:pt>
                <c:pt idx="5">
                  <c:v>41096</c:v>
                </c:pt>
                <c:pt idx="6">
                  <c:v>41097</c:v>
                </c:pt>
                <c:pt idx="7">
                  <c:v>41098</c:v>
                </c:pt>
                <c:pt idx="8">
                  <c:v>41099</c:v>
                </c:pt>
                <c:pt idx="9">
                  <c:v>41100</c:v>
                </c:pt>
                <c:pt idx="10">
                  <c:v>41101</c:v>
                </c:pt>
                <c:pt idx="11">
                  <c:v>41102</c:v>
                </c:pt>
                <c:pt idx="12">
                  <c:v>41103</c:v>
                </c:pt>
                <c:pt idx="13">
                  <c:v>41104</c:v>
                </c:pt>
                <c:pt idx="14">
                  <c:v>41105</c:v>
                </c:pt>
                <c:pt idx="15">
                  <c:v>41106</c:v>
                </c:pt>
                <c:pt idx="16">
                  <c:v>41107</c:v>
                </c:pt>
                <c:pt idx="17">
                  <c:v>41108</c:v>
                </c:pt>
                <c:pt idx="18">
                  <c:v>41109</c:v>
                </c:pt>
                <c:pt idx="19">
                  <c:v>41110</c:v>
                </c:pt>
                <c:pt idx="20">
                  <c:v>41111</c:v>
                </c:pt>
                <c:pt idx="21">
                  <c:v>41112</c:v>
                </c:pt>
                <c:pt idx="22">
                  <c:v>41113</c:v>
                </c:pt>
                <c:pt idx="23">
                  <c:v>41114</c:v>
                </c:pt>
                <c:pt idx="24">
                  <c:v>41115</c:v>
                </c:pt>
                <c:pt idx="25">
                  <c:v>41116</c:v>
                </c:pt>
                <c:pt idx="26">
                  <c:v>41117</c:v>
                </c:pt>
                <c:pt idx="27">
                  <c:v>41118</c:v>
                </c:pt>
                <c:pt idx="28">
                  <c:v>41119</c:v>
                </c:pt>
                <c:pt idx="29">
                  <c:v>41120</c:v>
                </c:pt>
                <c:pt idx="30">
                  <c:v>41121</c:v>
                </c:pt>
              </c:numCache>
            </c:numRef>
          </c:cat>
          <c:val>
            <c:numRef>
              <c:f>Sheet1!$E$3:$E$33</c:f>
              <c:numCache>
                <c:formatCode>General</c:formatCode>
                <c:ptCount val="31"/>
                <c:pt idx="0">
                  <c:v>-54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0</c:v>
                </c:pt>
                <c:pt idx="5">
                  <c:v>-8</c:v>
                </c:pt>
                <c:pt idx="6">
                  <c:v>0</c:v>
                </c:pt>
                <c:pt idx="7">
                  <c:v>-19</c:v>
                </c:pt>
                <c:pt idx="8">
                  <c:v>-21</c:v>
                </c:pt>
                <c:pt idx="9">
                  <c:v>-15</c:v>
                </c:pt>
                <c:pt idx="10">
                  <c:v>0</c:v>
                </c:pt>
                <c:pt idx="11">
                  <c:v>0</c:v>
                </c:pt>
                <c:pt idx="12">
                  <c:v>-7</c:v>
                </c:pt>
                <c:pt idx="13">
                  <c:v>0</c:v>
                </c:pt>
                <c:pt idx="14">
                  <c:v>-3</c:v>
                </c:pt>
                <c:pt idx="15">
                  <c:v>0</c:v>
                </c:pt>
                <c:pt idx="16">
                  <c:v>-10</c:v>
                </c:pt>
                <c:pt idx="17">
                  <c:v>-2</c:v>
                </c:pt>
                <c:pt idx="18">
                  <c:v>0</c:v>
                </c:pt>
                <c:pt idx="19">
                  <c:v>0</c:v>
                </c:pt>
                <c:pt idx="20">
                  <c:v>-12</c:v>
                </c:pt>
                <c:pt idx="21">
                  <c:v>-26</c:v>
                </c:pt>
                <c:pt idx="22">
                  <c:v>-4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-53</c:v>
                </c:pt>
                <c:pt idx="27">
                  <c:v>-4</c:v>
                </c:pt>
                <c:pt idx="28">
                  <c:v>0</c:v>
                </c:pt>
                <c:pt idx="29">
                  <c:v>-17</c:v>
                </c:pt>
                <c:pt idx="30">
                  <c:v>0</c:v>
                </c:pt>
              </c:numCache>
            </c:numRef>
          </c:val>
        </c:ser>
        <c:axId val="62101376"/>
        <c:axId val="75825536"/>
      </c:barChart>
      <c:dateAx>
        <c:axId val="62101376"/>
        <c:scaling>
          <c:orientation val="minMax"/>
        </c:scaling>
        <c:axPos val="b"/>
        <c:numFmt formatCode="m/d/yyyy" sourceLinked="1"/>
        <c:tickLblPos val="nextTo"/>
        <c:crossAx val="75825536"/>
        <c:crosses val="autoZero"/>
        <c:auto val="1"/>
        <c:lblOffset val="100"/>
      </c:dateAx>
      <c:valAx>
        <c:axId val="75825536"/>
        <c:scaling>
          <c:orientation val="minMax"/>
        </c:scaling>
        <c:axPos val="l"/>
        <c:majorGridlines/>
        <c:numFmt formatCode="General" sourceLinked="1"/>
        <c:tickLblPos val="nextTo"/>
        <c:crossAx val="6210137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800" dirty="0"/>
              <a:t>GOES-15 Cold Pixels#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Sheet1!$H$2</c:f>
              <c:strCache>
                <c:ptCount val="1"/>
                <c:pt idx="0">
                  <c:v>NASA</c:v>
                </c:pt>
              </c:strCache>
            </c:strRef>
          </c:tx>
          <c:cat>
            <c:numRef>
              <c:f>Sheet1!$G$4:$G$33</c:f>
              <c:numCache>
                <c:formatCode>m/d/yyyy</c:formatCode>
                <c:ptCount val="30"/>
                <c:pt idx="0">
                  <c:v>41092</c:v>
                </c:pt>
                <c:pt idx="1">
                  <c:v>41093</c:v>
                </c:pt>
                <c:pt idx="2">
                  <c:v>41094</c:v>
                </c:pt>
                <c:pt idx="3">
                  <c:v>41095</c:v>
                </c:pt>
                <c:pt idx="4">
                  <c:v>41096</c:v>
                </c:pt>
                <c:pt idx="5">
                  <c:v>41097</c:v>
                </c:pt>
                <c:pt idx="6">
                  <c:v>41098</c:v>
                </c:pt>
                <c:pt idx="7">
                  <c:v>41099</c:v>
                </c:pt>
                <c:pt idx="8">
                  <c:v>41100</c:v>
                </c:pt>
                <c:pt idx="9">
                  <c:v>41101</c:v>
                </c:pt>
                <c:pt idx="10">
                  <c:v>41102</c:v>
                </c:pt>
                <c:pt idx="11">
                  <c:v>41103</c:v>
                </c:pt>
                <c:pt idx="12">
                  <c:v>41104</c:v>
                </c:pt>
                <c:pt idx="13">
                  <c:v>41105</c:v>
                </c:pt>
                <c:pt idx="14">
                  <c:v>41106</c:v>
                </c:pt>
                <c:pt idx="15">
                  <c:v>41107</c:v>
                </c:pt>
                <c:pt idx="16">
                  <c:v>41108</c:v>
                </c:pt>
                <c:pt idx="17">
                  <c:v>41109</c:v>
                </c:pt>
                <c:pt idx="18">
                  <c:v>41110</c:v>
                </c:pt>
                <c:pt idx="19">
                  <c:v>41111</c:v>
                </c:pt>
                <c:pt idx="20">
                  <c:v>41112</c:v>
                </c:pt>
                <c:pt idx="21">
                  <c:v>41113</c:v>
                </c:pt>
                <c:pt idx="22">
                  <c:v>41114</c:v>
                </c:pt>
                <c:pt idx="23">
                  <c:v>41115</c:v>
                </c:pt>
                <c:pt idx="24">
                  <c:v>41116</c:v>
                </c:pt>
                <c:pt idx="25">
                  <c:v>41117</c:v>
                </c:pt>
                <c:pt idx="26">
                  <c:v>41118</c:v>
                </c:pt>
                <c:pt idx="27">
                  <c:v>41119</c:v>
                </c:pt>
                <c:pt idx="28">
                  <c:v>41120</c:v>
                </c:pt>
                <c:pt idx="29">
                  <c:v>41121</c:v>
                </c:pt>
              </c:numCache>
            </c:numRef>
          </c:cat>
          <c:val>
            <c:numRef>
              <c:f>Sheet1!$H$3:$H$33</c:f>
              <c:numCache>
                <c:formatCode>General</c:formatCode>
                <c:ptCount val="31"/>
                <c:pt idx="0">
                  <c:v>58</c:v>
                </c:pt>
                <c:pt idx="1">
                  <c:v>133</c:v>
                </c:pt>
                <c:pt idx="2">
                  <c:v>353</c:v>
                </c:pt>
                <c:pt idx="3">
                  <c:v>1665</c:v>
                </c:pt>
                <c:pt idx="4">
                  <c:v>2325</c:v>
                </c:pt>
                <c:pt idx="5">
                  <c:v>3355</c:v>
                </c:pt>
                <c:pt idx="6">
                  <c:v>3676</c:v>
                </c:pt>
                <c:pt idx="7">
                  <c:v>1567</c:v>
                </c:pt>
                <c:pt idx="8">
                  <c:v>1987</c:v>
                </c:pt>
                <c:pt idx="9">
                  <c:v>1639</c:v>
                </c:pt>
                <c:pt idx="10">
                  <c:v>3884</c:v>
                </c:pt>
                <c:pt idx="11">
                  <c:v>3072</c:v>
                </c:pt>
                <c:pt idx="12">
                  <c:v>216</c:v>
                </c:pt>
                <c:pt idx="13">
                  <c:v>144</c:v>
                </c:pt>
                <c:pt idx="14">
                  <c:v>332</c:v>
                </c:pt>
                <c:pt idx="15">
                  <c:v>901</c:v>
                </c:pt>
                <c:pt idx="16">
                  <c:v>3560</c:v>
                </c:pt>
                <c:pt idx="17">
                  <c:v>4997</c:v>
                </c:pt>
                <c:pt idx="18">
                  <c:v>4039</c:v>
                </c:pt>
                <c:pt idx="19">
                  <c:v>1903</c:v>
                </c:pt>
                <c:pt idx="20">
                  <c:v>1692</c:v>
                </c:pt>
                <c:pt idx="21">
                  <c:v>1744</c:v>
                </c:pt>
                <c:pt idx="22">
                  <c:v>410</c:v>
                </c:pt>
                <c:pt idx="23">
                  <c:v>13480</c:v>
                </c:pt>
                <c:pt idx="24">
                  <c:v>16885</c:v>
                </c:pt>
                <c:pt idx="25">
                  <c:v>4778</c:v>
                </c:pt>
                <c:pt idx="26">
                  <c:v>1154</c:v>
                </c:pt>
                <c:pt idx="27">
                  <c:v>274</c:v>
                </c:pt>
                <c:pt idx="28">
                  <c:v>51</c:v>
                </c:pt>
                <c:pt idx="29">
                  <c:v>43</c:v>
                </c:pt>
                <c:pt idx="30">
                  <c:v>1714</c:v>
                </c:pt>
              </c:numCache>
            </c:numRef>
          </c:val>
        </c:ser>
        <c:ser>
          <c:idx val="1"/>
          <c:order val="1"/>
          <c:tx>
            <c:strRef>
              <c:f>Sheet1!$I$2</c:f>
              <c:strCache>
                <c:ptCount val="1"/>
                <c:pt idx="0">
                  <c:v>NOAA</c:v>
                </c:pt>
              </c:strCache>
            </c:strRef>
          </c:tx>
          <c:val>
            <c:numRef>
              <c:f>Sheet1!$I$3:$I$33</c:f>
              <c:numCache>
                <c:formatCode>General</c:formatCode>
                <c:ptCount val="31"/>
                <c:pt idx="0">
                  <c:v>173</c:v>
                </c:pt>
                <c:pt idx="1">
                  <c:v>37</c:v>
                </c:pt>
                <c:pt idx="2">
                  <c:v>600</c:v>
                </c:pt>
                <c:pt idx="3">
                  <c:v>2471</c:v>
                </c:pt>
                <c:pt idx="4">
                  <c:v>1701</c:v>
                </c:pt>
                <c:pt idx="5">
                  <c:v>5674</c:v>
                </c:pt>
                <c:pt idx="6">
                  <c:v>1796</c:v>
                </c:pt>
                <c:pt idx="7">
                  <c:v>1360</c:v>
                </c:pt>
                <c:pt idx="8">
                  <c:v>2500</c:v>
                </c:pt>
                <c:pt idx="9">
                  <c:v>1190</c:v>
                </c:pt>
                <c:pt idx="10">
                  <c:v>5986</c:v>
                </c:pt>
                <c:pt idx="11">
                  <c:v>492</c:v>
                </c:pt>
                <c:pt idx="12">
                  <c:v>4</c:v>
                </c:pt>
                <c:pt idx="13">
                  <c:v>398</c:v>
                </c:pt>
                <c:pt idx="14">
                  <c:v>0</c:v>
                </c:pt>
                <c:pt idx="15">
                  <c:v>1650</c:v>
                </c:pt>
                <c:pt idx="16">
                  <c:v>5362</c:v>
                </c:pt>
                <c:pt idx="17">
                  <c:v>5076</c:v>
                </c:pt>
                <c:pt idx="18">
                  <c:v>2857</c:v>
                </c:pt>
                <c:pt idx="19">
                  <c:v>1085</c:v>
                </c:pt>
                <c:pt idx="20">
                  <c:v>2843</c:v>
                </c:pt>
                <c:pt idx="21">
                  <c:v>53</c:v>
                </c:pt>
                <c:pt idx="22">
                  <c:v>875</c:v>
                </c:pt>
                <c:pt idx="23">
                  <c:v>26293</c:v>
                </c:pt>
                <c:pt idx="24">
                  <c:v>7897</c:v>
                </c:pt>
                <c:pt idx="25">
                  <c:v>1121</c:v>
                </c:pt>
                <c:pt idx="26">
                  <c:v>818</c:v>
                </c:pt>
                <c:pt idx="27">
                  <c:v>18</c:v>
                </c:pt>
                <c:pt idx="28">
                  <c:v>94</c:v>
                </c:pt>
                <c:pt idx="29">
                  <c:v>7</c:v>
                </c:pt>
                <c:pt idx="30">
                  <c:v>3213</c:v>
                </c:pt>
              </c:numCache>
            </c:numRef>
          </c:val>
        </c:ser>
        <c:axId val="75854208"/>
        <c:axId val="75855744"/>
      </c:barChart>
      <c:dateAx>
        <c:axId val="75854208"/>
        <c:scaling>
          <c:orientation val="minMax"/>
        </c:scaling>
        <c:axPos val="b"/>
        <c:numFmt formatCode="m/d/yyyy" sourceLinked="1"/>
        <c:tickLblPos val="nextTo"/>
        <c:crossAx val="75855744"/>
        <c:crosses val="autoZero"/>
        <c:auto val="1"/>
        <c:lblOffset val="100"/>
      </c:dateAx>
      <c:valAx>
        <c:axId val="758557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dirty="0"/>
                  <a:t>Cold Pixel Numbers</a:t>
                </a:r>
              </a:p>
            </c:rich>
          </c:tx>
          <c:layout/>
        </c:title>
        <c:numFmt formatCode="General" sourceLinked="1"/>
        <c:tickLblPos val="nextTo"/>
        <c:crossAx val="7585420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8914A-56EE-41C8-80EC-DEC64CAD70AF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70447-9D2A-4AF5-A65A-9A4FB30D4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geographic</a:t>
            </a:r>
            <a:r>
              <a:rPr lang="en-US" baseline="0" dirty="0" smtClean="0"/>
              <a:t>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70447-9D2A-4AF5-A65A-9A4FB30D41D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1D24-4EB9-4F7F-824A-B97FB94EFD0A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oaalogo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600" cy="990600"/>
          </a:xfrm>
          <a:prstGeom prst="rect">
            <a:avLst/>
          </a:prstGeom>
        </p:spPr>
      </p:pic>
      <p:pic>
        <p:nvPicPr>
          <p:cNvPr id="29698" name="Picture 2" descr="GSICS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0"/>
            <a:ext cx="1828800" cy="743712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40040-F841-458C-9260-AD6808F351BE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F1DA-D64B-46BE-9FDE-F0D9B6AC277A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6C52-AD60-4F56-ACD4-50997AEB09C2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1A35-79C2-4F77-B6E3-413BC0E2C483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6739C-E19F-4BF1-A1EA-EAE1D93FD89C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1959-6D40-4E68-8620-726C5600BE6E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22BB-7CAA-4033-A9A9-0137218B4C9F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7A0B-A8EE-44A9-A01D-043235EA9594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83CD0-5235-4A2C-BFD0-30E2A5B04A28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EEA6-1C22-44D0-87DD-962CD5DA587C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ECC83-B1F2-4551-953B-52E342537661}" type="datetime1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21FEA-2B4B-4364-8BBD-0FAC288C54B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oaalogo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90600" cy="990600"/>
          </a:xfrm>
          <a:prstGeom prst="rect">
            <a:avLst/>
          </a:prstGeom>
        </p:spPr>
      </p:pic>
      <p:pic>
        <p:nvPicPr>
          <p:cNvPr id="8" name="Picture 2" descr="GSICS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15200" y="0"/>
            <a:ext cx="1828800" cy="743712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b="1" kern="120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o.noaa.gov/goes/goes-calibration/gvar-conversion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GOES-13/15 Cold/DCC Pixels Comparisons of the NASA and NOAA Datasets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err="1" smtClean="0"/>
              <a:t>Fangfang</a:t>
            </a:r>
            <a:r>
              <a:rPr lang="en-US" sz="2400" dirty="0" smtClean="0"/>
              <a:t> Yu and </a:t>
            </a:r>
            <a:r>
              <a:rPr lang="en-US" sz="2400" dirty="0" err="1" smtClean="0"/>
              <a:t>Xiangqian</a:t>
            </a:r>
            <a:r>
              <a:rPr lang="en-US" sz="2400" dirty="0" smtClean="0"/>
              <a:t> Wu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1800" dirty="0" smtClean="0"/>
              <a:t>08/14/2013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Spatial Distribution – G13</a:t>
            </a:r>
            <a:endParaRPr lang="en-US" sz="2800" b="1" dirty="0"/>
          </a:p>
        </p:txBody>
      </p:sp>
      <p:pic>
        <p:nvPicPr>
          <p:cNvPr id="4" name="Picture 3" descr="g13.NASA.COLD.loc.2012.07.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295400"/>
            <a:ext cx="4100529" cy="4783950"/>
          </a:xfrm>
          <a:prstGeom prst="rect">
            <a:avLst/>
          </a:prstGeom>
        </p:spPr>
      </p:pic>
      <p:pic>
        <p:nvPicPr>
          <p:cNvPr id="5" name="Picture 4" descr="g13.NOAA.COLD.loc.2012.07.1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219200"/>
            <a:ext cx="4100529" cy="4783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00400" y="6324600"/>
            <a:ext cx="3617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Very Identical for GOES-13 daily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Spatial Distribution – G15 07/24/2012</a:t>
            </a:r>
            <a:endParaRPr lang="en-US" sz="2800" b="1" dirty="0"/>
          </a:p>
        </p:txBody>
      </p:sp>
      <p:pic>
        <p:nvPicPr>
          <p:cNvPr id="4" name="Picture 3" descr="g15.NASA.COLD.loc.2012.07.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295400"/>
            <a:ext cx="3959014" cy="4618850"/>
          </a:xfrm>
          <a:prstGeom prst="rect">
            <a:avLst/>
          </a:prstGeom>
        </p:spPr>
      </p:pic>
      <p:pic>
        <p:nvPicPr>
          <p:cNvPr id="5" name="Picture 4" descr="g15.NOAA.COLD.loc.2012.07.2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295400"/>
            <a:ext cx="3984171" cy="4648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6019800"/>
            <a:ext cx="1630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NASA #=13,480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46689" y="6019800"/>
            <a:ext cx="1676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NOAA #=26,293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Spatial Distribution – G15 07/25/2012</a:t>
            </a:r>
            <a:endParaRPr lang="en-US" sz="2800" b="1" dirty="0"/>
          </a:p>
        </p:txBody>
      </p:sp>
      <p:pic>
        <p:nvPicPr>
          <p:cNvPr id="7" name="Picture 6" descr="g15.NOAA.COLD.loc.2012.07.2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914400"/>
            <a:ext cx="4035214" cy="4707750"/>
          </a:xfrm>
          <a:prstGeom prst="rect">
            <a:avLst/>
          </a:prstGeom>
        </p:spPr>
      </p:pic>
      <p:pic>
        <p:nvPicPr>
          <p:cNvPr id="8" name="Picture 7" descr="g15.NASA.COLD.loc.2012.07.2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1986" y="931050"/>
            <a:ext cx="4035214" cy="47077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95400" y="6019800"/>
            <a:ext cx="1630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NASA #=16,885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5943600"/>
            <a:ext cx="1559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NOAA #=7,897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5486400"/>
            <a:ext cx="4453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this case, it seems that I missed one image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274638"/>
            <a:ext cx="4648200" cy="6397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Ch10.7um Tb and </a:t>
            </a:r>
            <a:r>
              <a:rPr lang="en-US" sz="2800" b="1" dirty="0" err="1" smtClean="0"/>
              <a:t>Stdv</a:t>
            </a:r>
            <a:r>
              <a:rPr lang="en-US" sz="2800" b="1" dirty="0" smtClean="0"/>
              <a:t> Histogram</a:t>
            </a:r>
            <a:endParaRPr lang="en-US" sz="2800" b="1" dirty="0"/>
          </a:p>
        </p:txBody>
      </p:sp>
      <p:pic>
        <p:nvPicPr>
          <p:cNvPr id="7" name="Picture 6" descr="g13.noaa2nasa.COLD.hist.stdv_tb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962400"/>
            <a:ext cx="4053840" cy="2895600"/>
          </a:xfrm>
          <a:prstGeom prst="rect">
            <a:avLst/>
          </a:prstGeom>
        </p:spPr>
      </p:pic>
      <p:pic>
        <p:nvPicPr>
          <p:cNvPr id="8" name="Picture 7" descr="g15.noaa2nasa.COLD.hist.stdv_tb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3886200"/>
            <a:ext cx="4160520" cy="2971800"/>
          </a:xfrm>
          <a:prstGeom prst="rect">
            <a:avLst/>
          </a:prstGeom>
        </p:spPr>
      </p:pic>
      <p:pic>
        <p:nvPicPr>
          <p:cNvPr id="9" name="Picture 8" descr="g13.noaa2nasa.COLD.hist.tb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71600" y="1143000"/>
            <a:ext cx="4038600" cy="2884714"/>
          </a:xfrm>
          <a:prstGeom prst="rect">
            <a:avLst/>
          </a:prstGeom>
        </p:spPr>
      </p:pic>
      <p:pic>
        <p:nvPicPr>
          <p:cNvPr id="10" name="Picture 9" descr="g15.noaa2nasa.COLD.hist.tb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81600" y="1219200"/>
            <a:ext cx="3962400" cy="283028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67400" y="22860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NOAA: one cold pixel Tb=139.4K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52400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NOAA calculated the Tb from the radiance value, using </a:t>
            </a:r>
            <a:r>
              <a:rPr lang="en-US" sz="1400" dirty="0" err="1" smtClean="0"/>
              <a:t>RevH+Star</a:t>
            </a:r>
            <a:r>
              <a:rPr lang="en-US" sz="1400" dirty="0" smtClean="0"/>
              <a:t> Correction SRFs for GOES-15</a:t>
            </a:r>
          </a:p>
          <a:p>
            <a:r>
              <a:rPr lang="en-US" sz="1400" dirty="0" smtClean="0"/>
              <a:t>http://www.oso.noaa.gov/goes/goes-calibration/docs/table3_8.htm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772400" y="12192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3200" y="990600"/>
            <a:ext cx="1600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Tb mode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pixels – </a:t>
            </a:r>
            <a:r>
              <a:rPr lang="en-US" dirty="0" err="1" smtClean="0"/>
              <a:t>CoV</a:t>
            </a:r>
            <a:r>
              <a:rPr lang="en-US" dirty="0" smtClean="0"/>
              <a:t> histogram</a:t>
            </a:r>
            <a:endParaRPr lang="en-US" dirty="0"/>
          </a:p>
        </p:txBody>
      </p:sp>
      <p:pic>
        <p:nvPicPr>
          <p:cNvPr id="5" name="Content Placeholder 4" descr="g13.noaa2nasa.COLD.hist.cov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800600" cy="3429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 descr="g15.noaa2nasa.COLD.hist.co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56760" y="1676400"/>
            <a:ext cx="4587240" cy="3276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81400" y="5562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??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191000" y="4800600"/>
            <a:ext cx="99060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524000" y="4953000"/>
            <a:ext cx="19812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reasons to the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Tb calculation</a:t>
            </a:r>
          </a:p>
          <a:p>
            <a:pPr lvl="1"/>
            <a:r>
              <a:rPr lang="en-US" dirty="0" smtClean="0"/>
              <a:t>Pixels number is sensitive to Tb</a:t>
            </a:r>
          </a:p>
          <a:p>
            <a:pPr lvl="1"/>
            <a:r>
              <a:rPr lang="en-US" dirty="0" smtClean="0"/>
              <a:t>Suggest deriving the Tb values from radiance</a:t>
            </a:r>
          </a:p>
          <a:p>
            <a:pPr lvl="2"/>
            <a:r>
              <a:rPr lang="en-US" dirty="0" smtClean="0"/>
              <a:t>ITT/NOAA released several versions of GOES-15 SRFs before it became operational in Dec. 2010.  Therefore need most recent version of </a:t>
            </a:r>
            <a:r>
              <a:rPr lang="en-US" dirty="0" err="1" smtClean="0"/>
              <a:t>mcidas</a:t>
            </a:r>
            <a:r>
              <a:rPr lang="en-US" dirty="0" smtClean="0"/>
              <a:t>-x for direct Tb output.</a:t>
            </a:r>
          </a:p>
          <a:p>
            <a:pPr lvl="2"/>
            <a:r>
              <a:rPr lang="en-US" dirty="0" smtClean="0"/>
              <a:t>http://www.oso.noaa.gov/goes/goes-calibration/goes-imager-srfs.htm</a:t>
            </a:r>
          </a:p>
          <a:p>
            <a:r>
              <a:rPr lang="en-US" dirty="0" smtClean="0"/>
              <a:t>Need to look into the cause(s) of different solar zenith angles and </a:t>
            </a:r>
            <a:r>
              <a:rPr lang="en-US" dirty="0" err="1" smtClean="0"/>
              <a:t>CoV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15.DCC.lon.his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3581400"/>
            <a:ext cx="4587240" cy="3276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914400"/>
          </a:xfrm>
        </p:spPr>
        <p:txBody>
          <a:bodyPr/>
          <a:lstStyle/>
          <a:p>
            <a:r>
              <a:rPr lang="en-US" dirty="0" smtClean="0"/>
              <a:t>DCC Comparisons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Content Placeholder 6" descr="g15.DCC.lat.hist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495800" y="685800"/>
            <a:ext cx="4504064" cy="3217189"/>
          </a:xfrm>
        </p:spPr>
      </p:pic>
      <p:pic>
        <p:nvPicPr>
          <p:cNvPr id="8" name="Picture 7" descr="g13.DCC.lat.his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696686"/>
            <a:ext cx="4572000" cy="3265714"/>
          </a:xfrm>
          <a:prstGeom prst="rect">
            <a:avLst/>
          </a:prstGeom>
        </p:spPr>
      </p:pic>
      <p:pic>
        <p:nvPicPr>
          <p:cNvPr id="9" name="Picture 8" descr="g13.DCC.lon.hist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3581400"/>
            <a:ext cx="4587241" cy="3276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14800" y="18243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Latitude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3962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Longitude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Visible count histograms – G13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 descr="g13.DCC.refl_count.hist.binsize=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42457"/>
            <a:ext cx="4648200" cy="3320143"/>
          </a:xfrm>
          <a:prstGeom prst="rect">
            <a:avLst/>
          </a:prstGeom>
        </p:spPr>
      </p:pic>
      <p:pic>
        <p:nvPicPr>
          <p:cNvPr id="6" name="Picture 5" descr="g13.DCC.refl_count-29.hist.binsize=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56760" y="2242458"/>
            <a:ext cx="4587240" cy="3276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52600" y="5574268"/>
            <a:ext cx="6105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DCC count = (</a:t>
            </a:r>
            <a:r>
              <a:rPr lang="en-US" dirty="0" err="1" smtClean="0"/>
              <a:t>cold_count</a:t>
            </a:r>
            <a:r>
              <a:rPr lang="en-US" dirty="0" smtClean="0"/>
              <a:t> * </a:t>
            </a:r>
            <a:r>
              <a:rPr lang="en-US" dirty="0" err="1" smtClean="0"/>
              <a:t>sun_earth_dist</a:t>
            </a:r>
            <a:r>
              <a:rPr lang="en-US" dirty="0" smtClean="0"/>
              <a:t> ^ 2 /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err="1" smtClean="0"/>
              <a:t>szn</a:t>
            </a:r>
            <a:r>
              <a:rPr lang="en-US" dirty="0" smtClean="0"/>
              <a:t>) * ADM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3593068"/>
            <a:ext cx="254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Cold pixel count </a:t>
            </a:r>
            <a:r>
              <a:rPr lang="en-US" b="1" dirty="0" smtClean="0">
                <a:solidFill>
                  <a:srgbClr val="FF0000"/>
                </a:solidFill>
              </a:rPr>
              <a:t>– 29 - 29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516868"/>
            <a:ext cx="20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Cold pixel count</a:t>
            </a:r>
            <a:r>
              <a:rPr lang="en-US" b="1" dirty="0" smtClean="0">
                <a:solidFill>
                  <a:srgbClr val="FF0000"/>
                </a:solidFill>
              </a:rPr>
              <a:t> - 29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15.DCC.refl_count-29.hist.binsize=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1774693"/>
            <a:ext cx="4648200" cy="3406907"/>
          </a:xfrm>
          <a:prstGeom prst="rect">
            <a:avLst/>
          </a:prstGeom>
        </p:spPr>
      </p:pic>
      <p:pic>
        <p:nvPicPr>
          <p:cNvPr id="11" name="Picture 10" descr="g15.DCC.refl_count.hist.binsize=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52600"/>
            <a:ext cx="4769670" cy="34069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Visible count histograms – G15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5574268"/>
            <a:ext cx="6105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DCC count = (</a:t>
            </a:r>
            <a:r>
              <a:rPr lang="en-US" dirty="0" err="1" smtClean="0"/>
              <a:t>cold_count</a:t>
            </a:r>
            <a:r>
              <a:rPr lang="en-US" dirty="0" smtClean="0"/>
              <a:t> * </a:t>
            </a:r>
            <a:r>
              <a:rPr lang="en-US" dirty="0" err="1" smtClean="0"/>
              <a:t>sun_earth_dist</a:t>
            </a:r>
            <a:r>
              <a:rPr lang="en-US" dirty="0" smtClean="0"/>
              <a:t> ^ 2 /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err="1" smtClean="0"/>
              <a:t>szn</a:t>
            </a:r>
            <a:r>
              <a:rPr lang="en-US" dirty="0" smtClean="0"/>
              <a:t>) * ADM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2895600"/>
            <a:ext cx="2548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Cold pixel count </a:t>
            </a:r>
            <a:r>
              <a:rPr lang="en-US" b="1" dirty="0" smtClean="0">
                <a:solidFill>
                  <a:srgbClr val="FF0000"/>
                </a:solidFill>
              </a:rPr>
              <a:t>– 29 - 29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819400"/>
            <a:ext cx="209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Cold pixel count</a:t>
            </a:r>
            <a:r>
              <a:rPr lang="en-US" b="1" dirty="0" smtClean="0">
                <a:solidFill>
                  <a:srgbClr val="FF0000"/>
                </a:solidFill>
              </a:rPr>
              <a:t> - 29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15.DCC.szn.hi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1981200"/>
            <a:ext cx="4739640" cy="33854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Zenith Angle Difference</a:t>
            </a:r>
            <a:endParaRPr lang="en-US" dirty="0"/>
          </a:p>
        </p:txBody>
      </p:sp>
      <p:pic>
        <p:nvPicPr>
          <p:cNvPr id="5" name="Content Placeholder 4" descr="g13.DCC.szn.hist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981200"/>
            <a:ext cx="4739640" cy="338545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GOES-13/15 cold pixels comparison</a:t>
            </a:r>
          </a:p>
          <a:p>
            <a:pPr lvl="1"/>
            <a:r>
              <a:rPr lang="en-US" dirty="0" smtClean="0"/>
              <a:t>Daily difference</a:t>
            </a:r>
          </a:p>
          <a:p>
            <a:pPr lvl="1"/>
            <a:r>
              <a:rPr lang="en-US" dirty="0" smtClean="0"/>
              <a:t>Histograms of </a:t>
            </a:r>
            <a:r>
              <a:rPr lang="en-US" dirty="0" err="1" smtClean="0"/>
              <a:t>szn</a:t>
            </a:r>
            <a:r>
              <a:rPr lang="en-US" dirty="0" smtClean="0"/>
              <a:t>, </a:t>
            </a:r>
            <a:r>
              <a:rPr lang="en-US" dirty="0" err="1" smtClean="0"/>
              <a:t>vzn</a:t>
            </a:r>
            <a:r>
              <a:rPr lang="en-US" dirty="0" smtClean="0"/>
              <a:t>, </a:t>
            </a:r>
            <a:r>
              <a:rPr lang="en-US" dirty="0" err="1" smtClean="0"/>
              <a:t>raz</a:t>
            </a:r>
            <a:r>
              <a:rPr lang="en-US" dirty="0" smtClean="0"/>
              <a:t>, raw count, Tb, standard deviations</a:t>
            </a:r>
          </a:p>
          <a:p>
            <a:pPr lvl="1"/>
            <a:r>
              <a:rPr lang="en-US" dirty="0" smtClean="0"/>
              <a:t>Spatial distributions</a:t>
            </a:r>
          </a:p>
          <a:p>
            <a:pPr lvl="1"/>
            <a:r>
              <a:rPr lang="en-US" dirty="0" smtClean="0"/>
              <a:t>Possible causes to the differences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DCC pixels comparison</a:t>
            </a:r>
          </a:p>
          <a:p>
            <a:pPr lvl="1"/>
            <a:r>
              <a:rPr lang="en-US" dirty="0" smtClean="0"/>
              <a:t>Histograms</a:t>
            </a:r>
          </a:p>
          <a:p>
            <a:pPr lvl="1"/>
            <a:r>
              <a:rPr lang="en-US" dirty="0" smtClean="0"/>
              <a:t>Possible causes to the differences</a:t>
            </a:r>
          </a:p>
          <a:p>
            <a:endParaRPr lang="en-US" dirty="0" smtClean="0"/>
          </a:p>
          <a:p>
            <a:r>
              <a:rPr lang="en-US" dirty="0" smtClean="0"/>
              <a:t>Some sensitivity analyses</a:t>
            </a:r>
          </a:p>
          <a:p>
            <a:pPr lvl="1"/>
            <a:r>
              <a:rPr lang="en-US" dirty="0" smtClean="0"/>
              <a:t>Bin size</a:t>
            </a:r>
          </a:p>
          <a:p>
            <a:pPr lvl="1"/>
            <a:r>
              <a:rPr lang="en-US" dirty="0" smtClean="0"/>
              <a:t>Bi-mode fitting</a:t>
            </a:r>
          </a:p>
          <a:p>
            <a:pPr lvl="1"/>
            <a:r>
              <a:rPr lang="en-US" dirty="0" smtClean="0"/>
              <a:t>DCC number for a robust reflectance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15.noaa2nasa.COLD.hist.tb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1524000"/>
            <a:ext cx="48006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 Difference</a:t>
            </a:r>
            <a:endParaRPr lang="en-US" dirty="0"/>
          </a:p>
        </p:txBody>
      </p:sp>
      <p:pic>
        <p:nvPicPr>
          <p:cNvPr id="5" name="Content Placeholder 4" descr="g13.noaa2nasa.COLD.hist.tb4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524000"/>
            <a:ext cx="4693920" cy="3429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001000" y="1295400"/>
            <a:ext cx="1143000" cy="1905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causes to the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geographic distribution</a:t>
            </a:r>
          </a:p>
          <a:p>
            <a:endParaRPr lang="en-US" dirty="0" smtClean="0"/>
          </a:p>
          <a:p>
            <a:r>
              <a:rPr lang="en-US" dirty="0" smtClean="0"/>
              <a:t>The BOOST of 29 seems to be removed twice from the cold count.</a:t>
            </a:r>
          </a:p>
          <a:p>
            <a:endParaRPr lang="en-US" dirty="0" smtClean="0"/>
          </a:p>
          <a:p>
            <a:r>
              <a:rPr lang="en-US" dirty="0" smtClean="0"/>
              <a:t>Impact of Tb difference is apparent at GOES-15</a:t>
            </a:r>
          </a:p>
          <a:p>
            <a:pPr lvl="1"/>
            <a:r>
              <a:rPr lang="en-US" dirty="0" smtClean="0"/>
              <a:t>More warmer scenes at NASA 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shifted solar zenith angle also affect the visible count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applying the </a:t>
            </a:r>
            <a:r>
              <a:rPr lang="en-US" dirty="0" err="1" smtClean="0"/>
              <a:t>Hu’s</a:t>
            </a:r>
            <a:r>
              <a:rPr lang="en-US" dirty="0" smtClean="0"/>
              <a:t> ADM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seems that the SZN has much larger weighting than azimuth and viewing angles to interpolate the ADM value.</a:t>
            </a:r>
          </a:p>
          <a:p>
            <a:endParaRPr lang="en-US" dirty="0" smtClean="0"/>
          </a:p>
          <a:p>
            <a:r>
              <a:rPr lang="en-US" dirty="0" smtClean="0"/>
              <a:t>The valid relative azimuth angle bins to calculate DCC reflectance seems not consistent with the thresholds defined at the documents 10 &lt; RAA &lt; 170.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Sensitivity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" name="Picture 4" descr="g13.DCC.refl_count.hist.binsize=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2000"/>
            <a:ext cx="4333950" cy="3095679"/>
          </a:xfrm>
          <a:prstGeom prst="rect">
            <a:avLst/>
          </a:prstGeom>
        </p:spPr>
      </p:pic>
      <p:pic>
        <p:nvPicPr>
          <p:cNvPr id="6" name="Picture 5" descr="g13.DCC.refl_count.hist.binsize=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0050" y="838200"/>
            <a:ext cx="4333950" cy="3095679"/>
          </a:xfrm>
          <a:prstGeom prst="rect">
            <a:avLst/>
          </a:prstGeom>
        </p:spPr>
      </p:pic>
      <p:pic>
        <p:nvPicPr>
          <p:cNvPr id="7" name="Picture 6" descr="g13.DCC.refl_count.hist.binsize=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762321"/>
            <a:ext cx="4333950" cy="3095679"/>
          </a:xfrm>
          <a:prstGeom prst="rect">
            <a:avLst/>
          </a:prstGeom>
        </p:spPr>
      </p:pic>
      <p:pic>
        <p:nvPicPr>
          <p:cNvPr id="8" name="Picture 7" descr="g13.DCC.refl_count.hist.binsize=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0050" y="3762321"/>
            <a:ext cx="4333950" cy="309567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00400" y="3468469"/>
            <a:ext cx="3239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G13: 1count=0.116% reflectance</a:t>
            </a:r>
          </a:p>
          <a:p>
            <a:r>
              <a:rPr lang="en-US" dirty="0" smtClean="0"/>
              <a:t>G15: 1count=0.111% reflectance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6488668"/>
            <a:ext cx="4085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Bin size = 3 count or 0.3-0.4% reflectance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 we fit the bi-mode histogram?</a:t>
            </a:r>
            <a:endParaRPr lang="en-US" dirty="0"/>
          </a:p>
        </p:txBody>
      </p:sp>
      <p:pic>
        <p:nvPicPr>
          <p:cNvPr id="5" name="Content Placeholder 4" descr="g13.DCC.refl.hist.fitting.binsize=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66801"/>
            <a:ext cx="6720839" cy="4800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629400" y="13716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Polynomial fitting:</a:t>
            </a:r>
          </a:p>
          <a:p>
            <a:r>
              <a:rPr lang="en-US" dirty="0" smtClean="0"/>
              <a:t>Y = a + b * x + c * x^2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2133600"/>
            <a:ext cx="2514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Could be 1-2 bin size difference from the mode value (highest frequent value)</a:t>
            </a:r>
          </a:p>
          <a:p>
            <a:endParaRPr lang="en-US" dirty="0" smtClean="0"/>
          </a:p>
          <a:p>
            <a:r>
              <a:rPr lang="en-US" dirty="0" smtClean="0"/>
              <a:t>For operation, suggest avoiding of fitting bi-mode histograms, if sufficient DCC pixels are available</a:t>
            </a:r>
          </a:p>
          <a:p>
            <a:endParaRPr lang="en-US" dirty="0" smtClean="0"/>
          </a:p>
          <a:p>
            <a:r>
              <a:rPr lang="en-US" dirty="0" smtClean="0"/>
              <a:t>If multiple counts with the same highest frequency, suggest using the mean of the counts.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13.mediancount2dccpixel.nas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001"/>
            <a:ext cx="4267200" cy="3048000"/>
          </a:xfrm>
          <a:prstGeom prst="rect">
            <a:avLst/>
          </a:prstGeom>
        </p:spPr>
      </p:pic>
      <p:pic>
        <p:nvPicPr>
          <p:cNvPr id="12" name="Content Placeholder 11" descr="g13.modecount2dccpixel.nasa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800600" y="1066801"/>
            <a:ext cx="4343400" cy="310242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DCC pixels for a robust mode reflectance</a:t>
            </a:r>
            <a:br>
              <a:rPr lang="en-US" dirty="0" smtClean="0"/>
            </a:br>
            <a:r>
              <a:rPr lang="en-US" dirty="0" smtClean="0"/>
              <a:t>Preliminary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990600"/>
            <a:ext cx="1693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No-fitting Mode</a:t>
            </a:r>
            <a:endParaRPr lang="en-US" dirty="0"/>
          </a:p>
        </p:txBody>
      </p:sp>
      <p:pic>
        <p:nvPicPr>
          <p:cNvPr id="8" name="Picture 7" descr="g13.modecount2dccpixel.nasa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990600"/>
            <a:ext cx="4267200" cy="304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4400" y="990600"/>
            <a:ext cx="291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Polynomial fitting of bi-mode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86200" y="5562600"/>
            <a:ext cx="327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Median reflectance of DCC pixels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4419600"/>
            <a:ext cx="329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DCC#&gt;4,000, 1-sigma </a:t>
            </a:r>
            <a:r>
              <a:rPr lang="en-US" b="1" dirty="0" err="1" smtClean="0">
                <a:solidFill>
                  <a:srgbClr val="FF0000"/>
                </a:solidFill>
              </a:rPr>
              <a:t>stdv</a:t>
            </a:r>
            <a:r>
              <a:rPr lang="en-US" b="1" dirty="0" smtClean="0">
                <a:solidFill>
                  <a:srgbClr val="FF0000"/>
                </a:solidFill>
              </a:rPr>
              <a:t> = 0.5%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752600" y="1295400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629400" y="1371600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52600" y="4038600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Cold pixels:</a:t>
            </a:r>
          </a:p>
          <a:p>
            <a:pPr lvl="1"/>
            <a:r>
              <a:rPr lang="en-US" dirty="0" smtClean="0"/>
              <a:t>GOES-13: Cold pixels agrees very well</a:t>
            </a:r>
          </a:p>
          <a:p>
            <a:pPr lvl="1"/>
            <a:r>
              <a:rPr lang="en-US" dirty="0" smtClean="0"/>
              <a:t>GOES-15: Difference seems mainly from the different Tb.  Tb should be converted from radiance or use of most recent version of </a:t>
            </a:r>
            <a:r>
              <a:rPr lang="en-US" dirty="0" err="1" smtClean="0"/>
              <a:t>mcidas</a:t>
            </a:r>
            <a:r>
              <a:rPr lang="en-US" dirty="0" smtClean="0"/>
              <a:t>-x</a:t>
            </a:r>
          </a:p>
          <a:p>
            <a:pPr lvl="1"/>
            <a:r>
              <a:rPr lang="en-US" dirty="0" smtClean="0"/>
              <a:t>Need to investigate the difference in solar zenith angle and </a:t>
            </a:r>
            <a:r>
              <a:rPr lang="en-US" dirty="0" err="1" smtClean="0"/>
              <a:t>CoV</a:t>
            </a:r>
            <a:endParaRPr lang="en-US" dirty="0" smtClean="0"/>
          </a:p>
          <a:p>
            <a:r>
              <a:rPr lang="en-US" dirty="0" smtClean="0"/>
              <a:t>DCC</a:t>
            </a:r>
          </a:p>
          <a:p>
            <a:pPr lvl="1"/>
            <a:r>
              <a:rPr lang="en-US" dirty="0" smtClean="0"/>
              <a:t>A shift of 29 between NASA and NOAA visible count </a:t>
            </a:r>
          </a:p>
          <a:p>
            <a:pPr lvl="1"/>
            <a:r>
              <a:rPr lang="en-US" dirty="0" smtClean="0"/>
              <a:t>Differences in Tb and solar zenith angle may both attribute to the DCC reflectance at GOES-15</a:t>
            </a:r>
          </a:p>
          <a:p>
            <a:r>
              <a:rPr lang="en-US" dirty="0" smtClean="0"/>
              <a:t>Confirm that the optimal histogram smoothing bin size for GOES is </a:t>
            </a:r>
            <a:r>
              <a:rPr lang="en-US" dirty="0" smtClean="0"/>
              <a:t>3-5 </a:t>
            </a:r>
            <a:r>
              <a:rPr lang="en-US" dirty="0" smtClean="0"/>
              <a:t>count or corresponding reflectance (~</a:t>
            </a:r>
            <a:r>
              <a:rPr lang="en-US" dirty="0" smtClean="0"/>
              <a:t>0.4-0.5%)</a:t>
            </a:r>
            <a:endParaRPr lang="en-US" dirty="0" smtClean="0"/>
          </a:p>
          <a:p>
            <a:r>
              <a:rPr lang="en-US" dirty="0" smtClean="0"/>
              <a:t>Confirm that a minimum of about 4,000 DCC pixels is needed for a robust DCC mode reflectance</a:t>
            </a:r>
          </a:p>
          <a:p>
            <a:r>
              <a:rPr lang="en-US" dirty="0" smtClean="0"/>
              <a:t>Suggest avoiding of bi-mode fitting if there is sufficient DCC pixels.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g13.modecount2dccpixel.nasa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43401" y="1600200"/>
            <a:ext cx="4800599" cy="34289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DCC pixels for a robust mode reflectance</a:t>
            </a:r>
            <a:br>
              <a:rPr lang="en-US" dirty="0" smtClean="0"/>
            </a:br>
            <a:r>
              <a:rPr lang="en-US" dirty="0" smtClean="0"/>
              <a:t>Preliminary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10200" y="1371600"/>
            <a:ext cx="252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 without any fitting</a:t>
            </a:r>
            <a:endParaRPr lang="en-US" dirty="0"/>
          </a:p>
        </p:txBody>
      </p:sp>
      <p:pic>
        <p:nvPicPr>
          <p:cNvPr id="8" name="Picture 7" descr="g13.modecount2dccpixel.nasa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00200"/>
            <a:ext cx="4800600" cy="3429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4400" y="1371600"/>
            <a:ext cx="291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Polynomial fitting of bi-mode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00400" y="5715000"/>
            <a:ext cx="329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DCC#&gt;4,000, 1-sigma </a:t>
            </a:r>
            <a:r>
              <a:rPr lang="en-US" b="1" dirty="0" err="1" smtClean="0">
                <a:solidFill>
                  <a:srgbClr val="FF0000"/>
                </a:solidFill>
              </a:rPr>
              <a:t>stdv</a:t>
            </a:r>
            <a:r>
              <a:rPr lang="en-US" b="1" dirty="0" smtClean="0">
                <a:solidFill>
                  <a:srgbClr val="FF0000"/>
                </a:solidFill>
              </a:rPr>
              <a:t> = 0.5%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981200" y="1981200"/>
            <a:ext cx="0" cy="259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24600" y="2057400"/>
            <a:ext cx="0" cy="266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Test data ordered from NOAA CLASS</a:t>
            </a:r>
          </a:p>
          <a:p>
            <a:r>
              <a:rPr lang="en-US" dirty="0" smtClean="0"/>
              <a:t>Input format: </a:t>
            </a:r>
            <a:r>
              <a:rPr lang="en-US" dirty="0" err="1" smtClean="0"/>
              <a:t>McIDAS</a:t>
            </a:r>
            <a:r>
              <a:rPr lang="en-US" dirty="0" smtClean="0"/>
              <a:t> AREA format</a:t>
            </a:r>
          </a:p>
          <a:p>
            <a:r>
              <a:rPr lang="en-US" dirty="0" smtClean="0"/>
              <a:t>Data are processed with </a:t>
            </a:r>
            <a:r>
              <a:rPr lang="en-US" dirty="0" err="1" smtClean="0"/>
              <a:t>mcidas</a:t>
            </a:r>
            <a:r>
              <a:rPr lang="en-US" dirty="0" smtClean="0"/>
              <a:t>-x functions</a:t>
            </a:r>
          </a:p>
          <a:p>
            <a:pPr lvl="1"/>
            <a:r>
              <a:rPr lang="en-US" dirty="0" smtClean="0"/>
              <a:t>Ingest for lat/</a:t>
            </a:r>
            <a:r>
              <a:rPr lang="en-US" dirty="0" err="1" smtClean="0"/>
              <a:t>lon</a:t>
            </a:r>
            <a:r>
              <a:rPr lang="en-US" dirty="0" smtClean="0"/>
              <a:t>/</a:t>
            </a:r>
            <a:r>
              <a:rPr lang="en-US" dirty="0" err="1" smtClean="0"/>
              <a:t>satzenith</a:t>
            </a:r>
            <a:r>
              <a:rPr lang="en-US" dirty="0" smtClean="0"/>
              <a:t>/</a:t>
            </a:r>
            <a:r>
              <a:rPr lang="en-US" dirty="0" err="1" smtClean="0"/>
              <a:t>solzenith</a:t>
            </a:r>
            <a:r>
              <a:rPr lang="en-US" dirty="0" smtClean="0"/>
              <a:t>/relative azimuth angles</a:t>
            </a:r>
          </a:p>
          <a:p>
            <a:pPr lvl="1"/>
            <a:r>
              <a:rPr lang="en-US" dirty="0" smtClean="0"/>
              <a:t>Pixel scan time is assigned with the corresponding scan line time</a:t>
            </a:r>
          </a:p>
          <a:p>
            <a:r>
              <a:rPr lang="en-US" dirty="0" smtClean="0"/>
              <a:t>Standard deviation = </a:t>
            </a:r>
            <a:r>
              <a:rPr lang="en-US" dirty="0" err="1" smtClean="0"/>
              <a:t>sqrt</a:t>
            </a:r>
            <a:r>
              <a:rPr lang="en-US" dirty="0" smtClean="0"/>
              <a:t>(mean^2/(n-1))</a:t>
            </a:r>
          </a:p>
          <a:p>
            <a:r>
              <a:rPr lang="en-US" dirty="0" smtClean="0"/>
              <a:t>Homo. Test for the visible = </a:t>
            </a:r>
            <a:r>
              <a:rPr lang="en-US" dirty="0" err="1" smtClean="0"/>
              <a:t>stdv</a:t>
            </a:r>
            <a:r>
              <a:rPr lang="en-US" dirty="0" smtClean="0"/>
              <a:t>/</a:t>
            </a:r>
            <a:r>
              <a:rPr lang="en-US" dirty="0" err="1" smtClean="0"/>
              <a:t>center_count</a:t>
            </a:r>
            <a:endParaRPr lang="en-US" dirty="0" smtClean="0"/>
          </a:p>
          <a:p>
            <a:r>
              <a:rPr lang="en-US" dirty="0" smtClean="0"/>
              <a:t>GOES IR channel</a:t>
            </a:r>
          </a:p>
          <a:p>
            <a:pPr lvl="1"/>
            <a:r>
              <a:rPr lang="en-US" dirty="0" smtClean="0"/>
              <a:t>Ch 10.7um Tb is calculated from radiance using non-linear conversion coefficients</a:t>
            </a:r>
          </a:p>
          <a:p>
            <a:pPr lvl="1"/>
            <a:r>
              <a:rPr lang="en-US" dirty="0" smtClean="0">
                <a:hlinkClick r:id="rId2"/>
              </a:rPr>
              <a:t>http://www.oso.noaa.gov/goes/goes-calibration/gvar-conversion.htm</a:t>
            </a:r>
            <a:endParaRPr lang="en-US" dirty="0" smtClean="0"/>
          </a:p>
          <a:p>
            <a:r>
              <a:rPr lang="en-US" dirty="0" smtClean="0"/>
              <a:t>GOES visible channel processing at NOAA/OSDPD</a:t>
            </a:r>
          </a:p>
          <a:p>
            <a:pPr lvl="1"/>
            <a:r>
              <a:rPr lang="en-US" dirty="0" smtClean="0"/>
              <a:t>Visible count at GVAR and </a:t>
            </a:r>
            <a:r>
              <a:rPr lang="en-US" dirty="0" err="1" smtClean="0"/>
              <a:t>mcidas</a:t>
            </a:r>
            <a:r>
              <a:rPr lang="en-US" dirty="0" smtClean="0"/>
              <a:t> area format </a:t>
            </a:r>
          </a:p>
          <a:p>
            <a:pPr lvl="2"/>
            <a:r>
              <a:rPr lang="en-US" dirty="0" err="1" smtClean="0"/>
              <a:t>Relativization</a:t>
            </a:r>
            <a:r>
              <a:rPr lang="en-US" dirty="0" smtClean="0"/>
              <a:t>, that is, relative to the detector’s space reference signal</a:t>
            </a:r>
          </a:p>
          <a:p>
            <a:pPr lvl="2"/>
            <a:r>
              <a:rPr lang="en-US" dirty="0" smtClean="0"/>
              <a:t>Adjust with the BOOST value of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Number of Daily Cold Pixels – G13</a:t>
            </a:r>
            <a:endParaRPr lang="en-US" sz="2800" b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4478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0400" y="1295400"/>
            <a:ext cx="379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GOES-13 Cold pixels Diff (NOAA-NASA)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5715000"/>
            <a:ext cx="5318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Monthly number: NASA=396,897	NOAA=396,648</a:t>
            </a:r>
          </a:p>
          <a:p>
            <a:r>
              <a:rPr lang="en-US" dirty="0" smtClean="0"/>
              <a:t>Total Diff (NOAA-NASA)=-249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-847785" y="3438584"/>
            <a:ext cx="2522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Pixel # Diff (NOAA-NASA)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Number of Daily Cold Pixels – G15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5715000"/>
            <a:ext cx="5201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Monthly number: NASA=82,031	NOAA=83,644</a:t>
            </a:r>
          </a:p>
          <a:p>
            <a:r>
              <a:rPr lang="en-US" dirty="0" smtClean="0"/>
              <a:t>Total Diff (NOAA-NASA)= 1613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304800" y="1371600"/>
          <a:ext cx="8534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Visible Count Histogram – Month data</a:t>
            </a:r>
            <a:endParaRPr lang="en-US" sz="2800" b="1" dirty="0"/>
          </a:p>
        </p:txBody>
      </p:sp>
      <p:pic>
        <p:nvPicPr>
          <p:cNvPr id="4" name="Picture 3" descr="g13.noaa2nasa.COLD.hist.notADMcou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693920" cy="3352800"/>
          </a:xfrm>
          <a:prstGeom prst="rect">
            <a:avLst/>
          </a:prstGeom>
        </p:spPr>
      </p:pic>
      <p:pic>
        <p:nvPicPr>
          <p:cNvPr id="5" name="Picture 4" descr="g15.noaa2nasa.COLD.hist.notADMcou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50080" y="1676400"/>
            <a:ext cx="4693920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67000" y="5562600"/>
            <a:ext cx="1808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 size = 1 count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019800"/>
            <a:ext cx="3244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NOAA: count = </a:t>
            </a:r>
            <a:r>
              <a:rPr lang="en-US" dirty="0" err="1" smtClean="0"/>
              <a:t>mcidas_raw</a:t>
            </a:r>
            <a:r>
              <a:rPr lang="en-US" dirty="0" smtClean="0"/>
              <a:t>/32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5181600"/>
            <a:ext cx="3239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G13: 1count=0.116% reflectance</a:t>
            </a:r>
          </a:p>
          <a:p>
            <a:r>
              <a:rPr lang="en-US" dirty="0" smtClean="0"/>
              <a:t>G15: 1count=0.111% reflectance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Cold Pixels: Obs. Time Histogram</a:t>
            </a:r>
            <a:endParaRPr lang="en-US" sz="2800" b="1" dirty="0"/>
          </a:p>
        </p:txBody>
      </p:sp>
      <p:pic>
        <p:nvPicPr>
          <p:cNvPr id="4" name="Picture 3" descr="g13.noaa2nasa.COLD.hist.ti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4648200" cy="3320143"/>
          </a:xfrm>
          <a:prstGeom prst="rect">
            <a:avLst/>
          </a:prstGeom>
        </p:spPr>
      </p:pic>
      <p:pic>
        <p:nvPicPr>
          <p:cNvPr id="5" name="Picture 4" descr="g15.noaa2nasa.COLD.hist.tim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1600200"/>
            <a:ext cx="4724400" cy="33745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5105400"/>
            <a:ext cx="4317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NOAA: the scan line time of each cold pixel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Satellite Zenith Angle Histogram – Month data</a:t>
            </a:r>
            <a:endParaRPr lang="en-US" sz="2800" b="1" dirty="0"/>
          </a:p>
        </p:txBody>
      </p:sp>
      <p:pic>
        <p:nvPicPr>
          <p:cNvPr id="8" name="Picture 7" descr="g15.noaa2nasa.COLD.hist.VZ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1676400"/>
            <a:ext cx="4800600" cy="3429000"/>
          </a:xfrm>
          <a:prstGeom prst="rect">
            <a:avLst/>
          </a:prstGeom>
        </p:spPr>
      </p:pic>
      <p:pic>
        <p:nvPicPr>
          <p:cNvPr id="9" name="Picture 8" descr="g13.noaa2nasa.COLD.hist.VZ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76400"/>
            <a:ext cx="4800600" cy="3429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Solar Zenith Angle Histogram – Month data</a:t>
            </a:r>
            <a:endParaRPr lang="en-US" sz="2800" b="1" dirty="0"/>
          </a:p>
        </p:txBody>
      </p:sp>
      <p:pic>
        <p:nvPicPr>
          <p:cNvPr id="5" name="Picture 4" descr="g15.noaa2nasa.COLD.hist.SZ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56760" y="1371600"/>
            <a:ext cx="4587240" cy="3276600"/>
          </a:xfrm>
          <a:prstGeom prst="rect">
            <a:avLst/>
          </a:prstGeom>
        </p:spPr>
      </p:pic>
      <p:pic>
        <p:nvPicPr>
          <p:cNvPr id="6" name="Picture 5" descr="g13.noaa2nasa.COLD.hist.SZ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71600"/>
            <a:ext cx="4693920" cy="3352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38400" y="5105400"/>
            <a:ext cx="5631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difference can result in different reflectance:</a:t>
            </a:r>
          </a:p>
          <a:p>
            <a:r>
              <a:rPr lang="en-US" dirty="0" smtClean="0"/>
              <a:t>Reflectance = count * </a:t>
            </a:r>
            <a:r>
              <a:rPr lang="en-US" dirty="0" err="1" smtClean="0"/>
              <a:t>cal_coeff</a:t>
            </a:r>
            <a:r>
              <a:rPr lang="en-US" dirty="0" smtClean="0"/>
              <a:t>  * d_sun_earth^2/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szn</a:t>
            </a:r>
            <a:r>
              <a:rPr lang="en-US" dirty="0" smtClean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6019800"/>
            <a:ext cx="7767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VZN, SZN and relative azimuth angle are the outputs of </a:t>
            </a:r>
            <a:r>
              <a:rPr lang="en-US" dirty="0" err="1" smtClean="0"/>
              <a:t>mcidas</a:t>
            </a:r>
            <a:r>
              <a:rPr lang="en-US" dirty="0" smtClean="0"/>
              <a:t>-x function nv1opt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1FEA-2B4B-4364-8BBD-0FAC288C54B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892</Words>
  <Application>Microsoft Office PowerPoint</Application>
  <PresentationFormat>On-screen Show (4:3)</PresentationFormat>
  <Paragraphs>169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GOES-13/15 Cold/DCC Pixels Comparisons of the NASA and NOAA Datasets</vt:lpstr>
      <vt:lpstr>Outlines</vt:lpstr>
      <vt:lpstr>Data Processing</vt:lpstr>
      <vt:lpstr>The Number of Daily Cold Pixels – G13</vt:lpstr>
      <vt:lpstr>The Number of Daily Cold Pixels – G15</vt:lpstr>
      <vt:lpstr>Visible Count Histogram – Month data</vt:lpstr>
      <vt:lpstr>Cold Pixels: Obs. Time Histogram</vt:lpstr>
      <vt:lpstr>Satellite Zenith Angle Histogram – Month data</vt:lpstr>
      <vt:lpstr>Solar Zenith Angle Histogram – Month data</vt:lpstr>
      <vt:lpstr>Spatial Distribution – G13</vt:lpstr>
      <vt:lpstr>Spatial Distribution – G15 07/24/2012</vt:lpstr>
      <vt:lpstr>Spatial Distribution – G15 07/25/2012</vt:lpstr>
      <vt:lpstr>Ch10.7um Tb and Stdv Histogram</vt:lpstr>
      <vt:lpstr>Cold pixels – CoV histogram</vt:lpstr>
      <vt:lpstr>Possible reasons to the Differences</vt:lpstr>
      <vt:lpstr>DCC Comparisons</vt:lpstr>
      <vt:lpstr>Visible count histograms – G13</vt:lpstr>
      <vt:lpstr>Visible count histograms – G15</vt:lpstr>
      <vt:lpstr>Solar Zenith Angle Difference</vt:lpstr>
      <vt:lpstr>Tb Difference</vt:lpstr>
      <vt:lpstr>Possible causes to the difference</vt:lpstr>
      <vt:lpstr>Questions on applying the Hu’s ADM model</vt:lpstr>
      <vt:lpstr>Some Sensitivity Analysis</vt:lpstr>
      <vt:lpstr>Shall we fit the bi-mode histogram?</vt:lpstr>
      <vt:lpstr>Minimum DCC pixels for a robust mode reflectance Preliminary Results</vt:lpstr>
      <vt:lpstr>Conclusions</vt:lpstr>
      <vt:lpstr>Minimum DCC pixels for a robust mode reflectance Preliminary Results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fyu</dc:creator>
  <cp:lastModifiedBy>fyu</cp:lastModifiedBy>
  <cp:revision>181</cp:revision>
  <dcterms:created xsi:type="dcterms:W3CDTF">2013-07-26T17:41:47Z</dcterms:created>
  <dcterms:modified xsi:type="dcterms:W3CDTF">2013-08-14T11:50:56Z</dcterms:modified>
</cp:coreProperties>
</file>