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70" r:id="rId1"/>
  </p:sldMasterIdLst>
  <p:notesMasterIdLst>
    <p:notesMasterId r:id="rId15"/>
  </p:notesMasterIdLst>
  <p:handoutMasterIdLst>
    <p:handoutMasterId r:id="rId16"/>
  </p:handoutMasterIdLst>
  <p:sldIdLst>
    <p:sldId id="256" r:id="rId2"/>
    <p:sldId id="263" r:id="rId3"/>
    <p:sldId id="270" r:id="rId4"/>
    <p:sldId id="272" r:id="rId5"/>
    <p:sldId id="273" r:id="rId6"/>
    <p:sldId id="264" r:id="rId7"/>
    <p:sldId id="265" r:id="rId8"/>
    <p:sldId id="266" r:id="rId9"/>
    <p:sldId id="267" r:id="rId10"/>
    <p:sldId id="268" r:id="rId11"/>
    <p:sldId id="271" r:id="rId12"/>
    <p:sldId id="274" r:id="rId13"/>
    <p:sldId id="269" r:id="rId14"/>
  </p:sldIdLst>
  <p:sldSz cx="9906000" cy="6858000" type="A4"/>
  <p:notesSz cx="6669088" cy="9928225"/>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A2DADE"/>
    <a:srgbClr val="3333FF"/>
    <a:srgbClr val="4E0B55"/>
    <a:srgbClr val="EE2D24"/>
    <a:srgbClr val="C7A775"/>
    <a:srgbClr val="00B5EF"/>
    <a:srgbClr val="CDE3A0"/>
    <a:srgbClr val="EFC8D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6172" autoAdjust="0"/>
  </p:normalViewPr>
  <p:slideViewPr>
    <p:cSldViewPr snapToGrid="0">
      <p:cViewPr>
        <p:scale>
          <a:sx n="90" d="100"/>
          <a:sy n="90" d="100"/>
        </p:scale>
        <p:origin x="-858" y="-486"/>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2" d="100"/>
          <a:sy n="52" d="100"/>
        </p:scale>
        <p:origin x="-1848" y="-78"/>
      </p:cViewPr>
      <p:guideLst>
        <p:guide orient="horz" pos="3127"/>
        <p:guide pos="2100"/>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704013" y="0"/>
            <a:ext cx="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DA5F63F4-6939-4E3B-9316-A64C6A698EA3}" type="datetime4">
              <a:rPr lang="en-GB"/>
              <a:pPr>
                <a:defRPr/>
              </a:pPr>
              <a:t>15 October 2013</a:t>
            </a:fld>
            <a:endParaRPr lang="de-DE"/>
          </a:p>
        </p:txBody>
      </p:sp>
      <p:sp>
        <p:nvSpPr>
          <p:cNvPr id="126980" name="Rectangle 4"/>
          <p:cNvSpPr>
            <a:spLocks noGrp="1" noChangeArrowheads="1"/>
          </p:cNvSpPr>
          <p:nvPr>
            <p:ph type="ftr" sz="quarter" idx="2"/>
          </p:nvPr>
        </p:nvSpPr>
        <p:spPr bwMode="auto">
          <a:xfrm>
            <a:off x="0" y="9736138"/>
            <a:ext cx="0"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515100" y="9736138"/>
            <a:ext cx="188913" cy="184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437FF922-1F7A-4111-8D7A-0C79F559BA45}" type="slidenum">
              <a:rPr lang="de-DE"/>
              <a:pPr>
                <a:defRPr/>
              </a:pPr>
              <a:t>‹#›</a:t>
            </a:fld>
            <a:endParaRPr lang="de-DE"/>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6EE5CAA6-96FB-4A24-B1A0-978BF09F5CB0}" type="datetime4">
              <a:rPr lang="en-GB"/>
              <a:pPr>
                <a:defRPr/>
              </a:pPr>
              <a:t>15 October 2013</a:t>
            </a:fld>
            <a:endParaRPr lang="de-DE"/>
          </a:p>
        </p:txBody>
      </p:sp>
      <p:sp>
        <p:nvSpPr>
          <p:cNvPr id="9220" name="Rectangle 4"/>
          <p:cNvSpPr>
            <a:spLocks noGrp="1" noRot="1" noChangeAspect="1" noChangeArrowheads="1" noTextEdit="1"/>
          </p:cNvSpPr>
          <p:nvPr>
            <p:ph type="sldImg" idx="2"/>
          </p:nvPr>
        </p:nvSpPr>
        <p:spPr bwMode="auto">
          <a:xfrm>
            <a:off x="646113" y="742950"/>
            <a:ext cx="5376862" cy="37226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87413" y="4714875"/>
            <a:ext cx="4894262" cy="4470400"/>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779838" y="9431338"/>
            <a:ext cx="2889250" cy="496887"/>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69A8104B-62B7-4C20-895F-78E5138FB928}" type="slidenum">
              <a:rPr lang="de-DE"/>
              <a:pPr>
                <a:defRPr/>
              </a:pPr>
              <a:t>‹#›</a:t>
            </a:fld>
            <a:endParaRPr lang="de-D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58F4D720-AB5F-4633-A08C-1596353284B8}" type="slidenum">
              <a:rPr lang="de-DE" smtClean="0"/>
              <a:pPr/>
              <a:t>1</a:t>
            </a:fld>
            <a:endParaRPr lang="de-DE" smtClean="0"/>
          </a:p>
        </p:txBody>
      </p:sp>
      <p:sp>
        <p:nvSpPr>
          <p:cNvPr id="10243" name="Rectangle 2"/>
          <p:cNvSpPr>
            <a:spLocks noGrp="1" noRot="1" noChangeAspect="1" noChangeArrowheads="1" noTextEdit="1"/>
          </p:cNvSpPr>
          <p:nvPr>
            <p:ph type="sldImg"/>
          </p:nvPr>
        </p:nvSpPr>
        <p:spPr>
          <a:xfrm>
            <a:off x="646113" y="742950"/>
            <a:ext cx="5376862" cy="3722688"/>
          </a:xfrm>
          <a:ln/>
        </p:spPr>
      </p:sp>
      <p:sp>
        <p:nvSpPr>
          <p:cNvPr id="10244" name="Rectangle 3"/>
          <p:cNvSpPr>
            <a:spLocks noGrp="1" noChangeArrowheads="1"/>
          </p:cNvSpPr>
          <p:nvPr>
            <p:ph type="body" idx="1"/>
          </p:nvPr>
        </p:nvSpPr>
        <p:spPr>
          <a:noFill/>
          <a:ln/>
        </p:spPr>
        <p:txBody>
          <a:bodyPr/>
          <a:lstStyle/>
          <a:p>
            <a:endParaRPr lang="de-DE" smtClean="0"/>
          </a:p>
        </p:txBody>
      </p:sp>
      <p:sp>
        <p:nvSpPr>
          <p:cNvPr id="10245" name="Date Placeholder 4"/>
          <p:cNvSpPr>
            <a:spLocks noGrp="1"/>
          </p:cNvSpPr>
          <p:nvPr>
            <p:ph type="dt" sz="quarter" idx="1"/>
          </p:nvPr>
        </p:nvSpPr>
        <p:spPr>
          <a:noFill/>
        </p:spPr>
        <p:txBody>
          <a:bodyPr/>
          <a:lstStyle/>
          <a:p>
            <a:fld id="{C4ED571A-53CF-4C3E-95D8-C29807B66E9B}" type="datetime4">
              <a:rPr lang="en-GB" smtClean="0"/>
              <a:pPr/>
              <a:t>15 October 2013</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H:\MY DOCUMENTS\GSICS\logo\GSICS500px.png"/>
          <p:cNvPicPr>
            <a:picLocks noChangeAspect="1" noChangeArrowheads="1"/>
          </p:cNvPicPr>
          <p:nvPr userDrawn="1"/>
        </p:nvPicPr>
        <p:blipFill>
          <a:blip r:embed="rId2" cstate="print"/>
          <a:srcRect/>
          <a:stretch>
            <a:fillRect/>
          </a:stretch>
        </p:blipFill>
        <p:spPr bwMode="auto">
          <a:xfrm>
            <a:off x="2571750" y="185742"/>
            <a:ext cx="4762500" cy="1933575"/>
          </a:xfrm>
          <a:prstGeom prst="rect">
            <a:avLst/>
          </a:prstGeom>
          <a:noFill/>
          <a:ln w="9525">
            <a:noFill/>
            <a:miter lim="800000"/>
            <a:headEnd/>
            <a:tailEnd/>
          </a:ln>
        </p:spPr>
      </p:pic>
      <p:sp>
        <p:nvSpPr>
          <p:cNvPr id="2" name="Title 1"/>
          <p:cNvSpPr>
            <a:spLocks noGrp="1"/>
          </p:cNvSpPr>
          <p:nvPr>
            <p:ph type="ctrTitle"/>
          </p:nvPr>
        </p:nvSpPr>
        <p:spPr>
          <a:xfrm>
            <a:off x="742950" y="213043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4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25440" y="128588"/>
            <a:ext cx="8986837" cy="1090612"/>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320677" y="1606554"/>
            <a:ext cx="4419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892675" y="1606554"/>
            <a:ext cx="4419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320677" y="3921129"/>
            <a:ext cx="4419600"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892675" y="3921129"/>
            <a:ext cx="4419600"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65" y="1090617"/>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42"/>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65" y="1090617"/>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65" y="1090617"/>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42"/>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 name="TextBox 17"/>
          <p:cNvSpPr txBox="1"/>
          <p:nvPr/>
        </p:nvSpPr>
        <p:spPr>
          <a:xfrm>
            <a:off x="3" y="6488117"/>
            <a:ext cx="6272213" cy="369887"/>
          </a:xfrm>
          <a:prstGeom prst="rect">
            <a:avLst/>
          </a:prstGeom>
          <a:noFill/>
        </p:spPr>
        <p:txBody>
          <a:bodyPr>
            <a:spAutoFit/>
          </a:bodyPr>
          <a:lstStyle/>
          <a:p>
            <a:pPr>
              <a:defRPr/>
            </a:pPr>
            <a:fld id="{85C8A98A-0D5C-476A-ACDA-54820DD7185A}" type="datetime4">
              <a:rPr lang="en-GB">
                <a:solidFill>
                  <a:schemeClr val="tx1"/>
                </a:solidFill>
              </a:rPr>
              <a:pPr>
                <a:defRPr/>
              </a:pPr>
              <a:t>15 October 2013</a:t>
            </a:fld>
            <a:endParaRPr lang="en-GB" dirty="0">
              <a:solidFill>
                <a:schemeClr val="tx1"/>
              </a:solidFill>
            </a:endParaRPr>
          </a:p>
          <a:p>
            <a:pPr>
              <a:defRPr/>
            </a:pPr>
            <a:r>
              <a:rPr lang="en-GB" dirty="0">
                <a:solidFill>
                  <a:schemeClr val="tx1"/>
                </a:solidFill>
              </a:rPr>
              <a:t>Slide: </a:t>
            </a:r>
            <a:fld id="{F07F9BE2-8FEA-4C73-B918-ED94B01698F6}" type="slidenum">
              <a:rPr lang="en-GB">
                <a:solidFill>
                  <a:schemeClr val="tx1"/>
                </a:solidFill>
              </a:rPr>
              <a:pPr>
                <a:defRPr/>
              </a:pPr>
              <a:t>‹#›</a:t>
            </a:fld>
            <a:endParaRPr lang="en-GB" dirty="0">
              <a:solidFill>
                <a:schemeClr val="tx1"/>
              </a:solidFill>
            </a:endParaRPr>
          </a:p>
        </p:txBody>
      </p:sp>
      <p:sp>
        <p:nvSpPr>
          <p:cNvPr id="19" name="Line 8"/>
          <p:cNvSpPr>
            <a:spLocks noChangeShapeType="1"/>
          </p:cNvSpPr>
          <p:nvPr/>
        </p:nvSpPr>
        <p:spPr bwMode="auto">
          <a:xfrm>
            <a:off x="571499" y="120650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1030" name="Picture 8" descr="H:\MY DOCUMENTS\GSICS\logo\GSICS180px.png"/>
          <p:cNvPicPr>
            <a:picLocks noChangeAspect="1" noChangeArrowheads="1"/>
          </p:cNvPicPr>
          <p:nvPr/>
        </p:nvPicPr>
        <p:blipFill>
          <a:blip r:embed="rId14" cstate="print"/>
          <a:srcRect/>
          <a:stretch>
            <a:fillRect/>
          </a:stretch>
        </p:blipFill>
        <p:spPr bwMode="auto">
          <a:xfrm>
            <a:off x="8191502" y="6162679"/>
            <a:ext cx="1714500" cy="695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74" r:id="rId1"/>
    <p:sldLayoutId id="2147484475" r:id="rId2"/>
    <p:sldLayoutId id="2147484466" r:id="rId3"/>
    <p:sldLayoutId id="2147484467" r:id="rId4"/>
    <p:sldLayoutId id="2147484468" r:id="rId5"/>
    <p:sldLayoutId id="2147484476" r:id="rId6"/>
    <p:sldLayoutId id="2147484477" r:id="rId7"/>
    <p:sldLayoutId id="2147484469" r:id="rId8"/>
    <p:sldLayoutId id="2147484470" r:id="rId9"/>
    <p:sldLayoutId id="2147484471" r:id="rId10"/>
    <p:sldLayoutId id="2147484472" r:id="rId11"/>
    <p:sldLayoutId id="2147484473" r:id="rId12"/>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584791" y="2317901"/>
            <a:ext cx="8803758" cy="3693319"/>
          </a:xfrm>
          <a:prstGeom prst="rect">
            <a:avLst/>
          </a:prstGeom>
        </p:spPr>
        <p:txBody>
          <a:bodyPr wrap="square">
            <a:spAutoFit/>
          </a:bodyPr>
          <a:lstStyle/>
          <a:p>
            <a:pPr algn="ctr"/>
            <a:r>
              <a:rPr lang="en-IE" sz="3200" b="0" dirty="0">
                <a:solidFill>
                  <a:schemeClr val="tx1"/>
                </a:solidFill>
              </a:rPr>
              <a:t>GRWG Web Meeting </a:t>
            </a:r>
            <a:endParaRPr lang="en-IE" sz="3200" b="0" dirty="0" smtClean="0">
              <a:solidFill>
                <a:schemeClr val="tx1"/>
              </a:solidFill>
            </a:endParaRPr>
          </a:p>
          <a:p>
            <a:pPr algn="ctr"/>
            <a:r>
              <a:rPr lang="en-IE" sz="2000" b="0" dirty="0" smtClean="0">
                <a:solidFill>
                  <a:schemeClr val="tx1"/>
                </a:solidFill>
              </a:rPr>
              <a:t>2013-10-15</a:t>
            </a:r>
            <a:endParaRPr lang="en-IE" sz="2000" b="0" dirty="0">
              <a:solidFill>
                <a:schemeClr val="tx1"/>
              </a:solidFill>
            </a:endParaRPr>
          </a:p>
          <a:p>
            <a:pPr algn="ctr"/>
            <a:r>
              <a:rPr lang="en-IE" sz="3200" b="0" dirty="0" smtClean="0">
                <a:solidFill>
                  <a:schemeClr val="tx1"/>
                </a:solidFill>
              </a:rPr>
              <a:t>Scoring </a:t>
            </a:r>
            <a:r>
              <a:rPr lang="en-IE" sz="3200" b="0" dirty="0">
                <a:solidFill>
                  <a:schemeClr val="tx1"/>
                </a:solidFill>
              </a:rPr>
              <a:t>Scheme to Select Reference </a:t>
            </a:r>
            <a:r>
              <a:rPr lang="en-IE" sz="3200" b="0" dirty="0" smtClean="0">
                <a:solidFill>
                  <a:schemeClr val="tx1"/>
                </a:solidFill>
              </a:rPr>
              <a:t>Instrument</a:t>
            </a:r>
            <a:endParaRPr lang="en-IE" sz="3600" b="0" dirty="0" smtClean="0">
              <a:solidFill>
                <a:schemeClr val="tx1"/>
              </a:solidFill>
            </a:endParaRPr>
          </a:p>
          <a:p>
            <a:endParaRPr lang="en-IE" sz="2000" b="0" dirty="0">
              <a:solidFill>
                <a:schemeClr val="tx1"/>
              </a:solidFill>
            </a:endParaRPr>
          </a:p>
          <a:p>
            <a:r>
              <a:rPr lang="en-IE" sz="2000" b="0" dirty="0" smtClean="0">
                <a:solidFill>
                  <a:schemeClr val="tx1"/>
                </a:solidFill>
              </a:rPr>
              <a:t>Agenda</a:t>
            </a:r>
          </a:p>
          <a:p>
            <a:endParaRPr lang="en-IE" sz="2000" b="0" dirty="0" smtClean="0">
              <a:solidFill>
                <a:schemeClr val="tx1"/>
              </a:solidFill>
            </a:endParaRPr>
          </a:p>
          <a:p>
            <a:pPr marL="342900" indent="-342900">
              <a:buFont typeface="+mj-lt"/>
              <a:buAutoNum type="arabicPeriod"/>
            </a:pPr>
            <a:r>
              <a:rPr lang="en-IE" sz="1800" b="0" dirty="0" smtClean="0">
                <a:solidFill>
                  <a:schemeClr val="tx1"/>
                </a:solidFill>
              </a:rPr>
              <a:t>Tim </a:t>
            </a:r>
            <a:r>
              <a:rPr lang="en-IE" sz="1800" b="0" dirty="0">
                <a:solidFill>
                  <a:schemeClr val="tx1"/>
                </a:solidFill>
              </a:rPr>
              <a:t>Hewison (EUMETSAT) </a:t>
            </a:r>
            <a:r>
              <a:rPr lang="en-IE" sz="1800" b="0" dirty="0" smtClean="0">
                <a:solidFill>
                  <a:schemeClr val="tx1"/>
                </a:solidFill>
              </a:rPr>
              <a:t>– A </a:t>
            </a:r>
            <a:r>
              <a:rPr lang="en-IE" sz="1800" b="0" dirty="0">
                <a:solidFill>
                  <a:schemeClr val="tx1"/>
                </a:solidFill>
              </a:rPr>
              <a:t>statement of the Problem</a:t>
            </a:r>
          </a:p>
          <a:p>
            <a:pPr marL="342900" indent="-342900">
              <a:buFont typeface="+mj-lt"/>
              <a:buAutoNum type="arabicPeriod"/>
            </a:pPr>
            <a:r>
              <a:rPr lang="en-IE" sz="1800" b="0" dirty="0" smtClean="0">
                <a:solidFill>
                  <a:schemeClr val="tx1"/>
                </a:solidFill>
              </a:rPr>
              <a:t>Dave Smith (RAL) – Thoughts on Selecting a Reference – in absentia</a:t>
            </a:r>
          </a:p>
          <a:p>
            <a:pPr marL="342900" indent="-342900">
              <a:buFont typeface="+mj-lt"/>
              <a:buAutoNum type="arabicPeriod"/>
            </a:pPr>
            <a:r>
              <a:rPr lang="en-IE" sz="1800" b="0" dirty="0" smtClean="0">
                <a:solidFill>
                  <a:schemeClr val="tx1"/>
                </a:solidFill>
              </a:rPr>
              <a:t>Bertrand </a:t>
            </a:r>
            <a:r>
              <a:rPr lang="en-IE" sz="1800" b="0" dirty="0">
                <a:solidFill>
                  <a:schemeClr val="tx1"/>
                </a:solidFill>
              </a:rPr>
              <a:t>Fougnie (CNES) - A Vision of How to Select the </a:t>
            </a:r>
            <a:r>
              <a:rPr lang="en-IE" sz="1800" b="0" dirty="0" smtClean="0">
                <a:solidFill>
                  <a:schemeClr val="tx1"/>
                </a:solidFill>
              </a:rPr>
              <a:t>Reference </a:t>
            </a:r>
            <a:r>
              <a:rPr lang="en-IE" sz="1800" b="0" dirty="0" smtClean="0">
                <a:solidFill>
                  <a:schemeClr val="tx1"/>
                </a:solidFill>
              </a:rPr>
              <a:t> – </a:t>
            </a:r>
            <a:r>
              <a:rPr lang="en-IE" sz="1800" b="0" dirty="0" smtClean="0">
                <a:solidFill>
                  <a:schemeClr val="tx1"/>
                </a:solidFill>
              </a:rPr>
              <a:t>in absentia</a:t>
            </a:r>
            <a:endParaRPr lang="en-IE" sz="1800" b="0" dirty="0">
              <a:solidFill>
                <a:schemeClr val="tx1"/>
              </a:solidFill>
            </a:endParaRPr>
          </a:p>
          <a:p>
            <a:pPr marL="342900" indent="-342900">
              <a:buFont typeface="+mj-lt"/>
              <a:buAutoNum type="arabicPeriod"/>
            </a:pPr>
            <a:r>
              <a:rPr lang="en-IE" sz="1800" b="0" dirty="0">
                <a:solidFill>
                  <a:schemeClr val="tx1"/>
                </a:solidFill>
              </a:rPr>
              <a:t>Tim Hewison (EUMETSAT) – A Proposed Scoring Scheme</a:t>
            </a:r>
          </a:p>
          <a:p>
            <a:pPr marL="342900" indent="-342900">
              <a:buFont typeface="+mj-lt"/>
              <a:buAutoNum type="arabicPeriod"/>
            </a:pPr>
            <a:r>
              <a:rPr lang="en-IE" sz="1800" b="0" dirty="0" smtClean="0">
                <a:solidFill>
                  <a:schemeClr val="tx1"/>
                </a:solidFill>
              </a:rPr>
              <a:t>Group </a:t>
            </a:r>
            <a:r>
              <a:rPr lang="en-IE" sz="1800" b="0" dirty="0">
                <a:solidFill>
                  <a:schemeClr val="tx1"/>
                </a:solidFill>
              </a:rPr>
              <a:t>Discussion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Other Factors affecting Total Uncertainty</a:t>
            </a:r>
            <a:endParaRPr lang="en-GB" sz="4000" dirty="0"/>
          </a:p>
        </p:txBody>
      </p:sp>
      <p:sp>
        <p:nvSpPr>
          <p:cNvPr id="4" name="Text Placeholder 3"/>
          <p:cNvSpPr>
            <a:spLocks noGrp="1"/>
          </p:cNvSpPr>
          <p:nvPr>
            <p:ph type="body" idx="1"/>
          </p:nvPr>
        </p:nvSpPr>
        <p:spPr>
          <a:xfrm>
            <a:off x="495300" y="1226756"/>
            <a:ext cx="4376870" cy="639762"/>
          </a:xfrm>
        </p:spPr>
        <p:txBody>
          <a:bodyPr/>
          <a:lstStyle/>
          <a:p>
            <a:r>
              <a:rPr lang="en-GB" dirty="0" smtClean="0"/>
              <a:t>Availability/Sampling</a:t>
            </a:r>
            <a:endParaRPr lang="en-GB" dirty="0"/>
          </a:p>
        </p:txBody>
      </p:sp>
      <p:sp>
        <p:nvSpPr>
          <p:cNvPr id="5" name="Content Placeholder 4"/>
          <p:cNvSpPr>
            <a:spLocks noGrp="1"/>
          </p:cNvSpPr>
          <p:nvPr>
            <p:ph sz="half" idx="2"/>
          </p:nvPr>
        </p:nvSpPr>
        <p:spPr>
          <a:xfrm>
            <a:off x="495300" y="1866518"/>
            <a:ext cx="4376870" cy="3951288"/>
          </a:xfrm>
        </p:spPr>
        <p:txBody>
          <a:bodyPr/>
          <a:lstStyle/>
          <a:p>
            <a:r>
              <a:rPr lang="en-IE" dirty="0" smtClean="0"/>
              <a:t>Data Availability!</a:t>
            </a:r>
          </a:p>
          <a:p>
            <a:r>
              <a:rPr lang="en-IE" dirty="0" smtClean="0"/>
              <a:t>Date Range</a:t>
            </a:r>
          </a:p>
          <a:p>
            <a:pPr lvl="1"/>
            <a:r>
              <a:rPr lang="en-IE" b="1" dirty="0" smtClean="0"/>
              <a:t>Continuity!</a:t>
            </a:r>
          </a:p>
          <a:p>
            <a:r>
              <a:rPr lang="en-IE" dirty="0" smtClean="0"/>
              <a:t>Geographic Coverage</a:t>
            </a:r>
          </a:p>
          <a:p>
            <a:pPr lvl="1"/>
            <a:r>
              <a:rPr lang="en-IE" dirty="0" smtClean="0"/>
              <a:t>Latitude, Longitude</a:t>
            </a:r>
          </a:p>
          <a:p>
            <a:r>
              <a:rPr lang="en-IE" dirty="0" smtClean="0"/>
              <a:t>Dynamic Range</a:t>
            </a:r>
          </a:p>
          <a:p>
            <a:r>
              <a:rPr lang="en-IE" dirty="0" smtClean="0"/>
              <a:t>Spectral Range</a:t>
            </a:r>
          </a:p>
          <a:p>
            <a:r>
              <a:rPr lang="en-IE" dirty="0" smtClean="0"/>
              <a:t>Geometric Range</a:t>
            </a:r>
          </a:p>
          <a:p>
            <a:pPr lvl="1"/>
            <a:r>
              <a:rPr lang="en-IE" dirty="0" smtClean="0"/>
              <a:t>VZA, VAA, SZA, SAA, Polarisation</a:t>
            </a:r>
          </a:p>
          <a:p>
            <a:r>
              <a:rPr lang="en-IE" dirty="0" smtClean="0"/>
              <a:t>Diurnal Coverage</a:t>
            </a:r>
          </a:p>
          <a:p>
            <a:r>
              <a:rPr lang="en-IE" dirty="0" smtClean="0"/>
              <a:t># Collocations</a:t>
            </a:r>
          </a:p>
          <a:p>
            <a:endParaRPr lang="en-GB" dirty="0"/>
          </a:p>
        </p:txBody>
      </p:sp>
      <p:sp>
        <p:nvSpPr>
          <p:cNvPr id="6" name="Text Placeholder 5"/>
          <p:cNvSpPr>
            <a:spLocks noGrp="1"/>
          </p:cNvSpPr>
          <p:nvPr>
            <p:ph type="body" sz="quarter" idx="3"/>
          </p:nvPr>
        </p:nvSpPr>
        <p:spPr>
          <a:xfrm>
            <a:off x="5032115" y="1226756"/>
            <a:ext cx="4378590" cy="639762"/>
          </a:xfrm>
        </p:spPr>
        <p:txBody>
          <a:bodyPr/>
          <a:lstStyle/>
          <a:p>
            <a:r>
              <a:rPr lang="en-GB" dirty="0" smtClean="0"/>
              <a:t>Instrument Characteristic</a:t>
            </a:r>
            <a:endParaRPr lang="en-GB" dirty="0"/>
          </a:p>
        </p:txBody>
      </p:sp>
      <p:sp>
        <p:nvSpPr>
          <p:cNvPr id="7" name="Content Placeholder 6"/>
          <p:cNvSpPr>
            <a:spLocks noGrp="1"/>
          </p:cNvSpPr>
          <p:nvPr>
            <p:ph sz="quarter" idx="4"/>
          </p:nvPr>
        </p:nvSpPr>
        <p:spPr>
          <a:xfrm>
            <a:off x="5032115" y="1866518"/>
            <a:ext cx="4378590" cy="3951288"/>
          </a:xfrm>
        </p:spPr>
        <p:txBody>
          <a:bodyPr/>
          <a:lstStyle/>
          <a:p>
            <a:r>
              <a:rPr lang="en-GB" dirty="0" err="1" smtClean="0"/>
              <a:t>Geolocation</a:t>
            </a:r>
            <a:r>
              <a:rPr lang="en-GB" dirty="0" smtClean="0"/>
              <a:t> Accuracy</a:t>
            </a:r>
          </a:p>
          <a:p>
            <a:r>
              <a:rPr lang="en-GB" dirty="0" smtClean="0"/>
              <a:t>Polarisation Knowledge</a:t>
            </a:r>
          </a:p>
          <a:p>
            <a:r>
              <a:rPr lang="en-GB" dirty="0" smtClean="0"/>
              <a:t>Radiometric Stability</a:t>
            </a:r>
          </a:p>
          <a:p>
            <a:r>
              <a:rPr lang="en-GB" dirty="0" smtClean="0"/>
              <a:t>Orbital Stability</a:t>
            </a:r>
          </a:p>
          <a:p>
            <a:r>
              <a:rPr lang="en-GB" dirty="0" smtClean="0"/>
              <a:t>Radiometric Noise</a:t>
            </a:r>
          </a:p>
          <a:p>
            <a:r>
              <a:rPr lang="en-GB" dirty="0" smtClean="0"/>
              <a:t>Spectral Resolution (</a:t>
            </a:r>
            <a:r>
              <a:rPr lang="en-GB" dirty="0" err="1" smtClean="0"/>
              <a:t>incl</a:t>
            </a:r>
            <a:r>
              <a:rPr lang="en-GB" dirty="0" smtClean="0"/>
              <a:t> SRF)</a:t>
            </a:r>
          </a:p>
          <a:p>
            <a:r>
              <a:rPr lang="en-GB" dirty="0" smtClean="0"/>
              <a:t>Absolute Accuracy (?)</a:t>
            </a:r>
          </a:p>
          <a:p>
            <a:pPr lvl="1"/>
            <a:r>
              <a:rPr lang="en-GB" dirty="0" smtClean="0"/>
              <a:t>Inter-Channel?</a:t>
            </a:r>
          </a:p>
          <a:p>
            <a:r>
              <a:rPr lang="en-GB" dirty="0" smtClean="0"/>
              <a:t>Calibration Traceability</a:t>
            </a:r>
          </a:p>
          <a:p>
            <a:r>
              <a:rPr lang="en-GB" dirty="0" smtClean="0"/>
              <a:t>Documentation – Validation, Characterisation, etc</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Points from Dave Smith (RAL)</a:t>
            </a:r>
            <a:endParaRPr lang="en-GB" dirty="0">
              <a:solidFill>
                <a:schemeClr val="tx2"/>
              </a:solidFill>
            </a:endParaRPr>
          </a:p>
        </p:txBody>
      </p:sp>
      <p:sp>
        <p:nvSpPr>
          <p:cNvPr id="3" name="Content Placeholder 2"/>
          <p:cNvSpPr>
            <a:spLocks noGrp="1"/>
          </p:cNvSpPr>
          <p:nvPr>
            <p:ph idx="1"/>
          </p:nvPr>
        </p:nvSpPr>
        <p:spPr>
          <a:xfrm>
            <a:off x="495300" y="1323746"/>
            <a:ext cx="8915400" cy="4525963"/>
          </a:xfrm>
        </p:spPr>
        <p:txBody>
          <a:bodyPr/>
          <a:lstStyle/>
          <a:p>
            <a:pPr>
              <a:buNone/>
            </a:pPr>
            <a:r>
              <a:rPr lang="en-GB" sz="2000" dirty="0" smtClean="0">
                <a:solidFill>
                  <a:schemeClr val="tx2"/>
                </a:solidFill>
              </a:rPr>
              <a:t>I’m afraid I can’t make it to this meeting due to another meeting.  I would like to have joined this as there are some interesting issues to discuss.  Some points I would like to raise are:</a:t>
            </a:r>
          </a:p>
          <a:p>
            <a:r>
              <a:rPr lang="en-GB" sz="2000" dirty="0" smtClean="0">
                <a:solidFill>
                  <a:schemeClr val="tx2"/>
                </a:solidFill>
              </a:rPr>
              <a:t>What is the requirement for the </a:t>
            </a:r>
            <a:r>
              <a:rPr lang="en-GB" sz="2000" dirty="0" err="1" smtClean="0">
                <a:solidFill>
                  <a:schemeClr val="tx2"/>
                </a:solidFill>
              </a:rPr>
              <a:t>intercalibration</a:t>
            </a:r>
            <a:r>
              <a:rPr lang="en-GB" sz="2000" dirty="0" smtClean="0">
                <a:solidFill>
                  <a:schemeClr val="tx2"/>
                </a:solidFill>
              </a:rPr>
              <a:t>? </a:t>
            </a:r>
            <a:br>
              <a:rPr lang="en-GB" sz="2000" dirty="0" smtClean="0">
                <a:solidFill>
                  <a:schemeClr val="tx2"/>
                </a:solidFill>
              </a:rPr>
            </a:br>
            <a:r>
              <a:rPr lang="en-GB" sz="2000" dirty="0" smtClean="0">
                <a:solidFill>
                  <a:schemeClr val="tx2"/>
                </a:solidFill>
              </a:rPr>
              <a:t>Note that an </a:t>
            </a:r>
            <a:r>
              <a:rPr lang="en-GB" sz="2000" dirty="0" err="1" smtClean="0">
                <a:solidFill>
                  <a:schemeClr val="tx2"/>
                </a:solidFill>
              </a:rPr>
              <a:t>intercomparison</a:t>
            </a:r>
            <a:r>
              <a:rPr lang="en-GB" sz="2000" dirty="0" smtClean="0">
                <a:solidFill>
                  <a:schemeClr val="tx2"/>
                </a:solidFill>
              </a:rPr>
              <a:t> may require consistency between sensors of the same series so absolute calibration may not be the priority.</a:t>
            </a:r>
          </a:p>
          <a:p>
            <a:r>
              <a:rPr lang="en-GB" sz="2000" dirty="0" smtClean="0">
                <a:solidFill>
                  <a:schemeClr val="tx2"/>
                </a:solidFill>
              </a:rPr>
              <a:t>What are the spectral range and resolution of the reference?</a:t>
            </a:r>
            <a:br>
              <a:rPr lang="en-GB" sz="2000" dirty="0" smtClean="0">
                <a:solidFill>
                  <a:schemeClr val="tx2"/>
                </a:solidFill>
              </a:rPr>
            </a:br>
            <a:r>
              <a:rPr lang="en-GB" sz="2000" dirty="0" smtClean="0">
                <a:solidFill>
                  <a:schemeClr val="tx2"/>
                </a:solidFill>
              </a:rPr>
              <a:t>Note if a sensor is a filter radiometer – e.g. MERIS, MODIS, AVHRR etc… then it becomes necessary to make adjustments for different sensors. </a:t>
            </a:r>
          </a:p>
          <a:p>
            <a:r>
              <a:rPr lang="en-GB" sz="2000" dirty="0" smtClean="0">
                <a:solidFill>
                  <a:schemeClr val="tx2"/>
                </a:solidFill>
              </a:rPr>
              <a:t>What is the availability of data for the reference sensor?  </a:t>
            </a:r>
            <a:br>
              <a:rPr lang="en-GB" sz="2000" dirty="0" smtClean="0">
                <a:solidFill>
                  <a:schemeClr val="tx2"/>
                </a:solidFill>
              </a:rPr>
            </a:br>
            <a:r>
              <a:rPr lang="en-GB" sz="2000" dirty="0" smtClean="0">
                <a:solidFill>
                  <a:schemeClr val="tx2"/>
                </a:solidFill>
              </a:rPr>
              <a:t>i.e. is the data easy to get hold of?</a:t>
            </a:r>
          </a:p>
          <a:p>
            <a:r>
              <a:rPr lang="en-GB" sz="2000" dirty="0" smtClean="0">
                <a:solidFill>
                  <a:schemeClr val="tx2"/>
                </a:solidFill>
              </a:rPr>
              <a:t>How well the sensor is characterised – and are the characterisation data available?</a:t>
            </a:r>
          </a:p>
          <a:p>
            <a:r>
              <a:rPr lang="en-GB" sz="2000" dirty="0" smtClean="0">
                <a:solidFill>
                  <a:schemeClr val="tx2"/>
                </a:solidFill>
              </a:rPr>
              <a:t>What is the stability of the reference sensor? </a:t>
            </a:r>
            <a:br>
              <a:rPr lang="en-GB" sz="2000" dirty="0" smtClean="0">
                <a:solidFill>
                  <a:schemeClr val="tx2"/>
                </a:solidFill>
              </a:rPr>
            </a:br>
            <a:r>
              <a:rPr lang="en-GB" sz="2000" dirty="0" smtClean="0">
                <a:solidFill>
                  <a:schemeClr val="tx2"/>
                </a:solidFill>
              </a:rPr>
              <a:t>– Is there documented evidence that said reference is stable?</a:t>
            </a:r>
          </a:p>
          <a:p>
            <a:pPr>
              <a:buNone/>
            </a:pPr>
            <a:endParaRPr lang="en-GB" sz="2000"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solidFill>
              </a:rPr>
              <a:t>Points from </a:t>
            </a:r>
            <a:r>
              <a:rPr lang="en-GB" dirty="0" smtClean="0">
                <a:solidFill>
                  <a:schemeClr val="accent2"/>
                </a:solidFill>
              </a:rPr>
              <a:t>Bertrand Fougnie (CNES)</a:t>
            </a:r>
            <a:endParaRPr lang="en-GB" dirty="0">
              <a:solidFill>
                <a:schemeClr val="accent2"/>
              </a:solidFill>
            </a:endParaRPr>
          </a:p>
        </p:txBody>
      </p:sp>
      <p:sp>
        <p:nvSpPr>
          <p:cNvPr id="3" name="Content Placeholder 2"/>
          <p:cNvSpPr>
            <a:spLocks noGrp="1"/>
          </p:cNvSpPr>
          <p:nvPr>
            <p:ph idx="1"/>
          </p:nvPr>
        </p:nvSpPr>
        <p:spPr/>
        <p:txBody>
          <a:bodyPr/>
          <a:lstStyle/>
          <a:p>
            <a:r>
              <a:rPr lang="fr-FR" sz="2400" dirty="0" smtClean="0">
                <a:solidFill>
                  <a:schemeClr val="accent2"/>
                </a:solidFill>
              </a:rPr>
              <a:t>For the </a:t>
            </a:r>
            <a:r>
              <a:rPr lang="fr-FR" sz="2400" dirty="0" err="1" smtClean="0">
                <a:solidFill>
                  <a:schemeClr val="accent2"/>
                </a:solidFill>
              </a:rPr>
              <a:t>today's</a:t>
            </a:r>
            <a:r>
              <a:rPr lang="fr-FR" sz="2400" dirty="0" smtClean="0">
                <a:solidFill>
                  <a:schemeClr val="accent2"/>
                </a:solidFill>
              </a:rPr>
              <a:t> meeting, </a:t>
            </a:r>
            <a:endParaRPr lang="fr-FR" sz="2400" dirty="0" smtClean="0">
              <a:solidFill>
                <a:schemeClr val="accent2"/>
              </a:solidFill>
            </a:endParaRPr>
          </a:p>
          <a:p>
            <a:r>
              <a:rPr lang="fr-FR" sz="2400" dirty="0" smtClean="0">
                <a:solidFill>
                  <a:schemeClr val="accent2"/>
                </a:solidFill>
              </a:rPr>
              <a:t>I </a:t>
            </a:r>
            <a:r>
              <a:rPr lang="fr-FR" sz="2400" dirty="0" err="1" smtClean="0">
                <a:solidFill>
                  <a:schemeClr val="accent2"/>
                </a:solidFill>
              </a:rPr>
              <a:t>think</a:t>
            </a:r>
            <a:r>
              <a:rPr lang="fr-FR" sz="2400" dirty="0" smtClean="0">
                <a:solidFill>
                  <a:schemeClr val="accent2"/>
                </a:solidFill>
              </a:rPr>
              <a:t> the goal </a:t>
            </a:r>
            <a:r>
              <a:rPr lang="fr-FR" sz="2400" dirty="0" err="1" smtClean="0">
                <a:solidFill>
                  <a:schemeClr val="accent2"/>
                </a:solidFill>
              </a:rPr>
              <a:t>is</a:t>
            </a:r>
            <a:r>
              <a:rPr lang="fr-FR" sz="2400" dirty="0" smtClean="0">
                <a:solidFill>
                  <a:schemeClr val="accent2"/>
                </a:solidFill>
              </a:rPr>
              <a:t> to </a:t>
            </a:r>
            <a:r>
              <a:rPr lang="fr-FR" sz="2400" dirty="0" err="1" smtClean="0">
                <a:solidFill>
                  <a:schemeClr val="accent2"/>
                </a:solidFill>
              </a:rPr>
              <a:t>draw</a:t>
            </a:r>
            <a:r>
              <a:rPr lang="fr-FR" sz="2400" dirty="0" smtClean="0">
                <a:solidFill>
                  <a:schemeClr val="accent2"/>
                </a:solidFill>
              </a:rPr>
              <a:t> an exhaustive </a:t>
            </a:r>
            <a:r>
              <a:rPr lang="fr-FR" sz="2400" dirty="0" err="1" smtClean="0">
                <a:solidFill>
                  <a:schemeClr val="accent2"/>
                </a:solidFill>
              </a:rPr>
              <a:t>list</a:t>
            </a:r>
            <a:r>
              <a:rPr lang="fr-FR" sz="2400" dirty="0" smtClean="0">
                <a:solidFill>
                  <a:schemeClr val="accent2"/>
                </a:solidFill>
              </a:rPr>
              <a:t> of points to </a:t>
            </a:r>
            <a:r>
              <a:rPr lang="fr-FR" sz="2400" dirty="0" err="1" smtClean="0">
                <a:solidFill>
                  <a:schemeClr val="accent2"/>
                </a:solidFill>
              </a:rPr>
              <a:t>be</a:t>
            </a:r>
            <a:r>
              <a:rPr lang="fr-FR" sz="2400" dirty="0" smtClean="0">
                <a:solidFill>
                  <a:schemeClr val="accent2"/>
                </a:solidFill>
              </a:rPr>
              <a:t> </a:t>
            </a:r>
            <a:r>
              <a:rPr lang="fr-FR" sz="2400" dirty="0" err="1" smtClean="0">
                <a:solidFill>
                  <a:schemeClr val="accent2"/>
                </a:solidFill>
              </a:rPr>
              <a:t>considered</a:t>
            </a:r>
            <a:r>
              <a:rPr lang="fr-FR" sz="2400" dirty="0" smtClean="0">
                <a:solidFill>
                  <a:schemeClr val="accent2"/>
                </a:solidFill>
              </a:rPr>
              <a:t>. </a:t>
            </a:r>
            <a:endParaRPr lang="fr-FR" sz="2400" dirty="0" smtClean="0">
              <a:solidFill>
                <a:schemeClr val="accent2"/>
              </a:solidFill>
            </a:endParaRPr>
          </a:p>
          <a:p>
            <a:r>
              <a:rPr lang="fr-FR" sz="2400" dirty="0" smtClean="0">
                <a:solidFill>
                  <a:schemeClr val="accent2"/>
                </a:solidFill>
              </a:rPr>
              <a:t>If </a:t>
            </a:r>
            <a:r>
              <a:rPr lang="fr-FR" sz="2400" dirty="0" smtClean="0">
                <a:solidFill>
                  <a:schemeClr val="accent2"/>
                </a:solidFill>
              </a:rPr>
              <a:t>possible, cross-calibration </a:t>
            </a:r>
            <a:r>
              <a:rPr lang="fr-FR" sz="2400" dirty="0" err="1" smtClean="0">
                <a:solidFill>
                  <a:schemeClr val="accent2"/>
                </a:solidFill>
              </a:rPr>
              <a:t>method</a:t>
            </a:r>
            <a:r>
              <a:rPr lang="fr-FR" sz="2400" dirty="0" smtClean="0">
                <a:solidFill>
                  <a:schemeClr val="accent2"/>
                </a:solidFill>
              </a:rPr>
              <a:t>(s) has(</a:t>
            </a:r>
            <a:r>
              <a:rPr lang="fr-FR" sz="2400" dirty="0" err="1" smtClean="0">
                <a:solidFill>
                  <a:schemeClr val="accent2"/>
                </a:solidFill>
              </a:rPr>
              <a:t>ve</a:t>
            </a:r>
            <a:r>
              <a:rPr lang="fr-FR" sz="2400" dirty="0" smtClean="0">
                <a:solidFill>
                  <a:schemeClr val="accent2"/>
                </a:solidFill>
              </a:rPr>
              <a:t>) to </a:t>
            </a:r>
            <a:r>
              <a:rPr lang="fr-FR" sz="2400" dirty="0" err="1" smtClean="0">
                <a:solidFill>
                  <a:schemeClr val="accent2"/>
                </a:solidFill>
              </a:rPr>
              <a:t>be</a:t>
            </a:r>
            <a:r>
              <a:rPr lang="fr-FR" sz="2400" dirty="0" smtClean="0">
                <a:solidFill>
                  <a:schemeClr val="accent2"/>
                </a:solidFill>
              </a:rPr>
              <a:t> </a:t>
            </a:r>
            <a:r>
              <a:rPr lang="fr-FR" sz="2400" dirty="0" err="1" smtClean="0">
                <a:solidFill>
                  <a:schemeClr val="accent2"/>
                </a:solidFill>
              </a:rPr>
              <a:t>identified</a:t>
            </a:r>
            <a:r>
              <a:rPr lang="fr-FR" sz="2400" dirty="0" smtClean="0">
                <a:solidFill>
                  <a:schemeClr val="accent2"/>
                </a:solidFill>
              </a:rPr>
              <a:t> for </a:t>
            </a:r>
            <a:r>
              <a:rPr lang="fr-FR" sz="2400" dirty="0" err="1" smtClean="0">
                <a:solidFill>
                  <a:schemeClr val="accent2"/>
                </a:solidFill>
              </a:rPr>
              <a:t>each</a:t>
            </a:r>
            <a:r>
              <a:rPr lang="fr-FR" sz="2400" dirty="0" smtClean="0">
                <a:solidFill>
                  <a:schemeClr val="accent2"/>
                </a:solidFill>
              </a:rPr>
              <a:t> of </a:t>
            </a:r>
            <a:r>
              <a:rPr lang="fr-FR" sz="2400" dirty="0" err="1" smtClean="0">
                <a:solidFill>
                  <a:schemeClr val="accent2"/>
                </a:solidFill>
              </a:rPr>
              <a:t>these</a:t>
            </a:r>
            <a:r>
              <a:rPr lang="fr-FR" sz="2400" dirty="0" smtClean="0">
                <a:solidFill>
                  <a:schemeClr val="accent2"/>
                </a:solidFill>
              </a:rPr>
              <a:t> points, </a:t>
            </a:r>
          </a:p>
          <a:p>
            <a:r>
              <a:rPr lang="fr-FR" sz="2400" dirty="0" smtClean="0">
                <a:solidFill>
                  <a:schemeClr val="accent2"/>
                </a:solidFill>
              </a:rPr>
              <a:t>and </a:t>
            </a:r>
            <a:r>
              <a:rPr lang="fr-FR" sz="2400" dirty="0" err="1" smtClean="0">
                <a:solidFill>
                  <a:schemeClr val="accent2"/>
                </a:solidFill>
              </a:rPr>
              <a:t>finally</a:t>
            </a:r>
            <a:r>
              <a:rPr lang="fr-FR" sz="2400" dirty="0" smtClean="0">
                <a:solidFill>
                  <a:schemeClr val="accent2"/>
                </a:solidFill>
              </a:rPr>
              <a:t> a cross-calibration </a:t>
            </a:r>
            <a:r>
              <a:rPr lang="fr-FR" sz="2400" dirty="0" err="1" smtClean="0">
                <a:solidFill>
                  <a:schemeClr val="accent2"/>
                </a:solidFill>
              </a:rPr>
              <a:t>example</a:t>
            </a:r>
            <a:r>
              <a:rPr lang="fr-FR" sz="2400" dirty="0" smtClean="0">
                <a:solidFill>
                  <a:schemeClr val="accent2"/>
                </a:solidFill>
              </a:rPr>
              <a:t> </a:t>
            </a:r>
            <a:r>
              <a:rPr lang="fr-FR" sz="2400" dirty="0" err="1" smtClean="0">
                <a:solidFill>
                  <a:schemeClr val="accent2"/>
                </a:solidFill>
              </a:rPr>
              <a:t>with</a:t>
            </a:r>
            <a:r>
              <a:rPr lang="fr-FR" sz="2400" dirty="0" smtClean="0">
                <a:solidFill>
                  <a:schemeClr val="accent2"/>
                </a:solidFill>
              </a:rPr>
              <a:t> a couple of </a:t>
            </a:r>
            <a:r>
              <a:rPr lang="fr-FR" sz="2400" dirty="0" err="1" smtClean="0">
                <a:solidFill>
                  <a:schemeClr val="accent2"/>
                </a:solidFill>
              </a:rPr>
              <a:t>sensors</a:t>
            </a:r>
            <a:r>
              <a:rPr lang="fr-FR" sz="2400" dirty="0" smtClean="0">
                <a:solidFill>
                  <a:schemeClr val="accent2"/>
                </a:solidFill>
              </a:rPr>
              <a:t>. </a:t>
            </a:r>
            <a:endParaRPr lang="en-GB" sz="2400" dirty="0" smtClean="0">
              <a:solidFill>
                <a:schemeClr val="accent2"/>
              </a:solidFill>
            </a:endParaRPr>
          </a:p>
          <a:p>
            <a:r>
              <a:rPr lang="fr-FR" sz="2400" dirty="0" err="1" smtClean="0">
                <a:solidFill>
                  <a:schemeClr val="accent2"/>
                </a:solidFill>
              </a:rPr>
              <a:t>After</a:t>
            </a:r>
            <a:r>
              <a:rPr lang="fr-FR" sz="2400" dirty="0" smtClean="0">
                <a:solidFill>
                  <a:schemeClr val="accent2"/>
                </a:solidFill>
              </a:rPr>
              <a:t> </a:t>
            </a:r>
            <a:r>
              <a:rPr lang="fr-FR" sz="2400" dirty="0" err="1" smtClean="0">
                <a:solidFill>
                  <a:schemeClr val="accent2"/>
                </a:solidFill>
              </a:rPr>
              <a:t>that</a:t>
            </a:r>
            <a:r>
              <a:rPr lang="fr-FR" sz="2400" dirty="0" smtClean="0">
                <a:solidFill>
                  <a:schemeClr val="accent2"/>
                </a:solidFill>
              </a:rPr>
              <a:t>, on a second </a:t>
            </a:r>
            <a:r>
              <a:rPr lang="fr-FR" sz="2400" dirty="0" err="1" smtClean="0">
                <a:solidFill>
                  <a:schemeClr val="accent2"/>
                </a:solidFill>
              </a:rPr>
              <a:t>step</a:t>
            </a:r>
            <a:r>
              <a:rPr lang="fr-FR" sz="2400" dirty="0" smtClean="0">
                <a:solidFill>
                  <a:schemeClr val="accent2"/>
                </a:solidFill>
              </a:rPr>
              <a:t>, points must </a:t>
            </a:r>
            <a:r>
              <a:rPr lang="fr-FR" sz="2400" dirty="0" err="1" smtClean="0">
                <a:solidFill>
                  <a:schemeClr val="accent2"/>
                </a:solidFill>
              </a:rPr>
              <a:t>be</a:t>
            </a:r>
            <a:r>
              <a:rPr lang="fr-FR" sz="2400" dirty="0" smtClean="0">
                <a:solidFill>
                  <a:schemeClr val="accent2"/>
                </a:solidFill>
              </a:rPr>
              <a:t> </a:t>
            </a:r>
            <a:r>
              <a:rPr lang="fr-FR" sz="2400" dirty="0" err="1" smtClean="0">
                <a:solidFill>
                  <a:schemeClr val="accent2"/>
                </a:solidFill>
              </a:rPr>
              <a:t>sorted</a:t>
            </a:r>
            <a:r>
              <a:rPr lang="fr-FR" sz="2400" dirty="0" smtClean="0">
                <a:solidFill>
                  <a:schemeClr val="accent2"/>
                </a:solidFill>
              </a:rPr>
              <a:t>, </a:t>
            </a:r>
            <a:r>
              <a:rPr lang="fr-FR" sz="2400" dirty="0" err="1" smtClean="0">
                <a:solidFill>
                  <a:schemeClr val="accent2"/>
                </a:solidFill>
              </a:rPr>
              <a:t>perhaps</a:t>
            </a:r>
            <a:r>
              <a:rPr lang="fr-FR" sz="2400" dirty="0" smtClean="0">
                <a:solidFill>
                  <a:schemeClr val="accent2"/>
                </a:solidFill>
              </a:rPr>
              <a:t> not </a:t>
            </a:r>
            <a:r>
              <a:rPr lang="fr-FR" sz="2400" dirty="0" err="1" smtClean="0">
                <a:solidFill>
                  <a:schemeClr val="accent2"/>
                </a:solidFill>
              </a:rPr>
              <a:t>scored</a:t>
            </a:r>
            <a:r>
              <a:rPr lang="fr-FR" sz="2400" dirty="0" smtClean="0">
                <a:solidFill>
                  <a:schemeClr val="accent2"/>
                </a:solidFill>
              </a:rPr>
              <a:t> in the first </a:t>
            </a:r>
            <a:r>
              <a:rPr lang="fr-FR" sz="2400" dirty="0" err="1" smtClean="0">
                <a:solidFill>
                  <a:schemeClr val="accent2"/>
                </a:solidFill>
              </a:rPr>
              <a:t>approach</a:t>
            </a:r>
            <a:r>
              <a:rPr lang="fr-FR" sz="2400" dirty="0" smtClean="0">
                <a:solidFill>
                  <a:schemeClr val="accent2"/>
                </a:solidFill>
              </a:rPr>
              <a:t>, but </a:t>
            </a:r>
            <a:r>
              <a:rPr lang="fr-FR" sz="2400" dirty="0" err="1" smtClean="0">
                <a:solidFill>
                  <a:schemeClr val="accent2"/>
                </a:solidFill>
              </a:rPr>
              <a:t>at</a:t>
            </a:r>
            <a:r>
              <a:rPr lang="fr-FR" sz="2400" dirty="0" smtClean="0">
                <a:solidFill>
                  <a:schemeClr val="accent2"/>
                </a:solidFill>
              </a:rPr>
              <a:t> least </a:t>
            </a:r>
            <a:r>
              <a:rPr lang="fr-FR" sz="2400" dirty="0" err="1" smtClean="0">
                <a:solidFill>
                  <a:schemeClr val="accent2"/>
                </a:solidFill>
              </a:rPr>
              <a:t>classified</a:t>
            </a:r>
            <a:r>
              <a:rPr lang="fr-FR" sz="2400" dirty="0" smtClean="0">
                <a:solidFill>
                  <a:schemeClr val="accent2"/>
                </a:solidFill>
              </a:rPr>
              <a:t> as (for </a:t>
            </a:r>
            <a:r>
              <a:rPr lang="fr-FR" sz="2400" dirty="0" err="1" smtClean="0">
                <a:solidFill>
                  <a:schemeClr val="accent2"/>
                </a:solidFill>
              </a:rPr>
              <a:t>example</a:t>
            </a:r>
            <a:r>
              <a:rPr lang="fr-FR" sz="2400" dirty="0" smtClean="0">
                <a:solidFill>
                  <a:schemeClr val="accent2"/>
                </a:solidFill>
              </a:rPr>
              <a:t>) :</a:t>
            </a:r>
            <a:endParaRPr lang="en-GB" sz="2400" dirty="0" smtClean="0">
              <a:solidFill>
                <a:schemeClr val="accent2"/>
              </a:solidFill>
            </a:endParaRPr>
          </a:p>
          <a:p>
            <a:pPr lvl="1"/>
            <a:r>
              <a:rPr lang="fr-FR" sz="2000" dirty="0" err="1" smtClean="0">
                <a:solidFill>
                  <a:schemeClr val="accent2"/>
                </a:solidFill>
              </a:rPr>
              <a:t>mandatory</a:t>
            </a:r>
            <a:r>
              <a:rPr lang="fr-FR" sz="2000" dirty="0" smtClean="0">
                <a:solidFill>
                  <a:schemeClr val="accent2"/>
                </a:solidFill>
              </a:rPr>
              <a:t> </a:t>
            </a:r>
            <a:r>
              <a:rPr lang="fr-FR" sz="2000" dirty="0" err="1" smtClean="0">
                <a:solidFill>
                  <a:schemeClr val="accent2"/>
                </a:solidFill>
              </a:rPr>
              <a:t>regarding</a:t>
            </a:r>
            <a:r>
              <a:rPr lang="fr-FR" sz="2000" dirty="0" smtClean="0">
                <a:solidFill>
                  <a:schemeClr val="accent2"/>
                </a:solidFill>
              </a:rPr>
              <a:t> GSICS goals</a:t>
            </a:r>
            <a:endParaRPr lang="en-GB" sz="2000" dirty="0" smtClean="0">
              <a:solidFill>
                <a:schemeClr val="accent2"/>
              </a:solidFill>
            </a:endParaRPr>
          </a:p>
          <a:p>
            <a:pPr lvl="1"/>
            <a:r>
              <a:rPr lang="fr-FR" sz="2000" dirty="0" err="1" smtClean="0">
                <a:solidFill>
                  <a:schemeClr val="accent2"/>
                </a:solidFill>
              </a:rPr>
              <a:t>nice</a:t>
            </a:r>
            <a:r>
              <a:rPr lang="fr-FR" sz="2000" dirty="0" smtClean="0">
                <a:solidFill>
                  <a:schemeClr val="accent2"/>
                </a:solidFill>
              </a:rPr>
              <a:t> </a:t>
            </a:r>
            <a:r>
              <a:rPr lang="fr-FR" sz="2000" dirty="0" smtClean="0">
                <a:solidFill>
                  <a:schemeClr val="accent2"/>
                </a:solidFill>
              </a:rPr>
              <a:t>to have</a:t>
            </a:r>
            <a:endParaRPr lang="en-GB" sz="2000" dirty="0" smtClean="0">
              <a:solidFill>
                <a:schemeClr val="accent2"/>
              </a:solidFill>
            </a:endParaRPr>
          </a:p>
          <a:p>
            <a:pPr lvl="1"/>
            <a:r>
              <a:rPr lang="fr-FR" sz="2000" dirty="0" smtClean="0">
                <a:solidFill>
                  <a:schemeClr val="accent2"/>
                </a:solidFill>
              </a:rPr>
              <a:t>not </a:t>
            </a:r>
            <a:r>
              <a:rPr lang="fr-FR" sz="2000" dirty="0" smtClean="0">
                <a:solidFill>
                  <a:schemeClr val="accent2"/>
                </a:solidFill>
              </a:rPr>
              <a:t>crucial</a:t>
            </a:r>
            <a:endParaRPr lang="en-GB" sz="2000" dirty="0" smtClean="0">
              <a:solidFill>
                <a:schemeClr val="accent2"/>
              </a:solidFill>
            </a:endParaRPr>
          </a:p>
          <a:p>
            <a:endParaRPr lang="en-GB"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to Other Products</a:t>
            </a:r>
            <a:endParaRPr lang="en-GB" dirty="0"/>
          </a:p>
        </p:txBody>
      </p:sp>
      <p:sp>
        <p:nvSpPr>
          <p:cNvPr id="3" name="Content Placeholder 2"/>
          <p:cNvSpPr>
            <a:spLocks noGrp="1"/>
          </p:cNvSpPr>
          <p:nvPr>
            <p:ph idx="1"/>
          </p:nvPr>
        </p:nvSpPr>
        <p:spPr/>
        <p:txBody>
          <a:bodyPr/>
          <a:lstStyle/>
          <a:p>
            <a:r>
              <a:rPr lang="en-GB" dirty="0" smtClean="0"/>
              <a:t>Developed for GEO-LEO IR</a:t>
            </a:r>
          </a:p>
          <a:p>
            <a:r>
              <a:rPr lang="en-GB" dirty="0" smtClean="0"/>
              <a:t>Is this applicable to other inter-calibration types?</a:t>
            </a:r>
          </a:p>
          <a:p>
            <a:pPr lvl="1"/>
            <a:r>
              <a:rPr lang="en-GB" dirty="0" smtClean="0"/>
              <a:t>LEO-LEO SNO?</a:t>
            </a:r>
          </a:p>
          <a:p>
            <a:pPr lvl="2"/>
            <a:r>
              <a:rPr lang="en-GB" dirty="0" smtClean="0"/>
              <a:t>SBAFs, ...</a:t>
            </a:r>
          </a:p>
          <a:p>
            <a:pPr lvl="1"/>
            <a:r>
              <a:rPr lang="en-GB" dirty="0" smtClean="0"/>
              <a:t>Pseudo Invariant Targets?</a:t>
            </a:r>
          </a:p>
          <a:p>
            <a:pPr lvl="1"/>
            <a:r>
              <a:rPr lang="en-GB" dirty="0" smtClean="0"/>
              <a:t>Other?</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dirty="0" smtClean="0"/>
              <a:t>GRWG Minutes 2013-03-05</a:t>
            </a:r>
          </a:p>
        </p:txBody>
      </p:sp>
      <p:sp>
        <p:nvSpPr>
          <p:cNvPr id="3075" name="Content Placeholder 2"/>
          <p:cNvSpPr>
            <a:spLocks noGrp="1"/>
          </p:cNvSpPr>
          <p:nvPr>
            <p:ph idx="1"/>
          </p:nvPr>
        </p:nvSpPr>
        <p:spPr/>
        <p:txBody>
          <a:bodyPr/>
          <a:lstStyle/>
          <a:p>
            <a:pPr eaLnBrk="1" hangingPunct="1"/>
            <a:r>
              <a:rPr lang="en-GB" sz="2000" smtClean="0"/>
              <a:t>The discussion then turned to how these factors can be quantified. It was suggested that an error budget for each application would allow the impact of changing each variable to be ascertained - even the operational lifetime, in the case of generating FCDRs from multiple instruments. However, it was recognised that this is a relatively cumbersome process. So it was suggested that we could review the existing uncertainty assessment for the GEO-LEO IR products to assign a weighting to each factor, based on the sensitivity of the resulting GSICS Correction to the likely range of each variable. Each potential reference instrument could then be scored in comparison to IASI and the scores combined in some way, as yet to be determined. </a:t>
            </a:r>
            <a:endParaRPr lang="en-GB" sz="2800" smtClean="0"/>
          </a:p>
          <a:p>
            <a:pPr eaLnBrk="1" hangingPunct="1"/>
            <a:r>
              <a:rPr lang="en-GB" sz="2000" b="1" smtClean="0"/>
              <a:t>Action: Tim Hewison to draft proposal for a simple scoring scheme based on the uncertainty analysis for GEO-LEO IR and review this at a web meeting by 1 March 2014.</a:t>
            </a:r>
            <a:endParaRPr lang="en-GB" sz="2800" smtClean="0"/>
          </a:p>
          <a:p>
            <a:pPr eaLnBrk="1" hangingPunct="1"/>
            <a:endParaRPr lang="en-GB" sz="2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 to Other Products</a:t>
            </a:r>
            <a:endParaRPr lang="en-GB" dirty="0"/>
          </a:p>
        </p:txBody>
      </p:sp>
      <p:sp>
        <p:nvSpPr>
          <p:cNvPr id="3" name="Content Placeholder 2"/>
          <p:cNvSpPr>
            <a:spLocks noGrp="1"/>
          </p:cNvSpPr>
          <p:nvPr>
            <p:ph idx="1"/>
          </p:nvPr>
        </p:nvSpPr>
        <p:spPr/>
        <p:txBody>
          <a:bodyPr/>
          <a:lstStyle/>
          <a:p>
            <a:r>
              <a:rPr lang="en-GB" dirty="0" smtClean="0"/>
              <a:t>Developed for GEO-LEO IR</a:t>
            </a:r>
          </a:p>
          <a:p>
            <a:r>
              <a:rPr lang="en-GB" dirty="0" smtClean="0"/>
              <a:t>Is this applicable to other inter-calibration types?</a:t>
            </a:r>
          </a:p>
          <a:p>
            <a:pPr lvl="1"/>
            <a:r>
              <a:rPr lang="en-GB" dirty="0" smtClean="0"/>
              <a:t>LEO-LEO SNO?</a:t>
            </a:r>
          </a:p>
          <a:p>
            <a:pPr lvl="2"/>
            <a:r>
              <a:rPr lang="en-GB" dirty="0" smtClean="0"/>
              <a:t>SBAFs, ...</a:t>
            </a:r>
          </a:p>
          <a:p>
            <a:pPr lvl="1"/>
            <a:r>
              <a:rPr lang="en-GB" dirty="0" smtClean="0"/>
              <a:t>Pseudo Invariant Targets?</a:t>
            </a:r>
          </a:p>
          <a:p>
            <a:pPr lvl="1"/>
            <a:r>
              <a:rPr lang="en-GB" dirty="0" smtClean="0"/>
              <a:t>Other?</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95300" y="125780"/>
            <a:ext cx="8915400" cy="954087"/>
          </a:xfrm>
        </p:spPr>
        <p:txBody>
          <a:bodyPr/>
          <a:lstStyle/>
          <a:p>
            <a:r>
              <a:rPr lang="en-IE" dirty="0" smtClean="0"/>
              <a:t>Choice of Reference Instrument </a:t>
            </a:r>
            <a:br>
              <a:rPr lang="en-IE" dirty="0" smtClean="0"/>
            </a:br>
            <a:r>
              <a:rPr lang="en-IE" dirty="0" smtClean="0"/>
              <a:t>(from TGARS Overview paper)</a:t>
            </a:r>
            <a:endParaRPr lang="en-GB" dirty="0" smtClean="0"/>
          </a:p>
        </p:txBody>
      </p:sp>
      <p:sp>
        <p:nvSpPr>
          <p:cNvPr id="7171" name="Content Placeholder 2"/>
          <p:cNvSpPr>
            <a:spLocks noGrp="1"/>
          </p:cNvSpPr>
          <p:nvPr>
            <p:ph idx="1"/>
          </p:nvPr>
        </p:nvSpPr>
        <p:spPr/>
        <p:txBody>
          <a:bodyPr/>
          <a:lstStyle/>
          <a:p>
            <a:pPr>
              <a:buNone/>
            </a:pPr>
            <a:r>
              <a:rPr lang="en-IE" sz="2000" dirty="0" smtClean="0"/>
              <a:t>In general, inter-calibration involves the comparison of observations from one monitored instrument to another, defined to be the reference instrument. Observations from these reference instruments provide the common scale on-orbit, against which other instruments are inter-calibrated. </a:t>
            </a:r>
            <a:r>
              <a:rPr lang="en-IE" sz="2000" dirty="0" smtClean="0">
                <a:solidFill>
                  <a:srgbClr val="C00000"/>
                </a:solidFill>
              </a:rPr>
              <a:t>The key feature of any reference instrument is its radiometric stability as it defines the calibration’s datum. </a:t>
            </a:r>
            <a:r>
              <a:rPr lang="en-IE" sz="2000" dirty="0" smtClean="0"/>
              <a:t>However, many other factors need to be considered when defining an instrument as an inter-calibration reference. Most obviously, </a:t>
            </a:r>
            <a:r>
              <a:rPr lang="en-IE" sz="2000" dirty="0" smtClean="0">
                <a:solidFill>
                  <a:srgbClr val="C00000"/>
                </a:solidFill>
              </a:rPr>
              <a:t>it must be operated concurrently </a:t>
            </a:r>
            <a:r>
              <a:rPr lang="en-IE" sz="2000" dirty="0" smtClean="0"/>
              <a:t>to allow observations to be made which can be directly compared, but their satellite orbits must also allow </a:t>
            </a:r>
            <a:r>
              <a:rPr lang="en-IE" sz="2000" dirty="0" smtClean="0">
                <a:solidFill>
                  <a:srgbClr val="C00000"/>
                </a:solidFill>
              </a:rPr>
              <a:t>coverage of the same geographic areas</a:t>
            </a:r>
            <a:r>
              <a:rPr lang="en-IE" sz="2000" dirty="0" smtClean="0"/>
              <a:t>, ideally at the same time. The reference instrument’s </a:t>
            </a:r>
            <a:r>
              <a:rPr lang="en-IE" sz="2000" dirty="0" smtClean="0">
                <a:solidFill>
                  <a:srgbClr val="C00000"/>
                </a:solidFill>
              </a:rPr>
              <a:t>spectral coverage </a:t>
            </a:r>
            <a:r>
              <a:rPr lang="en-IE" sz="2000" dirty="0" smtClean="0"/>
              <a:t>also needs to be considered, as ideally it would cover the channels of the monitored instrument and be well-matched such that minimal errors are introduced by the SBAF. For example, a hyperspectral reference instrument  can allow full representation of the monitored instruments’ SRF. The reference instrument itself must also be </a:t>
            </a:r>
            <a:r>
              <a:rPr lang="en-IE" sz="2000" dirty="0" smtClean="0">
                <a:solidFill>
                  <a:srgbClr val="C00000"/>
                </a:solidFill>
              </a:rPr>
              <a:t>accurately calibrated </a:t>
            </a:r>
            <a:r>
              <a:rPr lang="en-IE" sz="2000" dirty="0" smtClean="0"/>
              <a:t>consistent with other instruments and </a:t>
            </a:r>
            <a:r>
              <a:rPr lang="en-IE" sz="2000" dirty="0" smtClean="0">
                <a:solidFill>
                  <a:srgbClr val="C00000"/>
                </a:solidFill>
              </a:rPr>
              <a:t>well characterized </a:t>
            </a:r>
            <a:r>
              <a:rPr lang="en-IE" sz="2000" dirty="0" smtClean="0"/>
              <a:t>to allow better </a:t>
            </a:r>
            <a:r>
              <a:rPr lang="en-IE" sz="2000" dirty="0" smtClean="0">
                <a:solidFill>
                  <a:srgbClr val="C00000"/>
                </a:solidFill>
              </a:rPr>
              <a:t>traceability</a:t>
            </a:r>
            <a:r>
              <a:rPr lang="en-IE" sz="2000" dirty="0" smtClean="0"/>
              <a:t>.</a:t>
            </a:r>
            <a:endParaRPr lang="en-GB" sz="2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95300" y="147046"/>
            <a:ext cx="8915400" cy="954087"/>
          </a:xfrm>
        </p:spPr>
        <p:txBody>
          <a:bodyPr/>
          <a:lstStyle/>
          <a:p>
            <a:r>
              <a:rPr lang="en-IE" dirty="0" smtClean="0"/>
              <a:t>Choice of Reference Instrument </a:t>
            </a:r>
            <a:br>
              <a:rPr lang="en-IE" dirty="0" smtClean="0"/>
            </a:br>
            <a:r>
              <a:rPr lang="en-IE" dirty="0" smtClean="0"/>
              <a:t>(from TGARS Overview paper)</a:t>
            </a:r>
            <a:endParaRPr lang="en-GB" dirty="0" smtClean="0"/>
          </a:p>
        </p:txBody>
      </p:sp>
      <p:sp>
        <p:nvSpPr>
          <p:cNvPr id="8195" name="Content Placeholder 2"/>
          <p:cNvSpPr>
            <a:spLocks noGrp="1"/>
          </p:cNvSpPr>
          <p:nvPr>
            <p:ph idx="1"/>
          </p:nvPr>
        </p:nvSpPr>
        <p:spPr/>
        <p:txBody>
          <a:bodyPr/>
          <a:lstStyle/>
          <a:p>
            <a:pPr>
              <a:buNone/>
            </a:pPr>
            <a:r>
              <a:rPr lang="en-IE" sz="1600" dirty="0" smtClean="0"/>
              <a:t>Currently, GSICS is using the Infrared Advanced Sounding Interferometer (IASI) aboard the Meteorological Operational Satellite (Metop)-A satellite as an inter-calibration reference for GSICS products [34]. This is complemented by the Advanced Infrared Sounder (AIRS) onboard Aqua as a transfer standard to expand the inter-calibration opportunity into the time of the day not covered by Metop underpasses [32]. A document has been prepared to demonstrate the suitability of these hyperspectral spectrometers as inter-calibration references [49]. It has been shown that IASI can be used as an excellent inter-calibration reference because it has been well characterized pre-launch and its calibration has proven to be stable in-orbit and consistent with the AIRS with uncertainties ~0.1K (k=1) [50]. This methodology is currently being extended to develop counterpart Geostationary Earth Orbit (GEO) - Low Earth Orbit (LEO) infrared products for historical dataset of geostationary radiances observed before suitable hyperspectral reference instruments were available. The HIRS is being considered as a candidate reference instrument because it has been operated in various incarnations on NOAA and Metop platforms since 1978 [28]. This requires the development of SBAFs to account for the different SRFs of the monitored GEO and reference HIRS instruments. For the RSB, the MODIS sensor provides an excellent spectral coverage and stability, and it has a robust onboard calibration strategy. Since the Aqua MODIS is more stable better calibrated than Terra MODIS [51], [52], it has been selected by GSICS as the current reference for channels in the RSB. In the longer term, reference sensors capable of establishing SI traceability onboard together with appropriate sampling and SRF characteristics are desired to underpin a climate observing system [16].</a:t>
            </a:r>
            <a:endParaRPr lang="en-GB" sz="1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Statement of the Problem</a:t>
            </a:r>
            <a:endParaRPr lang="en-GB" dirty="0"/>
          </a:p>
        </p:txBody>
      </p:sp>
      <p:sp>
        <p:nvSpPr>
          <p:cNvPr id="3" name="Content Placeholder 2"/>
          <p:cNvSpPr>
            <a:spLocks noGrp="1"/>
          </p:cNvSpPr>
          <p:nvPr>
            <p:ph idx="1"/>
          </p:nvPr>
        </p:nvSpPr>
        <p:spPr>
          <a:xfrm>
            <a:off x="495300" y="1313111"/>
            <a:ext cx="8915400" cy="4525963"/>
          </a:xfrm>
        </p:spPr>
        <p:txBody>
          <a:bodyPr/>
          <a:lstStyle/>
          <a:p>
            <a:r>
              <a:rPr lang="en-GB" dirty="0" smtClean="0"/>
              <a:t>GSICS products need an inter-calibration reference</a:t>
            </a:r>
          </a:p>
          <a:p>
            <a:r>
              <a:rPr lang="en-GB" dirty="0" smtClean="0"/>
              <a:t>Inter-calibration </a:t>
            </a:r>
            <a:r>
              <a:rPr lang="en-GB" dirty="0" smtClean="0">
                <a:sym typeface="Wingdings" pitchFamily="2" charset="2"/>
              </a:rPr>
              <a:t> R</a:t>
            </a:r>
            <a:r>
              <a:rPr lang="en-GB" dirty="0" smtClean="0"/>
              <a:t>eference is one instrument</a:t>
            </a:r>
          </a:p>
          <a:p>
            <a:pPr lvl="1"/>
            <a:r>
              <a:rPr lang="en-GB" dirty="0" smtClean="0"/>
              <a:t>Other instruments may be used as transfer references</a:t>
            </a:r>
          </a:p>
          <a:p>
            <a:r>
              <a:rPr lang="en-GB" dirty="0" smtClean="0"/>
              <a:t>We need a way to select the reference</a:t>
            </a:r>
          </a:p>
          <a:p>
            <a:r>
              <a:rPr lang="en-GB" dirty="0" smtClean="0"/>
              <a:t>From a list of candidates</a:t>
            </a:r>
          </a:p>
          <a:p>
            <a:r>
              <a:rPr lang="en-GB" dirty="0" smtClean="0"/>
              <a:t>Started asking “</a:t>
            </a:r>
            <a:r>
              <a:rPr lang="en-GB" i="1" dirty="0" smtClean="0"/>
              <a:t>How good is it as a Reference?</a:t>
            </a:r>
            <a:r>
              <a:rPr lang="en-GB" dirty="0" smtClean="0"/>
              <a:t>”</a:t>
            </a:r>
          </a:p>
          <a:p>
            <a:pPr lvl="1"/>
            <a:r>
              <a:rPr lang="en-GB" dirty="0" smtClean="0"/>
              <a:t>Impact on overall uncertainty</a:t>
            </a:r>
          </a:p>
          <a:p>
            <a:pPr lvl="1"/>
            <a:r>
              <a:rPr lang="en-GB" dirty="0" smtClean="0"/>
              <a:t>Score scheme</a:t>
            </a:r>
          </a:p>
          <a:p>
            <a:r>
              <a:rPr lang="en-GB" dirty="0" smtClean="0"/>
              <a:t>But first question should be: “</a:t>
            </a:r>
            <a:r>
              <a:rPr lang="en-GB" b="1" i="1" dirty="0" smtClean="0"/>
              <a:t>Is it good enough?</a:t>
            </a:r>
            <a:r>
              <a:rPr lang="en-GB" dirty="0" smtClean="0"/>
              <a:t>”</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State Your Requirements</a:t>
            </a:r>
            <a:endParaRPr lang="en-GB" dirty="0"/>
          </a:p>
        </p:txBody>
      </p:sp>
      <p:sp>
        <p:nvSpPr>
          <p:cNvPr id="3" name="Content Placeholder 2"/>
          <p:cNvSpPr>
            <a:spLocks noGrp="1"/>
          </p:cNvSpPr>
          <p:nvPr>
            <p:ph idx="1"/>
          </p:nvPr>
        </p:nvSpPr>
        <p:spPr>
          <a:xfrm>
            <a:off x="527198" y="1206797"/>
            <a:ext cx="8915400" cy="4525963"/>
          </a:xfrm>
        </p:spPr>
        <p:txBody>
          <a:bodyPr/>
          <a:lstStyle/>
          <a:p>
            <a:r>
              <a:rPr lang="en-GB" sz="2800" b="1" dirty="0" smtClean="0"/>
              <a:t>Requirements for a Reference </a:t>
            </a:r>
            <a:r>
              <a:rPr lang="en-GB" sz="2800" dirty="0" smtClean="0"/>
              <a:t>come from</a:t>
            </a:r>
          </a:p>
          <a:p>
            <a:r>
              <a:rPr lang="en-GB" sz="2800" b="1" dirty="0" smtClean="0"/>
              <a:t>Requirements for Inter-Calibration Product</a:t>
            </a:r>
          </a:p>
          <a:p>
            <a:r>
              <a:rPr lang="en-GB" sz="2800" dirty="0" smtClean="0"/>
              <a:t>For particular application: NRTC, RAC, ARC, ...</a:t>
            </a:r>
          </a:p>
          <a:p>
            <a:pPr lvl="1"/>
            <a:r>
              <a:rPr lang="en-GB" sz="2400" dirty="0" smtClean="0"/>
              <a:t>Date Range</a:t>
            </a:r>
          </a:p>
          <a:p>
            <a:pPr lvl="1"/>
            <a:r>
              <a:rPr lang="en-GB" sz="2400" dirty="0" smtClean="0"/>
              <a:t>Geographic Coverage</a:t>
            </a:r>
          </a:p>
          <a:p>
            <a:pPr lvl="1"/>
            <a:r>
              <a:rPr lang="en-GB" sz="2400" dirty="0" smtClean="0"/>
              <a:t>Dynamic Range</a:t>
            </a:r>
          </a:p>
          <a:p>
            <a:pPr lvl="1"/>
            <a:r>
              <a:rPr lang="en-GB" sz="2400" dirty="0" smtClean="0"/>
              <a:t>Spectral Range</a:t>
            </a:r>
          </a:p>
          <a:p>
            <a:pPr lvl="1"/>
            <a:r>
              <a:rPr lang="en-GB" sz="2400" dirty="0" smtClean="0"/>
              <a:t>Geometric Range</a:t>
            </a:r>
          </a:p>
          <a:p>
            <a:pPr lvl="1"/>
            <a:r>
              <a:rPr lang="en-GB" sz="2400" dirty="0" smtClean="0"/>
              <a:t>Diurnal Coverage</a:t>
            </a:r>
          </a:p>
          <a:p>
            <a:pPr lvl="1"/>
            <a:r>
              <a:rPr lang="en-GB" sz="2400" dirty="0" smtClean="0"/>
              <a:t>...Others?...</a:t>
            </a:r>
          </a:p>
          <a:p>
            <a:pPr lvl="1"/>
            <a:r>
              <a:rPr lang="en-GB" sz="2400" dirty="0" smtClean="0"/>
              <a:t>Total Uncertainty</a:t>
            </a:r>
            <a:endParaRPr lang="en-GB" sz="2400" dirty="0"/>
          </a:p>
        </p:txBody>
      </p:sp>
      <p:sp>
        <p:nvSpPr>
          <p:cNvPr id="4" name="TextBox 3"/>
          <p:cNvSpPr txBox="1"/>
          <p:nvPr/>
        </p:nvSpPr>
        <p:spPr>
          <a:xfrm>
            <a:off x="4869713" y="223284"/>
            <a:ext cx="3700130" cy="230832"/>
          </a:xfrm>
          <a:prstGeom prst="rect">
            <a:avLst/>
          </a:prstGeom>
          <a:noFill/>
        </p:spPr>
        <p:txBody>
          <a:bodyPr wrap="square" rtlCol="0">
            <a:spAutoFit/>
          </a:bodyPr>
          <a:lstStyle/>
          <a:p>
            <a:endParaRPr lang="en-GB" dirty="0">
              <a:solidFill>
                <a:schemeClr val="tx1"/>
              </a:solidFill>
            </a:endParaRPr>
          </a:p>
        </p:txBody>
      </p:sp>
      <p:sp>
        <p:nvSpPr>
          <p:cNvPr id="5" name="Content Placeholder 2"/>
          <p:cNvSpPr txBox="1">
            <a:spLocks/>
          </p:cNvSpPr>
          <p:nvPr/>
        </p:nvSpPr>
        <p:spPr bwMode="auto">
          <a:xfrm>
            <a:off x="5241853" y="3232298"/>
            <a:ext cx="4664148" cy="26528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2400" b="0" i="0" u="none" strike="noStrike" kern="1200" cap="none" spc="0" normalizeH="0" baseline="0" noProof="0" dirty="0" smtClean="0">
                <a:ln>
                  <a:noFill/>
                </a:ln>
                <a:solidFill>
                  <a:srgbClr val="C00000"/>
                </a:solidFill>
                <a:effectLst/>
                <a:uLnTx/>
                <a:uFillTx/>
                <a:latin typeface="+mn-lt"/>
                <a:ea typeface="+mn-ea"/>
                <a:cs typeface="+mn-cs"/>
              </a:rPr>
              <a:t>Threshold Values</a:t>
            </a:r>
          </a:p>
          <a:p>
            <a:pPr marL="800100" lvl="1" indent="-342900" eaLnBrk="0" hangingPunct="0">
              <a:spcBef>
                <a:spcPct val="20000"/>
              </a:spcBef>
            </a:pPr>
            <a:r>
              <a:rPr lang="en-GB" sz="1800" b="0" noProof="0" dirty="0" smtClean="0">
                <a:solidFill>
                  <a:srgbClr val="C00000"/>
                </a:solidFill>
                <a:latin typeface="+mn-lt"/>
              </a:rPr>
              <a:t>- Below which product not useful</a:t>
            </a:r>
          </a:p>
          <a:p>
            <a:pPr marL="342900" indent="-342900" eaLnBrk="0" hangingPunct="0">
              <a:spcBef>
                <a:spcPct val="20000"/>
              </a:spcBef>
              <a:buFont typeface="Arial" charset="0"/>
              <a:buChar char="•"/>
            </a:pPr>
            <a:r>
              <a:rPr lang="en-GB" sz="2400" b="0" dirty="0" smtClean="0">
                <a:solidFill>
                  <a:srgbClr val="C00000"/>
                </a:solidFill>
                <a:latin typeface="+mn-lt"/>
              </a:rPr>
              <a:t>Beneficial Range</a:t>
            </a:r>
          </a:p>
          <a:p>
            <a:pPr marL="800100" lvl="1" indent="-342900" eaLnBrk="0" hangingPunct="0">
              <a:spcBef>
                <a:spcPct val="20000"/>
              </a:spcBef>
            </a:pPr>
            <a:r>
              <a:rPr lang="en-GB" sz="1800" b="0" dirty="0" smtClean="0">
                <a:solidFill>
                  <a:srgbClr val="C00000"/>
                </a:solidFill>
                <a:latin typeface="+mn-lt"/>
              </a:rPr>
              <a:t>- Above which product benefit increases</a:t>
            </a:r>
          </a:p>
          <a:p>
            <a:pPr marL="342900" indent="-342900" eaLnBrk="0" hangingPunct="0">
              <a:spcBef>
                <a:spcPct val="20000"/>
              </a:spcBef>
              <a:buFont typeface="Arial" charset="0"/>
              <a:buChar char="•"/>
            </a:pPr>
            <a:r>
              <a:rPr lang="en-GB" sz="2400" b="0" dirty="0" smtClean="0">
                <a:solidFill>
                  <a:srgbClr val="C00000"/>
                </a:solidFill>
                <a:latin typeface="+mn-lt"/>
              </a:rPr>
              <a:t>Saturation Threshold</a:t>
            </a:r>
          </a:p>
          <a:p>
            <a:pPr marL="800100" lvl="1" indent="-342900" eaLnBrk="0" hangingPunct="0">
              <a:spcBef>
                <a:spcPct val="20000"/>
              </a:spcBef>
            </a:pPr>
            <a:r>
              <a:rPr lang="en-GB" sz="1800" b="0" dirty="0" smtClean="0">
                <a:solidFill>
                  <a:srgbClr val="C00000"/>
                </a:solidFill>
                <a:latin typeface="+mn-lt"/>
              </a:rPr>
              <a:t>- Above which no additional benefit</a:t>
            </a:r>
          </a:p>
        </p:txBody>
      </p:sp>
      <p:sp>
        <p:nvSpPr>
          <p:cNvPr id="6" name="Right Brace 5"/>
          <p:cNvSpPr/>
          <p:nvPr/>
        </p:nvSpPr>
        <p:spPr>
          <a:xfrm>
            <a:off x="3870250" y="2870793"/>
            <a:ext cx="723015" cy="3147237"/>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Left Brace 6"/>
          <p:cNvSpPr/>
          <p:nvPr/>
        </p:nvSpPr>
        <p:spPr>
          <a:xfrm>
            <a:off x="4720858" y="3115342"/>
            <a:ext cx="552893" cy="2647507"/>
          </a:xfrm>
          <a:prstGeom prst="lef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68312"/>
            <a:ext cx="8915400" cy="954087"/>
          </a:xfrm>
        </p:spPr>
        <p:txBody>
          <a:bodyPr/>
          <a:lstStyle/>
          <a:p>
            <a:r>
              <a:rPr lang="en-GB" sz="4000" dirty="0" smtClean="0"/>
              <a:t>Equate Product Requirements </a:t>
            </a:r>
            <a:br>
              <a:rPr lang="en-GB" sz="4000" dirty="0" smtClean="0"/>
            </a:br>
            <a:r>
              <a:rPr lang="en-GB" sz="4000" dirty="0" smtClean="0"/>
              <a:t>to Reference Requirements</a:t>
            </a:r>
            <a:endParaRPr lang="en-GB" sz="4000" dirty="0"/>
          </a:p>
        </p:txBody>
      </p:sp>
      <p:sp>
        <p:nvSpPr>
          <p:cNvPr id="6" name="Content Placeholder 2"/>
          <p:cNvSpPr>
            <a:spLocks noGrp="1"/>
          </p:cNvSpPr>
          <p:nvPr>
            <p:ph idx="1"/>
          </p:nvPr>
        </p:nvSpPr>
        <p:spPr>
          <a:xfrm>
            <a:off x="505932" y="1653383"/>
            <a:ext cx="8915400" cy="4525963"/>
          </a:xfrm>
        </p:spPr>
        <p:txBody>
          <a:bodyPr/>
          <a:lstStyle/>
          <a:p>
            <a:pPr>
              <a:buNone/>
            </a:pPr>
            <a:r>
              <a:rPr lang="en-GB" dirty="0" smtClean="0"/>
              <a:t>For Each Requirement:</a:t>
            </a:r>
          </a:p>
          <a:p>
            <a:r>
              <a:rPr lang="en-GB" dirty="0" smtClean="0"/>
              <a:t>Define Threshold for Usefulness</a:t>
            </a:r>
          </a:p>
          <a:p>
            <a:r>
              <a:rPr lang="en-GB" dirty="0" smtClean="0"/>
              <a:t>Define Threshold for Saturation</a:t>
            </a:r>
          </a:p>
          <a:p>
            <a:r>
              <a:rPr lang="en-GB" dirty="0" smtClean="0"/>
              <a:t>Define Relative Importance </a:t>
            </a:r>
            <a:r>
              <a:rPr lang="en-GB" dirty="0" smtClean="0">
                <a:sym typeface="Wingdings" pitchFamily="2" charset="2"/>
              </a:rPr>
              <a:t> Weighting</a:t>
            </a:r>
          </a:p>
          <a:p>
            <a:pPr lvl="1"/>
            <a:r>
              <a:rPr lang="en-GB" dirty="0" smtClean="0">
                <a:sym typeface="Wingdings" pitchFamily="2" charset="2"/>
              </a:rPr>
              <a:t>In terms of Total Uncertainty for Inter-Cal Product</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 Candidate References</a:t>
            </a:r>
            <a:endParaRPr lang="en-GB" dirty="0"/>
          </a:p>
        </p:txBody>
      </p:sp>
      <p:sp>
        <p:nvSpPr>
          <p:cNvPr id="3" name="Content Placeholder 2"/>
          <p:cNvSpPr>
            <a:spLocks noGrp="1"/>
          </p:cNvSpPr>
          <p:nvPr>
            <p:ph idx="1"/>
          </p:nvPr>
        </p:nvSpPr>
        <p:spPr/>
        <p:txBody>
          <a:bodyPr/>
          <a:lstStyle/>
          <a:p>
            <a:pPr>
              <a:buNone/>
            </a:pPr>
            <a:r>
              <a:rPr lang="en-GB" dirty="0" smtClean="0"/>
              <a:t>Assess candidate References against Requirements</a:t>
            </a:r>
          </a:p>
          <a:p>
            <a:pPr marL="514350" indent="-514350">
              <a:buAutoNum type="arabicPeriod"/>
            </a:pPr>
            <a:r>
              <a:rPr lang="en-GB" dirty="0" smtClean="0"/>
              <a:t>Do they meet minimum thresholds?</a:t>
            </a:r>
          </a:p>
          <a:p>
            <a:pPr marL="514350" indent="-514350">
              <a:buAutoNum type="arabicPeriod"/>
            </a:pPr>
            <a:r>
              <a:rPr lang="en-GB" dirty="0" smtClean="0"/>
              <a:t>How do they ‘score’ on sliding scale?</a:t>
            </a:r>
          </a:p>
          <a:p>
            <a:pPr marL="514350" indent="-514350">
              <a:buAutoNum type="arabicPeriod"/>
            </a:pPr>
            <a:endParaRPr lang="en-GB" dirty="0" smtClean="0"/>
          </a:p>
          <a:p>
            <a:pPr marL="514350" indent="-514350">
              <a:buAutoNum type="arabicPeriod"/>
            </a:pPr>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24565</TotalTime>
  <Words>1167</Words>
  <Application>Microsoft Office PowerPoint</Application>
  <PresentationFormat>A4 Paper (210x297 mm)</PresentationFormat>
  <Paragraphs>113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GRWG Minutes 2013-03-05</vt:lpstr>
      <vt:lpstr>Application to Other Products</vt:lpstr>
      <vt:lpstr>Choice of Reference Instrument  (from TGARS Overview paper)</vt:lpstr>
      <vt:lpstr>Choice of Reference Instrument  (from TGARS Overview paper)</vt:lpstr>
      <vt:lpstr>A Statement of the Problem</vt:lpstr>
      <vt:lpstr>State Your Requirements</vt:lpstr>
      <vt:lpstr>Equate Product Requirements  to Reference Requirements</vt:lpstr>
      <vt:lpstr>Assess Candidate References</vt:lpstr>
      <vt:lpstr>Other Factors affecting Total Uncertainty</vt:lpstr>
      <vt:lpstr>Points from Dave Smith (RAL)</vt:lpstr>
      <vt:lpstr>Points from Bertrand Fougnie (CNES)</vt:lpstr>
      <vt:lpstr>Application to Other Products</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Tim Hewison</cp:lastModifiedBy>
  <cp:revision>1025</cp:revision>
  <cp:lastPrinted>2006-03-06T14:11:17Z</cp:lastPrinted>
  <dcterms:created xsi:type="dcterms:W3CDTF">1997-07-23T08:21:02Z</dcterms:created>
  <dcterms:modified xsi:type="dcterms:W3CDTF">2013-10-15T06:49:59Z</dcterms:modified>
</cp:coreProperties>
</file>