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1" r:id="rId5"/>
    <p:sldId id="265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2" autoAdjust="0"/>
    <p:restoredTop sz="94660"/>
  </p:normalViewPr>
  <p:slideViewPr>
    <p:cSldViewPr>
      <p:cViewPr varScale="1">
        <p:scale>
          <a:sx n="84" d="100"/>
          <a:sy n="84" d="100"/>
        </p:scale>
        <p:origin x="-11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21599-5EA9-4D22-AE8E-C4FF16772977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D5CE8D-D6F9-462E-B3AA-58E2F84CC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The fundamental aim of the CDR is to fuel the research on climate change.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AC9A89-9C40-444C-A692-6FC005846B0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State why  the  offset was made???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8D782A-0E61-49DD-85E9-E9CF48411C1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CA55F-5F93-44FA-9D19-FD94CA65EF9A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0378-CE75-4932-8D57-E8CAF4364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CA55F-5F93-44FA-9D19-FD94CA65EF9A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0378-CE75-4932-8D57-E8CAF4364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CA55F-5F93-44FA-9D19-FD94CA65EF9A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0378-CE75-4932-8D57-E8CAF4364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CA55F-5F93-44FA-9D19-FD94CA65EF9A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0378-CE75-4932-8D57-E8CAF4364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CA55F-5F93-44FA-9D19-FD94CA65EF9A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0378-CE75-4932-8D57-E8CAF4364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CA55F-5F93-44FA-9D19-FD94CA65EF9A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0378-CE75-4932-8D57-E8CAF4364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CA55F-5F93-44FA-9D19-FD94CA65EF9A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0378-CE75-4932-8D57-E8CAF4364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CA55F-5F93-44FA-9D19-FD94CA65EF9A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0378-CE75-4932-8D57-E8CAF4364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CA55F-5F93-44FA-9D19-FD94CA65EF9A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0378-CE75-4932-8D57-E8CAF4364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CA55F-5F93-44FA-9D19-FD94CA65EF9A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0378-CE75-4932-8D57-E8CAF4364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CA55F-5F93-44FA-9D19-FD94CA65EF9A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0378-CE75-4932-8D57-E8CAF4364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CA55F-5F93-44FA-9D19-FD94CA65EF9A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30378-CE75-4932-8D57-E8CAF4364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“</a:t>
            </a:r>
            <a:r>
              <a:rPr lang="en-GB" b="1" i="1" dirty="0" smtClean="0"/>
              <a:t>Is it good enough?</a:t>
            </a:r>
            <a:r>
              <a:rPr lang="en-GB" dirty="0" smtClean="0"/>
              <a:t>”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3886200"/>
            <a:ext cx="4191000" cy="762000"/>
          </a:xfrm>
        </p:spPr>
        <p:txBody>
          <a:bodyPr/>
          <a:lstStyle/>
          <a:p>
            <a:r>
              <a:rPr lang="en-US" dirty="0" err="1" smtClean="0"/>
              <a:t>Manik</a:t>
            </a:r>
            <a:r>
              <a:rPr lang="en-US" dirty="0" smtClean="0"/>
              <a:t> Bali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Reference instrument characteristics change in space.</a:t>
            </a:r>
          </a:p>
          <a:p>
            <a:r>
              <a:rPr lang="en-US" dirty="0" smtClean="0"/>
              <a:t>Target Instrument characteristics change in space.</a:t>
            </a:r>
          </a:p>
          <a:p>
            <a:r>
              <a:rPr lang="en-US" dirty="0" smtClean="0"/>
              <a:t>We cannot ensure traceability in space either</a:t>
            </a:r>
          </a:p>
          <a:p>
            <a:r>
              <a:rPr lang="en-US" b="1" dirty="0" smtClean="0"/>
              <a:t>If  in space, traceability is not possible should we detect pre-launch like behavior from target instrument. </a:t>
            </a:r>
            <a:endParaRPr lang="en-US" b="1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2667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>
                <a:latin typeface="Calibri" pitchFamily="34" charset="0"/>
              </a:rPr>
              <a:t>Introduction</a:t>
            </a: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0"/>
            <a:ext cx="3505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 txBox="1">
            <a:spLocks noChangeArrowheads="1"/>
          </p:cNvSpPr>
          <p:nvPr/>
        </p:nvSpPr>
        <p:spPr bwMode="auto">
          <a:xfrm>
            <a:off x="228600" y="3352800"/>
            <a:ext cx="3810000" cy="1295400"/>
          </a:xfrm>
          <a:prstGeom prst="rect">
            <a:avLst/>
          </a:prstGeom>
          <a:noFill/>
          <a:ln w="19050" cmpd="sng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000" b="1" dirty="0" smtClean="0">
                <a:latin typeface="Calibri" pitchFamily="34" charset="0"/>
                <a:cs typeface="Times New Roman" pitchFamily="18" charset="0"/>
              </a:rPr>
              <a:t>Temperature </a:t>
            </a:r>
            <a:r>
              <a:rPr lang="en-US" sz="2000" b="1" dirty="0">
                <a:latin typeface="Calibri" pitchFamily="34" charset="0"/>
                <a:cs typeface="Times New Roman" pitchFamily="18" charset="0"/>
              </a:rPr>
              <a:t>trends </a:t>
            </a:r>
            <a:r>
              <a:rPr lang="en-US" sz="2000" b="1" dirty="0" smtClean="0">
                <a:latin typeface="Calibri" pitchFamily="34" charset="0"/>
                <a:cs typeface="Times New Roman" pitchFamily="18" charset="0"/>
              </a:rPr>
              <a:t>as</a:t>
            </a:r>
          </a:p>
          <a:p>
            <a:pPr marL="285750" indent="-285750">
              <a:lnSpc>
                <a:spcPct val="150000"/>
              </a:lnSpc>
              <a:spcBef>
                <a:spcPct val="20000"/>
              </a:spcBef>
            </a:pPr>
            <a:r>
              <a:rPr lang="en-US" sz="2000" b="1" dirty="0" smtClean="0">
                <a:latin typeface="Calibri" pitchFamily="34" charset="0"/>
                <a:cs typeface="Times New Roman" pitchFamily="18" charset="0"/>
              </a:rPr>
              <a:t>      </a:t>
            </a:r>
            <a:r>
              <a:rPr lang="en-US" sz="2000" b="1" dirty="0">
                <a:latin typeface="Calibri" pitchFamily="34" charset="0"/>
                <a:cs typeface="Times New Roman" pitchFamily="18" charset="0"/>
              </a:rPr>
              <a:t>small as 0.1</a:t>
            </a:r>
            <a:r>
              <a:rPr lang="en-US" sz="2000" b="1" baseline="30000" dirty="0">
                <a:latin typeface="Calibri" pitchFamily="34" charset="0"/>
                <a:cs typeface="Times New Roman" pitchFamily="18" charset="0"/>
              </a:rPr>
              <a:t>0</a:t>
            </a:r>
            <a:r>
              <a:rPr lang="en-US" sz="2000" b="1" dirty="0">
                <a:latin typeface="Calibri" pitchFamily="34" charset="0"/>
                <a:cs typeface="Times New Roman" pitchFamily="18" charset="0"/>
              </a:rPr>
              <a:t> C/</a:t>
            </a:r>
            <a:r>
              <a:rPr lang="en-US" sz="2000" b="1" dirty="0" err="1">
                <a:latin typeface="Calibri" pitchFamily="34" charset="0"/>
                <a:cs typeface="Times New Roman" pitchFamily="18" charset="0"/>
              </a:rPr>
              <a:t>dec</a:t>
            </a:r>
            <a:endParaRPr lang="en-US" sz="2000" b="1" dirty="0">
              <a:latin typeface="Calibri" pitchFamily="34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000" dirty="0">
              <a:latin typeface="Calibri" pitchFamily="34" charset="0"/>
              <a:cs typeface="Times New Roman" pitchFamily="18" charset="0"/>
            </a:endParaRP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endParaRPr lang="en-US" sz="2800" dirty="0">
              <a:latin typeface="Calibri" pitchFamily="34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2667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>
                <a:latin typeface="Calibri" pitchFamily="34" charset="0"/>
              </a:rPr>
              <a:t>Introduction</a:t>
            </a:r>
          </a:p>
        </p:txBody>
      </p:sp>
      <p:pic>
        <p:nvPicPr>
          <p:cNvPr id="512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0"/>
            <a:ext cx="3505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495800" y="2514600"/>
            <a:ext cx="4648200" cy="3505200"/>
          </a:xfrm>
          <a:prstGeom prst="rect">
            <a:avLst/>
          </a:prstGeom>
          <a:noFill/>
          <a:ln w="19050" cmpd="sng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2000" dirty="0">
              <a:latin typeface="Calibri" pitchFamily="34" charset="0"/>
              <a:cs typeface="Times New Roman" pitchFamily="18" charset="0"/>
            </a:endParaRP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endParaRPr lang="en-US" sz="2800" dirty="0">
              <a:latin typeface="Calibri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495800" y="2743200"/>
            <a:ext cx="3657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l-NL" b="1" dirty="0">
                <a:latin typeface="Calibri" pitchFamily="34" charset="0"/>
              </a:rPr>
              <a:t>~±( 0.1 K–0.2 K) </a:t>
            </a:r>
            <a:endParaRPr lang="nl-NL" b="1" dirty="0" smtClean="0">
              <a:latin typeface="Calibri" pitchFamily="34" charset="0"/>
            </a:endParaRPr>
          </a:p>
          <a:p>
            <a:r>
              <a:rPr lang="nl-NL" b="1" dirty="0" smtClean="0">
                <a:latin typeface="Calibri" pitchFamily="34" charset="0"/>
              </a:rPr>
              <a:t>(</a:t>
            </a:r>
            <a:r>
              <a:rPr lang="nl-NL" b="1" dirty="0">
                <a:latin typeface="Calibri" pitchFamily="34" charset="0"/>
              </a:rPr>
              <a:t>Allen </a:t>
            </a:r>
            <a:r>
              <a:rPr lang="nl-NL" b="1" i="1" dirty="0">
                <a:latin typeface="Calibri" pitchFamily="34" charset="0"/>
              </a:rPr>
              <a:t>et al. 1994, Kidwell 1998</a:t>
            </a:r>
            <a:r>
              <a:rPr lang="nl-NL" b="1" i="1" dirty="0" smtClean="0">
                <a:latin typeface="Calibri" pitchFamily="34" charset="0"/>
              </a:rPr>
              <a:t>)</a:t>
            </a:r>
            <a:endParaRPr lang="nl-NL" b="1" i="1" dirty="0">
              <a:latin typeface="Calibri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1828800"/>
            <a:ext cx="3505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solidFill>
                  <a:schemeClr val="accent2"/>
                </a:solidFill>
                <a:latin typeface="Calibri" pitchFamily="34" charset="0"/>
              </a:rPr>
              <a:t>Magnitude of climate signals  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4419600" y="1752600"/>
            <a:ext cx="4724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 smtClean="0">
                <a:solidFill>
                  <a:schemeClr val="accent2"/>
                </a:solidFill>
                <a:latin typeface="Calibri" pitchFamily="34" charset="0"/>
              </a:rPr>
              <a:t>Expected Accuracy and Stability of EO instrument</a:t>
            </a:r>
            <a:endParaRPr lang="en-US" sz="20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0" y="3505200"/>
            <a:ext cx="3810000" cy="1372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rgbClr val="7030A0"/>
                </a:solidFill>
              </a:rPr>
              <a:t>Accuracy Criterion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rgbClr val="7030A0"/>
                </a:solidFill>
              </a:rPr>
              <a:t>    </a:t>
            </a:r>
            <a:r>
              <a:rPr lang="en-US" sz="2000" b="1" dirty="0" smtClean="0"/>
              <a:t>  </a:t>
            </a:r>
            <a:r>
              <a:rPr lang="en-US" sz="2000" b="1" dirty="0" smtClean="0">
                <a:latin typeface="+mn-lt"/>
              </a:rPr>
              <a:t>~ 0.1K( 1 w/m2).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rgbClr val="7030A0"/>
                </a:solidFill>
              </a:rPr>
              <a:t>Stability criterion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+mn-lt"/>
              </a:rPr>
              <a:t>      ~0.05 K ( 0.3   w/m2/</a:t>
            </a:r>
            <a:r>
              <a:rPr lang="en-US" sz="2000" b="1" dirty="0" err="1" smtClean="0">
                <a:latin typeface="+mn-lt"/>
              </a:rPr>
              <a:t>dec</a:t>
            </a:r>
            <a:r>
              <a:rPr lang="en-US" sz="2000" b="1" dirty="0" smtClean="0">
                <a:latin typeface="+mn-lt"/>
              </a:rPr>
              <a:t>).  </a:t>
            </a:r>
            <a:endParaRPr lang="en-US" sz="2000" b="1" dirty="0">
              <a:latin typeface="+mn-lt"/>
            </a:endParaRPr>
          </a:p>
        </p:txBody>
      </p:sp>
      <p:sp>
        <p:nvSpPr>
          <p:cNvPr id="15" name="TextBox 6"/>
          <p:cNvSpPr txBox="1">
            <a:spLocks noChangeArrowheads="1"/>
          </p:cNvSpPr>
          <p:nvPr/>
        </p:nvSpPr>
        <p:spPr bwMode="auto">
          <a:xfrm>
            <a:off x="0" y="6088559"/>
            <a:ext cx="8915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66"/>
                </a:solidFill>
                <a:latin typeface="Calibri" pitchFamily="34" charset="0"/>
              </a:rPr>
              <a:t>Instruments that conforms to these accuracy and stability criterion are called </a:t>
            </a:r>
            <a:r>
              <a:rPr lang="en-US" sz="2000" b="1" dirty="0" smtClean="0">
                <a:solidFill>
                  <a:srgbClr val="FF0066"/>
                </a:solidFill>
                <a:latin typeface="Calibri" pitchFamily="34" charset="0"/>
              </a:rPr>
              <a:t> </a:t>
            </a:r>
            <a:r>
              <a:rPr lang="en-US" sz="2400" b="1" dirty="0">
                <a:solidFill>
                  <a:srgbClr val="FF0066"/>
                </a:solidFill>
                <a:latin typeface="Calibri" pitchFamily="34" charset="0"/>
              </a:rPr>
              <a:t>Climate </a:t>
            </a:r>
            <a:r>
              <a:rPr lang="en-US" sz="2400" b="1" dirty="0" smtClean="0">
                <a:solidFill>
                  <a:srgbClr val="FF0066"/>
                </a:solidFill>
                <a:latin typeface="Calibri" pitchFamily="34" charset="0"/>
              </a:rPr>
              <a:t>Ready. Example A/ATSR series. </a:t>
            </a:r>
            <a:endParaRPr lang="en-US" sz="2400" b="1" dirty="0">
              <a:solidFill>
                <a:srgbClr val="FF0066"/>
              </a:solidFill>
              <a:latin typeface="Calibri" pitchFamily="34" charset="0"/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7315200" y="3810000"/>
            <a:ext cx="1600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i="1" dirty="0">
                <a:latin typeface="Calibri" pitchFamily="34" charset="0"/>
              </a:rPr>
              <a:t>GCOS(2011)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95800" y="54102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Leroy et al, 2007 </a:t>
            </a:r>
            <a:r>
              <a:rPr lang="en-US" sz="1200" b="1" dirty="0" smtClean="0">
                <a:solidFill>
                  <a:srgbClr val="C00000"/>
                </a:solidFill>
              </a:rPr>
              <a:t>, 34 Yrs of continuous observation at this level of accuracy to get climate signal.</a:t>
            </a:r>
            <a:endParaRPr lang="en-US" sz="1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5"/>
          <p:cNvSpPr txBox="1">
            <a:spLocks noChangeArrowheads="1"/>
          </p:cNvSpPr>
          <p:nvPr/>
        </p:nvSpPr>
        <p:spPr bwMode="auto">
          <a:xfrm>
            <a:off x="1143000" y="838200"/>
            <a:ext cx="5562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endParaRPr lang="en-US" sz="24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r>
              <a:rPr lang="en-US" sz="2400" b="1" dirty="0" smtClean="0">
                <a:solidFill>
                  <a:srgbClr val="C00000"/>
                </a:solidFill>
                <a:latin typeface="Calibri" pitchFamily="34" charset="0"/>
              </a:rPr>
              <a:t>                          Prelaunch </a:t>
            </a:r>
            <a:r>
              <a:rPr lang="en-US" sz="2400" b="1" dirty="0">
                <a:solidFill>
                  <a:srgbClr val="C00000"/>
                </a:solidFill>
                <a:latin typeface="Calibri" pitchFamily="34" charset="0"/>
              </a:rPr>
              <a:t>Vs  Post Launch</a:t>
            </a:r>
          </a:p>
        </p:txBody>
      </p:sp>
      <p:sp>
        <p:nvSpPr>
          <p:cNvPr id="16387" name="TextBox 16"/>
          <p:cNvSpPr txBox="1">
            <a:spLocks noChangeArrowheads="1"/>
          </p:cNvSpPr>
          <p:nvPr/>
        </p:nvSpPr>
        <p:spPr bwMode="auto">
          <a:xfrm>
            <a:off x="1447800" y="4876800"/>
            <a:ext cx="556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  <a:latin typeface="Calibri" pitchFamily="34" charset="0"/>
              </a:rPr>
              <a:t>IASI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captures some of the prelaunch features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IASI relates well with SI –traceable standard </a:t>
            </a: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0"/>
            <a:ext cx="3505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prelaunch+intercomparision.gif"/>
          <p:cNvPicPr/>
          <p:nvPr/>
        </p:nvPicPr>
        <p:blipFill>
          <a:blip r:embed="rId4" cstate="print">
            <a:lum contrast="23000"/>
          </a:blip>
          <a:srcRect l="10500" t="15000" r="9000" b="18750"/>
          <a:stretch>
            <a:fillRect/>
          </a:stretch>
        </p:blipFill>
        <p:spPr>
          <a:xfrm>
            <a:off x="990600" y="1676400"/>
            <a:ext cx="6178550" cy="2692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239000" y="6172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Bali &amp; </a:t>
            </a:r>
            <a:r>
              <a:rPr lang="en-US" dirty="0" err="1" smtClean="0"/>
              <a:t>Mittaz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1295400" y="5105400"/>
            <a:ext cx="7239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Calibri" pitchFamily="34" charset="0"/>
              </a:rPr>
              <a:t>Can we retrieve pre-launch variables such as SRF’s by comparing with reference instrument ?</a:t>
            </a:r>
          </a:p>
          <a:p>
            <a:endParaRPr lang="en-US" sz="20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r>
              <a:rPr lang="en-US" sz="2000" b="1" dirty="0" smtClean="0">
                <a:solidFill>
                  <a:srgbClr val="C00000"/>
                </a:solidFill>
                <a:latin typeface="Calibri" pitchFamily="34" charset="0"/>
              </a:rPr>
              <a:t>If yes then it becomes a good candidate</a:t>
            </a:r>
            <a:endParaRPr lang="en-US" sz="20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0"/>
            <a:ext cx="3505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6" descr="sim11micron_srf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43000" y="1905000"/>
            <a:ext cx="3371454" cy="2697162"/>
          </a:xfrm>
        </p:spPr>
      </p:pic>
      <p:pic>
        <p:nvPicPr>
          <p:cNvPr id="9" name="Content Placeholder 5" descr="sim12micron_leak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4800600" y="1981200"/>
            <a:ext cx="3429000" cy="256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AIRS ATSR2 </a:t>
            </a:r>
            <a:endParaRPr lang="en-US" dirty="0"/>
          </a:p>
        </p:txBody>
      </p:sp>
      <p:pic>
        <p:nvPicPr>
          <p:cNvPr id="4" name="Content Placeholder 3" descr="airs_atsr2_12micron.gif"/>
          <p:cNvPicPr>
            <a:picLocks noGrp="1"/>
          </p:cNvPicPr>
          <p:nvPr>
            <p:ph idx="1"/>
          </p:nvPr>
        </p:nvPicPr>
        <p:blipFill>
          <a:blip r:embed="rId2" cstate="print"/>
          <a:srcRect t="3750" b="1875"/>
          <a:stretch>
            <a:fillRect/>
          </a:stretch>
        </p:blipFill>
        <p:spPr>
          <a:xfrm>
            <a:off x="990600" y="1524000"/>
            <a:ext cx="6705599" cy="45259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39000" y="6172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Bali &amp; </a:t>
            </a:r>
            <a:r>
              <a:rPr lang="en-US" dirty="0" err="1" smtClean="0"/>
              <a:t>Mittaz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62200" y="6172200"/>
            <a:ext cx="45345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AIRS captures some of the prelaunch features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Of ATSR2.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8229600" cy="18589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Accuracy Criterion ~0.1K and Stability criterion of 0.05 K/Decade could be a starting point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/>
              <a:t>good reference should be able to replicate pre-launch behavior when in orbit</a:t>
            </a:r>
            <a:r>
              <a:rPr lang="en-US" dirty="0" smtClean="0"/>
              <a:t>.</a:t>
            </a:r>
          </a:p>
          <a:p>
            <a:r>
              <a:rPr lang="en-US" dirty="0" smtClean="0"/>
              <a:t>IASI and AIRS have acted as good references.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261</Words>
  <Application>Microsoft Office PowerPoint</Application>
  <PresentationFormat>On-screen Show (4:3)</PresentationFormat>
  <Paragraphs>42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“Is it good enough?” </vt:lpstr>
      <vt:lpstr>Slide 2</vt:lpstr>
      <vt:lpstr>Slide 3</vt:lpstr>
      <vt:lpstr>Slide 4</vt:lpstr>
      <vt:lpstr>Slide 5</vt:lpstr>
      <vt:lpstr>AIRS ATSR2 </vt:lpstr>
      <vt:lpstr>Conclusion</vt:lpstr>
    </vt:vector>
  </TitlesOfParts>
  <Company>NOAA / NESDIS / STAR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But first question should be:  “Is it good enough?”</dc:title>
  <dc:creator>mbali</dc:creator>
  <cp:lastModifiedBy>mbali</cp:lastModifiedBy>
  <cp:revision>59</cp:revision>
  <dcterms:created xsi:type="dcterms:W3CDTF">2013-10-15T03:06:08Z</dcterms:created>
  <dcterms:modified xsi:type="dcterms:W3CDTF">2013-10-15T16:23:55Z</dcterms:modified>
</cp:coreProperties>
</file>