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9DE9-5DCE-4995-9757-26F177A596C3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AEBE-E408-4248-8731-B1AB6940E1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Marcel </a:t>
            </a:r>
            <a:r>
              <a:rPr lang="en-US" dirty="0" err="1"/>
              <a:t>Dobber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EUMETSAT, Darmstadt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Instrument </a:t>
            </a:r>
            <a:r>
              <a:rPr lang="en-US" dirty="0"/>
              <a:t>system engineer with experience in instrument design, calibration and 0-1b data processing for earth observation satellite instrumentation in the UV-VIS-NIR-SWIR wavelength </a:t>
            </a:r>
            <a:r>
              <a:rPr lang="en-US" dirty="0" smtClean="0"/>
              <a:t>range.</a:t>
            </a:r>
            <a:endParaRPr lang="en-US" sz="7600" dirty="0" smtClean="0"/>
          </a:p>
          <a:p>
            <a:r>
              <a:rPr lang="en-US" dirty="0" smtClean="0"/>
              <a:t>Missions </a:t>
            </a:r>
            <a:r>
              <a:rPr lang="en-US" dirty="0"/>
              <a:t>/ Instruments:</a:t>
            </a:r>
            <a:endParaRPr lang="en-US" sz="6000" dirty="0"/>
          </a:p>
          <a:p>
            <a:pPr lvl="1"/>
            <a:r>
              <a:rPr lang="en-US" dirty="0"/>
              <a:t>GOME, ERS-2</a:t>
            </a:r>
            <a:endParaRPr lang="en-US" sz="8400" dirty="0"/>
          </a:p>
          <a:p>
            <a:pPr lvl="1"/>
            <a:r>
              <a:rPr lang="en-US" dirty="0"/>
              <a:t>SCIAMACHY ENVISAT</a:t>
            </a:r>
            <a:endParaRPr lang="en-US" sz="8400" dirty="0"/>
          </a:p>
          <a:p>
            <a:pPr lvl="1"/>
            <a:r>
              <a:rPr lang="en-US" dirty="0"/>
              <a:t>GOME-2 METOP</a:t>
            </a:r>
            <a:endParaRPr lang="en-US" sz="8400" dirty="0"/>
          </a:p>
          <a:p>
            <a:pPr lvl="1"/>
            <a:r>
              <a:rPr lang="en-US" dirty="0"/>
              <a:t>OMI EOSA-Aura</a:t>
            </a:r>
            <a:endParaRPr lang="en-US" sz="8400" dirty="0"/>
          </a:p>
          <a:p>
            <a:pPr lvl="1"/>
            <a:r>
              <a:rPr lang="en-US" dirty="0"/>
              <a:t>TROPOMI Sentinel-5 Precursor</a:t>
            </a:r>
            <a:endParaRPr lang="en-US" sz="8400" dirty="0"/>
          </a:p>
          <a:p>
            <a:pPr lvl="1"/>
            <a:r>
              <a:rPr lang="en-US" dirty="0" err="1"/>
              <a:t>Meteosat</a:t>
            </a:r>
            <a:r>
              <a:rPr lang="en-US" dirty="0"/>
              <a:t> Third Generation (MTG): Copernicus Sentinel-4 UVN on MTG-S and Lightning Imager (LI) on MTG-I</a:t>
            </a:r>
            <a:r>
              <a:rPr lang="en-US" dirty="0" smtClean="0"/>
              <a:t>.</a:t>
            </a:r>
            <a:endParaRPr lang="en-US" sz="8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-</a:t>
            </a:r>
            <a:r>
              <a:rPr lang="en-US" sz="800" dirty="0"/>
              <a:t>       </a:t>
            </a:r>
            <a:r>
              <a:rPr lang="en-US" dirty="0"/>
              <a:t>Observations of the moon by the Global Ozone Monitoring Experiment: radiometric calibration and lunar </a:t>
            </a:r>
            <a:r>
              <a:rPr lang="en-US" dirty="0" err="1"/>
              <a:t>albedo</a:t>
            </a:r>
            <a:r>
              <a:rPr lang="en-US" dirty="0"/>
              <a:t>, M.R. </a:t>
            </a:r>
            <a:r>
              <a:rPr lang="en-US" dirty="0" err="1"/>
              <a:t>Dobber</a:t>
            </a:r>
            <a:r>
              <a:rPr lang="en-US" dirty="0"/>
              <a:t>, A.P.H. </a:t>
            </a:r>
            <a:r>
              <a:rPr lang="en-US" dirty="0" err="1"/>
              <a:t>Goede</a:t>
            </a:r>
            <a:r>
              <a:rPr lang="en-US" dirty="0"/>
              <a:t>, J.P. Burrows, Applied Optics 37 (20 November 1998), 7832-7841.</a:t>
            </a:r>
            <a:endParaRPr lang="en-US" sz="8800" dirty="0"/>
          </a:p>
          <a:p>
            <a:r>
              <a:rPr lang="en-US" dirty="0"/>
              <a:t>-</a:t>
            </a:r>
            <a:r>
              <a:rPr lang="en-US" sz="800" dirty="0"/>
              <a:t>       </a:t>
            </a:r>
            <a:r>
              <a:rPr lang="en-US" dirty="0"/>
              <a:t>Ground based zenith sky abundances and in situ gas cross sections for ozone and nitrogen dioxide with the EOS-AURA Ozone Monitoring Instrument (OMI), M.R. </a:t>
            </a:r>
            <a:r>
              <a:rPr lang="en-US" dirty="0" err="1"/>
              <a:t>Dobber</a:t>
            </a:r>
            <a:r>
              <a:rPr lang="en-US" dirty="0"/>
              <a:t>, R. Dirksen, R. </a:t>
            </a:r>
            <a:r>
              <a:rPr lang="en-US" dirty="0" err="1"/>
              <a:t>Voors</a:t>
            </a:r>
            <a:r>
              <a:rPr lang="en-US" dirty="0"/>
              <a:t>, G.H. Mount, P. </a:t>
            </a:r>
            <a:r>
              <a:rPr lang="en-US" dirty="0" err="1"/>
              <a:t>Levelt</a:t>
            </a:r>
            <a:r>
              <a:rPr lang="en-US" dirty="0"/>
              <a:t>, Applied Optics 44 (14), pp 2846-2856 (2005).</a:t>
            </a:r>
            <a:endParaRPr lang="en-US" sz="8800" dirty="0"/>
          </a:p>
          <a:p>
            <a:r>
              <a:rPr lang="en-US" dirty="0"/>
              <a:t>-</a:t>
            </a:r>
            <a:r>
              <a:rPr lang="en-US" sz="800" dirty="0"/>
              <a:t>       </a:t>
            </a:r>
            <a:r>
              <a:rPr lang="en-US" dirty="0"/>
              <a:t>Ozone Monitoring Instrument calibration, M.R. </a:t>
            </a:r>
            <a:r>
              <a:rPr lang="en-US" dirty="0" err="1"/>
              <a:t>Dobber</a:t>
            </a:r>
            <a:r>
              <a:rPr lang="en-US" dirty="0"/>
              <a:t> et al., IEEE Trans. </a:t>
            </a:r>
            <a:r>
              <a:rPr lang="en-US" dirty="0" err="1"/>
              <a:t>Geosc</a:t>
            </a:r>
            <a:r>
              <a:rPr lang="en-US" dirty="0"/>
              <a:t>. Rem. Sens. 44 (5), pp 1209-1238 (2006).</a:t>
            </a:r>
            <a:endParaRPr lang="en-US" sz="8800" dirty="0"/>
          </a:p>
          <a:p>
            <a:r>
              <a:rPr lang="en-US" dirty="0"/>
              <a:t>-</a:t>
            </a:r>
            <a:r>
              <a:rPr lang="en-US" sz="800" dirty="0"/>
              <a:t>       </a:t>
            </a:r>
            <a:r>
              <a:rPr lang="en-US" dirty="0"/>
              <a:t>The high-resolution solar reference spectrum between 250 and 550 nm and its application to measurements with the Ozone Monitoring Instrument, M. </a:t>
            </a:r>
            <a:r>
              <a:rPr lang="en-US" dirty="0" err="1"/>
              <a:t>Dobber</a:t>
            </a:r>
            <a:r>
              <a:rPr lang="en-US" dirty="0"/>
              <a:t>, R. </a:t>
            </a:r>
            <a:r>
              <a:rPr lang="en-US" dirty="0" err="1"/>
              <a:t>Voors</a:t>
            </a:r>
            <a:r>
              <a:rPr lang="en-US" dirty="0"/>
              <a:t>, R. Dirksen, Q. </a:t>
            </a:r>
            <a:r>
              <a:rPr lang="en-US" dirty="0" err="1"/>
              <a:t>Kleipool</a:t>
            </a:r>
            <a:r>
              <a:rPr lang="en-US" dirty="0"/>
              <a:t>, and P. </a:t>
            </a:r>
            <a:r>
              <a:rPr lang="en-US" dirty="0" err="1"/>
              <a:t>Levelt</a:t>
            </a:r>
            <a:r>
              <a:rPr lang="en-US" dirty="0"/>
              <a:t>, Solar Physics volume 249, no. 2, 281-291, June 2008, DOI 10.1007/s11207-008-9187-7.</a:t>
            </a:r>
            <a:endParaRPr lang="en-US" sz="8800" dirty="0"/>
          </a:p>
          <a:p>
            <a:r>
              <a:rPr lang="en-US" dirty="0"/>
              <a:t>-</a:t>
            </a:r>
            <a:r>
              <a:rPr lang="en-US" sz="800" dirty="0"/>
              <a:t>       </a:t>
            </a:r>
            <a:r>
              <a:rPr lang="en-US" dirty="0"/>
              <a:t>Prelaunch characterization of the Ozone Monitoring Instrument transfer function in the spectral domain, R. Dirksen, M. </a:t>
            </a:r>
            <a:r>
              <a:rPr lang="en-US" dirty="0" err="1"/>
              <a:t>Dobber</a:t>
            </a:r>
            <a:r>
              <a:rPr lang="en-US" dirty="0"/>
              <a:t>, R. </a:t>
            </a:r>
            <a:r>
              <a:rPr lang="en-US" dirty="0" err="1"/>
              <a:t>Voors</a:t>
            </a:r>
            <a:r>
              <a:rPr lang="en-US" dirty="0"/>
              <a:t>, P. </a:t>
            </a:r>
            <a:r>
              <a:rPr lang="en-US" dirty="0" err="1"/>
              <a:t>Levelt</a:t>
            </a:r>
            <a:r>
              <a:rPr lang="en-US" dirty="0"/>
              <a:t>, Applied Optics vol. 45, no. 17, pp 3972-3981 (2006).</a:t>
            </a:r>
            <a:endParaRPr lang="en-US" sz="8800" dirty="0"/>
          </a:p>
          <a:p>
            <a:r>
              <a:rPr lang="en-US" dirty="0"/>
              <a:t>-</a:t>
            </a:r>
            <a:r>
              <a:rPr lang="en-US" sz="800" dirty="0"/>
              <a:t>       </a:t>
            </a:r>
            <a:r>
              <a:rPr lang="en-US" dirty="0"/>
              <a:t>Method of calibration to correct for cloud-induced wavelength shifts in the Aura satellite's Ozone Monitoring Instrument, R. </a:t>
            </a:r>
            <a:r>
              <a:rPr lang="en-US" dirty="0" err="1"/>
              <a:t>Voors</a:t>
            </a:r>
            <a:r>
              <a:rPr lang="en-US" dirty="0"/>
              <a:t>, M. </a:t>
            </a:r>
            <a:r>
              <a:rPr lang="en-US" dirty="0" err="1"/>
              <a:t>Dobber</a:t>
            </a:r>
            <a:r>
              <a:rPr lang="en-US" dirty="0"/>
              <a:t>, R. Dirksen, P. </a:t>
            </a:r>
            <a:r>
              <a:rPr lang="en-US" dirty="0" err="1"/>
              <a:t>Levelt</a:t>
            </a:r>
            <a:r>
              <a:rPr lang="en-US" dirty="0"/>
              <a:t>, Applied Optics vol. 45, no. 15, pp 3652-3658 (2006</a:t>
            </a:r>
            <a:r>
              <a:rPr lang="en-US" dirty="0" smtClean="0"/>
              <a:t>).</a:t>
            </a:r>
            <a:endParaRPr lang="en-US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400" dirty="0" smtClean="0"/>
              <a:t>Objectives / Recommendations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Standardisation</a:t>
            </a:r>
            <a:r>
              <a:rPr lang="en-US" dirty="0" smtClean="0"/>
              <a:t> </a:t>
            </a:r>
            <a:r>
              <a:rPr lang="en-US" dirty="0"/>
              <a:t>of on-ground and in-flight calibration techniques, as well as 0-1b data processing </a:t>
            </a:r>
            <a:r>
              <a:rPr lang="en-US" dirty="0" smtClean="0"/>
              <a:t>.</a:t>
            </a:r>
            <a:endParaRPr lang="en-US" sz="8800" dirty="0" smtClean="0"/>
          </a:p>
          <a:p>
            <a:r>
              <a:rPr lang="en-US" dirty="0" smtClean="0"/>
              <a:t>Lessons </a:t>
            </a:r>
            <a:r>
              <a:rPr lang="en-US" dirty="0"/>
              <a:t>learnt from other missions for improving current and future missions: instrument design, calibration and 0-1b data processing </a:t>
            </a:r>
            <a:r>
              <a:rPr lang="en-US" dirty="0" smtClean="0"/>
              <a:t>aspects.</a:t>
            </a:r>
            <a:endParaRPr lang="en-US" sz="8800" dirty="0" smtClean="0"/>
          </a:p>
          <a:p>
            <a:r>
              <a:rPr lang="en-US" dirty="0" smtClean="0"/>
              <a:t>Links </a:t>
            </a:r>
            <a:r>
              <a:rPr lang="en-US" dirty="0"/>
              <a:t>between Level-2 data product accuracy and Level-1b data product </a:t>
            </a:r>
            <a:r>
              <a:rPr lang="en-US"/>
              <a:t>accuracy</a:t>
            </a:r>
            <a:r>
              <a:rPr lang="en-US" smtClean="0"/>
              <a:t>.</a:t>
            </a:r>
            <a:r>
              <a:rPr lang="en-US" dirty="0"/>
              <a:t> </a:t>
            </a:r>
            <a:endParaRPr lang="en-US" sz="88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Marcel Dobber</vt:lpstr>
      <vt:lpstr>Experience</vt:lpstr>
      <vt:lpstr>Publications</vt:lpstr>
      <vt:lpstr>Objectives / Recommendations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Marcel Dobber</dc:title>
  <dc:creator>Xiangqian Wu</dc:creator>
  <cp:lastModifiedBy>Xiangqian Wu</cp:lastModifiedBy>
  <cp:revision>1</cp:revision>
  <dcterms:created xsi:type="dcterms:W3CDTF">2013-11-12T10:49:15Z</dcterms:created>
  <dcterms:modified xsi:type="dcterms:W3CDTF">2013-11-12T11:12:28Z</dcterms:modified>
</cp:coreProperties>
</file>