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90" r:id="rId4"/>
    <p:sldId id="266" r:id="rId5"/>
    <p:sldId id="29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28" autoAdjust="0"/>
    <p:restoredTop sz="94660"/>
  </p:normalViewPr>
  <p:slideViewPr>
    <p:cSldViewPr>
      <p:cViewPr>
        <p:scale>
          <a:sx n="77" d="100"/>
          <a:sy n="77" d="100"/>
        </p:scale>
        <p:origin x="-184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AF520-C0D4-4FAE-9773-13F3C4C493AE}" type="datetimeFigureOut">
              <a:rPr lang="de-DE" smtClean="0"/>
              <a:t>12.11.2013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46D2F-C6A6-47E0-934B-2B46C5D59D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7784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6"/>
            <a:ext cx="8229600" cy="613642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000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12.11.2013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12.11.2013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8032" y="518815"/>
            <a:ext cx="7772400" cy="1470025"/>
          </a:xfrm>
        </p:spPr>
        <p:txBody>
          <a:bodyPr>
            <a:normAutofit/>
          </a:bodyPr>
          <a:lstStyle/>
          <a:p>
            <a:r>
              <a:rPr lang="de-DE" dirty="0" err="1" smtClean="0"/>
              <a:t>Self-Introduction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-118892" y="1556792"/>
            <a:ext cx="9371412" cy="1752600"/>
          </a:xfrm>
        </p:spPr>
        <p:txBody>
          <a:bodyPr>
            <a:normAutofit/>
          </a:bodyPr>
          <a:lstStyle/>
          <a:p>
            <a:r>
              <a:rPr lang="de-DE" dirty="0" smtClean="0"/>
              <a:t> Potential </a:t>
            </a:r>
            <a:r>
              <a:rPr lang="de-DE" dirty="0" err="1" smtClean="0"/>
              <a:t>contribution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endParaRPr lang="de-DE" dirty="0" smtClean="0"/>
          </a:p>
          <a:p>
            <a:r>
              <a:rPr lang="en-US" dirty="0"/>
              <a:t>Global Space-based Inter-Calibration System (GSICS) Research Working Group (GRWG) UV Sub-Group</a:t>
            </a:r>
            <a:endParaRPr lang="de-DE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461322" y="3573016"/>
            <a:ext cx="42213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de-DE" dirty="0"/>
          </a:p>
          <a:p>
            <a:pPr algn="ctr"/>
            <a:r>
              <a:rPr lang="de-DE" sz="2400" dirty="0" smtClean="0"/>
              <a:t>Mark.Weber@Uni-Bremen.de</a:t>
            </a:r>
          </a:p>
          <a:p>
            <a:pPr algn="ctr"/>
            <a:r>
              <a:rPr lang="de-DE" sz="2400" dirty="0" smtClean="0"/>
              <a:t>www.iup.uni-bremen.de/UVSAT</a:t>
            </a:r>
            <a:endParaRPr lang="de-DE" sz="2400" dirty="0" smtClean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32" y="5645231"/>
            <a:ext cx="8820472" cy="109613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132231" y="6131396"/>
            <a:ext cx="2847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  <a:p>
            <a:r>
              <a:rPr lang="en-US" dirty="0"/>
              <a:t> </a:t>
            </a:r>
            <a:r>
              <a:rPr lang="en-US" dirty="0" smtClean="0"/>
              <a:t>Web meeting</a:t>
            </a:r>
            <a:r>
              <a:rPr lang="en-US" dirty="0" smtClean="0"/>
              <a:t>, 13 Nov </a:t>
            </a:r>
            <a:r>
              <a:rPr lang="en-US" dirty="0" smtClean="0"/>
              <a:t>2013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01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08" y="548680"/>
            <a:ext cx="8856984" cy="5760640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Name</a:t>
            </a:r>
          </a:p>
          <a:p>
            <a:pPr lvl="1"/>
            <a:r>
              <a:rPr lang="de-DE" dirty="0" smtClean="0"/>
              <a:t>Mark Weber, Institute </a:t>
            </a:r>
            <a:r>
              <a:rPr lang="de-DE" dirty="0" err="1" smtClean="0"/>
              <a:t>of</a:t>
            </a:r>
            <a:r>
              <a:rPr lang="de-DE" dirty="0" smtClean="0"/>
              <a:t> Environmental </a:t>
            </a:r>
            <a:r>
              <a:rPr lang="de-DE" dirty="0" err="1" smtClean="0"/>
              <a:t>Physics</a:t>
            </a:r>
            <a:r>
              <a:rPr lang="de-DE" dirty="0" smtClean="0"/>
              <a:t>, University </a:t>
            </a:r>
            <a:r>
              <a:rPr lang="de-DE" dirty="0" err="1" smtClean="0"/>
              <a:t>of</a:t>
            </a:r>
            <a:r>
              <a:rPr lang="de-DE" dirty="0" smtClean="0"/>
              <a:t> Bremen</a:t>
            </a:r>
          </a:p>
          <a:p>
            <a:pPr lvl="1"/>
            <a:r>
              <a:rPr lang="de-DE" dirty="0" smtClean="0"/>
              <a:t>Senior Scientist, UVSAT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leader</a:t>
            </a:r>
            <a:r>
              <a:rPr lang="de-DE" dirty="0" smtClean="0"/>
              <a:t> (4 </a:t>
            </a:r>
            <a:r>
              <a:rPr lang="de-DE" dirty="0" err="1" smtClean="0"/>
              <a:t>postdocs</a:t>
            </a:r>
            <a:r>
              <a:rPr lang="de-DE" dirty="0" smtClean="0"/>
              <a:t>, 6 </a:t>
            </a:r>
            <a:r>
              <a:rPr lang="de-DE" dirty="0" err="1" smtClean="0"/>
              <a:t>graduate</a:t>
            </a:r>
            <a:r>
              <a:rPr lang="de-DE" dirty="0" smtClean="0"/>
              <a:t>  </a:t>
            </a:r>
            <a:r>
              <a:rPr lang="de-DE" dirty="0" err="1" smtClean="0"/>
              <a:t>students</a:t>
            </a:r>
            <a:r>
              <a:rPr lang="de-DE" dirty="0"/>
              <a:t>)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Experience:</a:t>
            </a:r>
          </a:p>
          <a:p>
            <a:pPr lvl="1"/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GOME, SCIAMACHY, GOME-2, TROPOMI/S5P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trace</a:t>
            </a:r>
            <a:r>
              <a:rPr lang="de-DE" dirty="0" smtClean="0"/>
              <a:t> gas </a:t>
            </a:r>
            <a:r>
              <a:rPr lang="de-DE" dirty="0" err="1" smtClean="0"/>
              <a:t>validation</a:t>
            </a:r>
            <a:endParaRPr lang="de-DE" dirty="0" smtClean="0"/>
          </a:p>
          <a:p>
            <a:pPr lvl="1"/>
            <a:r>
              <a:rPr lang="de-DE" dirty="0" smtClean="0"/>
              <a:t>Solar </a:t>
            </a:r>
            <a:r>
              <a:rPr lang="de-DE" dirty="0" err="1" smtClean="0"/>
              <a:t>science</a:t>
            </a:r>
            <a:r>
              <a:rPr lang="de-DE" dirty="0" smtClean="0"/>
              <a:t>:  </a:t>
            </a:r>
            <a:r>
              <a:rPr lang="de-DE" dirty="0" err="1" smtClean="0"/>
              <a:t>variability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trends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solar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spectral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irradiance</a:t>
            </a:r>
            <a:endParaRPr lang="de-DE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de-DE" dirty="0" err="1"/>
              <a:t>Ozone-climate</a:t>
            </a:r>
            <a:r>
              <a:rPr lang="de-DE" dirty="0"/>
              <a:t> </a:t>
            </a:r>
            <a:r>
              <a:rPr lang="de-DE" dirty="0" err="1"/>
              <a:t>interaction</a:t>
            </a:r>
            <a:endParaRPr lang="de-DE" dirty="0"/>
          </a:p>
          <a:p>
            <a:pPr lvl="1"/>
            <a:r>
              <a:rPr lang="de-DE" dirty="0" smtClean="0"/>
              <a:t>Laboratory </a:t>
            </a:r>
            <a:r>
              <a:rPr lang="de-DE" dirty="0" err="1" smtClean="0"/>
              <a:t>spectroscopy</a:t>
            </a:r>
            <a:r>
              <a:rPr lang="de-DE" dirty="0" smtClean="0"/>
              <a:t> (O3 </a:t>
            </a:r>
            <a:r>
              <a:rPr lang="de-DE" dirty="0" err="1" smtClean="0"/>
              <a:t>absorption</a:t>
            </a:r>
            <a:r>
              <a:rPr lang="de-DE" dirty="0" smtClean="0"/>
              <a:t> </a:t>
            </a:r>
            <a:r>
              <a:rPr lang="de-DE" dirty="0" err="1" smtClean="0"/>
              <a:t>cross-section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Other </a:t>
            </a:r>
            <a:r>
              <a:rPr lang="de-DE" dirty="0" err="1" smtClean="0"/>
              <a:t>commitments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Member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WMO </a:t>
            </a:r>
            <a:r>
              <a:rPr lang="de-DE" dirty="0" err="1" smtClean="0"/>
              <a:t>Ozone</a:t>
            </a:r>
            <a:r>
              <a:rPr lang="de-DE" dirty="0" smtClean="0"/>
              <a:t> Science Advisory Group (</a:t>
            </a:r>
            <a:r>
              <a:rPr lang="de-DE" dirty="0" err="1" smtClean="0"/>
              <a:t>since</a:t>
            </a:r>
            <a:r>
              <a:rPr lang="de-DE" dirty="0" smtClean="0"/>
              <a:t>  2005) </a:t>
            </a:r>
            <a:r>
              <a:rPr lang="de-DE" dirty="0" err="1" smtClean="0"/>
              <a:t>and</a:t>
            </a:r>
            <a:r>
              <a:rPr lang="de-DE" dirty="0" smtClean="0"/>
              <a:t> International </a:t>
            </a:r>
            <a:r>
              <a:rPr lang="de-DE" dirty="0" err="1" smtClean="0"/>
              <a:t>Ozone</a:t>
            </a:r>
            <a:r>
              <a:rPr lang="de-DE" dirty="0" smtClean="0"/>
              <a:t> </a:t>
            </a:r>
            <a:r>
              <a:rPr lang="de-DE" dirty="0" err="1" smtClean="0"/>
              <a:t>Commission</a:t>
            </a:r>
            <a:r>
              <a:rPr lang="de-DE" dirty="0" smtClean="0"/>
              <a:t> (IOC) </a:t>
            </a:r>
            <a:r>
              <a:rPr lang="de-DE" dirty="0" err="1" smtClean="0"/>
              <a:t>of</a:t>
            </a:r>
            <a:r>
              <a:rPr lang="de-DE" dirty="0" smtClean="0"/>
              <a:t> IAMAS (</a:t>
            </a:r>
            <a:r>
              <a:rPr lang="de-DE" dirty="0" err="1" smtClean="0"/>
              <a:t>since</a:t>
            </a:r>
            <a:r>
              <a:rPr lang="de-DE" dirty="0" smtClean="0"/>
              <a:t> 2012)</a:t>
            </a:r>
          </a:p>
          <a:p>
            <a:pPr lvl="1"/>
            <a:r>
              <a:rPr lang="de-DE" dirty="0" err="1" smtClean="0"/>
              <a:t>Participation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upcoming</a:t>
            </a:r>
            <a:r>
              <a:rPr lang="de-DE" dirty="0" smtClean="0"/>
              <a:t> WMO/UNEP Scientific </a:t>
            </a:r>
            <a:r>
              <a:rPr lang="de-DE" dirty="0" err="1" smtClean="0"/>
              <a:t>Ozone</a:t>
            </a:r>
            <a:r>
              <a:rPr lang="de-DE" dirty="0" smtClean="0"/>
              <a:t> Assessment</a:t>
            </a:r>
          </a:p>
          <a:p>
            <a:pPr lvl="1"/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977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SCIAMACHY </a:t>
            </a:r>
            <a:r>
              <a:rPr lang="de-DE" dirty="0" err="1" smtClean="0"/>
              <a:t>optical</a:t>
            </a:r>
            <a:r>
              <a:rPr lang="de-DE" dirty="0" smtClean="0"/>
              <a:t>  </a:t>
            </a:r>
            <a:r>
              <a:rPr lang="de-DE" dirty="0" err="1" smtClean="0"/>
              <a:t>throughput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0832" y="3422022"/>
            <a:ext cx="4341168" cy="3175329"/>
          </a:xfrm>
        </p:spPr>
        <p:txBody>
          <a:bodyPr>
            <a:normAutofit/>
          </a:bodyPr>
          <a:lstStyle/>
          <a:p>
            <a:pPr marL="342900" lvl="2" indent="-342900"/>
            <a:r>
              <a:rPr lang="de-DE" dirty="0"/>
              <a:t>R</a:t>
            </a:r>
            <a:r>
              <a:rPr lang="de-DE" dirty="0" smtClean="0"/>
              <a:t>adiation </a:t>
            </a:r>
            <a:r>
              <a:rPr lang="de-DE" dirty="0" err="1"/>
              <a:t>damage</a:t>
            </a:r>
            <a:r>
              <a:rPr lang="de-DE" dirty="0"/>
              <a:t> (</a:t>
            </a:r>
            <a:r>
              <a:rPr lang="de-DE" dirty="0" err="1"/>
              <a:t>deposits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comtaminants</a:t>
            </a:r>
            <a:r>
              <a:rPr lang="de-DE" dirty="0"/>
              <a:t> on </a:t>
            </a:r>
            <a:r>
              <a:rPr lang="de-DE" dirty="0" err="1"/>
              <a:t>optical</a:t>
            </a:r>
            <a:r>
              <a:rPr lang="de-DE" dirty="0"/>
              <a:t> </a:t>
            </a:r>
            <a:r>
              <a:rPr lang="de-DE" dirty="0" err="1"/>
              <a:t>surfaces</a:t>
            </a:r>
            <a:r>
              <a:rPr lang="de-DE" dirty="0" smtClean="0"/>
              <a:t>)  </a:t>
            </a:r>
            <a:endParaRPr lang="de-DE" sz="2400" dirty="0" smtClean="0"/>
          </a:p>
          <a:p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Improvements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in in-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flight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degradation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monitoring</a:t>
            </a:r>
            <a:endParaRPr lang="de-DE" sz="2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In-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flight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absolute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radiometric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calibration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concepts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20688"/>
            <a:ext cx="4192942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77872"/>
            <a:ext cx="3604636" cy="2409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eck 5"/>
          <p:cNvSpPr/>
          <p:nvPr/>
        </p:nvSpPr>
        <p:spPr>
          <a:xfrm>
            <a:off x="5928432" y="3156531"/>
            <a:ext cx="1944216" cy="61200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7206440" y="1196752"/>
            <a:ext cx="1332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/>
              <a:t>Ch</a:t>
            </a:r>
            <a:r>
              <a:rPr lang="de-DE" sz="1200" dirty="0" smtClean="0"/>
              <a:t>. 2: 300-400 </a:t>
            </a:r>
            <a:r>
              <a:rPr lang="de-DE" sz="1200" dirty="0" err="1" smtClean="0"/>
              <a:t>nm</a:t>
            </a:r>
            <a:endParaRPr lang="de-DE" sz="12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29360"/>
            <a:ext cx="4192941" cy="32400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7020272" y="4910860"/>
            <a:ext cx="1378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/>
              <a:t>Ch</a:t>
            </a:r>
            <a:r>
              <a:rPr lang="de-DE" sz="1200" dirty="0" smtClean="0"/>
              <a:t>. 7: 1.94-2.04</a:t>
            </a:r>
            <a:r>
              <a:rPr lang="el-GR" sz="1200" dirty="0" smtClean="0"/>
              <a:t>μ</a:t>
            </a:r>
            <a:r>
              <a:rPr lang="de-DE" sz="1200" dirty="0" smtClean="0"/>
              <a:t>m</a:t>
            </a:r>
            <a:endParaRPr lang="de-DE" sz="1200" dirty="0"/>
          </a:p>
        </p:txBody>
      </p:sp>
      <p:sp>
        <p:nvSpPr>
          <p:cNvPr id="10" name="Rechteck 9"/>
          <p:cNvSpPr/>
          <p:nvPr/>
        </p:nvSpPr>
        <p:spPr>
          <a:xfrm>
            <a:off x="179512" y="4653136"/>
            <a:ext cx="4392488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52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dirty="0" smtClean="0"/>
              <a:t>SSI solar </a:t>
            </a:r>
            <a:r>
              <a:rPr lang="de-DE" dirty="0" err="1" smtClean="0"/>
              <a:t>cycle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4715" y="651495"/>
            <a:ext cx="4955269" cy="4361681"/>
          </a:xfrm>
        </p:spPr>
        <p:txBody>
          <a:bodyPr/>
          <a:lstStyle/>
          <a:p>
            <a:pPr marL="542925" lvl="2" indent="-276225">
              <a:lnSpc>
                <a:spcPct val="100000"/>
              </a:lnSpc>
              <a:spcBef>
                <a:spcPts val="600"/>
              </a:spcBef>
            </a:pPr>
            <a:endParaRPr lang="de-DE" sz="1600" dirty="0" smtClean="0">
              <a:solidFill>
                <a:srgbClr val="A50021"/>
              </a:solidFill>
            </a:endParaRPr>
          </a:p>
          <a:p>
            <a:pPr marL="542925" lvl="2" indent="-276225">
              <a:lnSpc>
                <a:spcPct val="100000"/>
              </a:lnSpc>
              <a:spcBef>
                <a:spcPts val="600"/>
              </a:spcBef>
            </a:pP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Long-term </a:t>
            </a:r>
            <a:r>
              <a:rPr lang="de-DE" sz="2000" dirty="0" err="1" smtClean="0">
                <a:solidFill>
                  <a:schemeClr val="accent3">
                    <a:lumMod val="50000"/>
                  </a:schemeClr>
                </a:solidFill>
              </a:rPr>
              <a:t>stability</a:t>
            </a: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accent3">
                    <a:lumMod val="50000"/>
                  </a:schemeClr>
                </a:solidFill>
              </a:rPr>
              <a:t>of</a:t>
            </a: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 solar </a:t>
            </a:r>
            <a:r>
              <a:rPr lang="de-DE" sz="2000" dirty="0" err="1" smtClean="0">
                <a:solidFill>
                  <a:schemeClr val="accent3">
                    <a:lumMod val="50000"/>
                  </a:schemeClr>
                </a:solidFill>
              </a:rPr>
              <a:t>spectral</a:t>
            </a: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accent3">
                    <a:lumMod val="50000"/>
                  </a:schemeClr>
                </a:solidFill>
              </a:rPr>
              <a:t>irradiance</a:t>
            </a: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 (SSI) </a:t>
            </a:r>
            <a:r>
              <a:rPr lang="de-DE" sz="2000" dirty="0" err="1" smtClean="0">
                <a:solidFill>
                  <a:schemeClr val="accent3">
                    <a:lumMod val="50000"/>
                  </a:schemeClr>
                </a:solidFill>
              </a:rPr>
              <a:t>measurments</a:t>
            </a:r>
            <a:endParaRPr lang="de-D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2925" lvl="2" indent="-276225">
              <a:lnSpc>
                <a:spcPct val="100000"/>
              </a:lnSpc>
              <a:spcBef>
                <a:spcPts val="600"/>
              </a:spcBef>
            </a:pPr>
            <a:r>
              <a:rPr lang="de-DE" sz="2000" dirty="0" err="1" smtClean="0">
                <a:solidFill>
                  <a:schemeClr val="accent3">
                    <a:lumMod val="50000"/>
                  </a:schemeClr>
                </a:solidFill>
              </a:rPr>
              <a:t>Reduce</a:t>
            </a: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accent3">
                    <a:lumMod val="50000"/>
                  </a:schemeClr>
                </a:solidFill>
              </a:rPr>
              <a:t>uncertainties</a:t>
            </a: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de-DE" sz="2000" dirty="0" err="1" smtClean="0">
                <a:solidFill>
                  <a:schemeClr val="accent3">
                    <a:lumMod val="50000"/>
                  </a:schemeClr>
                </a:solidFill>
              </a:rPr>
              <a:t>long</a:t>
            </a:r>
            <a:r>
              <a:rPr lang="de-DE" sz="2000" dirty="0" smtClean="0">
                <a:solidFill>
                  <a:schemeClr val="accent3">
                    <a:lumMod val="50000"/>
                  </a:schemeClr>
                </a:solidFill>
              </a:rPr>
              <a:t>-term </a:t>
            </a:r>
            <a:r>
              <a:rPr lang="de-DE" sz="2000" dirty="0" err="1" smtClean="0">
                <a:solidFill>
                  <a:schemeClr val="accent3">
                    <a:lumMod val="50000"/>
                  </a:schemeClr>
                </a:solidFill>
              </a:rPr>
              <a:t>trends</a:t>
            </a:r>
            <a:endParaRPr lang="de-D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66700" lvl="2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42925" lvl="2" indent="-276225">
              <a:lnSpc>
                <a:spcPct val="100000"/>
              </a:lnSpc>
              <a:spcBef>
                <a:spcPts val="600"/>
              </a:spcBef>
            </a:pPr>
            <a:r>
              <a:rPr lang="de-DE" sz="2000" dirty="0" smtClean="0"/>
              <a:t>large </a:t>
            </a:r>
            <a:r>
              <a:rPr lang="de-DE" sz="2000" dirty="0" err="1" smtClean="0"/>
              <a:t>impact</a:t>
            </a:r>
            <a:r>
              <a:rPr lang="de-DE" sz="2000" dirty="0" smtClean="0"/>
              <a:t> on </a:t>
            </a:r>
            <a:r>
              <a:rPr lang="de-DE" sz="2000" dirty="0" err="1" smtClean="0"/>
              <a:t>atmospheric</a:t>
            </a:r>
            <a:r>
              <a:rPr lang="de-DE" sz="2000" dirty="0" smtClean="0"/>
              <a:t> </a:t>
            </a:r>
            <a:r>
              <a:rPr lang="de-DE" sz="2000" dirty="0" err="1" smtClean="0"/>
              <a:t>heating</a:t>
            </a:r>
            <a:r>
              <a:rPr lang="de-DE" sz="2000" dirty="0" smtClean="0"/>
              <a:t> </a:t>
            </a:r>
            <a:r>
              <a:rPr lang="de-DE" sz="2000" dirty="0" err="1" smtClean="0"/>
              <a:t>rates</a:t>
            </a:r>
            <a:r>
              <a:rPr lang="de-DE" sz="2000" dirty="0" smtClean="0"/>
              <a:t> (</a:t>
            </a:r>
            <a:r>
              <a:rPr lang="de-DE" sz="2000" dirty="0" err="1" smtClean="0"/>
              <a:t>Calahan</a:t>
            </a:r>
            <a:r>
              <a:rPr lang="de-DE" sz="2000" dirty="0" smtClean="0"/>
              <a:t> et al. 2010, </a:t>
            </a:r>
            <a:r>
              <a:rPr lang="de-DE" sz="2000" dirty="0" err="1" smtClean="0"/>
              <a:t>Haigh</a:t>
            </a:r>
            <a:r>
              <a:rPr lang="de-DE" sz="2000" dirty="0" smtClean="0"/>
              <a:t> et al. 2010)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mesospheric</a:t>
            </a:r>
            <a:r>
              <a:rPr lang="de-DE" sz="2000" dirty="0" smtClean="0"/>
              <a:t> </a:t>
            </a:r>
            <a:r>
              <a:rPr lang="de-DE" sz="2000" dirty="0" err="1" smtClean="0"/>
              <a:t>ozone</a:t>
            </a:r>
            <a:r>
              <a:rPr lang="de-DE" sz="2000" dirty="0" smtClean="0"/>
              <a:t> (Merkel et al., 2011) </a:t>
            </a:r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 err="1" smtClean="0">
                <a:sym typeface="Wingdings" panose="05000000000000000000" pitchFamily="2" charset="2"/>
              </a:rPr>
              <a:t>climate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impact</a:t>
            </a:r>
            <a:endParaRPr lang="de-DE" sz="2000" dirty="0" smtClean="0"/>
          </a:p>
          <a:p>
            <a:pPr marL="152400" lvl="1" indent="-266700">
              <a:lnSpc>
                <a:spcPct val="100000"/>
              </a:lnSpc>
              <a:spcBef>
                <a:spcPts val="600"/>
              </a:spcBef>
            </a:pPr>
            <a:endParaRPr lang="de-DE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29" y="404665"/>
            <a:ext cx="3686086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41"/>
          <p:cNvSpPr txBox="1">
            <a:spLocks noChangeArrowheads="1"/>
          </p:cNvSpPr>
          <p:nvPr/>
        </p:nvSpPr>
        <p:spPr bwMode="auto">
          <a:xfrm>
            <a:off x="358628" y="6154634"/>
            <a:ext cx="2413472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1" indent="0" eaLnBrk="1" hangingPunct="1">
              <a:spcBef>
                <a:spcPct val="50000"/>
              </a:spcBef>
            </a:pPr>
            <a:r>
              <a:rPr lang="de-DE" sz="1200" i="1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Pagaran</a:t>
            </a:r>
            <a:r>
              <a:rPr lang="de-DE" sz="1200" i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et al</a:t>
            </a:r>
            <a:r>
              <a:rPr lang="de-DE" sz="12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., </a:t>
            </a:r>
            <a:r>
              <a:rPr lang="de-DE" sz="12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2011</a:t>
            </a:r>
            <a:endParaRPr lang="de-DE" sz="1200" i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143835"/>
            <a:ext cx="4168043" cy="228779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433130" y="3987012"/>
            <a:ext cx="3135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2004/01 minus 2007/01  (not a </a:t>
            </a:r>
            <a:r>
              <a:rPr lang="de-DE" sz="1200" dirty="0" err="1" smtClean="0"/>
              <a:t>full</a:t>
            </a:r>
            <a:r>
              <a:rPr lang="de-DE" sz="1200" dirty="0" smtClean="0"/>
              <a:t> solar </a:t>
            </a:r>
            <a:r>
              <a:rPr lang="de-DE" sz="1200" dirty="0" err="1" smtClean="0"/>
              <a:t>cycle</a:t>
            </a:r>
            <a:r>
              <a:rPr lang="de-DE" sz="1200" dirty="0" smtClean="0"/>
              <a:t>)</a:t>
            </a:r>
            <a:endParaRPr lang="de-DE" sz="1200" dirty="0"/>
          </a:p>
        </p:txBody>
      </p:sp>
      <p:sp>
        <p:nvSpPr>
          <p:cNvPr id="8" name="Text Box 41"/>
          <p:cNvSpPr txBox="1">
            <a:spLocks noChangeArrowheads="1"/>
          </p:cNvSpPr>
          <p:nvPr/>
        </p:nvSpPr>
        <p:spPr bwMode="auto">
          <a:xfrm>
            <a:off x="3238648" y="6525344"/>
            <a:ext cx="2413472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1" indent="0" eaLnBrk="1" hangingPunct="1">
              <a:spcBef>
                <a:spcPct val="50000"/>
              </a:spcBef>
            </a:pPr>
            <a:r>
              <a:rPr lang="de-DE" sz="1200" i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Ermolli</a:t>
            </a:r>
            <a:r>
              <a:rPr lang="de-DE" sz="12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1200" i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 al</a:t>
            </a:r>
            <a:r>
              <a:rPr lang="de-DE" sz="12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., </a:t>
            </a:r>
            <a:r>
              <a:rPr lang="de-DE" sz="12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2013</a:t>
            </a:r>
            <a:endParaRPr lang="de-DE" sz="1200" i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131530" y="692696"/>
            <a:ext cx="4904965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2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Impact </a:t>
            </a:r>
            <a:r>
              <a:rPr lang="de-DE" dirty="0" err="1" smtClean="0"/>
              <a:t>of</a:t>
            </a:r>
            <a:r>
              <a:rPr lang="de-DE" dirty="0" smtClean="0"/>
              <a:t> level-1 on </a:t>
            </a:r>
            <a:r>
              <a:rPr lang="de-DE" dirty="0" err="1" smtClean="0"/>
              <a:t>trace</a:t>
            </a:r>
            <a:r>
              <a:rPr lang="de-DE" dirty="0" smtClean="0"/>
              <a:t> gas </a:t>
            </a:r>
            <a:r>
              <a:rPr lang="de-DE" dirty="0" err="1" smtClean="0"/>
              <a:t>retrievals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91196" y="836712"/>
            <a:ext cx="3801284" cy="5482104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SBUV-type </a:t>
            </a:r>
            <a:r>
              <a:rPr lang="de-DE" dirty="0" err="1" smtClean="0"/>
              <a:t>nadir</a:t>
            </a:r>
            <a:r>
              <a:rPr lang="de-DE" dirty="0" smtClean="0"/>
              <a:t> </a:t>
            </a:r>
            <a:r>
              <a:rPr lang="de-DE" dirty="0" err="1" smtClean="0"/>
              <a:t>ozone</a:t>
            </a:r>
            <a:r>
              <a:rPr lang="de-DE" dirty="0" smtClean="0"/>
              <a:t> </a:t>
            </a:r>
            <a:r>
              <a:rPr lang="de-DE" dirty="0" err="1" smtClean="0"/>
              <a:t>profiles</a:t>
            </a:r>
            <a:r>
              <a:rPr lang="de-DE" dirty="0" smtClean="0"/>
              <a:t> </a:t>
            </a:r>
            <a:r>
              <a:rPr lang="de-DE" dirty="0" err="1" smtClean="0"/>
              <a:t>strongly</a:t>
            </a:r>
            <a:r>
              <a:rPr lang="de-DE" dirty="0" smtClean="0"/>
              <a:t> </a:t>
            </a:r>
            <a:r>
              <a:rPr lang="de-DE" dirty="0" err="1" smtClean="0"/>
              <a:t>affected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optical</a:t>
            </a:r>
            <a:r>
              <a:rPr lang="de-DE" dirty="0" smtClean="0"/>
              <a:t> </a:t>
            </a:r>
            <a:r>
              <a:rPr lang="de-DE" dirty="0" err="1" smtClean="0"/>
              <a:t>degradation</a:t>
            </a:r>
            <a:endParaRPr lang="de-DE" dirty="0" smtClean="0"/>
          </a:p>
          <a:p>
            <a:r>
              <a:rPr lang="de-DE" dirty="0" err="1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ommon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approaches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for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radiance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corrections</a:t>
            </a:r>
            <a:r>
              <a:rPr lang="de-D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across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sensors</a:t>
            </a:r>
            <a:endParaRPr lang="de-DE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Improved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ong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-term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ozone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profile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record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from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nadir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3">
                    <a:lumMod val="50000"/>
                  </a:schemeClr>
                </a:solidFill>
              </a:rPr>
              <a:t>sounders</a:t>
            </a:r>
            <a:endParaRPr lang="de-DE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de-DE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42142"/>
            <a:ext cx="4983692" cy="4199026"/>
          </a:xfrm>
          <a:prstGeom prst="rect">
            <a:avLst/>
          </a:prstGeom>
        </p:spPr>
      </p:pic>
      <p:sp>
        <p:nvSpPr>
          <p:cNvPr id="5" name="Text Box 41"/>
          <p:cNvSpPr txBox="1">
            <a:spLocks noChangeArrowheads="1"/>
          </p:cNvSpPr>
          <p:nvPr/>
        </p:nvSpPr>
        <p:spPr bwMode="auto">
          <a:xfrm>
            <a:off x="358628" y="6318816"/>
            <a:ext cx="392534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1" indent="0" eaLnBrk="1" hangingPunct="1">
              <a:spcBef>
                <a:spcPct val="50000"/>
              </a:spcBef>
            </a:pPr>
            <a:r>
              <a:rPr lang="de-DE" sz="1200" i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Bötel</a:t>
            </a:r>
            <a:r>
              <a:rPr lang="de-DE" sz="12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1200" i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 al</a:t>
            </a:r>
            <a:r>
              <a:rPr lang="de-DE" sz="12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., </a:t>
            </a:r>
            <a:r>
              <a:rPr lang="de-DE" sz="1200" i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manuscript</a:t>
            </a:r>
            <a:r>
              <a:rPr lang="de-DE" sz="12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de-DE" sz="1200" i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preparation</a:t>
            </a:r>
            <a:r>
              <a:rPr lang="de-DE" sz="12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2013</a:t>
            </a:r>
            <a:endParaRPr lang="de-DE" sz="1200" i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1187624" y="2636912"/>
            <a:ext cx="2736304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156519" y="5301208"/>
            <a:ext cx="2885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ithout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radiance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1">
                    <a:lumMod val="75000"/>
                  </a:schemeClr>
                </a:solidFill>
              </a:rPr>
              <a:t>corrections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091196" y="2841655"/>
            <a:ext cx="3873292" cy="3615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92806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Bildschirmpräsentation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Self-Introduction </vt:lpstr>
      <vt:lpstr>PowerPoint-Präsentation</vt:lpstr>
      <vt:lpstr>SCIAMACHY optical  throughput monitoring</vt:lpstr>
      <vt:lpstr>SSI solar cycle changes </vt:lpstr>
      <vt:lpstr>Impact of level-1 on trace gas retrievals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Atmospheric chemistry and dynamics in the stratosphere: the climate connection</dc:title>
  <dc:creator>weber</dc:creator>
  <cp:lastModifiedBy>Mark Weber</cp:lastModifiedBy>
  <cp:revision>199</cp:revision>
  <dcterms:created xsi:type="dcterms:W3CDTF">2013-01-30T13:40:53Z</dcterms:created>
  <dcterms:modified xsi:type="dcterms:W3CDTF">2013-11-12T23:14:52Z</dcterms:modified>
</cp:coreProperties>
</file>