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699"/>
    <a:srgbClr val="31499F"/>
    <a:srgbClr val="2A3F8A"/>
    <a:srgbClr val="000099"/>
    <a:srgbClr val="F0F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  <a:alpha val="50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5486400" cy="1828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468880"/>
            <a:ext cx="6949440" cy="1645920"/>
          </a:xfrm>
          <a:effectLst/>
        </p:spPr>
        <p:txBody>
          <a:bodyPr>
            <a:noAutofit/>
          </a:bodyPr>
          <a:lstStyle>
            <a:lvl1pPr marL="640080" indent="-457200" algn="ctr">
              <a:defRPr sz="3200"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75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097280"/>
            <a:ext cx="8229600" cy="53035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duotone>
              <a:prstClr val="black"/>
              <a:schemeClr val="tx2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  <a:lumMod val="100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7280"/>
            <a:ext cx="8229600" cy="521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172200"/>
            <a:ext cx="1394460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Tx/>
        <a:buNone/>
        <a:defRPr sz="3600" b="1" i="0" kern="1200">
          <a:solidFill>
            <a:srgbClr val="2F4699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Tx/>
        <a:buSzPct val="130000"/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Helvetica Condensed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Tx/>
        <a:buSzPct val="130000"/>
        <a:buFont typeface="Trebuchet MS" pitchFamily="34" charset="0"/>
        <a:buChar char="―"/>
        <a:defRPr sz="2000" kern="1200">
          <a:solidFill>
            <a:schemeClr val="tx1">
              <a:lumMod val="75000"/>
              <a:lumOff val="25000"/>
            </a:schemeClr>
          </a:solidFill>
          <a:latin typeface="Helvetica Condensed" pitchFamily="34" charset="0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Tx/>
        <a:buSzPct val="13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Tx/>
        <a:buSzPct val="130000"/>
        <a:buFont typeface="Helvetica" pitchFamily="34" charset="0"/>
        <a:buChar char="‒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Tx/>
        <a:buSzPct val="130000"/>
        <a:buFont typeface="Wingdings" pitchFamily="2" charset="2"/>
        <a:buChar char="Ø"/>
        <a:defRPr sz="1400" kern="1200">
          <a:solidFill>
            <a:schemeClr val="tx1">
              <a:lumMod val="75000"/>
              <a:lumOff val="25000"/>
            </a:schemeClr>
          </a:solidFill>
          <a:latin typeface="Helvetica Condensed" pitchFamily="34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-30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marL="45720" indent="0" algn="ctr">
              <a:lnSpc>
                <a:spcPts val="2400"/>
              </a:lnSpc>
              <a:buNone/>
            </a:pPr>
            <a:r>
              <a:rPr lang="en-US" sz="3600" dirty="0" smtClean="0">
                <a:latin typeface="Helvetica" pitchFamily="34" charset="0"/>
              </a:rPr>
              <a:t>Tom Stone</a:t>
            </a:r>
          </a:p>
          <a:p>
            <a:pPr marL="45720" indent="0" algn="ctr">
              <a:lnSpc>
                <a:spcPts val="2400"/>
              </a:lnSpc>
              <a:buNone/>
            </a:pPr>
            <a:r>
              <a:rPr lang="en-US" sz="2800" dirty="0" smtClean="0">
                <a:latin typeface="Helvetica" pitchFamily="34" charset="0"/>
              </a:rPr>
              <a:t>United States Geological Survey</a:t>
            </a:r>
          </a:p>
          <a:p>
            <a:pPr marL="45720" indent="0" algn="ctr">
              <a:lnSpc>
                <a:spcPts val="2400"/>
              </a:lnSpc>
              <a:buNone/>
            </a:pPr>
            <a:r>
              <a:rPr lang="en-US" sz="2800" dirty="0" smtClean="0">
                <a:latin typeface="Helvetica" pitchFamily="34" charset="0"/>
              </a:rPr>
              <a:t>Flagstaff, Arizona</a:t>
            </a:r>
          </a:p>
          <a:p>
            <a:pPr marL="45720" indent="0" algn="ctr">
              <a:lnSpc>
                <a:spcPts val="2400"/>
              </a:lnSpc>
              <a:buNone/>
            </a:pPr>
            <a:endParaRPr lang="en-US" dirty="0">
              <a:latin typeface="Helvetica" pitchFamily="34" charset="0"/>
            </a:endParaRPr>
          </a:p>
          <a:p>
            <a:pPr marL="45720" indent="0" algn="ctr">
              <a:lnSpc>
                <a:spcPts val="2400"/>
              </a:lnSpc>
              <a:buNone/>
            </a:pPr>
            <a:r>
              <a:rPr lang="en-US" sz="2800" dirty="0" smtClean="0">
                <a:latin typeface="Helvetica" pitchFamily="34" charset="0"/>
              </a:rPr>
              <a:t>Lunar Calibration Project Scientist</a:t>
            </a:r>
          </a:p>
          <a:p>
            <a:pPr marL="45720" indent="0">
              <a:lnSpc>
                <a:spcPts val="2400"/>
              </a:lnSpc>
              <a:buNone/>
            </a:pPr>
            <a:endParaRPr lang="en-US" dirty="0" smtClean="0">
              <a:latin typeface="Helvetica" pitchFamily="34" charset="0"/>
            </a:endParaRPr>
          </a:p>
          <a:p>
            <a:pPr marL="45720" indent="0">
              <a:lnSpc>
                <a:spcPts val="2400"/>
              </a:lnSpc>
              <a:buNone/>
            </a:pPr>
            <a:endParaRPr lang="en-US" dirty="0" smtClean="0">
              <a:latin typeface="Helvetica" pitchFamily="34" charset="0"/>
            </a:endParaRPr>
          </a:p>
          <a:p>
            <a:pPr marL="45720" indent="0">
              <a:lnSpc>
                <a:spcPts val="2400"/>
              </a:lnSpc>
              <a:buNone/>
            </a:pPr>
            <a:r>
              <a:rPr lang="en-US" dirty="0" smtClean="0">
                <a:latin typeface="Helvetica" pitchFamily="34" charset="0"/>
              </a:rPr>
              <a:t>Representative Publication: </a:t>
            </a:r>
            <a:r>
              <a:rPr lang="en-US" i="1" dirty="0" smtClean="0">
                <a:latin typeface="Helvetica" pitchFamily="34" charset="0"/>
              </a:rPr>
              <a:t>The Spectral Irradiance of the Moon </a:t>
            </a:r>
            <a:r>
              <a:rPr lang="en-US" dirty="0" smtClean="0">
                <a:latin typeface="Helvetica" pitchFamily="34" charset="0"/>
              </a:rPr>
              <a:t>Astronomical Journal </a:t>
            </a:r>
            <a:r>
              <a:rPr lang="en-US" b="1" dirty="0" smtClean="0">
                <a:latin typeface="Helvetica" pitchFamily="34" charset="0"/>
              </a:rPr>
              <a:t>129</a:t>
            </a:r>
            <a:r>
              <a:rPr lang="en-US" dirty="0" smtClean="0">
                <a:latin typeface="Helvetica" pitchFamily="34" charset="0"/>
              </a:rPr>
              <a:t>, 2887-2901 (2005)</a:t>
            </a:r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to the GRWG UV Sub-group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05840"/>
            <a:ext cx="8229600" cy="5486400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L</a:t>
            </a:r>
            <a:r>
              <a:rPr lang="en-US" dirty="0" smtClean="0">
                <a:latin typeface="Helvetica" pitchFamily="34" charset="0"/>
              </a:rPr>
              <a:t>unar calibration works using radiometric models of the Moon.</a:t>
            </a:r>
          </a:p>
          <a:p>
            <a:pPr lvl="1"/>
            <a:r>
              <a:rPr lang="en-US" dirty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</a:rPr>
              <a:t>The USGS system employs a model for lunar spectral irradiance, which was built from a dataset of measurements acquired by the Robotic Lunar Observatory (ROLO).</a:t>
            </a:r>
          </a:p>
          <a:p>
            <a:r>
              <a:rPr lang="en-US" dirty="0" smtClean="0">
                <a:latin typeface="Helvetica" pitchFamily="34" charset="0"/>
              </a:rPr>
              <a:t>The capabilities of lunar calibration include inter-calibration of </a:t>
            </a:r>
            <a:r>
              <a:rPr lang="en-US" dirty="0" smtClean="0">
                <a:latin typeface="Helvetica" pitchFamily="34" charset="0"/>
              </a:rPr>
              <a:t>reflected-solar instruments </a:t>
            </a:r>
            <a:r>
              <a:rPr lang="en-US" dirty="0" smtClean="0">
                <a:latin typeface="Helvetica" pitchFamily="34" charset="0"/>
              </a:rPr>
              <a:t>that have viewed the Moon.</a:t>
            </a:r>
            <a:endParaRPr lang="en-US" sz="1000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L</a:t>
            </a:r>
            <a:r>
              <a:rPr lang="en-US" dirty="0" smtClean="0">
                <a:latin typeface="Helvetica" pitchFamily="34" charset="0"/>
              </a:rPr>
              <a:t>unar calibration could be extended to the UV, given a sufficient set of Moon </a:t>
            </a:r>
            <a:r>
              <a:rPr lang="en-US" dirty="0" err="1" smtClean="0">
                <a:latin typeface="Helvetica" pitchFamily="34" charset="0"/>
              </a:rPr>
              <a:t>characterisation</a:t>
            </a:r>
            <a:r>
              <a:rPr lang="en-US" dirty="0" smtClean="0">
                <a:latin typeface="Helvetica" pitchFamily="34" charset="0"/>
              </a:rPr>
              <a:t> measurements.</a:t>
            </a:r>
          </a:p>
          <a:p>
            <a:pPr lvl="1"/>
            <a:r>
              <a:rPr lang="en-US" dirty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</a:rPr>
              <a:t>Currently the short wavelength limit is 350 nm.</a:t>
            </a:r>
          </a:p>
          <a:p>
            <a:pPr lvl="1"/>
            <a:r>
              <a:rPr lang="en-US" dirty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</a:rPr>
              <a:t>The SOLSTICE instrument on SORCE has collected a large set of spectrally resolved lunar irradiance measurements in the range 115-300 nm (</a:t>
            </a:r>
            <a:r>
              <a:rPr lang="en-US" dirty="0" err="1" smtClean="0">
                <a:latin typeface="Helvetica" pitchFamily="34" charset="0"/>
              </a:rPr>
              <a:t>Holsclaw</a:t>
            </a:r>
            <a:r>
              <a:rPr lang="en-US" dirty="0" smtClean="0">
                <a:latin typeface="Helvetica" pitchFamily="34" charset="0"/>
              </a:rPr>
              <a:t> et al., 41</a:t>
            </a:r>
            <a:r>
              <a:rPr lang="en-US" baseline="30000" dirty="0" smtClean="0">
                <a:latin typeface="Helvetica" pitchFamily="34" charset="0"/>
              </a:rPr>
              <a:t>st</a:t>
            </a:r>
            <a:r>
              <a:rPr lang="en-US" dirty="0" smtClean="0">
                <a:latin typeface="Helvetica" pitchFamily="34" charset="0"/>
              </a:rPr>
              <a:t> LPSC (2010) abstract #2696).</a:t>
            </a:r>
          </a:p>
          <a:p>
            <a:pPr lvl="1"/>
            <a:r>
              <a:rPr lang="en-US" dirty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</a:rPr>
              <a:t>The SOLSTICE dataset could be used to extend lunar calibration capabilities; this would require buy-in from LASP</a:t>
            </a:r>
            <a:r>
              <a:rPr lang="en-US" dirty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</a:rPr>
              <a:t>(Univ. Colorado).</a:t>
            </a:r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8383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335</TotalTime>
  <Words>179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Message to the GRWG UV Sub-group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C.</dc:creator>
  <cp:lastModifiedBy>Stone, Thomas C.</cp:lastModifiedBy>
  <cp:revision>37</cp:revision>
  <dcterms:created xsi:type="dcterms:W3CDTF">2013-06-19T18:48:51Z</dcterms:created>
  <dcterms:modified xsi:type="dcterms:W3CDTF">2013-11-13T02:31:32Z</dcterms:modified>
</cp:coreProperties>
</file>