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72" r:id="rId4"/>
    <p:sldId id="263" r:id="rId5"/>
    <p:sldId id="257" r:id="rId6"/>
    <p:sldId id="268" r:id="rId7"/>
    <p:sldId id="270" r:id="rId8"/>
    <p:sldId id="260" r:id="rId9"/>
    <p:sldId id="261" r:id="rId10"/>
    <p:sldId id="262" r:id="rId11"/>
    <p:sldId id="264" r:id="rId12"/>
    <p:sldId id="265" r:id="rId13"/>
    <p:sldId id="266" r:id="rId14"/>
    <p:sldId id="271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13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22" y="-3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1734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5991;&#26723;\OZONE\20131111%20ozone%20mini%20ref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25991;&#26723;\OZONE\20131111%20ozone%20mini%20re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r^2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Diffuser (A2/CH6)</c:v>
                </c:pt>
                <c:pt idx="1">
                  <c:v>Observation radiance</c:v>
                </c:pt>
                <c:pt idx="2">
                  <c:v>Ratio or observation and model</c:v>
                </c:pt>
              </c:strCache>
            </c:strRef>
          </c:cat>
          <c:val>
            <c:numRef>
              <c:f>Sheet1!$C$2:$C$4</c:f>
              <c:numCache>
                <c:formatCode>0.0000_ </c:formatCode>
                <c:ptCount val="3"/>
                <c:pt idx="0">
                  <c:v>0.97301463949717004</c:v>
                </c:pt>
                <c:pt idx="1">
                  <c:v>0.77806087185248995</c:v>
                </c:pt>
                <c:pt idx="2">
                  <c:v>0.90534456122509299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446528"/>
        <c:axId val="95448064"/>
      </c:barChart>
      <c:catAx>
        <c:axId val="95446528"/>
        <c:scaling>
          <c:orientation val="minMax"/>
        </c:scaling>
        <c:delete val="0"/>
        <c:axPos val="b"/>
        <c:majorTickMark val="none"/>
        <c:minorTickMark val="none"/>
        <c:tickLblPos val="nextTo"/>
        <c:crossAx val="95448064"/>
        <c:crosses val="autoZero"/>
        <c:auto val="1"/>
        <c:lblAlgn val="ctr"/>
        <c:lblOffset val="100"/>
        <c:noMultiLvlLbl val="0"/>
      </c:catAx>
      <c:valAx>
        <c:axId val="95448064"/>
        <c:scaling>
          <c:orientation val="minMax"/>
          <c:max val="1"/>
          <c:min val="0.5"/>
        </c:scaling>
        <c:delete val="0"/>
        <c:axPos val="l"/>
        <c:majorGridlines/>
        <c:numFmt formatCode="0.0000_ " sourceLinked="1"/>
        <c:majorTickMark val="none"/>
        <c:minorTickMark val="none"/>
        <c:tickLblPos val="nextTo"/>
        <c:crossAx val="9544652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Diffuser (A2/CH6)</c:v>
                </c:pt>
                <c:pt idx="1">
                  <c:v>Observation radiance</c:v>
                </c:pt>
                <c:pt idx="2">
                  <c:v>Ratio or observation and model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0.129534915291801</c:v>
                </c:pt>
                <c:pt idx="1">
                  <c:v>0.13914198174650899</c:v>
                </c:pt>
                <c:pt idx="2">
                  <c:v>0.128742909237235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64096"/>
        <c:axId val="131268992"/>
      </c:barChart>
      <c:catAx>
        <c:axId val="1309640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1268992"/>
        <c:crosses val="autoZero"/>
        <c:auto val="1"/>
        <c:lblAlgn val="ctr"/>
        <c:lblOffset val="100"/>
        <c:noMultiLvlLbl val="0"/>
      </c:catAx>
      <c:valAx>
        <c:axId val="131268992"/>
        <c:scaling>
          <c:orientation val="minMax"/>
          <c:max val="0.15000000000000002"/>
          <c:min val="0.1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096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8F6470-77B6-4142-9BF5-3387EE450A61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1F42F-948A-49AE-A17D-745E68B5351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312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1F42F-948A-49AE-A17D-745E68B5351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73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18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96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0417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79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594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256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87436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007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929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79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95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22356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820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832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93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9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8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538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67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43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6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55" y="43858"/>
            <a:ext cx="504056" cy="48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92"/>
            <a:ext cx="360040" cy="3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96D39-3467-46BC-94C5-B4CF175FCA34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4C9E-6445-431B-ADAA-47B1C4EE63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9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25616-EA9E-41B5-8C00-D9F474C2F6AA}" type="datetimeFigureOut">
              <a:rPr lang="zh-CN" altLang="en-US" smtClean="0"/>
              <a:t>2013-11-13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06844-CB18-4CE0-9544-A14A35868D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98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isportal.cma.gov.cn:8080/nsmc/FY3B.P_TOUXX_GBAL_L2_TOZ_MLT_GLL_POAD_110KM_MS_TXT.BAWX/201311/" TargetMode="External"/><Relationship Id="rId3" Type="http://schemas.openxmlformats.org/officeDocument/2006/relationships/hyperlink" Target="http://wisportal.cma.gov.cn:8080/nsmc/FY3B.P_TOUXX_GBAL_L2_TOZ_MLT_GLL_POAD_110KM_MS_TXT.BAWX/" TargetMode="External"/><Relationship Id="rId7" Type="http://schemas.openxmlformats.org/officeDocument/2006/relationships/hyperlink" Target="http://wisportal.cma.gov.cn:8080/nsmc/FY3B.P_TOUXX_GBAL_L2_TOZ_MLT_GLL_POAD_110KM_MS_TXT.BAWX/201310/" TargetMode="External"/><Relationship Id="rId2" Type="http://schemas.openxmlformats.org/officeDocument/2006/relationships/hyperlink" Target="http://www.wmo.int/pages/prog/www/WI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sportal.cma.gov.cn:8080/nsmc/FY3B.P_TOUXX_GBAL_L2_TOZ_MLT_GLL_POAD_110KM_MS_TXT.BAWX/201309/" TargetMode="External"/><Relationship Id="rId5" Type="http://schemas.openxmlformats.org/officeDocument/2006/relationships/hyperlink" Target="http://wisportal.cma.gov.cn:8080/nsmc/FY3B.P_TOUXX_GBAL_L2_TOZ_MLT_GLL_POAD_110KM_MS_TXT.BAWX/201308/" TargetMode="External"/><Relationship Id="rId4" Type="http://schemas.openxmlformats.org/officeDocument/2006/relationships/hyperlink" Target="http://wisportal.cma.gov.cn:8080/nsmc/" TargetMode="External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80920" cy="1470025"/>
          </a:xfrm>
        </p:spPr>
        <p:txBody>
          <a:bodyPr/>
          <a:lstStyle/>
          <a:p>
            <a:r>
              <a:rPr lang="en-US" altLang="zh-CN" sz="4500" b="1" dirty="0" smtClean="0">
                <a:solidFill>
                  <a:srgbClr val="0000CC"/>
                </a:solidFill>
              </a:rPr>
              <a:t>In-orbit Calibration of The Total Ozone Unit on FY-3B(FY-3B/TOU)</a:t>
            </a:r>
            <a:endParaRPr lang="zh-CN" altLang="en-US" sz="4500" b="1" dirty="0">
              <a:solidFill>
                <a:srgbClr val="0000CC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en-US" altLang="zh-CN" sz="2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Weihe 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Wang (</a:t>
            </a:r>
            <a:r>
              <a:rPr lang="en-US" altLang="zh-CN" sz="2400" dirty="0" smtClean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wangwh@cma.gov.cn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Yuan Li (</a:t>
            </a:r>
            <a:r>
              <a:rPr lang="en-US" altLang="zh-CN" sz="2400" dirty="0">
                <a:solidFill>
                  <a:srgbClr val="3333FF"/>
                </a:solidFill>
                <a:latin typeface="+mj-lt"/>
                <a:ea typeface="+mj-ea"/>
                <a:cs typeface="+mj-cs"/>
              </a:rPr>
              <a:t>liyuan@cma.gov.cn</a:t>
            </a:r>
            <a:r>
              <a:rPr lang="en-US" altLang="zh-CN" sz="24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altLang="zh-CN" sz="24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National Satellite Meteorological Center(NSMC)</a:t>
            </a:r>
          </a:p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China Meteorology Administration(CMA</a:t>
            </a: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spcBef>
                <a:spcPct val="0"/>
              </a:spcBef>
            </a:pPr>
            <a:endParaRPr lang="en-US" altLang="zh-CN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altLang="zh-CN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Inaugural Meeting of GSICS/UV </a:t>
            </a:r>
            <a:r>
              <a:rPr lang="en-US" altLang="zh-CN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Subgroup, November </a:t>
            </a:r>
            <a:r>
              <a:rPr lang="en-US" altLang="zh-CN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13, 2013</a:t>
            </a:r>
            <a:endParaRPr lang="zh-CN" altLang="en-US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7064"/>
            <a:ext cx="1222080" cy="11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7063"/>
            <a:ext cx="1075542" cy="116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7" y="1128796"/>
            <a:ext cx="2925698" cy="175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03" y="1128797"/>
            <a:ext cx="2925698" cy="175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8796"/>
            <a:ext cx="2925698" cy="175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1" y="2996952"/>
            <a:ext cx="2913084" cy="175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703" y="2996952"/>
            <a:ext cx="2925698" cy="175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996952"/>
            <a:ext cx="2925698" cy="175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487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813F2"/>
                </a:solidFill>
              </a:rPr>
              <a:t>Cross track dependence </a:t>
            </a:r>
            <a:r>
              <a:rPr lang="en-US" altLang="zh-CN" b="1" dirty="0" err="1" smtClean="0">
                <a:solidFill>
                  <a:srgbClr val="0813F2"/>
                </a:solidFill>
              </a:rPr>
              <a:t>correcction</a:t>
            </a:r>
            <a:endParaRPr lang="zh-CN" altLang="en-US" b="1" dirty="0">
              <a:solidFill>
                <a:srgbClr val="0813F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155" y="5013176"/>
            <a:ext cx="8614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2060"/>
                </a:solidFill>
              </a:rPr>
              <a:t>The Cross track dependence of radiance is corrected by comparing the observed clear–sky radiances with RTM predicted radiances over the tropical Pacific Ocean, with the GOME-2 L3 (DOAS) ozone products as input. The clear-sky FOVs are chosen by taking the minimum </a:t>
            </a:r>
            <a:r>
              <a:rPr lang="en-US" altLang="zh-CN" sz="2000" dirty="0" err="1">
                <a:solidFill>
                  <a:srgbClr val="002060"/>
                </a:solidFill>
              </a:rPr>
              <a:t>radiometrically</a:t>
            </a:r>
            <a:r>
              <a:rPr lang="en-US" altLang="zh-CN" sz="2000" dirty="0">
                <a:solidFill>
                  <a:srgbClr val="002060"/>
                </a:solidFill>
              </a:rPr>
              <a:t> </a:t>
            </a:r>
            <a:r>
              <a:rPr lang="en-US" altLang="zh-CN" sz="2000" dirty="0" smtClean="0">
                <a:solidFill>
                  <a:srgbClr val="002060"/>
                </a:solidFill>
              </a:rPr>
              <a:t>equivalent cloud fraction. </a:t>
            </a:r>
            <a:endParaRPr lang="zh-CN" alt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6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2" y="727808"/>
            <a:ext cx="4824536" cy="28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9" y="3573571"/>
            <a:ext cx="4811960" cy="26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65" y="6300911"/>
            <a:ext cx="4534510" cy="43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67544" y="11857"/>
            <a:ext cx="8229600" cy="576064"/>
          </a:xfrm>
        </p:spPr>
        <p:txBody>
          <a:bodyPr>
            <a:noAutofit/>
          </a:bodyPr>
          <a:lstStyle/>
          <a:p>
            <a:r>
              <a:rPr lang="en-US" altLang="zh-CN" sz="3800" b="1" dirty="0" smtClean="0">
                <a:solidFill>
                  <a:srgbClr val="0813F2"/>
                </a:solidFill>
              </a:rPr>
              <a:t>Effect of cross-track dependence</a:t>
            </a:r>
            <a:endParaRPr lang="zh-CN" altLang="en-US" sz="3800" b="1" dirty="0">
              <a:solidFill>
                <a:srgbClr val="0813F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0991" y="1412776"/>
            <a:ext cx="3633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Top left: before correction</a:t>
            </a:r>
          </a:p>
          <a:p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Bottom left: after correction</a:t>
            </a:r>
          </a:p>
          <a:p>
            <a:endParaRPr lang="en-US" altLang="zh-CN" dirty="0">
              <a:solidFill>
                <a:srgbClr val="002060"/>
              </a:solidFill>
            </a:endParaRPr>
          </a:p>
          <a:p>
            <a:r>
              <a:rPr lang="en-US" altLang="zh-CN" dirty="0" smtClean="0">
                <a:solidFill>
                  <a:srgbClr val="002060"/>
                </a:solidFill>
              </a:rPr>
              <a:t>FY-3B was launched on Nov. 15, 2010, the diffusers didn’t have apparent </a:t>
            </a:r>
            <a:r>
              <a:rPr lang="en-US" altLang="zh-CN" dirty="0" err="1" smtClean="0">
                <a:solidFill>
                  <a:srgbClr val="002060"/>
                </a:solidFill>
              </a:rPr>
              <a:t>degration</a:t>
            </a:r>
            <a:r>
              <a:rPr lang="en-US" altLang="zh-CN" dirty="0" smtClean="0">
                <a:solidFill>
                  <a:srgbClr val="002060"/>
                </a:solidFill>
              </a:rPr>
              <a:t>. 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2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5635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0813F2"/>
                </a:solidFill>
              </a:rPr>
              <a:t>FY-3B/TOU Total ozone Product</a:t>
            </a:r>
            <a:endParaRPr lang="zh-CN" altLang="en-US" sz="4000" b="1" dirty="0" smtClean="0">
              <a:solidFill>
                <a:srgbClr val="0813F2"/>
              </a:solidFill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61658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altLang="zh-CN" sz="1600" dirty="0" smtClean="0"/>
              <a:t>FY-3B/TOU global ozone product is provided to WOUDC from Aug. 12, 2013 via the web:</a:t>
            </a:r>
          </a:p>
          <a:p>
            <a:pPr marL="0" indent="0" algn="ctr">
              <a:buNone/>
              <a:defRPr/>
            </a:pPr>
            <a:r>
              <a:rPr lang="en-US" altLang="zh-CN" sz="1600" dirty="0" smtClean="0">
                <a:hlinkClick r:id="rId2"/>
              </a:rPr>
              <a:t>http</a:t>
            </a:r>
            <a:r>
              <a:rPr lang="en-US" altLang="zh-CN" sz="1600" dirty="0">
                <a:hlinkClick r:id="rId2"/>
              </a:rPr>
              <a:t>://www.wmo.int/pages/prog/www/WIS</a:t>
            </a:r>
            <a:r>
              <a:rPr lang="en-US" altLang="zh-CN" sz="1600" dirty="0" smtClean="0">
                <a:hlinkClick r:id="rId2"/>
              </a:rPr>
              <a:t>/</a:t>
            </a:r>
            <a:endParaRPr lang="en-US" altLang="zh-CN" sz="1600" dirty="0" smtClean="0"/>
          </a:p>
          <a:p>
            <a:pPr marL="0" indent="0"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400" dirty="0" smtClean="0">
              <a:hlinkClick r:id="rId3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US" altLang="zh-CN" sz="1600" dirty="0" smtClean="0"/>
              <a:t>The FY-3B/TOU Global ozone products can be downloaded from the following link:</a:t>
            </a:r>
            <a:endParaRPr lang="en-US" altLang="zh-CN" sz="1600" dirty="0" smtClean="0">
              <a:hlinkClick r:id="rId3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zh-CN" sz="1400" dirty="0" smtClean="0">
                <a:hlinkClick r:id="rId3"/>
              </a:rPr>
              <a:t>http://wisportal.cma.gov.cn:8080/nsmc/FY3B.P_TOUXX_GBAL_L2_TOZ_MLT_GLL_POAD_110KM_MS_TXT.BAWX/</a:t>
            </a:r>
            <a:endParaRPr lang="en-US" altLang="zh-CN" sz="1400" dirty="0" smtClean="0"/>
          </a:p>
          <a:p>
            <a:pPr eaLnBrk="1" hangingPunct="1">
              <a:defRPr/>
            </a:pPr>
            <a:r>
              <a:rPr lang="en-US" altLang="zh-CN" sz="1400" dirty="0" smtClean="0">
                <a:hlinkClick r:id="rId4" action="ppaction://hlinkfile"/>
              </a:rPr>
              <a:t>Parent Directory</a:t>
            </a:r>
            <a:r>
              <a:rPr lang="en-US" altLang="zh-CN" sz="1400" dirty="0" smtClean="0"/>
              <a:t> </a:t>
            </a:r>
          </a:p>
          <a:p>
            <a:pPr eaLnBrk="1" hangingPunct="1">
              <a:defRPr/>
            </a:pPr>
            <a:r>
              <a:rPr lang="en-US" altLang="zh-CN" sz="1400" dirty="0" smtClean="0">
                <a:hlinkClick r:id="rId5" action="ppaction://hlinkfile"/>
              </a:rPr>
              <a:t>201308/</a:t>
            </a:r>
            <a:r>
              <a:rPr lang="en-US" altLang="zh-CN" sz="1400" dirty="0" smtClean="0"/>
              <a:t> </a:t>
            </a:r>
          </a:p>
          <a:p>
            <a:pPr eaLnBrk="1" hangingPunct="1">
              <a:defRPr/>
            </a:pPr>
            <a:r>
              <a:rPr lang="en-US" altLang="zh-CN" sz="1400" dirty="0" smtClean="0">
                <a:hlinkClick r:id="rId6" action="ppaction://hlinkfile"/>
              </a:rPr>
              <a:t>201309/</a:t>
            </a:r>
            <a:r>
              <a:rPr lang="en-US" altLang="zh-CN" sz="1400" dirty="0" smtClean="0"/>
              <a:t> </a:t>
            </a:r>
          </a:p>
          <a:p>
            <a:pPr eaLnBrk="1" hangingPunct="1">
              <a:defRPr/>
            </a:pPr>
            <a:r>
              <a:rPr lang="en-US" altLang="zh-CN" sz="1400" dirty="0" smtClean="0">
                <a:hlinkClick r:id="rId7" action="ppaction://hlinkfile"/>
              </a:rPr>
              <a:t>201310/</a:t>
            </a:r>
            <a:r>
              <a:rPr lang="en-US" altLang="zh-CN" sz="1400" dirty="0" smtClean="0"/>
              <a:t> </a:t>
            </a:r>
          </a:p>
          <a:p>
            <a:pPr eaLnBrk="1" hangingPunct="1">
              <a:defRPr/>
            </a:pPr>
            <a:r>
              <a:rPr lang="en-US" altLang="zh-CN" sz="1400" dirty="0" smtClean="0">
                <a:hlinkClick r:id="rId8" action="ppaction://hlinkfile"/>
              </a:rPr>
              <a:t>201311/</a:t>
            </a:r>
            <a:r>
              <a:rPr lang="en-US" altLang="zh-CN" sz="1400" dirty="0" smtClean="0"/>
              <a:t> </a:t>
            </a:r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en-US" altLang="zh-CN" sz="1600" dirty="0" smtClean="0"/>
          </a:p>
          <a:p>
            <a:pPr marL="0" indent="0" eaLnBrk="1" hangingPunct="1">
              <a:buFontTx/>
              <a:buNone/>
              <a:defRPr/>
            </a:pPr>
            <a:endParaRPr lang="zh-CN" altLang="en-US" dirty="0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983809" cy="37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-117959"/>
            <a:ext cx="9144000" cy="69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5373216"/>
            <a:ext cx="2592288" cy="9358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9600" b="1" dirty="0" smtClean="0">
                <a:solidFill>
                  <a:srgbClr val="0813F2"/>
                </a:solidFill>
                <a:latin typeface="Freestyle Script" pitchFamily="66" charset="0"/>
                <a:ea typeface="华文隶书" pitchFamily="2" charset="-122"/>
              </a:rPr>
              <a:t>Thanks</a:t>
            </a:r>
            <a:endParaRPr lang="zh-CN" altLang="en-US" sz="9600" b="1" dirty="0">
              <a:solidFill>
                <a:srgbClr val="0813F2"/>
              </a:solidFill>
              <a:latin typeface="Freestyle Script" pitchFamily="66" charset="0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Experience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b="1" dirty="0" smtClean="0">
                <a:solidFill>
                  <a:srgbClr val="002060"/>
                </a:solidFill>
              </a:rPr>
              <a:t>Research: </a:t>
            </a:r>
            <a:r>
              <a:rPr lang="en-US" altLang="zh-CN" dirty="0" err="1" smtClean="0">
                <a:solidFill>
                  <a:srgbClr val="0070C0"/>
                </a:solidFill>
              </a:rPr>
              <a:t>Spaceborne</a:t>
            </a:r>
            <a:r>
              <a:rPr lang="en-US" altLang="zh-CN" dirty="0" smtClean="0">
                <a:solidFill>
                  <a:srgbClr val="0070C0"/>
                </a:solidFill>
              </a:rPr>
              <a:t> UV ozone instrument calibration and retrieval algorithm development; </a:t>
            </a:r>
          </a:p>
          <a:p>
            <a:r>
              <a:rPr lang="en-US" altLang="zh-CN" sz="3100" b="1" dirty="0" smtClean="0">
                <a:solidFill>
                  <a:srgbClr val="002060"/>
                </a:solidFill>
              </a:rPr>
              <a:t>Missions</a:t>
            </a:r>
            <a:r>
              <a:rPr lang="en-US" altLang="zh-CN" sz="3100" b="1" dirty="0">
                <a:solidFill>
                  <a:srgbClr val="002060"/>
                </a:solidFill>
              </a:rPr>
              <a:t>: 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600" dirty="0" smtClean="0">
                <a:solidFill>
                  <a:srgbClr val="0070C0"/>
                </a:solidFill>
              </a:rPr>
              <a:t>Total </a:t>
            </a:r>
            <a:r>
              <a:rPr lang="en-US" altLang="zh-CN" sz="2600" dirty="0">
                <a:solidFill>
                  <a:srgbClr val="0070C0"/>
                </a:solidFill>
              </a:rPr>
              <a:t>Ozone Unit (TOU): Total ozone mapper on FY-3A (May 27, 2008 - ), FY-3B (November 5, 2010 - ) and FY-3C (September 23,2013-);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600" dirty="0">
                <a:solidFill>
                  <a:srgbClr val="0070C0"/>
                </a:solidFill>
              </a:rPr>
              <a:t>Solar Backscatter Ultraviolet Sounder(SBUS): Nadir profiler on FY-3A(failed in Dec. 2008 due to chopper failure), FY-3B and FY-3C;</a:t>
            </a:r>
          </a:p>
          <a:p>
            <a:pPr>
              <a:buFont typeface="Wingdings" pitchFamily="2" charset="2"/>
              <a:buChar char="ü"/>
            </a:pPr>
            <a:r>
              <a:rPr lang="en-US" altLang="zh-CN" sz="2600" dirty="0">
                <a:solidFill>
                  <a:srgbClr val="0070C0"/>
                </a:solidFill>
              </a:rPr>
              <a:t>Ozone Monitoring Suite: </a:t>
            </a:r>
            <a:r>
              <a:rPr lang="en-US" altLang="zh-CN" sz="2600" dirty="0" err="1">
                <a:solidFill>
                  <a:srgbClr val="0070C0"/>
                </a:solidFill>
              </a:rPr>
              <a:t>Hyperspectral</a:t>
            </a:r>
            <a:r>
              <a:rPr lang="en-US" altLang="zh-CN" sz="2600" dirty="0">
                <a:solidFill>
                  <a:srgbClr val="0070C0"/>
                </a:solidFill>
              </a:rPr>
              <a:t> ozone instrument suite including total ozone mapper, nadir profiler and limb profiler onboard </a:t>
            </a:r>
            <a:r>
              <a:rPr lang="en-US" altLang="zh-CN" sz="2600" dirty="0" smtClean="0">
                <a:solidFill>
                  <a:srgbClr val="0070C0"/>
                </a:solidFill>
              </a:rPr>
              <a:t>FY-3E(2017-)</a:t>
            </a:r>
            <a:endParaRPr lang="en-US" altLang="zh-CN" sz="2600" dirty="0">
              <a:solidFill>
                <a:srgbClr val="0070C0"/>
              </a:solidFill>
            </a:endParaRPr>
          </a:p>
          <a:p>
            <a:r>
              <a:rPr lang="en-US" altLang="zh-CN" sz="3100" b="1" dirty="0">
                <a:solidFill>
                  <a:srgbClr val="002060"/>
                </a:solidFill>
              </a:rPr>
              <a:t>Publications:</a:t>
            </a:r>
          </a:p>
          <a:p>
            <a:pPr lvl="0">
              <a:buFont typeface="Wingdings" pitchFamily="2" charset="2"/>
              <a:buChar char="ü"/>
            </a:pPr>
            <a:r>
              <a:rPr lang="en-US" altLang="zh-CN" sz="2600" dirty="0">
                <a:solidFill>
                  <a:srgbClr val="0070C0"/>
                </a:solidFill>
              </a:rPr>
              <a:t>W. Wang, X. Zhang, X. An, Y. Zhang, F. Huang, Y. Wang, et al., “Analysis for retrieval and validation results of FY-3 Total Ozone Unit (TOU),” Chinese Science Bulletin, vol. 55, pp. 3037–3043, 2010.</a:t>
            </a:r>
            <a:endParaRPr lang="zh-CN" altLang="zh-CN" sz="26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2600" dirty="0">
                <a:solidFill>
                  <a:srgbClr val="0070C0"/>
                </a:solidFill>
              </a:rPr>
              <a:t>W. Wang, X. Zhang, Y. Wang, Y. Wang, Z. ZHANG, L. Fu, et al., “Introduction to the FY-3A Total Ozone  Unit(FY-3A/TOU): instrument, performance and results,”  International Journal of Remote Sensing, vol. 32, pp. 4749-4758, 2011.</a:t>
            </a:r>
            <a:endParaRPr lang="zh-CN" altLang="zh-CN" sz="26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ü"/>
            </a:pPr>
            <a:r>
              <a:rPr lang="en-US" altLang="zh-CN" sz="2600" dirty="0">
                <a:solidFill>
                  <a:srgbClr val="0070C0"/>
                </a:solidFill>
              </a:rPr>
              <a:t>Weihe Wang, Lawrence Flynn, </a:t>
            </a:r>
            <a:r>
              <a:rPr lang="en-US" altLang="zh-CN" sz="2600" dirty="0" err="1">
                <a:solidFill>
                  <a:srgbClr val="0070C0"/>
                </a:solidFill>
              </a:rPr>
              <a:t>Xingying</a:t>
            </a:r>
            <a:r>
              <a:rPr lang="en-US" altLang="zh-CN" sz="2600" dirty="0">
                <a:solidFill>
                  <a:srgbClr val="0070C0"/>
                </a:solidFill>
              </a:rPr>
              <a:t> Zhang et al, Cross-Calibration of the Total Ozone Unit (TOU) With the Ozone Monitoring Instrument (OMI) and SBUV/2 for Environmental, IEEE Transactions on Geoscience and Remote sensing, 50(12): </a:t>
            </a:r>
            <a:r>
              <a:rPr lang="en-US" altLang="zh-CN" sz="2600" dirty="0">
                <a:solidFill>
                  <a:srgbClr val="0070C0"/>
                </a:solidFill>
              </a:rPr>
              <a:t>4943-4955</a:t>
            </a:r>
            <a:endParaRPr lang="zh-CN" altLang="zh-CN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24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813F2"/>
                </a:solidFill>
              </a:rPr>
              <a:t>Current work on FY-3B/TOU Calibration</a:t>
            </a:r>
            <a:endParaRPr lang="zh-CN" altLang="en-US" sz="3600" b="1" dirty="0">
              <a:solidFill>
                <a:srgbClr val="0813F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73427"/>
          </a:xfrm>
        </p:spPr>
        <p:txBody>
          <a:bodyPr/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Degradation rates of the diffusers;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Instrument degradation estimated from solar irradiance observations;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Degradation rate of the detector estimated from nadir radiance observation of channel 6;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Cross-track dependence correction;</a:t>
            </a:r>
          </a:p>
          <a:p>
            <a:r>
              <a:rPr lang="en-US" altLang="zh-CN" dirty="0" smtClean="0">
                <a:solidFill>
                  <a:srgbClr val="002060"/>
                </a:solidFill>
              </a:rPr>
              <a:t>Examples of product;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01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60931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altLang="zh-CN" b="1" dirty="0" smtClean="0">
                <a:solidFill>
                  <a:srgbClr val="0813F2"/>
                </a:solidFill>
              </a:rPr>
              <a:t>Degradation of The Diffusers</a:t>
            </a:r>
            <a:endParaRPr lang="zh-CN" altLang="en-US" b="1" dirty="0">
              <a:solidFill>
                <a:srgbClr val="0813F2"/>
              </a:solidFill>
            </a:endParaRPr>
          </a:p>
        </p:txBody>
      </p:sp>
      <p:pic>
        <p:nvPicPr>
          <p:cNvPr id="4100" name="图片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757632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图片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52" y="757632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图片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3768576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934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230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003448" y="1268760"/>
            <a:ext cx="3962944" cy="720080"/>
            <a:chOff x="5003448" y="1268760"/>
            <a:chExt cx="3962944" cy="720080"/>
          </a:xfrm>
        </p:grpSpPr>
        <p:sp>
          <p:nvSpPr>
            <p:cNvPr id="9" name="矩形 8"/>
            <p:cNvSpPr/>
            <p:nvPr/>
          </p:nvSpPr>
          <p:spPr>
            <a:xfrm>
              <a:off x="5003448" y="1268760"/>
              <a:ext cx="3962944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en-US" altLang="zh-CN" dirty="0" smtClean="0"/>
                <a:t>Periodical </a:t>
              </a:r>
              <a:r>
                <a:rPr lang="en-US" altLang="zh-CN" dirty="0"/>
                <a:t>oscillation </a:t>
              </a:r>
              <a:r>
                <a:rPr lang="en-US" altLang="zh-CN" dirty="0" smtClean="0"/>
                <a:t>degradation</a:t>
              </a:r>
              <a:endParaRPr lang="zh-CN" altLang="en-US" dirty="0"/>
            </a:p>
          </p:txBody>
        </p:sp>
        <p:cxnSp>
          <p:nvCxnSpPr>
            <p:cNvPr id="11" name="直接箭头连接符 10"/>
            <p:cNvCxnSpPr/>
            <p:nvPr/>
          </p:nvCxnSpPr>
          <p:spPr>
            <a:xfrm>
              <a:off x="6984920" y="1638092"/>
              <a:ext cx="179368" cy="2787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 flipH="1">
              <a:off x="5868144" y="1638092"/>
              <a:ext cx="1116776" cy="1393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6984920" y="1638092"/>
              <a:ext cx="1475512" cy="35074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图片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52" y="3800602"/>
            <a:ext cx="5400000" cy="2967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24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b="1" dirty="0">
                <a:solidFill>
                  <a:srgbClr val="0813F2"/>
                </a:solidFill>
              </a:rPr>
              <a:t>Periodical oscillation </a:t>
            </a:r>
            <a:r>
              <a:rPr lang="en-US" altLang="zh-CN" b="1" dirty="0" smtClean="0">
                <a:solidFill>
                  <a:srgbClr val="0813F2"/>
                </a:solidFill>
              </a:rPr>
              <a:t>degradation</a:t>
            </a:r>
            <a:endParaRPr lang="zh-CN" altLang="en-US" b="1" dirty="0">
              <a:solidFill>
                <a:srgbClr val="0813F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>
                <a:solidFill>
                  <a:srgbClr val="002060"/>
                </a:solidFill>
              </a:rPr>
              <a:t>Causes</a:t>
            </a:r>
            <a:r>
              <a:rPr lang="en-US" altLang="zh-CN" dirty="0">
                <a:solidFill>
                  <a:srgbClr val="002060"/>
                </a:solidFill>
              </a:rPr>
              <a:t>: the difference of the illumination angle of diffusers and other unknown reasons.</a:t>
            </a:r>
          </a:p>
          <a:p>
            <a:r>
              <a:rPr lang="en-US" altLang="zh-CN" dirty="0">
                <a:solidFill>
                  <a:srgbClr val="002060"/>
                </a:solidFill>
              </a:rPr>
              <a:t>Strategy:</a:t>
            </a:r>
          </a:p>
          <a:p>
            <a:pPr lvl="1"/>
            <a:r>
              <a:rPr lang="en-US" altLang="zh-CN" dirty="0">
                <a:solidFill>
                  <a:srgbClr val="002060"/>
                </a:solidFill>
              </a:rPr>
              <a:t>Calculate the periodical formula of oscillation by nonlinear </a:t>
            </a:r>
            <a:r>
              <a:rPr lang="en-US" altLang="zh-CN" dirty="0" smtClean="0">
                <a:solidFill>
                  <a:srgbClr val="002060"/>
                </a:solidFill>
              </a:rPr>
              <a:t>least-squares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f=f1*f2</a:t>
            </a:r>
          </a:p>
          <a:p>
            <a:pPr lvl="2"/>
            <a:r>
              <a:rPr lang="en-US" altLang="zh-CN" dirty="0">
                <a:solidFill>
                  <a:srgbClr val="002060"/>
                </a:solidFill>
              </a:rPr>
              <a:t>f1(x)=p(1)*power(t,4)+p(2)*power(t,3)+p(3)*power(t,2</a:t>
            </a:r>
            <a:r>
              <a:rPr lang="en-US" altLang="zh-CN" dirty="0" smtClean="0">
                <a:solidFill>
                  <a:srgbClr val="002060"/>
                </a:solidFill>
              </a:rPr>
              <a:t>)+</a:t>
            </a:r>
            <a:r>
              <a:rPr lang="en-US" altLang="zh-CN" dirty="0">
                <a:solidFill>
                  <a:srgbClr val="002060"/>
                </a:solidFill>
              </a:rPr>
              <a:t>p(4)*power(t,1)+p(5)</a:t>
            </a:r>
            <a:endParaRPr lang="zh-CN" altLang="zh-CN" dirty="0">
              <a:solidFill>
                <a:srgbClr val="002060"/>
              </a:solidFill>
            </a:endParaRP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t=x-T*t0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x0=360,t0=365.25,T</a:t>
            </a:r>
            <a:r>
              <a:rPr lang="zh-CN" altLang="zh-CN" dirty="0">
                <a:solidFill>
                  <a:srgbClr val="002060"/>
                </a:solidFill>
              </a:rPr>
              <a:t>＝</a:t>
            </a:r>
            <a:r>
              <a:rPr lang="en-US" altLang="zh-CN" dirty="0">
                <a:solidFill>
                  <a:srgbClr val="002060"/>
                </a:solidFill>
              </a:rPr>
              <a:t>ceil((x-x0)/t0</a:t>
            </a:r>
            <a:r>
              <a:rPr lang="en-US" altLang="zh-CN" dirty="0" smtClean="0">
                <a:solidFill>
                  <a:srgbClr val="002060"/>
                </a:solidFill>
              </a:rPr>
              <a:t>)</a:t>
            </a:r>
          </a:p>
          <a:p>
            <a:pPr lvl="2"/>
            <a:r>
              <a:rPr lang="en-US" altLang="zh-CN" dirty="0" smtClean="0">
                <a:solidFill>
                  <a:srgbClr val="002060"/>
                </a:solidFill>
              </a:rPr>
              <a:t>f2=</a:t>
            </a:r>
            <a:r>
              <a:rPr lang="en-US" altLang="zh-CN" dirty="0" err="1" smtClean="0">
                <a:solidFill>
                  <a:srgbClr val="002060"/>
                </a:solidFill>
              </a:rPr>
              <a:t>lp</a:t>
            </a:r>
            <a:r>
              <a:rPr lang="en-US" altLang="zh-CN" dirty="0" smtClean="0">
                <a:solidFill>
                  <a:srgbClr val="002060"/>
                </a:solidFill>
              </a:rPr>
              <a:t>(1)*x^2+lp(2)*</a:t>
            </a:r>
            <a:r>
              <a:rPr lang="en-US" altLang="zh-CN" dirty="0" err="1" smtClean="0">
                <a:solidFill>
                  <a:srgbClr val="002060"/>
                </a:solidFill>
              </a:rPr>
              <a:t>x+lp</a:t>
            </a:r>
            <a:r>
              <a:rPr lang="en-US" altLang="zh-CN" dirty="0" smtClean="0">
                <a:solidFill>
                  <a:srgbClr val="002060"/>
                </a:solidFill>
              </a:rPr>
              <a:t>(3)</a:t>
            </a:r>
            <a:endParaRPr lang="zh-CN" altLang="zh-CN" dirty="0">
              <a:solidFill>
                <a:srgbClr val="002060"/>
              </a:solidFill>
            </a:endParaRPr>
          </a:p>
          <a:p>
            <a:pPr lvl="2"/>
            <a:endParaRPr lang="en-US" altLang="zh-CN" dirty="0">
              <a:solidFill>
                <a:srgbClr val="002060"/>
              </a:solidFill>
            </a:endParaRPr>
          </a:p>
          <a:p>
            <a:pPr lvl="1"/>
            <a:r>
              <a:rPr lang="en-US" altLang="zh-CN" dirty="0">
                <a:solidFill>
                  <a:srgbClr val="002060"/>
                </a:solidFill>
              </a:rPr>
              <a:t>Angle correction, need to built a model because of the unknown angle of diffuse plane to the satellite plat.(next work)</a:t>
            </a:r>
            <a:endParaRPr lang="zh-CN" alt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813F2"/>
                </a:solidFill>
              </a:rPr>
              <a:t>The periodical oscillation </a:t>
            </a:r>
            <a:r>
              <a:rPr lang="en-US" altLang="zh-CN" sz="3600" b="1" dirty="0" err="1" smtClean="0">
                <a:solidFill>
                  <a:srgbClr val="0813F2"/>
                </a:solidFill>
              </a:rPr>
              <a:t>corretion</a:t>
            </a:r>
            <a:endParaRPr lang="zh-CN" altLang="en-US" sz="3600" b="1" dirty="0">
              <a:solidFill>
                <a:srgbClr val="0813F2"/>
              </a:solidFill>
            </a:endParaRPr>
          </a:p>
        </p:txBody>
      </p:sp>
      <p:graphicFrame>
        <p:nvGraphicFramePr>
          <p:cNvPr id="7" name="内容占位符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5542895"/>
              </p:ext>
            </p:extLst>
          </p:nvPr>
        </p:nvGraphicFramePr>
        <p:xfrm>
          <a:off x="719572" y="4509120"/>
          <a:ext cx="7704855" cy="10081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1703"/>
                <a:gridCol w="1629873"/>
                <a:gridCol w="1481703"/>
                <a:gridCol w="1629873"/>
                <a:gridCol w="1481703"/>
              </a:tblGrid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p(1)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p(2)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p(3)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p(4)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</a:rPr>
                        <a:t>p(5)</a:t>
                      </a:r>
                      <a:endParaRPr lang="zh-CN" sz="1800" b="1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5.3635E-11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-3.7256E-08</a:t>
                      </a:r>
                      <a:endParaRPr lang="zh-CN" sz="18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9.5554E-06</a:t>
                      </a:r>
                      <a:endParaRPr lang="zh-CN" sz="18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>
                          <a:effectLst/>
                        </a:rPr>
                        <a:t>-1.0989E-03</a:t>
                      </a:r>
                      <a:endParaRPr lang="zh-CN" sz="18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</a:rPr>
                        <a:t>1.0396E+00</a:t>
                      </a:r>
                      <a:endParaRPr lang="zh-CN" sz="18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4077072"/>
            <a:ext cx="749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Coefficients of 4 orders least </a:t>
            </a:r>
            <a:r>
              <a:rPr lang="en-US" altLang="zh-CN" dirty="0"/>
              <a:t>squares </a:t>
            </a:r>
            <a:r>
              <a:rPr lang="en-US" altLang="zh-CN" dirty="0" smtClean="0"/>
              <a:t>polynomial </a:t>
            </a:r>
            <a:r>
              <a:rPr lang="en-US" altLang="zh-CN" dirty="0"/>
              <a:t>curve </a:t>
            </a:r>
            <a:r>
              <a:rPr lang="en-US" altLang="zh-CN" dirty="0" smtClean="0"/>
              <a:t>fitting of f1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936" y="1111011"/>
            <a:ext cx="5400000" cy="3038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52" y="1146367"/>
            <a:ext cx="5400000" cy="296735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138310" y="5949280"/>
                <a:ext cx="3256083" cy="6774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D</m:t>
                      </m:r>
                      <m:r>
                        <a:rPr lang="en-US" altLang="zh-CN">
                          <a:latin typeface="Cambria Math"/>
                        </a:rPr>
                        <m:t>=2</m:t>
                      </m:r>
                      <m:r>
                        <a:rPr lang="en-US" altLang="zh-CN" i="1">
                          <a:latin typeface="Cambria Math"/>
                        </a:rPr>
                        <m:t>∗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y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y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945</m:t>
                              </m:r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y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2</m:t>
                              </m:r>
                            </m:e>
                          </m:d>
                          <m:r>
                            <a:rPr lang="en-US" altLang="zh-CN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y</m:t>
                          </m:r>
                          <m:d>
                            <m:d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>
                                  <a:latin typeface="Cambria Math"/>
                                </a:rPr>
                                <m:t>945</m:t>
                              </m:r>
                            </m:e>
                          </m:d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∗</m:t>
                      </m:r>
                      <m:r>
                        <a:rPr lang="en-US" altLang="zh-CN">
                          <a:latin typeface="Cambria Math"/>
                        </a:rPr>
                        <m:t>100%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310" y="5949280"/>
                <a:ext cx="3256083" cy="6774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526700"/>
              </p:ext>
            </p:extLst>
          </p:nvPr>
        </p:nvGraphicFramePr>
        <p:xfrm>
          <a:off x="755576" y="5949280"/>
          <a:ext cx="4032447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149"/>
                <a:gridCol w="1344149"/>
                <a:gridCol w="1344149"/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lp(1)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lp(2)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lp(3)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1.74E-05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>
                          <a:effectLst/>
                        </a:rPr>
                        <a:t>-0.0307</a:t>
                      </a:r>
                      <a:endParaRPr lang="en-US" altLang="zh-CN" sz="1800" b="0" i="0" u="none" strike="noStrike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effectLst/>
                        </a:rPr>
                        <a:t>110.2324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1560" y="5579948"/>
            <a:ext cx="5061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Coefficients of 2 orders fitting of f2(A2r CH6)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239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4835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813F2"/>
                </a:solidFill>
              </a:rPr>
              <a:t>Ocean vicarious calibration</a:t>
            </a:r>
            <a:endParaRPr lang="zh-CN" altLang="en-US" b="1" dirty="0">
              <a:solidFill>
                <a:srgbClr val="0813F2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5229200"/>
            <a:ext cx="8229600" cy="1512168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Latitude: S 30 ~ N30  Longitude: E 160~ W 120</a:t>
            </a:r>
          </a:p>
          <a:p>
            <a:r>
              <a:rPr lang="en-US" altLang="zh-CN" dirty="0"/>
              <a:t>Trend of observation radiance</a:t>
            </a:r>
          </a:p>
          <a:p>
            <a:r>
              <a:rPr lang="en-US" altLang="zh-CN" dirty="0"/>
              <a:t>Trend of the radiance ratio of observation and model</a:t>
            </a:r>
          </a:p>
          <a:p>
            <a:r>
              <a:rPr lang="en-US" altLang="zh-CN" dirty="0"/>
              <a:t>The TOMRAD was used and the total ozone assumed to be 300</a:t>
            </a:r>
            <a:endParaRPr lang="zh-CN" altLang="en-US" dirty="0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48356"/>
            <a:ext cx="8000505" cy="4500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9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890"/>
            <a:ext cx="8229600" cy="1047846"/>
          </a:xfrm>
        </p:spPr>
        <p:txBody>
          <a:bodyPr>
            <a:no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</a:rPr>
              <a:t>3 years data analysis </a:t>
            </a:r>
            <a:r>
              <a:rPr lang="en-US" altLang="zh-CN" sz="3200" dirty="0" smtClean="0">
                <a:solidFill>
                  <a:srgbClr val="002060"/>
                </a:solidFill>
              </a:rPr>
              <a:t/>
            </a:r>
            <a:br>
              <a:rPr lang="en-US" altLang="zh-CN" sz="3200" dirty="0" smtClean="0">
                <a:solidFill>
                  <a:srgbClr val="002060"/>
                </a:solidFill>
              </a:rPr>
            </a:br>
            <a:r>
              <a:rPr lang="en-US" altLang="zh-CN" sz="3200" dirty="0" smtClean="0">
                <a:solidFill>
                  <a:srgbClr val="002060"/>
                </a:solidFill>
              </a:rPr>
              <a:t>(13-Nov-2010 to 17-Jul-2013)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pic>
        <p:nvPicPr>
          <p:cNvPr id="1028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52" y="1052736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图片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952" y="3941014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图片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941014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6381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9344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12306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912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418058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0813F2"/>
                </a:solidFill>
              </a:rPr>
              <a:t>Monthly minimum and 2 order polynomial </a:t>
            </a:r>
            <a:r>
              <a:rPr lang="en-US" altLang="zh-CN" sz="2800" b="1" dirty="0">
                <a:solidFill>
                  <a:srgbClr val="0813F2"/>
                </a:solidFill>
              </a:rPr>
              <a:t>curve fitting</a:t>
            </a:r>
            <a:endParaRPr lang="zh-CN" altLang="zh-CN" sz="2800" b="1" dirty="0">
              <a:solidFill>
                <a:srgbClr val="0813F2"/>
              </a:solidFill>
            </a:endParaRPr>
          </a:p>
        </p:txBody>
      </p:sp>
      <p:pic>
        <p:nvPicPr>
          <p:cNvPr id="205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836712"/>
            <a:ext cx="5400000" cy="30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419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aphicFrame>
        <p:nvGraphicFramePr>
          <p:cNvPr id="16" name="内容占位符 1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3157249"/>
              </p:ext>
            </p:extLst>
          </p:nvPr>
        </p:nvGraphicFramePr>
        <p:xfrm>
          <a:off x="287402" y="3717032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内容占位符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92735839"/>
              </p:ext>
            </p:extLst>
          </p:nvPr>
        </p:nvGraphicFramePr>
        <p:xfrm>
          <a:off x="4679952" y="3717032"/>
          <a:ext cx="432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508" y="5949280"/>
            <a:ext cx="738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detector degradation monitored by diffusers and ratio is close(0.61%)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Consistency hint the degradation of diffuser </a:t>
            </a:r>
            <a:r>
              <a:rPr lang="en-US" altLang="zh-CN" dirty="0" smtClean="0"/>
              <a:t>A3 </a:t>
            </a:r>
            <a:r>
              <a:rPr lang="en-US" altLang="zh-CN" dirty="0"/>
              <a:t>is </a:t>
            </a:r>
            <a:r>
              <a:rPr lang="en-US" altLang="zh-CN" dirty="0" smtClean="0"/>
              <a:t>small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456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715</Words>
  <Application>Microsoft Office PowerPoint</Application>
  <PresentationFormat>全屏显示(4:3)</PresentationFormat>
  <Paragraphs>104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Office 主题​​</vt:lpstr>
      <vt:lpstr>自定义设计方案</vt:lpstr>
      <vt:lpstr>In-orbit Calibration of The Total Ozone Unit on FY-3B(FY-3B/TOU)</vt:lpstr>
      <vt:lpstr>Experience</vt:lpstr>
      <vt:lpstr>Current work on FY-3B/TOU Calibration</vt:lpstr>
      <vt:lpstr>Degradation of The Diffusers</vt:lpstr>
      <vt:lpstr>Periodical oscillation degradation</vt:lpstr>
      <vt:lpstr>The periodical oscillation corretion</vt:lpstr>
      <vt:lpstr>Ocean vicarious calibration</vt:lpstr>
      <vt:lpstr>3 years data analysis  (13-Nov-2010 to 17-Jul-2013)</vt:lpstr>
      <vt:lpstr>Monthly minimum and 2 order polynomial curve fitting</vt:lpstr>
      <vt:lpstr>Cross track dependence correcction</vt:lpstr>
      <vt:lpstr>Effect of cross-track dependence</vt:lpstr>
      <vt:lpstr>FY-3B/TOU Total ozone Product</vt:lpstr>
      <vt:lpstr>Thanks</vt:lpstr>
    </vt:vector>
  </TitlesOfParts>
  <Company>NSMC/CMA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In-orbit Calibration of FY-3B/TOU</dc:title>
  <dc:creator>Weihe Wang</dc:creator>
  <cp:lastModifiedBy>Weihe Wang</cp:lastModifiedBy>
  <cp:revision>35</cp:revision>
  <dcterms:created xsi:type="dcterms:W3CDTF">2013-11-12T06:03:13Z</dcterms:created>
  <dcterms:modified xsi:type="dcterms:W3CDTF">2013-11-13T09:18:16Z</dcterms:modified>
</cp:coreProperties>
</file>