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35" r:id="rId5"/>
    <p:sldId id="373" r:id="rId6"/>
    <p:sldId id="376" r:id="rId7"/>
    <p:sldId id="374" r:id="rId8"/>
    <p:sldId id="377" r:id="rId9"/>
    <p:sldId id="375" r:id="rId10"/>
  </p:sldIdLst>
  <p:sldSz cx="9144000" cy="6858000" type="screen4x3"/>
  <p:notesSz cx="6669088" cy="9928225"/>
  <p:custDataLst>
    <p:tags r:id="rId13"/>
  </p:custDataLst>
  <p:defaultTextStyle>
    <a:defPPr>
      <a:defRPr lang="de-DE"/>
    </a:defPPr>
    <a:lvl1pPr algn="l" rtl="0" fontAlgn="base">
      <a:lnSpc>
        <a:spcPts val="2600"/>
      </a:lnSpc>
      <a:spcBef>
        <a:spcPct val="0"/>
      </a:spcBef>
      <a:spcAft>
        <a:spcPct val="0"/>
      </a:spcAft>
      <a:buChar char="-"/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fontAlgn="base">
      <a:lnSpc>
        <a:spcPts val="2600"/>
      </a:lnSpc>
      <a:spcBef>
        <a:spcPct val="0"/>
      </a:spcBef>
      <a:spcAft>
        <a:spcPct val="0"/>
      </a:spcAft>
      <a:buChar char="-"/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fontAlgn="base">
      <a:lnSpc>
        <a:spcPts val="2600"/>
      </a:lnSpc>
      <a:spcBef>
        <a:spcPct val="0"/>
      </a:spcBef>
      <a:spcAft>
        <a:spcPct val="0"/>
      </a:spcAft>
      <a:buChar char="-"/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fontAlgn="base">
      <a:lnSpc>
        <a:spcPts val="2600"/>
      </a:lnSpc>
      <a:spcBef>
        <a:spcPct val="0"/>
      </a:spcBef>
      <a:spcAft>
        <a:spcPct val="0"/>
      </a:spcAft>
      <a:buChar char="-"/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fontAlgn="base">
      <a:lnSpc>
        <a:spcPts val="2600"/>
      </a:lnSpc>
      <a:spcBef>
        <a:spcPct val="0"/>
      </a:spcBef>
      <a:spcAft>
        <a:spcPct val="0"/>
      </a:spcAft>
      <a:buChar char="-"/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6868"/>
    <a:srgbClr val="D2D2D2"/>
    <a:srgbClr val="FAFAFA"/>
    <a:srgbClr val="FF8D00"/>
    <a:srgbClr val="FFE700"/>
    <a:srgbClr val="E7E7E7"/>
    <a:srgbClr val="808080"/>
    <a:srgbClr val="B3B3B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53" autoAdjust="0"/>
    <p:restoredTop sz="94611" autoAdjust="0"/>
  </p:normalViewPr>
  <p:slideViewPr>
    <p:cSldViewPr showGuides="1">
      <p:cViewPr varScale="1">
        <p:scale>
          <a:sx n="70" d="100"/>
          <a:sy n="70" d="100"/>
        </p:scale>
        <p:origin x="-3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607" y="0"/>
            <a:ext cx="2889938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889938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fld id="{9FA044F6-8E21-4B10-B636-04939A1CFAD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70374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63538" y="663575"/>
            <a:ext cx="5942012" cy="4457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5355382"/>
            <a:ext cx="5335270" cy="3828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889938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fld id="{7E2B6D93-CD9C-4BE9-BDEE-7FFFB7E0BCC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595769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\\psf\Host\Users\cd\Desktop\Startbild_4zu3-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rafik 10" descr="dlr_signe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6275" y="5857875"/>
            <a:ext cx="857250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43000" y="1392238"/>
            <a:ext cx="7342188" cy="741362"/>
          </a:xfrm>
        </p:spPr>
        <p:txBody>
          <a:bodyPr/>
          <a:lstStyle>
            <a:lvl1pPr algn="ctr">
              <a:tabLst>
                <a:tab pos="2038350" algn="l"/>
              </a:tabLst>
              <a:defRPr>
                <a:solidFill>
                  <a:srgbClr val="0070C0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de-DE" noProof="0" dirty="0" smtClean="0"/>
          </a:p>
        </p:txBody>
      </p:sp>
      <p:sp>
        <p:nvSpPr>
          <p:cNvPr id="85029" name="Rectangle 37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159000"/>
            <a:ext cx="7342188" cy="1702048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rgbClr val="00B0F0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de-DE" noProof="0" dirty="0" smtClean="0"/>
          </a:p>
        </p:txBody>
      </p:sp>
    </p:spTree>
    <p:extLst>
      <p:ext uri="{BB962C8B-B14F-4D97-AF65-F5344CB8AC3E}">
        <p14:creationId xmlns:p14="http://schemas.microsoft.com/office/powerpoint/2010/main" xmlns="" val="3372642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620688"/>
            <a:ext cx="7342188" cy="738187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43000" y="1412776"/>
            <a:ext cx="7694613" cy="4464149"/>
          </a:xfrm>
        </p:spPr>
        <p:txBody>
          <a:bodyPr/>
          <a:lstStyle>
            <a:lvl1pPr marL="269875" indent="-269875">
              <a:buSzPct val="75000"/>
              <a:buFont typeface="Wingdings" pitchFamily="2" charset="2"/>
              <a:buChar char="Ø"/>
              <a:defRPr/>
            </a:lvl1pPr>
            <a:lvl2pPr marL="717550" indent="-271463">
              <a:buSzPct val="75000"/>
              <a:buFont typeface="Wingdings" pitchFamily="2" charset="2"/>
              <a:buChar char="Ø"/>
              <a:defRPr/>
            </a:lvl2pPr>
            <a:lvl3pPr marL="1166813" indent="-268288">
              <a:buSzPct val="75000"/>
              <a:buFont typeface="Wingdings" pitchFamily="2" charset="2"/>
              <a:buChar char="Ø"/>
              <a:defRPr/>
            </a:lvl3pPr>
            <a:lvl4pPr marL="1616075" indent="-271463">
              <a:buSzPct val="75000"/>
              <a:buFont typeface="Wingdings" pitchFamily="2" charset="2"/>
              <a:buChar char="Ø"/>
              <a:defRPr/>
            </a:lvl4pPr>
            <a:lvl5pPr marL="2063750" indent="-266700">
              <a:buSzPct val="75000"/>
              <a:buFont typeface="Wingdings" pitchFamily="2" charset="2"/>
              <a:buChar char="Ø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6" name="Rectangle 51"/>
          <p:cNvSpPr txBox="1">
            <a:spLocks noChangeArrowheads="1"/>
          </p:cNvSpPr>
          <p:nvPr userDrawn="1"/>
        </p:nvSpPr>
        <p:spPr bwMode="auto">
          <a:xfrm>
            <a:off x="1685503" y="6525344"/>
            <a:ext cx="582241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800" kern="1200">
                <a:solidFill>
                  <a:srgbClr val="686868"/>
                </a:solidFill>
                <a:latin typeface="Arial" charset="0"/>
                <a:ea typeface="ヒラギノ角ゴ Pro W3" charset="-128"/>
                <a:cs typeface="+mn-cs"/>
              </a:defRPr>
            </a:lvl1pPr>
            <a:lvl2pPr marL="4572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har char="-"/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2pPr>
            <a:lvl3pPr marL="9144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har char="-"/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3pPr>
            <a:lvl4pPr marL="13716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har char="-"/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4pPr>
            <a:lvl5pPr marL="18288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har char="-"/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9pPr>
          </a:lstStyle>
          <a:p>
            <a:pPr>
              <a:defRPr/>
            </a:pPr>
            <a:r>
              <a:rPr lang="de-DE" dirty="0" smtClean="0"/>
              <a:t>Chart </a:t>
            </a:r>
            <a:fld id="{3506621A-C0A4-4A0C-B85C-C8F5CD15F720}" type="slidenum">
              <a:rPr lang="de-DE" smtClean="0"/>
              <a:pPr>
                <a:defRPr/>
              </a:pPr>
              <a:t>‹#›</a:t>
            </a:fld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232024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620688"/>
            <a:ext cx="7342188" cy="738187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143000" y="1412776"/>
            <a:ext cx="3770313" cy="4464149"/>
          </a:xfrm>
        </p:spPr>
        <p:txBody>
          <a:bodyPr/>
          <a:lstStyle>
            <a:lvl1pPr marL="269875" indent="-269875">
              <a:buSzPct val="75000"/>
              <a:buFont typeface="Wingdings" pitchFamily="2" charset="2"/>
              <a:buChar char="Ø"/>
              <a:defRPr/>
            </a:lvl1pPr>
            <a:lvl2pPr marL="717550" indent="-271463">
              <a:buSzPct val="75000"/>
              <a:buFont typeface="Wingdings" pitchFamily="2" charset="2"/>
              <a:buChar char="Ø"/>
              <a:defRPr/>
            </a:lvl2pPr>
            <a:lvl3pPr marL="1166813" indent="-268288">
              <a:buSzPct val="75000"/>
              <a:buFont typeface="Wingdings" pitchFamily="2" charset="2"/>
              <a:buChar char="Ø"/>
              <a:defRPr/>
            </a:lvl3pPr>
            <a:lvl4pPr marL="1616075" indent="-271463">
              <a:buSzPct val="75000"/>
              <a:buFont typeface="Wingdings" pitchFamily="2" charset="2"/>
              <a:buChar char="Ø"/>
              <a:defRPr/>
            </a:lvl4pPr>
            <a:lvl5pPr marL="2065338" indent="-173038">
              <a:buSzPct val="75000"/>
              <a:buFont typeface="Wingdings" pitchFamily="2" charset="2"/>
              <a:buChar char="Ø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65713" y="1412776"/>
            <a:ext cx="3771900" cy="4464149"/>
          </a:xfrm>
        </p:spPr>
        <p:txBody>
          <a:bodyPr/>
          <a:lstStyle>
            <a:lvl1pPr marL="269875" indent="-269875">
              <a:buSzPct val="75000"/>
              <a:buFont typeface="Wingdings" pitchFamily="2" charset="2"/>
              <a:buChar char="Ø"/>
              <a:defRPr/>
            </a:lvl1pPr>
            <a:lvl2pPr marL="717550" indent="-271463">
              <a:buSzPct val="75000"/>
              <a:buFont typeface="Wingdings" pitchFamily="2" charset="2"/>
              <a:buChar char="Ø"/>
              <a:defRPr/>
            </a:lvl2pPr>
            <a:lvl3pPr marL="1166813" indent="-268288">
              <a:buSzPct val="75000"/>
              <a:buFont typeface="Wingdings" pitchFamily="2" charset="2"/>
              <a:buChar char="Ø"/>
              <a:defRPr/>
            </a:lvl3pPr>
            <a:lvl4pPr marL="1616075" indent="-271463">
              <a:buSzPct val="75000"/>
              <a:buFont typeface="Wingdings" pitchFamily="2" charset="2"/>
              <a:buChar char="Ø"/>
              <a:defRPr/>
            </a:lvl4pPr>
            <a:lvl5pPr marL="2063750" indent="-266700">
              <a:buSzPct val="75000"/>
              <a:buFont typeface="Wingdings" pitchFamily="2" charset="2"/>
              <a:buChar char="Ø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7" name="Rectangle 51"/>
          <p:cNvSpPr txBox="1">
            <a:spLocks noChangeArrowheads="1"/>
          </p:cNvSpPr>
          <p:nvPr userDrawn="1"/>
        </p:nvSpPr>
        <p:spPr bwMode="auto">
          <a:xfrm>
            <a:off x="1685503" y="6525344"/>
            <a:ext cx="582241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800" kern="1200">
                <a:solidFill>
                  <a:srgbClr val="686868"/>
                </a:solidFill>
                <a:latin typeface="Arial" charset="0"/>
                <a:ea typeface="ヒラギノ角ゴ Pro W3" charset="-128"/>
                <a:cs typeface="+mn-cs"/>
              </a:defRPr>
            </a:lvl1pPr>
            <a:lvl2pPr marL="4572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har char="-"/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2pPr>
            <a:lvl3pPr marL="9144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har char="-"/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3pPr>
            <a:lvl4pPr marL="13716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har char="-"/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4pPr>
            <a:lvl5pPr marL="18288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har char="-"/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9pPr>
          </a:lstStyle>
          <a:p>
            <a:pPr>
              <a:defRPr/>
            </a:pPr>
            <a:r>
              <a:rPr lang="de-DE" dirty="0" smtClean="0"/>
              <a:t>Chart </a:t>
            </a:r>
            <a:fld id="{3506621A-C0A4-4A0C-B85C-C8F5CD15F720}" type="slidenum">
              <a:rPr lang="de-DE" smtClean="0"/>
              <a:pPr>
                <a:defRPr/>
              </a:pPr>
              <a:t>‹#›</a:t>
            </a:fld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40549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1144800" y="1412776"/>
            <a:ext cx="3769200" cy="333425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65200" y="1412776"/>
            <a:ext cx="3769200" cy="334800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143000" y="620688"/>
            <a:ext cx="7342188" cy="738187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idx="12"/>
          </p:nvPr>
        </p:nvSpPr>
        <p:spPr>
          <a:xfrm>
            <a:off x="1144800" y="1844824"/>
            <a:ext cx="3769200" cy="4176464"/>
          </a:xfrm>
        </p:spPr>
        <p:txBody>
          <a:bodyPr/>
          <a:lstStyle>
            <a:lvl1pPr marL="269875" indent="-269875">
              <a:buSzPct val="75000"/>
              <a:buFont typeface="Wingdings" pitchFamily="2" charset="2"/>
              <a:buChar char="Ø"/>
              <a:defRPr/>
            </a:lvl1pPr>
            <a:lvl2pPr marL="717550" indent="-271463">
              <a:buSzPct val="75000"/>
              <a:buFont typeface="Wingdings" pitchFamily="2" charset="2"/>
              <a:buChar char="Ø"/>
              <a:defRPr/>
            </a:lvl2pPr>
            <a:lvl3pPr marL="1166813" indent="-268288">
              <a:buSzPct val="75000"/>
              <a:buFont typeface="Wingdings" pitchFamily="2" charset="2"/>
              <a:buChar char="Ø"/>
              <a:defRPr/>
            </a:lvl3pPr>
            <a:lvl4pPr marL="1614488" indent="-179388">
              <a:buSzPct val="75000"/>
              <a:buFont typeface="Wingdings" pitchFamily="2" charset="2"/>
              <a:buChar char="Ø"/>
              <a:defRPr/>
            </a:lvl4pPr>
            <a:lvl5pPr marL="2063750" indent="-266700">
              <a:buSzPct val="75000"/>
              <a:buFont typeface="Wingdings" pitchFamily="2" charset="2"/>
              <a:buChar char="Ø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13" name="Inhaltsplatzhalter 2"/>
          <p:cNvSpPr>
            <a:spLocks noGrp="1"/>
          </p:cNvSpPr>
          <p:nvPr>
            <p:ph idx="13"/>
          </p:nvPr>
        </p:nvSpPr>
        <p:spPr>
          <a:xfrm>
            <a:off x="5065200" y="1844824"/>
            <a:ext cx="3769200" cy="4176464"/>
          </a:xfrm>
        </p:spPr>
        <p:txBody>
          <a:bodyPr/>
          <a:lstStyle>
            <a:lvl1pPr marL="269875" indent="-269875">
              <a:buSzPct val="75000"/>
              <a:buFont typeface="Wingdings" pitchFamily="2" charset="2"/>
              <a:buChar char="Ø"/>
              <a:defRPr/>
            </a:lvl1pPr>
            <a:lvl2pPr marL="717550" indent="-271463">
              <a:buSzPct val="75000"/>
              <a:buFont typeface="Wingdings" pitchFamily="2" charset="2"/>
              <a:buChar char="Ø"/>
              <a:defRPr/>
            </a:lvl2pPr>
            <a:lvl3pPr marL="1166813" indent="-268288">
              <a:buSzPct val="75000"/>
              <a:buFont typeface="Wingdings" pitchFamily="2" charset="2"/>
              <a:buChar char="Ø"/>
              <a:defRPr/>
            </a:lvl3pPr>
            <a:lvl4pPr marL="1616075" indent="-271463">
              <a:buSzPct val="75000"/>
              <a:buFont typeface="Wingdings" pitchFamily="2" charset="2"/>
              <a:buChar char="Ø"/>
              <a:defRPr/>
            </a:lvl4pPr>
            <a:lvl5pPr marL="2063750" indent="-266700">
              <a:buSzPct val="75000"/>
              <a:buFont typeface="Wingdings" pitchFamily="2" charset="2"/>
              <a:buChar char="Ø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14" name="Rectangle 51"/>
          <p:cNvSpPr txBox="1">
            <a:spLocks noChangeArrowheads="1"/>
          </p:cNvSpPr>
          <p:nvPr userDrawn="1"/>
        </p:nvSpPr>
        <p:spPr bwMode="auto">
          <a:xfrm>
            <a:off x="1685503" y="6525344"/>
            <a:ext cx="582241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800" kern="1200">
                <a:solidFill>
                  <a:srgbClr val="686868"/>
                </a:solidFill>
                <a:latin typeface="Arial" charset="0"/>
                <a:ea typeface="ヒラギノ角ゴ Pro W3" charset="-128"/>
                <a:cs typeface="+mn-cs"/>
              </a:defRPr>
            </a:lvl1pPr>
            <a:lvl2pPr marL="4572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har char="-"/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2pPr>
            <a:lvl3pPr marL="9144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har char="-"/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3pPr>
            <a:lvl4pPr marL="13716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har char="-"/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4pPr>
            <a:lvl5pPr marL="18288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har char="-"/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9pPr>
          </a:lstStyle>
          <a:p>
            <a:pPr>
              <a:defRPr/>
            </a:pPr>
            <a:r>
              <a:rPr lang="de-DE" dirty="0" smtClean="0"/>
              <a:t>Chart </a:t>
            </a:r>
            <a:fld id="{3506621A-C0A4-4A0C-B85C-C8F5CD15F720}" type="slidenum">
              <a:rPr lang="de-DE" smtClean="0"/>
              <a:pPr>
                <a:defRPr/>
              </a:pPr>
              <a:t>‹#›</a:t>
            </a:fld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88872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620688"/>
            <a:ext cx="7342188" cy="738187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5" name="Rectangle 51"/>
          <p:cNvSpPr txBox="1">
            <a:spLocks noChangeArrowheads="1"/>
          </p:cNvSpPr>
          <p:nvPr userDrawn="1"/>
        </p:nvSpPr>
        <p:spPr bwMode="auto">
          <a:xfrm>
            <a:off x="1685503" y="6525344"/>
            <a:ext cx="582241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800" kern="1200">
                <a:solidFill>
                  <a:srgbClr val="686868"/>
                </a:solidFill>
                <a:latin typeface="Arial" charset="0"/>
                <a:ea typeface="ヒラギノ角ゴ Pro W3" charset="-128"/>
                <a:cs typeface="+mn-cs"/>
              </a:defRPr>
            </a:lvl1pPr>
            <a:lvl2pPr marL="4572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har char="-"/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2pPr>
            <a:lvl3pPr marL="9144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har char="-"/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3pPr>
            <a:lvl4pPr marL="13716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har char="-"/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4pPr>
            <a:lvl5pPr marL="18288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har char="-"/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9pPr>
          </a:lstStyle>
          <a:p>
            <a:pPr>
              <a:defRPr/>
            </a:pPr>
            <a:r>
              <a:rPr lang="de-DE" dirty="0" smtClean="0"/>
              <a:t>Chart </a:t>
            </a:r>
            <a:fld id="{3506621A-C0A4-4A0C-B85C-C8F5CD15F720}" type="slidenum">
              <a:rPr lang="de-DE" smtClean="0"/>
              <a:pPr>
                <a:defRPr/>
              </a:pPr>
              <a:t>‹#›</a:t>
            </a:fld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285289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1"/>
          <p:cNvSpPr txBox="1">
            <a:spLocks noChangeArrowheads="1"/>
          </p:cNvSpPr>
          <p:nvPr userDrawn="1"/>
        </p:nvSpPr>
        <p:spPr bwMode="auto">
          <a:xfrm>
            <a:off x="1685503" y="6525344"/>
            <a:ext cx="582241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800" kern="1200">
                <a:solidFill>
                  <a:srgbClr val="686868"/>
                </a:solidFill>
                <a:latin typeface="Arial" charset="0"/>
                <a:ea typeface="ヒラギノ角ゴ Pro W3" charset="-128"/>
                <a:cs typeface="+mn-cs"/>
              </a:defRPr>
            </a:lvl1pPr>
            <a:lvl2pPr marL="4572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har char="-"/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2pPr>
            <a:lvl3pPr marL="9144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har char="-"/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3pPr>
            <a:lvl4pPr marL="13716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har char="-"/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4pPr>
            <a:lvl5pPr marL="18288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har char="-"/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+mn-cs"/>
              </a:defRPr>
            </a:lvl9pPr>
          </a:lstStyle>
          <a:p>
            <a:pPr>
              <a:defRPr/>
            </a:pPr>
            <a:r>
              <a:rPr lang="de-DE" dirty="0" smtClean="0"/>
              <a:t>Chart </a:t>
            </a:r>
            <a:fld id="{3506621A-C0A4-4A0C-B85C-C8F5CD15F720}" type="slidenum">
              <a:rPr lang="de-DE" smtClean="0"/>
              <a:pPr>
                <a:defRPr/>
              </a:pPr>
              <a:t>‹#›</a:t>
            </a:fld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28128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\\psf\Host\Users\cd\Desktop\Startbild_4zu3-Fus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07138"/>
            <a:ext cx="9144000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938213"/>
            <a:ext cx="7342188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884363"/>
            <a:ext cx="7694613" cy="399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pic>
        <p:nvPicPr>
          <p:cNvPr id="1029" name="Grafik 10" descr="dlr_signet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850" y="6143625"/>
            <a:ext cx="5715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0" r:id="rId2"/>
    <p:sldLayoutId id="2147483731" r:id="rId3"/>
    <p:sldLayoutId id="2147483732" r:id="rId4"/>
    <p:sldLayoutId id="2147483733" r:id="rId5"/>
    <p:sldLayoutId id="2147483734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2400" b="1">
          <a:solidFill>
            <a:srgbClr val="686868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900"/>
        </a:lnSpc>
        <a:spcBef>
          <a:spcPct val="0"/>
        </a:spcBef>
        <a:spcAft>
          <a:spcPct val="0"/>
        </a:spcAft>
        <a:defRPr sz="2400" b="1">
          <a:solidFill>
            <a:srgbClr val="686868"/>
          </a:solidFill>
          <a:latin typeface="Arial" charset="0"/>
          <a:ea typeface="ヒラギノ角ゴ Pro W3" charset="-128"/>
          <a:cs typeface="Arial" charset="0"/>
        </a:defRPr>
      </a:lvl2pPr>
      <a:lvl3pPr algn="l" rtl="0" eaLnBrk="1" fontAlgn="base" hangingPunct="1">
        <a:lnSpc>
          <a:spcPts val="2900"/>
        </a:lnSpc>
        <a:spcBef>
          <a:spcPct val="0"/>
        </a:spcBef>
        <a:spcAft>
          <a:spcPct val="0"/>
        </a:spcAft>
        <a:defRPr sz="2400" b="1">
          <a:solidFill>
            <a:srgbClr val="686868"/>
          </a:solidFill>
          <a:latin typeface="Arial" charset="0"/>
          <a:ea typeface="ヒラギノ角ゴ Pro W3" charset="-128"/>
          <a:cs typeface="Arial" charset="0"/>
        </a:defRPr>
      </a:lvl3pPr>
      <a:lvl4pPr algn="l" rtl="0" eaLnBrk="1" fontAlgn="base" hangingPunct="1">
        <a:lnSpc>
          <a:spcPts val="2900"/>
        </a:lnSpc>
        <a:spcBef>
          <a:spcPct val="0"/>
        </a:spcBef>
        <a:spcAft>
          <a:spcPct val="0"/>
        </a:spcAft>
        <a:defRPr sz="2400" b="1">
          <a:solidFill>
            <a:srgbClr val="686868"/>
          </a:solidFill>
          <a:latin typeface="Arial" charset="0"/>
          <a:ea typeface="ヒラギノ角ゴ Pro W3" charset="-128"/>
          <a:cs typeface="Arial" charset="0"/>
        </a:defRPr>
      </a:lvl4pPr>
      <a:lvl5pPr algn="l" rtl="0" eaLnBrk="1" fontAlgn="base" hangingPunct="1">
        <a:lnSpc>
          <a:spcPts val="2900"/>
        </a:lnSpc>
        <a:spcBef>
          <a:spcPct val="0"/>
        </a:spcBef>
        <a:spcAft>
          <a:spcPct val="0"/>
        </a:spcAft>
        <a:defRPr sz="2400" b="1">
          <a:solidFill>
            <a:srgbClr val="686868"/>
          </a:solidFill>
          <a:latin typeface="Arial" charset="0"/>
          <a:ea typeface="ヒラギノ角ゴ Pro W3" charset="-128"/>
          <a:cs typeface="Arial" charset="0"/>
        </a:defRPr>
      </a:lvl5pPr>
      <a:lvl6pPr marL="457200" algn="l" rtl="0" eaLnBrk="1" fontAlgn="base" hangingPunct="1">
        <a:lnSpc>
          <a:spcPts val="2900"/>
        </a:lnSpc>
        <a:spcBef>
          <a:spcPct val="0"/>
        </a:spcBef>
        <a:spcAft>
          <a:spcPct val="0"/>
        </a:spcAft>
        <a:defRPr sz="2400" b="1">
          <a:solidFill>
            <a:srgbClr val="686868"/>
          </a:solidFill>
          <a:latin typeface="Arial" charset="0"/>
          <a:ea typeface="ヒラギノ角ゴ Pro W3" charset="-128"/>
          <a:cs typeface="Arial" charset="0"/>
        </a:defRPr>
      </a:lvl6pPr>
      <a:lvl7pPr marL="914400" algn="l" rtl="0" eaLnBrk="1" fontAlgn="base" hangingPunct="1">
        <a:lnSpc>
          <a:spcPts val="2900"/>
        </a:lnSpc>
        <a:spcBef>
          <a:spcPct val="0"/>
        </a:spcBef>
        <a:spcAft>
          <a:spcPct val="0"/>
        </a:spcAft>
        <a:defRPr sz="2400" b="1">
          <a:solidFill>
            <a:srgbClr val="686868"/>
          </a:solidFill>
          <a:latin typeface="Arial" charset="0"/>
          <a:ea typeface="ヒラギノ角ゴ Pro W3" charset="-128"/>
          <a:cs typeface="Arial" charset="0"/>
        </a:defRPr>
      </a:lvl7pPr>
      <a:lvl8pPr marL="1371600" algn="l" rtl="0" eaLnBrk="1" fontAlgn="base" hangingPunct="1">
        <a:lnSpc>
          <a:spcPts val="2900"/>
        </a:lnSpc>
        <a:spcBef>
          <a:spcPct val="0"/>
        </a:spcBef>
        <a:spcAft>
          <a:spcPct val="0"/>
        </a:spcAft>
        <a:defRPr sz="2400" b="1">
          <a:solidFill>
            <a:srgbClr val="686868"/>
          </a:solidFill>
          <a:latin typeface="Arial" charset="0"/>
          <a:ea typeface="ヒラギノ角ゴ Pro W3" charset="-128"/>
          <a:cs typeface="Arial" charset="0"/>
        </a:defRPr>
      </a:lvl8pPr>
      <a:lvl9pPr marL="1828800" algn="l" rtl="0" eaLnBrk="1" fontAlgn="base" hangingPunct="1">
        <a:lnSpc>
          <a:spcPts val="2900"/>
        </a:lnSpc>
        <a:spcBef>
          <a:spcPct val="0"/>
        </a:spcBef>
        <a:spcAft>
          <a:spcPct val="0"/>
        </a:spcAft>
        <a:defRPr sz="2400" b="1">
          <a:solidFill>
            <a:srgbClr val="686868"/>
          </a:solidFill>
          <a:latin typeface="Arial" charset="0"/>
          <a:ea typeface="ヒラギノ角ゴ Pro W3" charset="-128"/>
          <a:cs typeface="Arial" charset="0"/>
        </a:defRPr>
      </a:lvl9pPr>
    </p:titleStyle>
    <p:bodyStyle>
      <a:lvl1pPr marL="179388" indent="-179388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25475" indent="-179388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077913" indent="-179388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524000" indent="-179388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970088" indent="-173038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427288" indent="-173038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884488" indent="-173038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341688" indent="-173038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798888" indent="-173038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>
          <a:xfrm>
            <a:off x="1143000" y="764704"/>
            <a:ext cx="7342188" cy="1440160"/>
          </a:xfrm>
        </p:spPr>
        <p:txBody>
          <a:bodyPr/>
          <a:lstStyle/>
          <a:p>
            <a:r>
              <a:rPr lang="en-US" dirty="0"/>
              <a:t>Diego </a:t>
            </a:r>
            <a:r>
              <a:rPr lang="en-US" dirty="0" smtClean="0"/>
              <a:t>Loyola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dirty="0"/>
              <a:t>German Aerospace </a:t>
            </a:r>
            <a:r>
              <a:rPr lang="en-US" dirty="0" smtClean="0"/>
              <a:t>Center (DLR)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Remote Sensing Technology Institute (IMF)</a:t>
            </a:r>
          </a:p>
        </p:txBody>
      </p:sp>
      <p:sp>
        <p:nvSpPr>
          <p:cNvPr id="3075" name="Untertitel 2"/>
          <p:cNvSpPr>
            <a:spLocks noGrp="1"/>
          </p:cNvSpPr>
          <p:nvPr>
            <p:ph type="subTitle" idx="1"/>
          </p:nvPr>
        </p:nvSpPr>
        <p:spPr>
          <a:xfrm>
            <a:off x="1143000" y="2225402"/>
            <a:ext cx="7342188" cy="156363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Global </a:t>
            </a:r>
            <a:r>
              <a:rPr lang="en-US" dirty="0"/>
              <a:t>Space-based Inter-Calibration System (</a:t>
            </a:r>
            <a:r>
              <a:rPr lang="en-US" dirty="0" smtClean="0"/>
              <a:t>GSICS)</a:t>
            </a:r>
            <a:br>
              <a:rPr lang="en-US" dirty="0" smtClean="0"/>
            </a:br>
            <a:r>
              <a:rPr lang="en-US" dirty="0" smtClean="0"/>
              <a:t>Research </a:t>
            </a:r>
            <a:r>
              <a:rPr lang="en-US" dirty="0"/>
              <a:t>Working Group (GRWG) UV </a:t>
            </a:r>
            <a:r>
              <a:rPr lang="en-US" dirty="0" smtClean="0"/>
              <a:t>Sub-Group</a:t>
            </a:r>
            <a:endParaRPr lang="en-US" sz="1400" dirty="0" smtClean="0"/>
          </a:p>
          <a:p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dirty="0" smtClean="0"/>
              <a:t>Web </a:t>
            </a:r>
            <a:r>
              <a:rPr lang="en-US" dirty="0"/>
              <a:t>meeting, </a:t>
            </a:r>
            <a:r>
              <a:rPr lang="en-US" dirty="0" smtClean="0"/>
              <a:t>November 13, 2013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Experience – 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GOME/ERS-2</a:t>
            </a:r>
          </a:p>
          <a:p>
            <a:pPr lvl="1"/>
            <a:r>
              <a:rPr lang="en-US" dirty="0" smtClean="0"/>
              <a:t>Responsible for the operational L1 and L2 products on behave ESA</a:t>
            </a:r>
          </a:p>
          <a:p>
            <a:pPr lvl="1"/>
            <a:endParaRPr lang="en-US" dirty="0"/>
          </a:p>
          <a:p>
            <a:r>
              <a:rPr lang="en-US" dirty="0" smtClean="0"/>
              <a:t>SCIAMACHY/ENVISAT</a:t>
            </a:r>
            <a:endParaRPr lang="en-US" dirty="0"/>
          </a:p>
          <a:p>
            <a:pPr lvl="1"/>
            <a:r>
              <a:rPr lang="en-US" dirty="0"/>
              <a:t>Responsible for the operational L1 and L2 products on behave ESA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GOME-2 on MetOp-A and MetOp-B</a:t>
            </a:r>
          </a:p>
          <a:p>
            <a:pPr lvl="1"/>
            <a:r>
              <a:rPr lang="en-US" dirty="0"/>
              <a:t>Responsible for the operational </a:t>
            </a:r>
            <a:r>
              <a:rPr lang="en-US" dirty="0" smtClean="0"/>
              <a:t>L2 total column products in the framework of EUMETSAT O3M-SAF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TROPOMI/Sentinel 5 Precursor</a:t>
            </a:r>
          </a:p>
          <a:p>
            <a:pPr lvl="1"/>
            <a:r>
              <a:rPr lang="en-US" dirty="0" smtClean="0"/>
              <a:t>Co-lead of the L2 working group for the operational L2 products</a:t>
            </a:r>
          </a:p>
          <a:p>
            <a:pPr lvl="1"/>
            <a:r>
              <a:rPr lang="en-US" dirty="0" smtClean="0"/>
              <a:t>Responsible for the S5P PDGS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Sentinel 4 and Sentinel 5</a:t>
            </a:r>
          </a:p>
          <a:p>
            <a:pPr lvl="1"/>
            <a:r>
              <a:rPr lang="en-US" dirty="0" smtClean="0"/>
              <a:t>Member of the Mission Advisory Group</a:t>
            </a:r>
          </a:p>
          <a:p>
            <a:pPr lvl="1"/>
            <a:r>
              <a:rPr lang="en-US" dirty="0" smtClean="0"/>
              <a:t>ATBD and prototype processor for L1</a:t>
            </a:r>
          </a:p>
        </p:txBody>
      </p:sp>
    </p:spTree>
    <p:extLst>
      <p:ext uri="{BB962C8B-B14F-4D97-AF65-F5344CB8AC3E}">
        <p14:creationId xmlns:p14="http://schemas.microsoft.com/office/powerpoint/2010/main" xmlns="" val="350924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Experience – Publications (L1)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12776"/>
            <a:ext cx="3861047" cy="4464149"/>
          </a:xfrm>
        </p:spPr>
        <p:txBody>
          <a:bodyPr/>
          <a:lstStyle/>
          <a:p>
            <a:r>
              <a:rPr lang="en-US" sz="1400" dirty="0" err="1" smtClean="0"/>
              <a:t>Lerot</a:t>
            </a:r>
            <a:r>
              <a:rPr lang="en-US" sz="1400" dirty="0" smtClean="0"/>
              <a:t> C., Van Roozendael</a:t>
            </a:r>
            <a:r>
              <a:rPr lang="en-US" sz="1400" dirty="0"/>
              <a:t> M</a:t>
            </a:r>
            <a:r>
              <a:rPr lang="en-US" sz="1400" dirty="0" smtClean="0"/>
              <a:t>., </a:t>
            </a:r>
            <a:r>
              <a:rPr lang="en-US" sz="1400" dirty="0" err="1" smtClean="0"/>
              <a:t>Spurr</a:t>
            </a:r>
            <a:r>
              <a:rPr lang="en-US" sz="1400" dirty="0" smtClean="0"/>
              <a:t> </a:t>
            </a:r>
            <a:r>
              <a:rPr lang="en-US" sz="1400" dirty="0"/>
              <a:t>R</a:t>
            </a:r>
            <a:r>
              <a:rPr lang="en-US" sz="1400" dirty="0" smtClean="0"/>
              <a:t>., Loyola </a:t>
            </a:r>
            <a:r>
              <a:rPr lang="en-US" sz="1400" dirty="0"/>
              <a:t>D</a:t>
            </a:r>
            <a:r>
              <a:rPr lang="en-US" sz="1400" dirty="0" smtClean="0"/>
              <a:t>., </a:t>
            </a:r>
            <a:r>
              <a:rPr lang="en-US" sz="1400" dirty="0" err="1" smtClean="0"/>
              <a:t>Coldewey-Egbers</a:t>
            </a:r>
            <a:r>
              <a:rPr lang="en-US" sz="1400" dirty="0" smtClean="0"/>
              <a:t> </a:t>
            </a:r>
            <a:r>
              <a:rPr lang="en-US" sz="1400" dirty="0"/>
              <a:t>M</a:t>
            </a:r>
            <a:r>
              <a:rPr lang="en-US" sz="1400" dirty="0" smtClean="0"/>
              <a:t>., </a:t>
            </a:r>
            <a:r>
              <a:rPr lang="en-US" sz="1400" dirty="0" err="1" smtClean="0"/>
              <a:t>Kochenova</a:t>
            </a:r>
            <a:r>
              <a:rPr lang="en-US" sz="1400" dirty="0" smtClean="0"/>
              <a:t> </a:t>
            </a:r>
            <a:r>
              <a:rPr lang="en-US" sz="1400" dirty="0"/>
              <a:t>S</a:t>
            </a:r>
            <a:r>
              <a:rPr lang="en-US" sz="1400" dirty="0" smtClean="0"/>
              <a:t>., van Gent</a:t>
            </a:r>
            <a:r>
              <a:rPr lang="en-US" sz="1400" dirty="0"/>
              <a:t> J</a:t>
            </a:r>
            <a:r>
              <a:rPr lang="en-US" sz="1400" dirty="0" smtClean="0"/>
              <a:t>., </a:t>
            </a:r>
            <a:r>
              <a:rPr lang="en-US" sz="1400" dirty="0" err="1" smtClean="0"/>
              <a:t>Koukouli</a:t>
            </a:r>
            <a:r>
              <a:rPr lang="en-US" sz="1400" dirty="0" smtClean="0"/>
              <a:t> </a:t>
            </a:r>
            <a:r>
              <a:rPr lang="en-US" sz="1400" dirty="0"/>
              <a:t>M</a:t>
            </a:r>
            <a:r>
              <a:rPr lang="en-US" sz="1400" dirty="0" smtClean="0"/>
              <a:t>., </a:t>
            </a:r>
            <a:r>
              <a:rPr lang="en-US" sz="1400" dirty="0" err="1" smtClean="0"/>
              <a:t>Balis</a:t>
            </a:r>
            <a:r>
              <a:rPr lang="en-US" sz="1400" dirty="0" smtClean="0"/>
              <a:t> D., Lambert J</a:t>
            </a:r>
            <a:r>
              <a:rPr lang="en-US" sz="1400" dirty="0"/>
              <a:t>.-C</a:t>
            </a:r>
            <a:r>
              <a:rPr lang="en-US" sz="1400" dirty="0" smtClean="0"/>
              <a:t>., Granville </a:t>
            </a:r>
            <a:r>
              <a:rPr lang="en-US" sz="1400" dirty="0"/>
              <a:t>J</a:t>
            </a:r>
            <a:r>
              <a:rPr lang="en-US" sz="1400" dirty="0" smtClean="0"/>
              <a:t>., </a:t>
            </a:r>
            <a:r>
              <a:rPr lang="en-US" sz="1400" dirty="0" err="1" smtClean="0"/>
              <a:t>Zehner</a:t>
            </a:r>
            <a:r>
              <a:rPr lang="en-US" sz="1400" dirty="0" smtClean="0"/>
              <a:t> </a:t>
            </a:r>
            <a:r>
              <a:rPr lang="en-US" sz="1400" dirty="0"/>
              <a:t>C</a:t>
            </a:r>
            <a:r>
              <a:rPr lang="en-US" sz="1400" dirty="0" smtClean="0"/>
              <a:t>.</a:t>
            </a:r>
            <a:r>
              <a:rPr lang="en-GB" sz="1400" dirty="0" smtClean="0"/>
              <a:t>, “</a:t>
            </a:r>
            <a:r>
              <a:rPr lang="en-US" sz="1400" b="1" dirty="0" smtClean="0"/>
              <a:t>Homogenized </a:t>
            </a:r>
            <a:r>
              <a:rPr lang="en-US" sz="1400" b="1" dirty="0"/>
              <a:t>total ozone data records from the European sensors GOME/ERS-2, SCIAMACHY/</a:t>
            </a:r>
            <a:r>
              <a:rPr lang="en-US" sz="1400" b="1" dirty="0" err="1"/>
              <a:t>Envisat</a:t>
            </a:r>
            <a:r>
              <a:rPr lang="en-US" sz="1400" b="1" dirty="0"/>
              <a:t> and GOME-2/MetOp-A</a:t>
            </a:r>
            <a:r>
              <a:rPr lang="en-GB" sz="1400" dirty="0" smtClean="0"/>
              <a:t>", submitted to </a:t>
            </a:r>
            <a:r>
              <a:rPr lang="en-GB" sz="1400" i="1" dirty="0"/>
              <a:t>Journal of Geophysical Research</a:t>
            </a:r>
            <a:r>
              <a:rPr lang="en-GB" sz="1400" dirty="0" smtClean="0"/>
              <a:t>, 2013.</a:t>
            </a:r>
          </a:p>
          <a:p>
            <a:endParaRPr lang="en-GB" sz="1400" dirty="0"/>
          </a:p>
          <a:p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r>
              <a:rPr lang="en-GB" sz="1400" dirty="0" err="1"/>
              <a:t>Coldewey-Egbers</a:t>
            </a:r>
            <a:r>
              <a:rPr lang="en-GB" sz="1400" dirty="0"/>
              <a:t> M., </a:t>
            </a:r>
            <a:r>
              <a:rPr lang="en-GB" sz="1400" dirty="0" err="1"/>
              <a:t>Slijkhuis</a:t>
            </a:r>
            <a:r>
              <a:rPr lang="en-GB" sz="1400" dirty="0"/>
              <a:t> S., </a:t>
            </a:r>
            <a:r>
              <a:rPr lang="en-GB" sz="1400" dirty="0" err="1"/>
              <a:t>Aberle</a:t>
            </a:r>
            <a:r>
              <a:rPr lang="en-GB" sz="1400" dirty="0"/>
              <a:t> B., Loyola, D., "</a:t>
            </a:r>
            <a:r>
              <a:rPr lang="en-GB" sz="1400" b="1" dirty="0"/>
              <a:t>Long-term analysis of GOME in-flight calibration parameters and instrument degradation</a:t>
            </a:r>
            <a:r>
              <a:rPr lang="en-GB" sz="1400" dirty="0"/>
              <a:t>",</a:t>
            </a:r>
            <a:r>
              <a:rPr lang="en-GB" sz="1400" i="1" dirty="0"/>
              <a:t> Applied Optics</a:t>
            </a:r>
            <a:r>
              <a:rPr lang="en-GB" sz="1400" dirty="0"/>
              <a:t>, vol. 47, no. 28, pp. 4749-4761, 2008.</a:t>
            </a:r>
            <a:endParaRPr lang="en-US" sz="1400" dirty="0" smtClean="0"/>
          </a:p>
        </p:txBody>
      </p:sp>
      <p:pic>
        <p:nvPicPr>
          <p:cNvPr id="4" name="Picture 3" descr="X:\archive\CCI\Paper\Sat-Brewer_Timebi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220472" y="1268760"/>
            <a:ext cx="3816024" cy="2304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H:\doc\papers\2008_AO_Cal\Coldewey_92891_fig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456" y="4008385"/>
            <a:ext cx="3600000" cy="2300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304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Experience – Publications (L2)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1" y="1412776"/>
            <a:ext cx="3789040" cy="4464149"/>
          </a:xfrm>
        </p:spPr>
        <p:txBody>
          <a:bodyPr/>
          <a:lstStyle/>
          <a:p>
            <a:r>
              <a:rPr lang="en-GB" sz="1400" dirty="0" smtClean="0"/>
              <a:t>Loyola </a:t>
            </a:r>
            <a:r>
              <a:rPr lang="en-GB" sz="1400" dirty="0"/>
              <a:t>D., </a:t>
            </a:r>
            <a:r>
              <a:rPr lang="en-GB" sz="1400" dirty="0" err="1"/>
              <a:t>Coldewey-Egbers</a:t>
            </a:r>
            <a:r>
              <a:rPr lang="en-GB" sz="1400" dirty="0"/>
              <a:t> M., "</a:t>
            </a:r>
            <a:r>
              <a:rPr lang="en-GB" sz="1400" b="1" dirty="0"/>
              <a:t>Multi-sensor data merging with stacked neural networks for the creation of satellite long-term climate data records</a:t>
            </a:r>
            <a:r>
              <a:rPr lang="en-GB" sz="1400" dirty="0"/>
              <a:t>", </a:t>
            </a:r>
            <a:r>
              <a:rPr lang="en-GB" sz="1400" i="1" dirty="0"/>
              <a:t>EURASIP Journal on Advances in Signal Processing</a:t>
            </a:r>
            <a:r>
              <a:rPr lang="en-GB" sz="1400" dirty="0"/>
              <a:t>, vol. 2012, no. 1, 2012</a:t>
            </a:r>
            <a:r>
              <a:rPr lang="en-GB" sz="1400" dirty="0" smtClean="0"/>
              <a:t>.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 smtClean="0"/>
          </a:p>
          <a:p>
            <a:pPr marL="0" indent="0">
              <a:buNone/>
            </a:pPr>
            <a:endParaRPr lang="en-US" sz="1400" dirty="0" smtClean="0"/>
          </a:p>
          <a:p>
            <a:r>
              <a:rPr lang="en-GB" sz="1400" dirty="0"/>
              <a:t>Loyola D., </a:t>
            </a:r>
            <a:r>
              <a:rPr lang="en-GB" sz="1400" dirty="0" err="1"/>
              <a:t>Coldewey-Egbers</a:t>
            </a:r>
            <a:r>
              <a:rPr lang="en-GB" sz="1400" dirty="0"/>
              <a:t> M., </a:t>
            </a:r>
            <a:r>
              <a:rPr lang="en-GB" sz="1400" dirty="0" err="1"/>
              <a:t>Dameris</a:t>
            </a:r>
            <a:r>
              <a:rPr lang="en-GB" sz="1400" dirty="0"/>
              <a:t> M., </a:t>
            </a:r>
            <a:r>
              <a:rPr lang="en-GB" sz="1400" dirty="0" err="1"/>
              <a:t>Garny</a:t>
            </a:r>
            <a:r>
              <a:rPr lang="en-GB" sz="1400" dirty="0"/>
              <a:t> H., </a:t>
            </a:r>
            <a:r>
              <a:rPr lang="en-GB" sz="1400" dirty="0" err="1"/>
              <a:t>Stenke</a:t>
            </a:r>
            <a:r>
              <a:rPr lang="en-GB" sz="1400" dirty="0"/>
              <a:t> A., Van Roozendael M., </a:t>
            </a:r>
            <a:r>
              <a:rPr lang="en-GB" sz="1400" dirty="0" err="1"/>
              <a:t>Lerot</a:t>
            </a:r>
            <a:r>
              <a:rPr lang="en-GB" sz="1400" dirty="0"/>
              <a:t> C., </a:t>
            </a:r>
            <a:r>
              <a:rPr lang="en-GB" sz="1400" dirty="0" err="1"/>
              <a:t>Balis</a:t>
            </a:r>
            <a:r>
              <a:rPr lang="en-GB" sz="1400" dirty="0"/>
              <a:t> D., </a:t>
            </a:r>
            <a:r>
              <a:rPr lang="en-GB" sz="1400" dirty="0" err="1"/>
              <a:t>Koukouli</a:t>
            </a:r>
            <a:r>
              <a:rPr lang="en-GB" sz="1400" dirty="0"/>
              <a:t> M., "</a:t>
            </a:r>
            <a:r>
              <a:rPr lang="en-GB" sz="1400" b="1" dirty="0"/>
              <a:t>Global long-term monitoring of the ozone layer - a prerequisite for predictions</a:t>
            </a:r>
            <a:r>
              <a:rPr lang="en-GB" sz="1400" dirty="0"/>
              <a:t>", </a:t>
            </a:r>
            <a:r>
              <a:rPr lang="en-GB" sz="1400" i="1" dirty="0"/>
              <a:t>International Journal of Remote Sensing</a:t>
            </a:r>
            <a:r>
              <a:rPr lang="en-GB" sz="1400" dirty="0"/>
              <a:t>, vol. 30, no. 15, pp. 4295-4318, 2009</a:t>
            </a:r>
            <a:r>
              <a:rPr lang="en-GB" sz="1400" i="1" dirty="0" smtClean="0"/>
              <a:t>.</a:t>
            </a:r>
          </a:p>
          <a:p>
            <a:endParaRPr lang="en-US" sz="1400" dirty="0"/>
          </a:p>
        </p:txBody>
      </p:sp>
      <p:pic>
        <p:nvPicPr>
          <p:cNvPr id="4" name="Picture 4" descr="Figure_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268760"/>
            <a:ext cx="3600000" cy="216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2" descr="Z:\Ozone_Trend\new_data\ALLG_PROGS\Plot_TotalOzone\latmeans_deviations_abs_new_60N-60S_1980-204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789040"/>
            <a:ext cx="4176464" cy="23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6337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Experience – Publications (Validation)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1" y="1412776"/>
            <a:ext cx="3789040" cy="4464149"/>
          </a:xfrm>
        </p:spPr>
        <p:txBody>
          <a:bodyPr/>
          <a:lstStyle/>
          <a:p>
            <a:r>
              <a:rPr lang="en-US" sz="1400" i="1" dirty="0" err="1" smtClean="0"/>
              <a:t>Chiou</a:t>
            </a:r>
            <a:r>
              <a:rPr lang="en-US" sz="1400" i="1" dirty="0" smtClean="0"/>
              <a:t> E</a:t>
            </a:r>
            <a:r>
              <a:rPr lang="en-US" sz="1400" dirty="0" smtClean="0"/>
              <a:t>.</a:t>
            </a:r>
            <a:r>
              <a:rPr lang="en-US" sz="1400" i="1" dirty="0" smtClean="0"/>
              <a:t>W</a:t>
            </a:r>
            <a:r>
              <a:rPr lang="en-US" sz="1400" dirty="0" smtClean="0"/>
              <a:t>., </a:t>
            </a:r>
            <a:r>
              <a:rPr lang="en-US" sz="1400" i="1" dirty="0" err="1" smtClean="0"/>
              <a:t>Bhartia</a:t>
            </a:r>
            <a:r>
              <a:rPr lang="en-US" sz="1400" i="1" dirty="0" smtClean="0"/>
              <a:t> P</a:t>
            </a:r>
            <a:r>
              <a:rPr lang="en-US" sz="1400" dirty="0"/>
              <a:t>. </a:t>
            </a:r>
            <a:r>
              <a:rPr lang="en-US" sz="1400" i="1" dirty="0"/>
              <a:t>K</a:t>
            </a:r>
            <a:r>
              <a:rPr lang="en-US" sz="1400" dirty="0" smtClean="0"/>
              <a:t>., </a:t>
            </a:r>
            <a:r>
              <a:rPr lang="en-US" sz="1400" i="1" dirty="0" err="1" smtClean="0"/>
              <a:t>McPeters</a:t>
            </a:r>
            <a:r>
              <a:rPr lang="en-US" sz="1400" dirty="0" smtClean="0"/>
              <a:t> </a:t>
            </a:r>
            <a:r>
              <a:rPr lang="en-US" sz="1400" i="1" dirty="0"/>
              <a:t>R</a:t>
            </a:r>
            <a:r>
              <a:rPr lang="en-US" sz="1400" dirty="0"/>
              <a:t>. </a:t>
            </a:r>
            <a:r>
              <a:rPr lang="en-US" sz="1400" i="1" dirty="0"/>
              <a:t>D</a:t>
            </a:r>
            <a:r>
              <a:rPr lang="en-US" sz="1400" dirty="0" smtClean="0"/>
              <a:t>., </a:t>
            </a:r>
            <a:r>
              <a:rPr lang="en-US" sz="1400" i="1" dirty="0" smtClean="0"/>
              <a:t>Loyola D</a:t>
            </a:r>
            <a:r>
              <a:rPr lang="en-US" sz="1400" dirty="0" smtClean="0"/>
              <a:t>., </a:t>
            </a:r>
            <a:r>
              <a:rPr lang="en-US" sz="1400" i="1" dirty="0" err="1" smtClean="0"/>
              <a:t>Coldewey</a:t>
            </a:r>
            <a:r>
              <a:rPr lang="en-US" sz="1400" i="1" dirty="0" smtClean="0"/>
              <a:t> </a:t>
            </a:r>
            <a:r>
              <a:rPr lang="en-US" sz="1400" dirty="0" smtClean="0"/>
              <a:t>−</a:t>
            </a:r>
            <a:r>
              <a:rPr lang="en-US" sz="1400" i="1" dirty="0" err="1" smtClean="0"/>
              <a:t>EgbersM</a:t>
            </a:r>
            <a:r>
              <a:rPr lang="en-US" sz="1400" dirty="0" smtClean="0"/>
              <a:t>., </a:t>
            </a:r>
            <a:r>
              <a:rPr lang="en-US" sz="1400" i="1" dirty="0" err="1" smtClean="0"/>
              <a:t>Fioletov</a:t>
            </a:r>
            <a:r>
              <a:rPr lang="en-US" sz="1400" i="1" dirty="0" smtClean="0"/>
              <a:t> V</a:t>
            </a:r>
            <a:r>
              <a:rPr lang="en-US" sz="1400" dirty="0"/>
              <a:t>. </a:t>
            </a:r>
            <a:r>
              <a:rPr lang="en-US" sz="1400" i="1" dirty="0"/>
              <a:t>E</a:t>
            </a:r>
            <a:r>
              <a:rPr lang="en-US" sz="1400" dirty="0" smtClean="0"/>
              <a:t>., </a:t>
            </a:r>
            <a:r>
              <a:rPr lang="en-US" sz="1400" i="1" dirty="0" smtClean="0"/>
              <a:t>Van Roozendael M</a:t>
            </a:r>
            <a:r>
              <a:rPr lang="en-US" sz="1400" dirty="0" smtClean="0"/>
              <a:t>., </a:t>
            </a:r>
            <a:r>
              <a:rPr lang="en-US" sz="1400" i="1" dirty="0" err="1" smtClean="0"/>
              <a:t>Lerot</a:t>
            </a:r>
            <a:r>
              <a:rPr lang="en-US" sz="1400" i="1" dirty="0" smtClean="0"/>
              <a:t> C</a:t>
            </a:r>
            <a:r>
              <a:rPr lang="en-US" sz="1400" dirty="0" smtClean="0"/>
              <a:t>., </a:t>
            </a:r>
            <a:r>
              <a:rPr lang="en-US" sz="1400" i="1" dirty="0" err="1" smtClean="0"/>
              <a:t>Spurr</a:t>
            </a:r>
            <a:r>
              <a:rPr lang="en-US" sz="1400" i="1" dirty="0" smtClean="0"/>
              <a:t> R</a:t>
            </a:r>
            <a:r>
              <a:rPr lang="en-US" sz="1400" dirty="0"/>
              <a:t>.</a:t>
            </a:r>
            <a:r>
              <a:rPr lang="en-US" sz="1400" dirty="0" smtClean="0"/>
              <a:t>, </a:t>
            </a:r>
            <a:r>
              <a:rPr lang="en-US" sz="1400" i="1" dirty="0" err="1" smtClean="0"/>
              <a:t>Frith</a:t>
            </a:r>
            <a:r>
              <a:rPr lang="en-US" sz="1400" i="1" dirty="0" smtClean="0"/>
              <a:t> S</a:t>
            </a:r>
            <a:r>
              <a:rPr lang="en-US" sz="1400" dirty="0" smtClean="0"/>
              <a:t>.</a:t>
            </a:r>
            <a:r>
              <a:rPr lang="en-GB" sz="1400" dirty="0" smtClean="0"/>
              <a:t>, "</a:t>
            </a:r>
            <a:r>
              <a:rPr lang="en-US" sz="1400" b="1" dirty="0"/>
              <a:t>Comparison of profile total ozone from SBUV(v8.6) with GOME-type </a:t>
            </a:r>
            <a:r>
              <a:rPr lang="en-US" sz="1400" b="1" dirty="0" smtClean="0"/>
              <a:t>and ground-based </a:t>
            </a:r>
            <a:r>
              <a:rPr lang="en-US" sz="1400" b="1" dirty="0"/>
              <a:t>total ozone for the 16-year period (1996 to 2011)</a:t>
            </a:r>
            <a:r>
              <a:rPr lang="en-GB" sz="1400" dirty="0" smtClean="0"/>
              <a:t>", submitted to </a:t>
            </a:r>
            <a:r>
              <a:rPr lang="en-GB" sz="1400" i="1" dirty="0" smtClean="0"/>
              <a:t>AMT</a:t>
            </a:r>
            <a:r>
              <a:rPr lang="en-GB" sz="1400" dirty="0" smtClean="0"/>
              <a:t>, 2013.</a:t>
            </a:r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r>
              <a:rPr lang="en-GB" sz="1400" dirty="0" err="1"/>
              <a:t>Koukouli</a:t>
            </a:r>
            <a:r>
              <a:rPr lang="en-GB" sz="1400" dirty="0"/>
              <a:t> M.E., </a:t>
            </a:r>
            <a:r>
              <a:rPr lang="en-GB" sz="1400" dirty="0" err="1"/>
              <a:t>Balis</a:t>
            </a:r>
            <a:r>
              <a:rPr lang="en-GB" sz="1400" dirty="0"/>
              <a:t> D.S., Loyola D., </a:t>
            </a:r>
            <a:r>
              <a:rPr lang="en-GB" sz="1400" dirty="0" err="1"/>
              <a:t>Valks</a:t>
            </a:r>
            <a:r>
              <a:rPr lang="en-GB" sz="1400" dirty="0"/>
              <a:t> P., Zimmer W., </a:t>
            </a:r>
            <a:r>
              <a:rPr lang="en-GB" sz="1400" dirty="0" err="1"/>
              <a:t>Hao</a:t>
            </a:r>
            <a:r>
              <a:rPr lang="en-GB" sz="1400" dirty="0"/>
              <a:t> N., Lambert J.-C., Van Roozendael M., </a:t>
            </a:r>
            <a:r>
              <a:rPr lang="en-GB" sz="1400" dirty="0" err="1"/>
              <a:t>Lerot</a:t>
            </a:r>
            <a:r>
              <a:rPr lang="en-GB" sz="1400" dirty="0"/>
              <a:t> C., </a:t>
            </a:r>
            <a:r>
              <a:rPr lang="en-GB" sz="1400" dirty="0" err="1"/>
              <a:t>Spurr</a:t>
            </a:r>
            <a:r>
              <a:rPr lang="en-GB" sz="1400" dirty="0"/>
              <a:t> R.J.D., "</a:t>
            </a:r>
            <a:r>
              <a:rPr lang="en-GB" sz="1400" b="1" dirty="0"/>
              <a:t>Geophysical validation and long-term consistency between GOME-2/MetOp-A total ozone column and measurements from the sensors GOME/ERS-2, SCIAMACHY/ENVISAT and OMI/Aura</a:t>
            </a:r>
            <a:r>
              <a:rPr lang="en-GB" sz="1400" dirty="0"/>
              <a:t>",  </a:t>
            </a:r>
            <a:r>
              <a:rPr lang="en-GB" sz="1400" i="1" dirty="0"/>
              <a:t>Atmospheric Measurement Techniques</a:t>
            </a:r>
            <a:r>
              <a:rPr lang="en-GB" sz="1400" dirty="0"/>
              <a:t>, vol. 5, pp. 2169-2181, 2012.</a:t>
            </a: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</p:txBody>
      </p:sp>
      <p:pic>
        <p:nvPicPr>
          <p:cNvPr id="4" name="Picture 2" descr="H:\tmp\download\val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854818"/>
            <a:ext cx="3455988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H:\tmp\download\val2.jpg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7251" y="4214858"/>
            <a:ext cx="2085229" cy="11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:\tmp\download\val3.jpg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375" y="4581248"/>
            <a:ext cx="1408113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4938330" y="1412776"/>
            <a:ext cx="3929646" cy="2027748"/>
            <a:chOff x="4938330" y="1412776"/>
            <a:chExt cx="3929646" cy="202774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67976" y="1412776"/>
              <a:ext cx="3600000" cy="1772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7283800" y="1899396"/>
              <a:ext cx="1566889" cy="377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buNone/>
              </a:pPr>
              <a:r>
                <a:rPr lang="en-US" sz="1200" b="1" dirty="0" smtClean="0"/>
                <a:t>GROUND </a:t>
              </a:r>
              <a:r>
                <a:rPr lang="en-US" sz="1200" b="1" dirty="0"/>
                <a:t>- SBUV</a:t>
              </a:r>
              <a:endParaRPr lang="de-DE" sz="12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95568" y="3014766"/>
              <a:ext cx="3483646" cy="425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000" dirty="0" smtClean="0"/>
                <a:t>1995	 2000	    2005	       2010</a:t>
              </a:r>
              <a:endParaRPr lang="en-US" sz="1000" dirty="0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483600" y="1899396"/>
              <a:ext cx="1155131" cy="377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GTO – SBUV</a:t>
              </a:r>
              <a:endParaRPr lang="de-DE" sz="12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 rot="16200000">
              <a:off x="4351951" y="2143171"/>
              <a:ext cx="1598515" cy="425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000" dirty="0" smtClean="0"/>
                <a:t>Anomaly Differences (%)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409275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9875" lvl="1" indent="-269875"/>
            <a:r>
              <a:rPr lang="en-US" dirty="0" smtClean="0"/>
              <a:t>Share lessons learned and best practices</a:t>
            </a:r>
          </a:p>
          <a:p>
            <a:pPr marL="269875" lvl="1" indent="-269875"/>
            <a:endParaRPr lang="en-US" dirty="0" smtClean="0"/>
          </a:p>
          <a:p>
            <a:pPr marL="269875" lvl="1" indent="-269875"/>
            <a:r>
              <a:rPr lang="en-US" dirty="0" smtClean="0"/>
              <a:t>Inter-Calibration </a:t>
            </a:r>
            <a:r>
              <a:rPr lang="en-US" dirty="0"/>
              <a:t>of UV </a:t>
            </a:r>
            <a:r>
              <a:rPr lang="en-US" dirty="0" smtClean="0"/>
              <a:t>missions</a:t>
            </a:r>
          </a:p>
          <a:p>
            <a:pPr lvl="1"/>
            <a:r>
              <a:rPr lang="en-US" dirty="0" smtClean="0"/>
              <a:t>LEO – LEO</a:t>
            </a:r>
            <a:endParaRPr lang="en-US" dirty="0"/>
          </a:p>
          <a:p>
            <a:pPr lvl="1"/>
            <a:r>
              <a:rPr lang="en-US" dirty="0" smtClean="0"/>
              <a:t>GEO </a:t>
            </a:r>
            <a:r>
              <a:rPr lang="en-US" dirty="0"/>
              <a:t>– </a:t>
            </a:r>
            <a:r>
              <a:rPr lang="en-US" dirty="0" smtClean="0"/>
              <a:t>LEO</a:t>
            </a:r>
          </a:p>
          <a:p>
            <a:pPr lvl="1"/>
            <a:r>
              <a:rPr lang="en-US" dirty="0" smtClean="0"/>
              <a:t>GEO – GEO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279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Satellitenbasierte Beobachtungen zur Evaluierung der chemischen Zusammensetzung in Modellen&amp;quot;&quot;/&gt;&lt;property id=&quot;20307&quot; value=&quot;335&quot;/&gt;&lt;/object&gt;&lt;object type=&quot;3&quot; unique_id=&quot;10004&quot;&gt;&lt;property id=&quot;20148&quot; value=&quot;5&quot;/&gt;&lt;property id=&quot;20300&quot; value=&quot;Slide 2 - &amp;quot;Link between chemistry, air quality and climate&amp;quot;&quot;/&gt;&lt;property id=&quot;20307&quot; value=&quot;356&quot;/&gt;&lt;/object&gt;&lt;object type=&quot;3&quot; unique_id=&quot;10005&quot;&gt;&lt;property id=&quot;20148&quot; value=&quot;5&quot;/&gt;&lt;property id=&quot;20300&quot; value=&quot;Slide 3 - &amp;quot;GOME-2 and GMES Atmosphere&amp;quot;&quot;/&gt;&lt;property id=&quot;20307&quot; value=&quot;351&quot;/&gt;&lt;/object&gt;&lt;object type=&quot;3&quot; unique_id=&quot;10006&quot;&gt;&lt;property id=&quot;20148&quot; value=&quot;5&quot;/&gt;&lt;property id=&quot;20300&quot; value=&quot;Slide 4 - &amp;quot;Health – Total and Tropospheric NO2&amp;quot;&quot;/&gt;&lt;property id=&quot;20307&quot; value=&quot;363&quot;/&gt;&lt;/object&gt;&lt;object type=&quot;3&quot; unique_id=&quot;10007&quot;&gt;&lt;property id=&quot;20148&quot; value=&quot;5&quot;/&gt;&lt;property id=&quot;20300&quot; value=&quot;Slide 5 - &amp;quot;Health – NO2 @ Olympic Games and Expo&amp;quot;&quot;/&gt;&lt;property id=&quot;20307&quot; value=&quot;368&quot;/&gt;&lt;/object&gt;&lt;object type=&quot;3&quot; unique_id=&quot;10008&quot;&gt;&lt;property id=&quot;20148&quot; value=&quot;5&quot;/&gt;&lt;property id=&quot;20300&quot; value=&quot;Slide 6 - &amp;quot;Health – Air Pollution in East China Jan. 2013&amp;quot;&quot;/&gt;&lt;property id=&quot;20307&quot; value=&quot;370&quot;/&gt;&lt;/object&gt;&lt;object type=&quot;3&quot; unique_id=&quot;10009&quot;&gt;&lt;property id=&quot;20148&quot; value=&quot;5&quot;/&gt;&lt;property id=&quot;20300&quot; value=&quot;Slide 7 - &amp;quot;Health – Anthropogenic and Volcanic SO2&amp;quot;&quot;/&gt;&lt;property id=&quot;20307&quot; value=&quot;364&quot;/&gt;&lt;/object&gt;&lt;object type=&quot;3&quot; unique_id=&quot;10010&quot;&gt;&lt;property id=&quot;20148&quot; value=&quot;5&quot;/&gt;&lt;property id=&quot;20300&quot; value=&quot;Slide 8 - &amp;quot;Disasters – Volcanic SO2&amp;quot;&quot;/&gt;&lt;property id=&quot;20307&quot; value=&quot;360&quot;/&gt;&lt;/object&gt;&lt;object type=&quot;3&quot; unique_id=&quot;10011&quot;&gt;&lt;property id=&quot;20148&quot; value=&quot;5&quot;/&gt;&lt;property id=&quot;20300&quot; value=&quot;Slide 9 - &amp;quot;Climate – Arctic Record Ozone Depletion&amp;quot;&quot;/&gt;&lt;property id=&quot;20307&quot; value=&quot;346&quot;/&gt;&lt;/object&gt;&lt;object type=&quot;3&quot; unique_id=&quot;10012&quot;&gt;&lt;property id=&quot;20148&quot; value=&quot;5&quot;/&gt;&lt;property id=&quot;20300&quot; value=&quot;Slide 10 - &amp;quot;GOME-type Total Ozone – GDP 4.x Overview&amp;quot;&quot;/&gt;&lt;property id=&quot;20307&quot; value=&quot;339&quot;/&gt;&lt;/object&gt;&lt;object type=&quot;3&quot; unique_id=&quot;10013&quot;&gt;&lt;property id=&quot;20148&quot; value=&quot;5&quot;/&gt;&lt;property id=&quot;20300&quot; value=&quot;Slide 11 - &amp;quot;GOME-type Total Ozone – Time Series&amp;quot;&quot;/&gt;&lt;property id=&quot;20307&quot; value=&quot;341&quot;/&gt;&lt;/object&gt;&lt;object type=&quot;3&quot; unique_id=&quot;10014&quot;&gt;&lt;property id=&quot;20148&quot; value=&quot;5&quot;/&gt;&lt;property id=&quot;20300&quot; value=&quot;Slide 12 - &amp;quot;GOME-type Total Ozone – Essential Climate Variable&amp;quot;&quot;/&gt;&lt;property id=&quot;20307&quot; value=&quot;343&quot;/&gt;&lt;/object&gt;&lt;object type=&quot;3&quot; unique_id=&quot;10015&quot;&gt;&lt;property id=&quot;20148&quot; value=&quot;5&quot;/&gt;&lt;property id=&quot;20300&quot; value=&quot;Slide 13 - &amp;quot;Total Ozone Comparison – Global Distribution&amp;quot;&quot;/&gt;&lt;property id=&quot;20307&quot; value=&quot;347&quot;/&gt;&lt;/object&gt;&lt;object type=&quot;3&quot; unique_id=&quot;10016&quot;&gt;&lt;property id=&quot;20148&quot; value=&quot;5&quot;/&gt;&lt;property id=&quot;20300&quot; value=&quot;Slide 14 - &amp;quot;Total Ozone Comparison – Decadal Evolution&amp;quot;&quot;/&gt;&lt;property id=&quot;20307&quot; value=&quot;348&quot;/&gt;&lt;/object&gt;&lt;object type=&quot;3&quot; unique_id=&quot;10017&quot;&gt;&lt;property id=&quot;20148&quot; value=&quot;5&quot;/&gt;&lt;property id=&quot;20300&quot; value=&quot;Slide 15 - &amp;quot;GOME-type Ozone ECV – WMO/UNEP Assessment&amp;quot;&quot;/&gt;&lt;property id=&quot;20307&quot; value=&quot;342&quot;/&gt;&lt;/object&gt;&lt;object type=&quot;3&quot; unique_id=&quot;10018&quot;&gt;&lt;property id=&quot;20148&quot; value=&quot;5&quot;/&gt;&lt;property id=&quot;20300&quot; value=&quot;Slide 16 - &amp;quot;GOME-type Ozone ECV – International Projects&amp;quot;&quot;/&gt;&lt;property id=&quot;20307&quot; value=&quot;344&quot;/&gt;&lt;/object&gt;&lt;object type=&quot;3&quot; unique_id=&quot;10019&quot;&gt;&lt;property id=&quot;20148&quot; value=&quot;5&quot;/&gt;&lt;property id=&quot;20300&quot; value=&quot;Slide 17 - &amp;quot;Long-Term AC Monitoring with European Sensors&amp;quot;&quot;/&gt;&lt;property id=&quot;20307&quot; value=&quot;349&quot;/&gt;&lt;/object&gt;&lt;object type=&quot;3&quot; unique_id=&quot;10020&quot;&gt;&lt;property id=&quot;20148&quot; value=&quot;5&quot;/&gt;&lt;property id=&quot;20300&quot; value=&quot;Slide 18 - &amp;quot;Summary&amp;quot;&quot;/&gt;&lt;property id=&quot;20307&quot; value=&quot;371&quot;/&gt;&lt;/object&gt;&lt;/object&gt;&lt;object type=&quot;8&quot; unique_id=&quot;1004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AC_Loyola">
  <a:themeElements>
    <a:clrScheme name="Standarddesign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Standarddesign">
      <a:majorFont>
        <a:latin typeface="Arial"/>
        <a:ea typeface="ヒラギノ角ゴ Pro W3"/>
        <a:cs typeface="Arial"/>
      </a:majorFont>
      <a:minorFont>
        <a:latin typeface="Arial"/>
        <a:ea typeface="ヒラギノ角ゴ Pro W3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2600"/>
          </a:lnSpc>
          <a:spcBef>
            <a:spcPct val="0"/>
          </a:spcBef>
          <a:spcAft>
            <a:spcPct val="0"/>
          </a:spcAft>
          <a:buClrTx/>
          <a:buSzTx/>
          <a:buFontTx/>
          <a:buChar char="-"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2600"/>
          </a:lnSpc>
          <a:spcBef>
            <a:spcPct val="0"/>
          </a:spcBef>
          <a:spcAft>
            <a:spcPct val="0"/>
          </a:spcAft>
          <a:buClrTx/>
          <a:buSzTx/>
          <a:buFontTx/>
          <a:buChar char="-"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D3BF77F0DEA9A4B8748258238955038" ma:contentTypeVersion="0" ma:contentTypeDescription="Ein neues Dokument erstellen." ma:contentTypeScope="" ma:versionID="538a5220a3ddfc7e20939252f667381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6c4a6dd5ef775a5269b08f7de37f93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56EBE5-15F7-4584-AEC3-B82091D16275}">
  <ds:schemaRefs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84C933E-C8DA-47C1-86A2-2E825B96E9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B52A9E-74DA-4FF8-8C6C-8D9264C2E1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AC_Loyola</Template>
  <TotalTime>22</TotalTime>
  <Words>496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AC_Loyola</vt:lpstr>
      <vt:lpstr>Diego Loyola  German Aerospace Center (DLR) Remote Sensing Technology Institute (IMF)</vt:lpstr>
      <vt:lpstr>Relevant Experience – Missions</vt:lpstr>
      <vt:lpstr>Relevant Experience – Publications (L1)</vt:lpstr>
      <vt:lpstr>Relevant Experience – Publications (L2)</vt:lpstr>
      <vt:lpstr>Relevant Experience – Publications (Validation)</vt:lpstr>
      <vt:lpstr>Objectives and Recommendations</vt:lpstr>
    </vt:vector>
  </TitlesOfParts>
  <Company>MF-AP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DLR CD-Vorlagen</dc:subject>
  <dc:creator>Diego Loyola</dc:creator>
  <dc:description>Diese Version nutzt die Fußzeile zur Eingabe von_x000d_
Vortrag &gt; Autor &gt; Dokumentname &gt; Datum_x000d_
Variante mit Untertitel auf Titelfolienmaster und_x000d_
geändertem Standard Farbschema (für Hyperlink)_x000d_
Arial als Schriftart bei neuen Textfeldern</dc:description>
  <cp:lastModifiedBy>Xiangqian Wu</cp:lastModifiedBy>
  <cp:revision>219</cp:revision>
  <cp:lastPrinted>2004-02-03T08:35:42Z</cp:lastPrinted>
  <dcterms:created xsi:type="dcterms:W3CDTF">2013-01-25T07:21:22Z</dcterms:created>
  <dcterms:modified xsi:type="dcterms:W3CDTF">2013-11-12T11:13:24Z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ojekt">
    <vt:lpwstr>DLR allgemein</vt:lpwstr>
  </property>
  <property fmtid="{D5CDD505-2E9C-101B-9397-08002B2CF9AE}" pid="3" name="ContentTypeId">
    <vt:lpwstr>0x010100ED3BF77F0DEA9A4B8748258238955038</vt:lpwstr>
  </property>
  <property fmtid="{D5CDD505-2E9C-101B-9397-08002B2CF9AE}" pid="4" name="Doc_Author">
    <vt:lpwstr>D. Loyola</vt:lpwstr>
  </property>
  <property fmtid="{D5CDD505-2E9C-101B-9397-08002B2CF9AE}" pid="5" name="Doc_Date">
    <vt:lpwstr>28-JAN-2013</vt:lpwstr>
  </property>
  <property fmtid="{D5CDD505-2E9C-101B-9397-08002B2CF9AE}" pid="6" name="Doc_Title">
    <vt:lpwstr>GEO - EOC</vt:lpwstr>
  </property>
</Properties>
</file>