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0A3BC-D304-4286-B42F-92D3B6AB363C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44C7-5B28-4D41-8DBC-BC43A0577E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0A3BC-D304-4286-B42F-92D3B6AB363C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44C7-5B28-4D41-8DBC-BC43A0577E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0A3BC-D304-4286-B42F-92D3B6AB363C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44C7-5B28-4D41-8DBC-BC43A0577E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0A3BC-D304-4286-B42F-92D3B6AB363C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44C7-5B28-4D41-8DBC-BC43A0577E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0A3BC-D304-4286-B42F-92D3B6AB363C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44C7-5B28-4D41-8DBC-BC43A0577E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0A3BC-D304-4286-B42F-92D3B6AB363C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44C7-5B28-4D41-8DBC-BC43A0577E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0A3BC-D304-4286-B42F-92D3B6AB363C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44C7-5B28-4D41-8DBC-BC43A0577E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0A3BC-D304-4286-B42F-92D3B6AB363C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44C7-5B28-4D41-8DBC-BC43A0577E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0A3BC-D304-4286-B42F-92D3B6AB363C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44C7-5B28-4D41-8DBC-BC43A0577E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0A3BC-D304-4286-B42F-92D3B6AB363C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44C7-5B28-4D41-8DBC-BC43A0577E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0A3BC-D304-4286-B42F-92D3B6AB363C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44C7-5B28-4D41-8DBC-BC43A0577E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0A3BC-D304-4286-B42F-92D3B6AB363C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444C7-5B28-4D41-8DBC-BC43A0577E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Ruediger Lang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86200"/>
            <a:ext cx="8229600" cy="1752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EUMETSAT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Text Box 2"/>
          <p:cNvSpPr txBox="1">
            <a:spLocks noChangeArrowheads="1"/>
          </p:cNvSpPr>
          <p:nvPr/>
        </p:nvSpPr>
        <p:spPr bwMode="auto">
          <a:xfrm>
            <a:off x="250581" y="765176"/>
            <a:ext cx="878498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b="0">
                <a:solidFill>
                  <a:srgbClr val="000066"/>
                </a:solidFill>
                <a:latin typeface="Arial" pitchFamily="34" charset="0"/>
              </a:rPr>
              <a:t>	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84638" y="260350"/>
            <a:ext cx="8242559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GB" sz="2400" b="0" dirty="0" smtClean="0">
                <a:latin typeface="Arial" pitchFamily="34" charset="0"/>
              </a:rPr>
              <a:t>GOME-2 </a:t>
            </a:r>
            <a:r>
              <a:rPr lang="en-GB" sz="2400" b="0" dirty="0" err="1" smtClean="0">
                <a:latin typeface="Arial" pitchFamily="34" charset="0"/>
              </a:rPr>
              <a:t>Metop</a:t>
            </a:r>
            <a:r>
              <a:rPr lang="en-GB" sz="2400" b="0" dirty="0" smtClean="0">
                <a:latin typeface="Arial" pitchFamily="34" charset="0"/>
              </a:rPr>
              <a:t>-A degradation component modelling</a:t>
            </a:r>
          </a:p>
          <a:p>
            <a:pPr algn="l"/>
            <a:r>
              <a:rPr lang="en-GB" sz="1800" b="0" dirty="0" smtClean="0">
                <a:latin typeface="Arial" pitchFamily="34" charset="0"/>
              </a:rPr>
              <a:t>Sahara at 340 nm – temporal domain</a:t>
            </a:r>
            <a:endParaRPr lang="en-GB" sz="2000" b="0" dirty="0">
              <a:latin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99746" y="1268761"/>
            <a:ext cx="2007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 smtClean="0">
                <a:solidFill>
                  <a:srgbClr val="FF0000"/>
                </a:solidFill>
              </a:rPr>
              <a:t>R2 campaign</a:t>
            </a:r>
          </a:p>
          <a:p>
            <a:pPr algn="l"/>
            <a:r>
              <a:rPr lang="en-GB" dirty="0" smtClean="0">
                <a:solidFill>
                  <a:srgbClr val="FF0000"/>
                </a:solidFill>
              </a:rPr>
              <a:t>Jan 2007– Jan 2012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6147" name="Picture 3" descr="C:\Users\Lang\AppData\Roaming\Ipswitch\WS_FTP\storage\1_InstThroughAvgEarthM02_OPE_R2__ThroughputComponents_Wav340nm_Saha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754" y="1268760"/>
            <a:ext cx="6203077" cy="5040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699006" y="3140969"/>
            <a:ext cx="198002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 smtClean="0">
                <a:solidFill>
                  <a:srgbClr val="186DB4"/>
                </a:solidFill>
                <a:latin typeface="Arial" pitchFamily="34" charset="0"/>
                <a:cs typeface="Arial" pitchFamily="34" charset="0"/>
              </a:rPr>
              <a:t>Reflectance</a:t>
            </a:r>
          </a:p>
          <a:p>
            <a:pPr algn="l"/>
            <a:r>
              <a:rPr lang="en-GB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Solar Reference</a:t>
            </a:r>
          </a:p>
          <a:p>
            <a:pPr algn="l"/>
            <a:r>
              <a:rPr lang="en-GB" dirty="0" smtClean="0">
                <a:solidFill>
                  <a:srgbClr val="33CC33"/>
                </a:solidFill>
                <a:latin typeface="Arial" pitchFamily="34" charset="0"/>
                <a:cs typeface="Arial" pitchFamily="34" charset="0"/>
              </a:rPr>
              <a:t>Earthshine</a:t>
            </a:r>
          </a:p>
          <a:p>
            <a:pPr algn="l"/>
            <a:endParaRPr lang="en-GB" dirty="0" smtClean="0">
              <a:solidFill>
                <a:srgbClr val="33CC33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GB" dirty="0" smtClean="0">
                <a:solidFill>
                  <a:srgbClr val="1C1C1C"/>
                </a:solidFill>
                <a:latin typeface="Arial" pitchFamily="34" charset="0"/>
                <a:cs typeface="Arial" pitchFamily="34" charset="0"/>
              </a:rPr>
              <a:t>Model/Fit-Results</a:t>
            </a:r>
            <a:endParaRPr lang="en-GB" dirty="0">
              <a:solidFill>
                <a:srgbClr val="1C1C1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99006" y="2636912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1C1C1C"/>
                </a:solidFill>
              </a:rPr>
              <a:t>340 nm</a:t>
            </a:r>
            <a:endParaRPr lang="en-GB" dirty="0">
              <a:solidFill>
                <a:srgbClr val="1C1C1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UV-N Satellite Instrument Calibration</a:t>
            </a:r>
          </a:p>
          <a:p>
            <a:pPr lvl="1"/>
            <a:r>
              <a:rPr lang="en-US" dirty="0" smtClean="0"/>
              <a:t>GOME-1/SCIAMACHY</a:t>
            </a:r>
          </a:p>
          <a:p>
            <a:pPr lvl="1"/>
            <a:r>
              <a:rPr lang="en-US" dirty="0" smtClean="0"/>
              <a:t>Pre-launch on-ground/in-orbit </a:t>
            </a:r>
            <a:r>
              <a:rPr lang="en-US" dirty="0" smtClean="0"/>
              <a:t>calibration, commissioning </a:t>
            </a:r>
            <a:r>
              <a:rPr lang="en-US" dirty="0" smtClean="0"/>
              <a:t>and operations of GOME-2 level 1B</a:t>
            </a:r>
          </a:p>
          <a:p>
            <a:r>
              <a:rPr lang="en-US" dirty="0" smtClean="0"/>
              <a:t>Inter-calibrations with AVHRR and </a:t>
            </a:r>
            <a:r>
              <a:rPr lang="en-US" dirty="0" err="1" smtClean="0"/>
              <a:t>Seviri</a:t>
            </a:r>
            <a:r>
              <a:rPr lang="en-US" dirty="0" smtClean="0"/>
              <a:t> on </a:t>
            </a:r>
            <a:r>
              <a:rPr lang="en-US" dirty="0" err="1" smtClean="0"/>
              <a:t>Metop</a:t>
            </a:r>
            <a:r>
              <a:rPr lang="en-US" dirty="0" smtClean="0"/>
              <a:t>/</a:t>
            </a:r>
            <a:r>
              <a:rPr lang="en-US" dirty="0" err="1" smtClean="0"/>
              <a:t>Meteosat</a:t>
            </a:r>
            <a:endParaRPr lang="en-US" dirty="0" smtClean="0"/>
          </a:p>
          <a:p>
            <a:r>
              <a:rPr lang="en-US" dirty="0" smtClean="0"/>
              <a:t>Reprocessing, </a:t>
            </a:r>
            <a:r>
              <a:rPr lang="en-US" dirty="0" smtClean="0"/>
              <a:t>long-term trending and </a:t>
            </a:r>
            <a:r>
              <a:rPr lang="en-US" dirty="0" smtClean="0"/>
              <a:t>degradation </a:t>
            </a:r>
            <a:r>
              <a:rPr lang="en-US" dirty="0" smtClean="0"/>
              <a:t>characterization of UV-N instrument radiances</a:t>
            </a:r>
          </a:p>
          <a:p>
            <a:r>
              <a:rPr lang="en-US" dirty="0" smtClean="0"/>
              <a:t>Lunar calibrations (GOME-2)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2" descr="H:\DESKTOP\ruedi\Documentation\GOME2\Plots\GroundPixelSize\309_Reflectances_GOME2Ch3and4_and_AVHRRresponse_g2avhrr_scan20100419143854_201004191441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692" y="1052737"/>
            <a:ext cx="8506558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198077" y="2928939"/>
            <a:ext cx="2967404" cy="1785937"/>
            <a:chOff x="2381232" y="2928934"/>
            <a:chExt cx="3214710" cy="1785950"/>
          </a:xfrm>
        </p:grpSpPr>
        <p:sp>
          <p:nvSpPr>
            <p:cNvPr id="4" name="TextBox 3"/>
            <p:cNvSpPr txBox="1"/>
            <p:nvPr/>
          </p:nvSpPr>
          <p:spPr>
            <a:xfrm>
              <a:off x="2800335" y="2928934"/>
              <a:ext cx="1726527" cy="43858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GB" sz="1200" dirty="0">
                  <a:solidFill>
                    <a:srgbClr val="0033CC"/>
                  </a:solidFill>
                </a:rPr>
                <a:t>GOME-2 Ch:3 (Band 5)</a:t>
              </a:r>
            </a:p>
            <a:p>
              <a:pPr algn="l">
                <a:defRPr/>
              </a:pPr>
              <a:r>
                <a:rPr lang="en-GB" sz="1050" dirty="0">
                  <a:solidFill>
                    <a:srgbClr val="0033CC"/>
                  </a:solidFill>
                </a:rPr>
                <a:t>1024 measurements</a:t>
              </a:r>
            </a:p>
          </p:txBody>
        </p:sp>
        <p:cxnSp>
          <p:nvCxnSpPr>
            <p:cNvPr id="9229" name="Straight Connector 5"/>
            <p:cNvCxnSpPr>
              <a:cxnSpLocks noChangeShapeType="1"/>
            </p:cNvCxnSpPr>
            <p:nvPr/>
          </p:nvCxnSpPr>
          <p:spPr bwMode="auto">
            <a:xfrm rot="10800000" flipV="1">
              <a:off x="2381232" y="3286124"/>
              <a:ext cx="1071570" cy="85725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230" name="Straight Connector 7"/>
            <p:cNvCxnSpPr>
              <a:cxnSpLocks noChangeShapeType="1"/>
            </p:cNvCxnSpPr>
            <p:nvPr/>
          </p:nvCxnSpPr>
          <p:spPr bwMode="auto">
            <a:xfrm>
              <a:off x="3452802" y="3286124"/>
              <a:ext cx="2143140" cy="142876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5165482" y="2714625"/>
            <a:ext cx="3061188" cy="2000250"/>
            <a:chOff x="5595942" y="2714620"/>
            <a:chExt cx="3315886" cy="2000264"/>
          </a:xfrm>
        </p:grpSpPr>
        <p:sp>
          <p:nvSpPr>
            <p:cNvPr id="13" name="TextBox 12"/>
            <p:cNvSpPr txBox="1"/>
            <p:nvPr/>
          </p:nvSpPr>
          <p:spPr>
            <a:xfrm>
              <a:off x="6524517" y="2714620"/>
              <a:ext cx="2387311" cy="43815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en-GB" sz="1200" dirty="0">
                  <a:solidFill>
                    <a:srgbClr val="0033CC"/>
                  </a:solidFill>
                </a:rPr>
                <a:t>GOME-2 Ch:4 (Band 6)</a:t>
              </a:r>
            </a:p>
            <a:p>
              <a:pPr algn="l">
                <a:defRPr/>
              </a:pPr>
              <a:r>
                <a:rPr lang="en-GB" sz="1050" dirty="0">
                  <a:solidFill>
                    <a:srgbClr val="0033CC"/>
                  </a:solidFill>
                </a:rPr>
                <a:t>1024 measurements</a:t>
              </a:r>
            </a:p>
          </p:txBody>
        </p:sp>
        <p:cxnSp>
          <p:nvCxnSpPr>
            <p:cNvPr id="9226" name="Straight Connector 13"/>
            <p:cNvCxnSpPr>
              <a:cxnSpLocks noChangeShapeType="1"/>
            </p:cNvCxnSpPr>
            <p:nvPr/>
          </p:nvCxnSpPr>
          <p:spPr bwMode="auto">
            <a:xfrm rot="10800000" flipV="1">
              <a:off x="5595942" y="3071810"/>
              <a:ext cx="1857388" cy="164307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227" name="Straight Connector 14"/>
            <p:cNvCxnSpPr>
              <a:cxnSpLocks noChangeShapeType="1"/>
            </p:cNvCxnSpPr>
            <p:nvPr/>
          </p:nvCxnSpPr>
          <p:spPr bwMode="auto">
            <a:xfrm rot="16200000" flipH="1">
              <a:off x="7274735" y="3250405"/>
              <a:ext cx="1571636" cy="121444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3550628" y="1857375"/>
            <a:ext cx="1548911" cy="571499"/>
            <a:chOff x="3845853" y="1857364"/>
            <a:chExt cx="1678648" cy="571502"/>
          </a:xfrm>
        </p:grpSpPr>
        <p:sp>
          <p:nvSpPr>
            <p:cNvPr id="21" name="TextBox 20"/>
            <p:cNvSpPr txBox="1"/>
            <p:nvPr/>
          </p:nvSpPr>
          <p:spPr>
            <a:xfrm>
              <a:off x="3845853" y="1857364"/>
              <a:ext cx="1419212" cy="46166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200" dirty="0">
                  <a:solidFill>
                    <a:srgbClr val="00B050"/>
                  </a:solidFill>
                </a:rPr>
                <a:t>AVHRR ch1 </a:t>
              </a:r>
            </a:p>
            <a:p>
              <a:pPr>
                <a:defRPr/>
              </a:pPr>
              <a:r>
                <a:rPr lang="en-GB" sz="1200" dirty="0">
                  <a:solidFill>
                    <a:srgbClr val="00B050"/>
                  </a:solidFill>
                </a:rPr>
                <a:t>response function</a:t>
              </a:r>
            </a:p>
          </p:txBody>
        </p:sp>
        <p:cxnSp>
          <p:nvCxnSpPr>
            <p:cNvPr id="23" name="Straight Connector 22"/>
            <p:cNvCxnSpPr>
              <a:stCxn id="21" idx="2"/>
            </p:cNvCxnSpPr>
            <p:nvPr/>
          </p:nvCxnSpPr>
          <p:spPr bwMode="auto">
            <a:xfrm>
              <a:off x="4555459" y="2319031"/>
              <a:ext cx="969042" cy="109835"/>
            </a:xfrm>
            <a:prstGeom prst="line">
              <a:avLst/>
            </a:prstGeom>
            <a:solidFill>
              <a:srgbClr val="FFFFFF"/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300404" y="116632"/>
            <a:ext cx="8446477" cy="83978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GOME-2 reflectivity inter-calibration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0" kern="0" dirty="0" smtClean="0">
                <a:latin typeface="Arial" pitchFamily="34" charset="0"/>
                <a:ea typeface="+mj-ea"/>
                <a:cs typeface="Arial" pitchFamily="34" charset="0"/>
              </a:rPr>
              <a:t>AVHRR </a:t>
            </a:r>
            <a:r>
              <a:rPr lang="en-GB" sz="2000" b="0" kern="0" dirty="0" err="1" smtClean="0">
                <a:latin typeface="Arial" pitchFamily="34" charset="0"/>
                <a:ea typeface="+mj-ea"/>
                <a:cs typeface="Arial" pitchFamily="34" charset="0"/>
              </a:rPr>
              <a:t>ch</a:t>
            </a:r>
            <a:r>
              <a:rPr lang="en-GB" sz="2000" b="0" kern="0" dirty="0" smtClean="0">
                <a:latin typeface="Arial" pitchFamily="34" charset="0"/>
                <a:ea typeface="+mj-ea"/>
                <a:cs typeface="Arial" pitchFamily="34" charset="0"/>
              </a:rPr>
              <a:t> 1/ </a:t>
            </a:r>
            <a:r>
              <a:rPr lang="en-GB" sz="2000" b="0" kern="0" dirty="0" err="1" smtClean="0">
                <a:latin typeface="Arial" pitchFamily="34" charset="0"/>
                <a:ea typeface="+mj-ea"/>
                <a:cs typeface="Arial" pitchFamily="34" charset="0"/>
              </a:rPr>
              <a:t>Metop</a:t>
            </a:r>
            <a:r>
              <a:rPr lang="en-GB" sz="2000" b="0" kern="0" dirty="0" smtClean="0">
                <a:latin typeface="Arial" pitchFamily="34" charset="0"/>
                <a:ea typeface="+mj-ea"/>
                <a:cs typeface="Arial" pitchFamily="34" charset="0"/>
              </a:rPr>
              <a:t>-A</a:t>
            </a:r>
            <a:endParaRPr kumimoji="0" lang="en-GB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317989" y="1125344"/>
            <a:ext cx="6646154" cy="5400000"/>
            <a:chOff x="0" y="1052736"/>
            <a:chExt cx="4806066" cy="3604550"/>
          </a:xfrm>
        </p:grpSpPr>
        <p:pic>
          <p:nvPicPr>
            <p:cNvPr id="323588" name="Picture 4" descr="H:\DESKTOP\ruedi\Documentation\AVHRR\400_AVHRR_GOME_AllCollocated_g2avhrr_scan_PPF500_20070624080417_20070624094705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052736"/>
              <a:ext cx="4806066" cy="3604550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817122" y="2302052"/>
              <a:ext cx="472021" cy="2465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2007</a:t>
              </a:r>
              <a:endParaRPr lang="en-GB" dirty="0"/>
            </a:p>
          </p:txBody>
        </p:sp>
      </p:grpSp>
      <p:grpSp>
        <p:nvGrpSpPr>
          <p:cNvPr id="3" name="Group 10"/>
          <p:cNvGrpSpPr/>
          <p:nvPr/>
        </p:nvGrpSpPr>
        <p:grpSpPr>
          <a:xfrm>
            <a:off x="317989" y="1124744"/>
            <a:ext cx="6646154" cy="5400000"/>
            <a:chOff x="5524791" y="880294"/>
            <a:chExt cx="4752528" cy="3564396"/>
          </a:xfrm>
        </p:grpSpPr>
        <p:pic>
          <p:nvPicPr>
            <p:cNvPr id="323589" name="Picture 5" descr="H:\DESKTOP\ruedi\Documentation\AVHRR\400_AVHRR_GOME_AllCollocated_g2avhrr_scan_PPF520_20090723092058_20090723092345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24791" y="880294"/>
              <a:ext cx="4752528" cy="3564396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6332811" y="2157779"/>
              <a:ext cx="466763" cy="2437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2009</a:t>
              </a:r>
              <a:endParaRPr lang="en-GB" dirty="0"/>
            </a:p>
          </p:txBody>
        </p:sp>
      </p:grpSp>
      <p:grpSp>
        <p:nvGrpSpPr>
          <p:cNvPr id="4" name="Group 8"/>
          <p:cNvGrpSpPr/>
          <p:nvPr/>
        </p:nvGrpSpPr>
        <p:grpSpPr>
          <a:xfrm>
            <a:off x="317989" y="1124744"/>
            <a:ext cx="6646154" cy="5400000"/>
            <a:chOff x="2360712" y="2924944"/>
            <a:chExt cx="4806066" cy="3604550"/>
          </a:xfrm>
        </p:grpSpPr>
        <p:pic>
          <p:nvPicPr>
            <p:cNvPr id="323586" name="Picture 2" descr="H:\DESKTOP\ruedi\Documentation\AVHRR\400_AVHRR_GOME_AllCollocated_g2avhrr_scan_PPF500_20110821091459_20110821091759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60712" y="2924944"/>
              <a:ext cx="4806066" cy="3604550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3177834" y="4172568"/>
              <a:ext cx="472021" cy="2465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2011</a:t>
              </a:r>
              <a:endParaRPr lang="en-GB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699006" y="1556792"/>
            <a:ext cx="219423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 smtClean="0"/>
              <a:t>AVHRR channel 1 to GOME-2 offset in reflectivity of ~9%</a:t>
            </a:r>
          </a:p>
          <a:p>
            <a:pPr algn="l"/>
            <a:r>
              <a:rPr lang="en-GB" dirty="0" smtClean="0"/>
              <a:t>(AVHRR &lt; GOME-2)</a:t>
            </a:r>
          </a:p>
          <a:p>
            <a:pPr algn="l"/>
            <a:endParaRPr lang="en-GB" dirty="0" smtClean="0"/>
          </a:p>
          <a:p>
            <a:pPr algn="l"/>
            <a:r>
              <a:rPr lang="en-GB" dirty="0" smtClean="0">
                <a:solidFill>
                  <a:schemeClr val="tx2"/>
                </a:solidFill>
              </a:rPr>
              <a:t>Preliminary results indicate that the offset has been quite stable during the last four years.</a:t>
            </a:r>
          </a:p>
          <a:p>
            <a:pPr algn="l"/>
            <a:endParaRPr lang="en-GB" dirty="0" smtClean="0">
              <a:solidFill>
                <a:schemeClr val="tx2"/>
              </a:solidFill>
            </a:endParaRPr>
          </a:p>
          <a:p>
            <a:pPr algn="l"/>
            <a:r>
              <a:rPr lang="en-GB" dirty="0" smtClean="0"/>
              <a:t>see GSICS Quarterly Newsletters, </a:t>
            </a:r>
            <a:r>
              <a:rPr lang="en-GB" dirty="0" err="1" smtClean="0"/>
              <a:t>vol</a:t>
            </a:r>
            <a:r>
              <a:rPr lang="en-GB" dirty="0" smtClean="0"/>
              <a:t> 5, number 3, </a:t>
            </a:r>
            <a:r>
              <a:rPr lang="en-GB" i="1" dirty="0" smtClean="0"/>
              <a:t>Latter et al.</a:t>
            </a:r>
          </a:p>
          <a:p>
            <a:pPr algn="l"/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300404" y="116632"/>
            <a:ext cx="8446477" cy="83978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GOME-2 reflectivity inter-calibration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0" kern="0" dirty="0" smtClean="0">
                <a:latin typeface="Arial" pitchFamily="34" charset="0"/>
                <a:ea typeface="+mj-ea"/>
                <a:cs typeface="Arial" pitchFamily="34" charset="0"/>
              </a:rPr>
              <a:t>AVHRR </a:t>
            </a:r>
            <a:r>
              <a:rPr lang="en-GB" sz="2000" b="0" kern="0" dirty="0" err="1" smtClean="0">
                <a:latin typeface="Arial" pitchFamily="34" charset="0"/>
                <a:ea typeface="+mj-ea"/>
                <a:cs typeface="Arial" pitchFamily="34" charset="0"/>
              </a:rPr>
              <a:t>ch</a:t>
            </a:r>
            <a:r>
              <a:rPr lang="en-GB" sz="2000" b="0" kern="0" dirty="0" smtClean="0">
                <a:latin typeface="Arial" pitchFamily="34" charset="0"/>
                <a:ea typeface="+mj-ea"/>
                <a:cs typeface="Arial" pitchFamily="34" charset="0"/>
              </a:rPr>
              <a:t> 1/ </a:t>
            </a:r>
            <a:r>
              <a:rPr lang="en-GB" sz="2000" b="0" kern="0" dirty="0" err="1" smtClean="0">
                <a:latin typeface="Arial" pitchFamily="34" charset="0"/>
                <a:ea typeface="+mj-ea"/>
                <a:cs typeface="Arial" pitchFamily="34" charset="0"/>
              </a:rPr>
              <a:t>Metop</a:t>
            </a:r>
            <a:r>
              <a:rPr lang="en-GB" sz="2000" b="0" kern="0" dirty="0" smtClean="0">
                <a:latin typeface="Arial" pitchFamily="34" charset="0"/>
                <a:ea typeface="+mj-ea"/>
                <a:cs typeface="Arial" pitchFamily="34" charset="0"/>
              </a:rPr>
              <a:t>-A</a:t>
            </a:r>
            <a:endParaRPr kumimoji="0" lang="en-GB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562" name="Picture 2" descr="h:\Desktop\ruedi\Documentation\MSG\ProFig\10_Reflectances_GOME2Ch3and4_and_MSGresponse_g2msg_PPF520_WESTbox_20110728145955_201107281502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4458" y="1106742"/>
            <a:ext cx="8508022" cy="5418602"/>
          </a:xfrm>
          <a:prstGeom prst="rect">
            <a:avLst/>
          </a:prstGeom>
          <a:noFill/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198077" y="2851226"/>
            <a:ext cx="2967404" cy="1785937"/>
            <a:chOff x="2381232" y="2928934"/>
            <a:chExt cx="3214710" cy="1785950"/>
          </a:xfrm>
        </p:grpSpPr>
        <p:sp>
          <p:nvSpPr>
            <p:cNvPr id="4" name="TextBox 3"/>
            <p:cNvSpPr txBox="1"/>
            <p:nvPr/>
          </p:nvSpPr>
          <p:spPr>
            <a:xfrm>
              <a:off x="2800335" y="2928934"/>
              <a:ext cx="1726527" cy="43858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GB" sz="1200" dirty="0">
                  <a:solidFill>
                    <a:srgbClr val="0033CC"/>
                  </a:solidFill>
                </a:rPr>
                <a:t>GOME-2 Ch:3 (Band 5)</a:t>
              </a:r>
            </a:p>
            <a:p>
              <a:pPr algn="l">
                <a:defRPr/>
              </a:pPr>
              <a:r>
                <a:rPr lang="en-GB" sz="1050" dirty="0">
                  <a:solidFill>
                    <a:srgbClr val="0033CC"/>
                  </a:solidFill>
                </a:rPr>
                <a:t>1024 measurements</a:t>
              </a:r>
            </a:p>
          </p:txBody>
        </p:sp>
        <p:cxnSp>
          <p:nvCxnSpPr>
            <p:cNvPr id="9229" name="Straight Connector 5"/>
            <p:cNvCxnSpPr>
              <a:cxnSpLocks noChangeShapeType="1"/>
            </p:cNvCxnSpPr>
            <p:nvPr/>
          </p:nvCxnSpPr>
          <p:spPr bwMode="auto">
            <a:xfrm rot="10800000" flipV="1">
              <a:off x="2381232" y="3286124"/>
              <a:ext cx="1071570" cy="85725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230" name="Straight Connector 7"/>
            <p:cNvCxnSpPr>
              <a:cxnSpLocks noChangeShapeType="1"/>
            </p:cNvCxnSpPr>
            <p:nvPr/>
          </p:nvCxnSpPr>
          <p:spPr bwMode="auto">
            <a:xfrm>
              <a:off x="3452802" y="3286124"/>
              <a:ext cx="2143140" cy="142876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5165482" y="2636912"/>
            <a:ext cx="3061188" cy="2000250"/>
            <a:chOff x="5595942" y="2714620"/>
            <a:chExt cx="3315886" cy="2000264"/>
          </a:xfrm>
        </p:grpSpPr>
        <p:sp>
          <p:nvSpPr>
            <p:cNvPr id="13" name="TextBox 12"/>
            <p:cNvSpPr txBox="1"/>
            <p:nvPr/>
          </p:nvSpPr>
          <p:spPr>
            <a:xfrm>
              <a:off x="6524517" y="2714620"/>
              <a:ext cx="2387311" cy="43815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en-GB" sz="1200" dirty="0">
                  <a:solidFill>
                    <a:srgbClr val="0033CC"/>
                  </a:solidFill>
                </a:rPr>
                <a:t>GOME-2 Ch:4 (Band 6)</a:t>
              </a:r>
            </a:p>
            <a:p>
              <a:pPr algn="l">
                <a:defRPr/>
              </a:pPr>
              <a:r>
                <a:rPr lang="en-GB" sz="1050" dirty="0">
                  <a:solidFill>
                    <a:srgbClr val="0033CC"/>
                  </a:solidFill>
                </a:rPr>
                <a:t>1024 measurements</a:t>
              </a:r>
            </a:p>
          </p:txBody>
        </p:sp>
        <p:cxnSp>
          <p:nvCxnSpPr>
            <p:cNvPr id="9226" name="Straight Connector 13"/>
            <p:cNvCxnSpPr>
              <a:cxnSpLocks noChangeShapeType="1"/>
            </p:cNvCxnSpPr>
            <p:nvPr/>
          </p:nvCxnSpPr>
          <p:spPr bwMode="auto">
            <a:xfrm rot="10800000" flipV="1">
              <a:off x="5595942" y="3071810"/>
              <a:ext cx="1857388" cy="164307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227" name="Straight Connector 14"/>
            <p:cNvCxnSpPr>
              <a:cxnSpLocks noChangeShapeType="1"/>
            </p:cNvCxnSpPr>
            <p:nvPr/>
          </p:nvCxnSpPr>
          <p:spPr bwMode="auto">
            <a:xfrm rot="16200000" flipH="1">
              <a:off x="7274735" y="3250405"/>
              <a:ext cx="1571636" cy="121444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3550628" y="1857375"/>
            <a:ext cx="1548911" cy="571499"/>
            <a:chOff x="3845853" y="1857364"/>
            <a:chExt cx="1678648" cy="571502"/>
          </a:xfrm>
        </p:grpSpPr>
        <p:sp>
          <p:nvSpPr>
            <p:cNvPr id="21" name="TextBox 20"/>
            <p:cNvSpPr txBox="1"/>
            <p:nvPr/>
          </p:nvSpPr>
          <p:spPr>
            <a:xfrm>
              <a:off x="3845853" y="1857364"/>
              <a:ext cx="1419212" cy="46166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200" dirty="0" err="1" smtClean="0">
                  <a:solidFill>
                    <a:srgbClr val="169A35"/>
                  </a:solidFill>
                </a:rPr>
                <a:t>Seviri</a:t>
              </a:r>
              <a:r>
                <a:rPr lang="en-GB" sz="1200" dirty="0" smtClean="0">
                  <a:solidFill>
                    <a:srgbClr val="169A35"/>
                  </a:solidFill>
                </a:rPr>
                <a:t> </a:t>
              </a:r>
              <a:r>
                <a:rPr lang="en-GB" sz="1200" dirty="0">
                  <a:solidFill>
                    <a:srgbClr val="169A35"/>
                  </a:solidFill>
                </a:rPr>
                <a:t>ch1 </a:t>
              </a:r>
            </a:p>
            <a:p>
              <a:pPr>
                <a:defRPr/>
              </a:pPr>
              <a:r>
                <a:rPr lang="en-GB" sz="1200" dirty="0">
                  <a:solidFill>
                    <a:srgbClr val="169A35"/>
                  </a:solidFill>
                </a:rPr>
                <a:t>response function</a:t>
              </a:r>
            </a:p>
          </p:txBody>
        </p:sp>
        <p:cxnSp>
          <p:nvCxnSpPr>
            <p:cNvPr id="23" name="Straight Connector 22"/>
            <p:cNvCxnSpPr>
              <a:stCxn id="21" idx="2"/>
            </p:cNvCxnSpPr>
            <p:nvPr/>
          </p:nvCxnSpPr>
          <p:spPr bwMode="auto">
            <a:xfrm>
              <a:off x="4555459" y="2319031"/>
              <a:ext cx="969042" cy="109835"/>
            </a:xfrm>
            <a:prstGeom prst="line">
              <a:avLst/>
            </a:prstGeom>
            <a:solidFill>
              <a:srgbClr val="FFFFFF"/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300404" y="188640"/>
            <a:ext cx="8446477" cy="83978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GOME-2 reflectivity inter-calibration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0" kern="0" dirty="0" smtClean="0">
                <a:latin typeface="Arial" pitchFamily="34" charset="0"/>
                <a:ea typeface="+mj-ea"/>
                <a:cs typeface="Arial" pitchFamily="34" charset="0"/>
              </a:rPr>
              <a:t>SEVIRI ch1/ MSG-2 – preliminary results</a:t>
            </a:r>
            <a:endParaRPr kumimoji="0" lang="en-GB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610" name="Picture 2" descr="H:\DESKTOP\ruedi\Documentation\MSG\ProFig\3_GOME2vsMSGResiduals_Reflectance_g2msg_PPF520_fullDisk_20110728050255_201107281502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4458" y="1124745"/>
            <a:ext cx="6752462" cy="54863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100785" y="1556792"/>
            <a:ext cx="274391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 smtClean="0"/>
              <a:t>Co-location of GOME-2 </a:t>
            </a:r>
            <a:r>
              <a:rPr lang="en-GB" dirty="0" err="1" smtClean="0"/>
              <a:t>Metop</a:t>
            </a:r>
            <a:r>
              <a:rPr lang="en-GB" dirty="0" smtClean="0"/>
              <a:t>-A with </a:t>
            </a:r>
            <a:r>
              <a:rPr lang="en-GB" dirty="0" err="1" smtClean="0"/>
              <a:t>Seviri</a:t>
            </a:r>
            <a:r>
              <a:rPr lang="en-GB" dirty="0" smtClean="0"/>
              <a:t> / MSG data.</a:t>
            </a:r>
          </a:p>
          <a:p>
            <a:pPr algn="l"/>
            <a:endParaRPr lang="en-GB" dirty="0" smtClean="0"/>
          </a:p>
          <a:p>
            <a:pPr algn="l"/>
            <a:r>
              <a:rPr lang="en-GB" dirty="0" smtClean="0"/>
              <a:t>Spatial collocation: </a:t>
            </a:r>
            <a:r>
              <a:rPr lang="en-GB" dirty="0" smtClean="0">
                <a:solidFill>
                  <a:schemeClr val="tx2"/>
                </a:solidFill>
              </a:rPr>
              <a:t>Average of all </a:t>
            </a:r>
            <a:r>
              <a:rPr lang="en-GB" dirty="0" err="1" smtClean="0">
                <a:solidFill>
                  <a:schemeClr val="tx2"/>
                </a:solidFill>
              </a:rPr>
              <a:t>Seviri</a:t>
            </a:r>
            <a:r>
              <a:rPr lang="en-GB" dirty="0" smtClean="0">
                <a:solidFill>
                  <a:schemeClr val="tx2"/>
                </a:solidFill>
              </a:rPr>
              <a:t> measurements (~4km) in one GOME-2 ground pixel (40 by 80 km)</a:t>
            </a:r>
          </a:p>
          <a:p>
            <a:pPr algn="l"/>
            <a:endParaRPr lang="en-GB" dirty="0" smtClean="0">
              <a:solidFill>
                <a:schemeClr val="tx2"/>
              </a:solidFill>
            </a:endParaRPr>
          </a:p>
          <a:p>
            <a:pPr algn="l"/>
            <a:r>
              <a:rPr lang="en-GB" dirty="0" smtClean="0"/>
              <a:t>Temporal collocation: </a:t>
            </a:r>
            <a:r>
              <a:rPr lang="en-GB" dirty="0" smtClean="0">
                <a:solidFill>
                  <a:schemeClr val="tx2"/>
                </a:solidFill>
              </a:rPr>
              <a:t>Within +- 7.5 min of sensing time.</a:t>
            </a:r>
          </a:p>
          <a:p>
            <a:pPr algn="l"/>
            <a:endParaRPr lang="en-GB" dirty="0" smtClean="0">
              <a:solidFill>
                <a:schemeClr val="tx2"/>
              </a:solidFill>
            </a:endParaRPr>
          </a:p>
          <a:p>
            <a:pPr algn="l"/>
            <a:endParaRPr lang="en-GB" dirty="0" smtClean="0">
              <a:solidFill>
                <a:schemeClr val="tx2"/>
              </a:solidFill>
            </a:endParaRPr>
          </a:p>
          <a:p>
            <a:pPr algn="l"/>
            <a:r>
              <a:rPr lang="en-GB" dirty="0" smtClean="0">
                <a:solidFill>
                  <a:schemeClr val="tx2"/>
                </a:solidFill>
              </a:rPr>
              <a:t> 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00404" y="188640"/>
            <a:ext cx="8446477" cy="83978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GOME-2 reflectivity inter-calibration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0" kern="0" dirty="0" smtClean="0">
                <a:latin typeface="Arial" pitchFamily="34" charset="0"/>
                <a:ea typeface="+mj-ea"/>
                <a:cs typeface="Arial" pitchFamily="34" charset="0"/>
              </a:rPr>
              <a:t>SEVIRI ch1/ MSG-2 – preliminary results</a:t>
            </a:r>
            <a:endParaRPr kumimoji="0" lang="en-GB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635" name="Picture 3" descr="H:\DESKTOP\ruedi\Documentation\MSG\ProFig\11_MSG_GOME_AllCollocated_g2msg_PPF520_20110728050255_201107281502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3186" y="1268760"/>
            <a:ext cx="4970814" cy="4038786"/>
          </a:xfrm>
          <a:prstGeom prst="rect">
            <a:avLst/>
          </a:prstGeom>
          <a:noFill/>
        </p:spPr>
      </p:pic>
      <p:pic>
        <p:nvPicPr>
          <p:cNvPr id="325634" name="Picture 2" descr="H:\DESKTOP\ruedi\Documentation\MSG\ProFig\3_GOME2vsMSGResiduals_Reflectance_g2msg_PPF520_20110728050255_20110728150255.jpg"/>
          <p:cNvPicPr>
            <a:picLocks noChangeAspect="1" noChangeArrowheads="1"/>
          </p:cNvPicPr>
          <p:nvPr/>
        </p:nvPicPr>
        <p:blipFill>
          <a:blip r:embed="rId3" cstate="print"/>
          <a:srcRect l="13971" r="11091"/>
          <a:stretch>
            <a:fillRect/>
          </a:stretch>
        </p:blipFill>
        <p:spPr bwMode="auto">
          <a:xfrm>
            <a:off x="185051" y="1268760"/>
            <a:ext cx="4383288" cy="475252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39656" y="4941168"/>
            <a:ext cx="392166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 smtClean="0"/>
              <a:t>More work needed!!!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GB" sz="1200" dirty="0" smtClean="0"/>
              <a:t>Improve spatial co-location by taking spatial aliasing into account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GB" sz="1200" dirty="0" smtClean="0"/>
              <a:t>Improved temporal co-location still possible at the expense of worse statistics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GB" sz="1200" dirty="0" smtClean="0"/>
              <a:t>Filter for low variability, low path length difference, etc..</a:t>
            </a:r>
          </a:p>
          <a:p>
            <a:pPr marL="342900" indent="-342900" algn="l">
              <a:buFont typeface="+mj-lt"/>
              <a:buAutoNum type="arabicPeriod"/>
            </a:pPr>
            <a:endParaRPr lang="en-GB" sz="1200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00404" y="188640"/>
            <a:ext cx="8446477" cy="83978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GOME-2 reflectivity inter-calibration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0" kern="0" dirty="0" smtClean="0">
                <a:latin typeface="Arial" pitchFamily="34" charset="0"/>
                <a:ea typeface="+mj-ea"/>
                <a:cs typeface="Arial" pitchFamily="34" charset="0"/>
              </a:rPr>
              <a:t>SEVIRI ch1/ MSG-2 – preliminary results</a:t>
            </a:r>
            <a:endParaRPr kumimoji="0" lang="en-GB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41356"/>
            <a:ext cx="6646154" cy="5411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85051" y="116632"/>
            <a:ext cx="8958949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GB" sz="2400" b="0" dirty="0" err="1" smtClean="0">
                <a:latin typeface="Arial" charset="0"/>
              </a:rPr>
              <a:t>Metop</a:t>
            </a:r>
            <a:r>
              <a:rPr lang="en-GB" sz="2400" b="0" dirty="0" smtClean="0">
                <a:latin typeface="Arial" charset="0"/>
              </a:rPr>
              <a:t>-A/B GOME-2 Radiometric accuracy and calibration</a:t>
            </a:r>
          </a:p>
          <a:p>
            <a:pPr algn="l"/>
            <a:r>
              <a:rPr lang="en-GB" sz="1800" b="0" dirty="0" smtClean="0">
                <a:latin typeface="Arial" charset="0"/>
              </a:rPr>
              <a:t>Earthshine measurement co-location FM2 to FM3 / Co-location criteria</a:t>
            </a:r>
            <a:endParaRPr lang="en-GB" sz="1800" b="0" i="1" dirty="0"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32537" y="3429001"/>
            <a:ext cx="23264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 smtClean="0"/>
              <a:t>Co-location criteria:</a:t>
            </a:r>
          </a:p>
          <a:p>
            <a:pPr algn="l"/>
            <a:endParaRPr lang="en-GB" dirty="0" smtClean="0">
              <a:solidFill>
                <a:srgbClr val="1C1C1C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GB" dirty="0" smtClean="0">
                <a:solidFill>
                  <a:srgbClr val="1C1C1C"/>
                </a:solidFill>
              </a:rPr>
              <a:t> Area overlap &gt; 80%</a:t>
            </a:r>
          </a:p>
          <a:p>
            <a:pPr algn="l">
              <a:buFont typeface="Arial" pitchFamily="34" charset="0"/>
              <a:buChar char="•"/>
            </a:pPr>
            <a:r>
              <a:rPr lang="en-GB" dirty="0" smtClean="0">
                <a:solidFill>
                  <a:srgbClr val="1C1C1C"/>
                </a:solidFill>
              </a:rPr>
              <a:t> Geo. AMF diff &lt; 2%</a:t>
            </a:r>
          </a:p>
          <a:p>
            <a:pPr algn="l">
              <a:buFont typeface="Arial" pitchFamily="34" charset="0"/>
              <a:buChar char="•"/>
            </a:pPr>
            <a:r>
              <a:rPr lang="en-GB" dirty="0" smtClean="0">
                <a:solidFill>
                  <a:srgbClr val="1C1C1C"/>
                </a:solidFill>
              </a:rPr>
              <a:t> Relative O</a:t>
            </a:r>
            <a:r>
              <a:rPr lang="en-GB" baseline="-25000" dirty="0" smtClean="0">
                <a:solidFill>
                  <a:srgbClr val="1C1C1C"/>
                </a:solidFill>
              </a:rPr>
              <a:t>2</a:t>
            </a:r>
            <a:r>
              <a:rPr lang="en-GB" dirty="0" smtClean="0">
                <a:solidFill>
                  <a:srgbClr val="1C1C1C"/>
                </a:solidFill>
              </a:rPr>
              <a:t> A-Band residual (ROR) smaller than empirical threshold</a:t>
            </a:r>
            <a:endParaRPr lang="en-GB" dirty="0">
              <a:solidFill>
                <a:srgbClr val="1C1C1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60917" y="1844825"/>
            <a:ext cx="2178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 err="1" smtClean="0">
                <a:solidFill>
                  <a:srgbClr val="186DB4"/>
                </a:solidFill>
              </a:rPr>
              <a:t>Metop</a:t>
            </a:r>
            <a:r>
              <a:rPr lang="en-GB" dirty="0" smtClean="0">
                <a:solidFill>
                  <a:srgbClr val="186DB4"/>
                </a:solidFill>
              </a:rPr>
              <a:t>-A (M02): FM3</a:t>
            </a:r>
          </a:p>
          <a:p>
            <a:pPr algn="l"/>
            <a:r>
              <a:rPr lang="en-GB" dirty="0" err="1" smtClean="0">
                <a:solidFill>
                  <a:srgbClr val="1C1C1C"/>
                </a:solidFill>
              </a:rPr>
              <a:t>Metop</a:t>
            </a:r>
            <a:r>
              <a:rPr lang="en-GB" dirty="0" smtClean="0">
                <a:solidFill>
                  <a:srgbClr val="1C1C1C"/>
                </a:solidFill>
              </a:rPr>
              <a:t>-B (M01): FM2</a:t>
            </a:r>
            <a:endParaRPr lang="en-GB" dirty="0">
              <a:solidFill>
                <a:srgbClr val="1C1C1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39063" y="5148482"/>
            <a:ext cx="21723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b="0" dirty="0" smtClean="0">
                <a:solidFill>
                  <a:srgbClr val="1C1C1C"/>
                </a:solidFill>
              </a:rPr>
              <a:t>Time difference: </a:t>
            </a:r>
          </a:p>
          <a:p>
            <a:pPr algn="l"/>
            <a:r>
              <a:rPr lang="en-GB" b="0" dirty="0" smtClean="0">
                <a:solidFill>
                  <a:srgbClr val="1C1C1C"/>
                </a:solidFill>
              </a:rPr>
              <a:t>49 min (half an orbit)</a:t>
            </a:r>
            <a:endParaRPr lang="en-GB" b="0" dirty="0">
              <a:solidFill>
                <a:srgbClr val="1C1C1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Lang\Application Data\Ipswitch\WS_FTP\storage\radmon_M01_20130110081758Z_RL01sahara_rad_stat.txt_radmon_M02_20130110090557Z_RL01sahara_rad_stat.txt_x0y21_prof_abs-diff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4652308" cy="5038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E:\EUM\plots\RadColoc\503_SummaryAvgResidualsM01vsM02_PPF530_RadColoc_MetopAB_G1_NegPhaseing_20121226235959_2012122700025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4938" y="3789041"/>
            <a:ext cx="4187542" cy="2255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863450" y="1556793"/>
            <a:ext cx="4190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 smtClean="0">
                <a:solidFill>
                  <a:srgbClr val="1C1C1C"/>
                </a:solidFill>
              </a:rPr>
              <a:t>Left up:	</a:t>
            </a:r>
            <a:r>
              <a:rPr lang="en-GB" dirty="0" smtClean="0">
                <a:solidFill>
                  <a:srgbClr val="FF0000"/>
                </a:solidFill>
              </a:rPr>
              <a:t>Residual </a:t>
            </a:r>
            <a:r>
              <a:rPr lang="en-GB" dirty="0" err="1" smtClean="0">
                <a:solidFill>
                  <a:srgbClr val="FF0000"/>
                </a:solidFill>
              </a:rPr>
              <a:t>Metop</a:t>
            </a:r>
            <a:r>
              <a:rPr lang="en-GB" dirty="0" smtClean="0">
                <a:solidFill>
                  <a:srgbClr val="FF0000"/>
                </a:solidFill>
              </a:rPr>
              <a:t>-B with V-LIDORT</a:t>
            </a:r>
          </a:p>
          <a:p>
            <a:pPr algn="l"/>
            <a:r>
              <a:rPr lang="en-GB" dirty="0" smtClean="0">
                <a:solidFill>
                  <a:srgbClr val="FF0000"/>
                </a:solidFill>
              </a:rPr>
              <a:t>	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Residual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Metop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-A with V-LIDORT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37875" y="3356992"/>
            <a:ext cx="4224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 smtClean="0">
                <a:solidFill>
                  <a:srgbClr val="1C1C1C"/>
                </a:solidFill>
              </a:rPr>
              <a:t>Bottom:	</a:t>
            </a:r>
            <a:r>
              <a:rPr lang="en-GB" dirty="0" smtClean="0">
                <a:solidFill>
                  <a:srgbClr val="FF0000"/>
                </a:solidFill>
              </a:rPr>
              <a:t>Residuals between M-A and M-B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36689" y="2420889"/>
            <a:ext cx="3907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GB" dirty="0" smtClean="0">
                <a:solidFill>
                  <a:srgbClr val="1C1C1C"/>
                </a:solidFill>
              </a:rPr>
              <a:t>Broad-band structure in M-A channel 3</a:t>
            </a:r>
          </a:p>
          <a:p>
            <a:pPr algn="l">
              <a:buFont typeface="Arial" pitchFamily="34" charset="0"/>
              <a:buChar char="•"/>
            </a:pPr>
            <a:r>
              <a:rPr lang="en-GB" dirty="0" smtClean="0">
                <a:solidFill>
                  <a:srgbClr val="1C1C1C"/>
                </a:solidFill>
              </a:rPr>
              <a:t>Small-scale structures in M-B channel 3</a:t>
            </a:r>
            <a:endParaRPr lang="en-GB" dirty="0">
              <a:solidFill>
                <a:srgbClr val="1C1C1C"/>
              </a:solidFill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4771407" y="2492896"/>
            <a:ext cx="398814" cy="288032"/>
          </a:xfrm>
          <a:prstGeom prst="rightArrow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85051" y="44625"/>
            <a:ext cx="8958949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GB" sz="2400" b="0" dirty="0" err="1" smtClean="0">
                <a:latin typeface="Arial" charset="0"/>
              </a:rPr>
              <a:t>Metop</a:t>
            </a:r>
            <a:r>
              <a:rPr lang="en-GB" sz="2400" b="0" dirty="0" smtClean="0">
                <a:latin typeface="Arial" charset="0"/>
              </a:rPr>
              <a:t>-A/B GOME-2 Radiometric accuracy and calibration</a:t>
            </a:r>
          </a:p>
          <a:p>
            <a:pPr algn="l"/>
            <a:r>
              <a:rPr lang="en-GB" sz="1800" b="0" dirty="0" smtClean="0">
                <a:latin typeface="Arial" charset="0"/>
              </a:rPr>
              <a:t>Earthshine co-located </a:t>
            </a:r>
            <a:r>
              <a:rPr lang="en-GB" sz="1800" b="0" dirty="0" err="1" smtClean="0">
                <a:latin typeface="Arial" charset="0"/>
              </a:rPr>
              <a:t>Metop</a:t>
            </a:r>
            <a:r>
              <a:rPr lang="en-GB" sz="1800" b="0" dirty="0" smtClean="0">
                <a:latin typeface="Arial" charset="0"/>
              </a:rPr>
              <a:t>-A/B residuals / </a:t>
            </a:r>
          </a:p>
          <a:p>
            <a:pPr algn="l"/>
            <a:r>
              <a:rPr lang="en-GB" sz="1800" b="0" dirty="0" smtClean="0">
                <a:latin typeface="Arial" charset="0"/>
              </a:rPr>
              <a:t>Interpretation with forward model – V-LIDORT</a:t>
            </a:r>
            <a:endParaRPr lang="en-GB" sz="1800" b="0" i="1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384</Words>
  <Application>Microsoft Office PowerPoint</Application>
  <PresentationFormat>On-screen Show (4:3)</PresentationFormat>
  <Paragraphs>82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Ruediger Lang</vt:lpstr>
      <vt:lpstr>Experience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NOAA / NESDIS / STAR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GRWG UV Sub-Group  Member Introduction</dc:title>
  <dc:creator>Xiangqian Wu</dc:creator>
  <cp:lastModifiedBy>Ruediger Lang</cp:lastModifiedBy>
  <cp:revision>8</cp:revision>
  <dcterms:created xsi:type="dcterms:W3CDTF">2013-11-05T14:33:16Z</dcterms:created>
  <dcterms:modified xsi:type="dcterms:W3CDTF">2013-11-12T15:04:39Z</dcterms:modified>
</cp:coreProperties>
</file>