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3480"/>
            <a:ext cx="9144000" cy="1874520"/>
          </a:xfrm>
          <a:prstGeom prst="rect">
            <a:avLst/>
          </a:prstGeom>
        </p:spPr>
      </p:pic>
      <p:sp>
        <p:nvSpPr>
          <p:cNvPr id="404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55650" y="2565400"/>
            <a:ext cx="7632700" cy="20161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908050"/>
            <a:ext cx="7627938" cy="136842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59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5976962"/>
          </a:xfrm>
        </p:spPr>
        <p:txBody>
          <a:bodyPr vert="eaVert"/>
          <a:lstStyle>
            <a:lvl1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Tx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5111774"/>
          </a:xfrm>
        </p:spPr>
        <p:txBody>
          <a:bodyPr/>
          <a:lstStyle>
            <a:lvl1pPr>
              <a:buClr>
                <a:schemeClr val="tx2"/>
              </a:buClr>
              <a:buSzPct val="80000"/>
              <a:buFontTx/>
              <a:buChar char="•"/>
              <a:defRPr sz="280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Tx/>
              <a:buChar char="•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Tx/>
              <a:buChar char="•"/>
              <a:defRPr sz="20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Tx/>
              <a:buChar char="•"/>
              <a:defRPr sz="18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Tx/>
              <a:buChar char="•"/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5111774"/>
          </a:xfrm>
        </p:spPr>
        <p:txBody>
          <a:bodyPr/>
          <a:lstStyle>
            <a:lvl1pPr>
              <a:buClr>
                <a:schemeClr val="tx2"/>
              </a:buClr>
              <a:buSzPct val="80000"/>
              <a:buFontTx/>
              <a:buChar char="•"/>
              <a:defRPr sz="280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Tx/>
              <a:buChar char="•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Tx/>
              <a:buChar char="•"/>
              <a:defRPr sz="20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Tx/>
              <a:buChar char="•"/>
              <a:defRPr sz="18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Tx/>
              <a:buChar char="•"/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buClr>
                <a:schemeClr val="tx2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buClr>
                <a:schemeClr val="tx2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991795"/>
          </a:xfrm>
        </p:spPr>
        <p:txBody>
          <a:bodyPr/>
          <a:lstStyle>
            <a:lvl1pPr>
              <a:buClr>
                <a:schemeClr val="tx2"/>
              </a:buClr>
              <a:buSzPct val="80000"/>
              <a:buFont typeface="Arial" pitchFamily="34" charset="0"/>
              <a:buChar char="•"/>
              <a:defRPr sz="320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buSzPct val="80000"/>
              <a:buFont typeface="Arial" pitchFamily="34" charset="0"/>
              <a:buChar char="•"/>
              <a:defRPr sz="28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02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699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072"/>
            <a:ext cx="9144000" cy="566928"/>
          </a:xfrm>
          <a:prstGeom prst="rect">
            <a:avLst/>
          </a:prstGeom>
        </p:spPr>
      </p:pic>
      <p:sp>
        <p:nvSpPr>
          <p:cNvPr id="403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87852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title (Verdana 24 bold)</a:t>
            </a:r>
          </a:p>
        </p:txBody>
      </p:sp>
      <p:sp>
        <p:nvSpPr>
          <p:cNvPr id="40346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511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text first level (all levels Verdana 20)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03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597650"/>
            <a:ext cx="56165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CCECFF"/>
                </a:solidFill>
              </a:defRPr>
            </a:lvl1pPr>
          </a:lstStyle>
          <a:p>
            <a:endParaRPr lang="en-GB"/>
          </a:p>
        </p:txBody>
      </p:sp>
      <p:sp>
        <p:nvSpPr>
          <p:cNvPr id="403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97650"/>
            <a:ext cx="5048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CCECFF"/>
                </a:solidFill>
              </a:defRPr>
            </a:lvl1pPr>
          </a:lstStyle>
          <a:p>
            <a:fld id="{FC1AADDB-504A-479E-8C40-41B4A0D15833}" type="slidenum">
              <a:rPr lang="en-GB" smtClean="0"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SRON Netherlands Institute for Space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Ralph </a:t>
            </a:r>
            <a:r>
              <a:rPr lang="en-US" dirty="0" err="1" smtClean="0"/>
              <a:t>Snel</a:t>
            </a:r>
            <a:r>
              <a:rPr lang="en-US" dirty="0" smtClean="0"/>
              <a:t>, instrument scientist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1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GOME / ERS calibration quality improvement (GDAQI)</a:t>
            </a:r>
          </a:p>
          <a:p>
            <a:r>
              <a:rPr lang="en-US" dirty="0" smtClean="0"/>
              <a:t>SCIAMACHY on-ground and in-flight calibration, SQWG</a:t>
            </a:r>
          </a:p>
          <a:p>
            <a:r>
              <a:rPr lang="en-US" dirty="0" smtClean="0"/>
              <a:t>OMI calibration reviews</a:t>
            </a:r>
          </a:p>
          <a:p>
            <a:r>
              <a:rPr lang="en-US" dirty="0" smtClean="0"/>
              <a:t>TROPOMI / S5p SWIR calibration design and planning</a:t>
            </a:r>
          </a:p>
          <a:p>
            <a:r>
              <a:rPr lang="en-US" dirty="0" smtClean="0"/>
              <a:t>GOME-2 /</a:t>
            </a:r>
            <a:r>
              <a:rPr lang="en-US" dirty="0" err="1" smtClean="0"/>
              <a:t>MetOp</a:t>
            </a:r>
            <a:r>
              <a:rPr lang="en-US" dirty="0" smtClean="0"/>
              <a:t>-A and </a:t>
            </a:r>
            <a:r>
              <a:rPr lang="en-US" dirty="0" err="1" smtClean="0"/>
              <a:t>MetOp</a:t>
            </a:r>
            <a:r>
              <a:rPr lang="en-US" dirty="0" smtClean="0"/>
              <a:t>-B degradation/contamination investigations</a:t>
            </a:r>
          </a:p>
          <a:p>
            <a:endParaRPr lang="en-US" dirty="0"/>
          </a:p>
          <a:p>
            <a:r>
              <a:rPr lang="en-US" dirty="0" smtClean="0"/>
              <a:t>Hubble Space Telescope (WF/PC and WFPC2 user and special calibration)</a:t>
            </a:r>
          </a:p>
          <a:p>
            <a:r>
              <a:rPr lang="en-US" dirty="0" smtClean="0"/>
              <a:t>ALMA </a:t>
            </a:r>
            <a:r>
              <a:rPr lang="en-US" smtClean="0"/>
              <a:t>prototype antennae performance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1AADDB-504A-479E-8C40-41B4A0D1583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ON-presentation">
  <a:themeElements>
    <a:clrScheme name="SRON colours">
      <a:dk1>
        <a:srgbClr val="000000"/>
      </a:dk1>
      <a:lt1>
        <a:srgbClr val="FFFFFF"/>
      </a:lt1>
      <a:dk2>
        <a:srgbClr val="424242"/>
      </a:dk2>
      <a:lt2>
        <a:srgbClr val="FFFFCC"/>
      </a:lt2>
      <a:accent1>
        <a:srgbClr val="FFCC66"/>
      </a:accent1>
      <a:accent2>
        <a:srgbClr val="809BC8"/>
      </a:accent2>
      <a:accent3>
        <a:srgbClr val="64C204"/>
      </a:accent3>
      <a:accent4>
        <a:srgbClr val="FF6666"/>
      </a:accent4>
      <a:accent5>
        <a:srgbClr val="FFFF00"/>
      </a:accent5>
      <a:accent6>
        <a:srgbClr val="0B3D91"/>
      </a:accent6>
      <a:hlink>
        <a:srgbClr val="809BC8"/>
      </a:hlink>
      <a:folHlink>
        <a:srgbClr val="FF6666"/>
      </a:folHlink>
    </a:clrScheme>
    <a:fontScheme name="SRON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SRON-presentation</Template>
  <TotalTime>0</TotalTime>
  <Words>65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SRON-presentation</vt:lpstr>
      <vt:lpstr>Ralph Snel, instrument scientist</vt:lpstr>
      <vt:lpstr>Relevant experience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2013-11-12T16:33:33Z</dcterms:created>
  <dcterms:modified xsi:type="dcterms:W3CDTF">2013-11-13T10:03:33Z</dcterms:modified>
</cp:coreProperties>
</file>