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5561-102E-47F1-980B-FBDB090D3E8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B26C-A9BA-46DD-AFE3-745EFDCDC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5561-102E-47F1-980B-FBDB090D3E8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B26C-A9BA-46DD-AFE3-745EFDCDC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5561-102E-47F1-980B-FBDB090D3E8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B26C-A9BA-46DD-AFE3-745EFDCDC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5561-102E-47F1-980B-FBDB090D3E8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B26C-A9BA-46DD-AFE3-745EFDCDC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5561-102E-47F1-980B-FBDB090D3E8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B26C-A9BA-46DD-AFE3-745EFDCDC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5561-102E-47F1-980B-FBDB090D3E8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B26C-A9BA-46DD-AFE3-745EFDCDC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5561-102E-47F1-980B-FBDB090D3E8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B26C-A9BA-46DD-AFE3-745EFDCDC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5561-102E-47F1-980B-FBDB090D3E8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B26C-A9BA-46DD-AFE3-745EFDCDC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5561-102E-47F1-980B-FBDB090D3E8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B26C-A9BA-46DD-AFE3-745EFDCDC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5561-102E-47F1-980B-FBDB090D3E8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B26C-A9BA-46DD-AFE3-745EFDCDC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5561-102E-47F1-980B-FBDB090D3E8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B26C-A9BA-46DD-AFE3-745EFDCDC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95561-102E-47F1-980B-FBDB090D3E8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BB26C-A9BA-46DD-AFE3-745EFDCDC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Self-introduction for L. Flynn </a:t>
            </a:r>
            <a:br>
              <a:rPr lang="en-US" dirty="0" smtClean="0"/>
            </a:br>
            <a:r>
              <a:rPr lang="en-US" dirty="0" smtClean="0"/>
              <a:t>of NOAA NESDIS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primarily work with measurements and products from the SBUV(/2), OMPS, OMI, and GOME-2 instruments.</a:t>
            </a:r>
          </a:p>
          <a:p>
            <a:pPr>
              <a:buNone/>
            </a:pPr>
            <a:r>
              <a:rPr lang="en-US" dirty="0" smtClean="0"/>
              <a:t>I am interested in measurement and product validation and comparisons. I lead the OMPS product validation team and NESDIS </a:t>
            </a:r>
            <a:r>
              <a:rPr lang="en-US" dirty="0"/>
              <a:t>A</a:t>
            </a:r>
            <a:r>
              <a:rPr lang="en-US" dirty="0" smtClean="0"/>
              <a:t>tmospheric Chemistry Product Oversight Panel.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Possible Goals/Topics for the UV Subgrou</a:t>
            </a:r>
            <a:r>
              <a:rPr lang="en-US" dirty="0"/>
              <a:t>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4724400" cy="5943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/>
              <a:t>1. Exchanges and traceability of standards</a:t>
            </a:r>
          </a:p>
          <a:p>
            <a:pPr lvl="1"/>
            <a:r>
              <a:rPr lang="en-US" dirty="0" smtClean="0"/>
              <a:t>NIST </a:t>
            </a:r>
            <a:r>
              <a:rPr lang="en-US" dirty="0"/>
              <a:t>and </a:t>
            </a:r>
            <a:r>
              <a:rPr lang="en-US" dirty="0" smtClean="0"/>
              <a:t>SIRCUS</a:t>
            </a:r>
          </a:p>
          <a:p>
            <a:pPr lvl="1"/>
            <a:r>
              <a:rPr lang="en-US" dirty="0" smtClean="0"/>
              <a:t>Integrating </a:t>
            </a:r>
            <a:r>
              <a:rPr lang="en-US" dirty="0"/>
              <a:t>Spheres, </a:t>
            </a:r>
            <a:r>
              <a:rPr lang="en-US" dirty="0" smtClean="0"/>
              <a:t>diffusers, lamps</a:t>
            </a:r>
            <a:r>
              <a:rPr lang="en-US" dirty="0"/>
              <a:t>, </a:t>
            </a:r>
            <a:r>
              <a:rPr lang="en-US" dirty="0" smtClean="0"/>
              <a:t>lasers</a:t>
            </a:r>
            <a:r>
              <a:rPr lang="en-US" dirty="0"/>
              <a:t>, etc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r>
              <a:rPr lang="en-US" dirty="0" smtClean="0"/>
              <a:t>2 . Establish a library of solar measurements</a:t>
            </a:r>
          </a:p>
          <a:p>
            <a:pPr lvl="1"/>
            <a:r>
              <a:rPr lang="en-US" dirty="0" smtClean="0"/>
              <a:t>Reference high resolution solar (SOLSTICE, SIM, </a:t>
            </a:r>
            <a:r>
              <a:rPr lang="en-US" dirty="0" err="1" smtClean="0"/>
              <a:t>Kitt</a:t>
            </a:r>
            <a:r>
              <a:rPr lang="en-US" dirty="0" smtClean="0"/>
              <a:t> Peak, etc.)</a:t>
            </a:r>
          </a:p>
          <a:p>
            <a:pPr lvl="1"/>
            <a:r>
              <a:rPr lang="en-US" dirty="0" smtClean="0"/>
              <a:t>Mg II Index time series</a:t>
            </a:r>
          </a:p>
          <a:p>
            <a:pPr>
              <a:buNone/>
            </a:pPr>
            <a:r>
              <a:rPr lang="en-US" dirty="0" smtClean="0"/>
              <a:t>3. Establish a library of instrument data bases</a:t>
            </a:r>
          </a:p>
          <a:p>
            <a:pPr lvl="1"/>
            <a:r>
              <a:rPr lang="en-US" dirty="0" err="1" smtClean="0"/>
              <a:t>Bandpasses</a:t>
            </a:r>
            <a:r>
              <a:rPr lang="en-US" dirty="0"/>
              <a:t>, calibration constants, wavelength </a:t>
            </a:r>
            <a:r>
              <a:rPr lang="en-US" dirty="0" smtClean="0"/>
              <a:t>scales</a:t>
            </a:r>
          </a:p>
          <a:p>
            <a:pPr lvl="1"/>
            <a:r>
              <a:rPr lang="en-US" dirty="0" smtClean="0"/>
              <a:t>Day 1 solar</a:t>
            </a:r>
          </a:p>
          <a:p>
            <a:pPr lvl="1"/>
            <a:r>
              <a:rPr lang="en-US" dirty="0" smtClean="0"/>
              <a:t>Mg II Indices and scale factors</a:t>
            </a:r>
            <a:endParaRPr lang="en-US" dirty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/>
              <a:t>. Absorption data bases</a:t>
            </a:r>
          </a:p>
          <a:p>
            <a:pPr lvl="1"/>
            <a:r>
              <a:rPr lang="en-US" dirty="0" smtClean="0"/>
              <a:t>O3 </a:t>
            </a:r>
            <a:r>
              <a:rPr lang="en-US" dirty="0"/>
              <a:t>in the UV with wavelength and temperature </a:t>
            </a:r>
            <a:r>
              <a:rPr lang="en-US" dirty="0" smtClean="0"/>
              <a:t>dependence</a:t>
            </a:r>
          </a:p>
          <a:p>
            <a:pPr lvl="2"/>
            <a:r>
              <a:rPr lang="en-US" dirty="0" smtClean="0"/>
              <a:t>at </a:t>
            </a:r>
            <a:r>
              <a:rPr lang="en-US" dirty="0"/>
              <a:t>instrument resolution </a:t>
            </a:r>
            <a:r>
              <a:rPr lang="en-US" dirty="0" smtClean="0"/>
              <a:t>– </a:t>
            </a:r>
            <a:r>
              <a:rPr lang="en-US" dirty="0"/>
              <a:t>from DOAS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UV </a:t>
            </a:r>
            <a:r>
              <a:rPr lang="en-US" dirty="0"/>
              <a:t>compared to Visible and </a:t>
            </a:r>
            <a:r>
              <a:rPr lang="en-US" dirty="0" smtClean="0"/>
              <a:t>IR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species -- SO2, NO2, </a:t>
            </a:r>
            <a:r>
              <a:rPr lang="en-US" dirty="0" smtClean="0"/>
              <a:t>etc.</a:t>
            </a:r>
            <a:endParaRPr lang="en-US" dirty="0"/>
          </a:p>
          <a:p>
            <a:pPr>
              <a:buNone/>
            </a:pPr>
            <a:r>
              <a:rPr lang="en-US" dirty="0"/>
              <a:t>5. Standard </a:t>
            </a:r>
            <a:r>
              <a:rPr lang="en-US" dirty="0" err="1" smtClean="0"/>
              <a:t>climatologies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/>
              <a:t>vicarious calibration </a:t>
            </a:r>
            <a:r>
              <a:rPr lang="en-US" dirty="0" smtClean="0"/>
              <a:t>&amp;residual </a:t>
            </a:r>
            <a:r>
              <a:rPr lang="en-US" dirty="0"/>
              <a:t>studies</a:t>
            </a:r>
          </a:p>
          <a:p>
            <a:pPr lvl="1"/>
            <a:r>
              <a:rPr lang="en-US" dirty="0" smtClean="0"/>
              <a:t>Ozone </a:t>
            </a:r>
            <a:r>
              <a:rPr lang="en-US" dirty="0"/>
              <a:t>and temperature profiles, </a:t>
            </a:r>
            <a:r>
              <a:rPr lang="en-US" dirty="0" err="1" smtClean="0"/>
              <a:t>covariances</a:t>
            </a:r>
            <a:endParaRPr lang="en-US" dirty="0" smtClean="0"/>
          </a:p>
          <a:p>
            <a:pPr lvl="1"/>
            <a:r>
              <a:rPr lang="en-US" dirty="0" smtClean="0"/>
              <a:t>Neural </a:t>
            </a:r>
            <a:r>
              <a:rPr lang="en-US" dirty="0"/>
              <a:t>net, with </a:t>
            </a:r>
            <a:r>
              <a:rPr lang="en-US" dirty="0" err="1"/>
              <a:t>tropopause</a:t>
            </a:r>
            <a:r>
              <a:rPr lang="en-US" dirty="0"/>
              <a:t> </a:t>
            </a:r>
            <a:r>
              <a:rPr lang="en-US" dirty="0" smtClean="0"/>
              <a:t>information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veraging </a:t>
            </a:r>
            <a:r>
              <a:rPr lang="en-US" dirty="0"/>
              <a:t>kernels or efficiency factors, </a:t>
            </a:r>
            <a:r>
              <a:rPr lang="en-US" dirty="0" smtClean="0"/>
              <a:t>measurement    </a:t>
            </a:r>
            <a:r>
              <a:rPr lang="en-US" dirty="0"/>
              <a:t>contribution functions, and </a:t>
            </a:r>
            <a:r>
              <a:rPr lang="en-US" dirty="0" err="1" smtClean="0"/>
              <a:t>Jacobians</a:t>
            </a:r>
            <a:endParaRPr lang="en-US" dirty="0"/>
          </a:p>
          <a:p>
            <a:pPr>
              <a:buNone/>
            </a:pPr>
            <a:r>
              <a:rPr lang="en-US" dirty="0" smtClean="0"/>
              <a:t>6. Analysis of on-board systems</a:t>
            </a:r>
          </a:p>
          <a:p>
            <a:pPr lvl="1"/>
            <a:r>
              <a:rPr lang="en-US" dirty="0" smtClean="0"/>
              <a:t>Diffusers</a:t>
            </a:r>
          </a:p>
          <a:p>
            <a:pPr lvl="1"/>
            <a:r>
              <a:rPr lang="en-US" dirty="0" smtClean="0"/>
              <a:t>White lights and spectral lamps</a:t>
            </a:r>
          </a:p>
          <a:p>
            <a:pPr lvl="1"/>
            <a:r>
              <a:rPr lang="en-US" dirty="0" smtClean="0"/>
              <a:t>Moon views</a:t>
            </a:r>
          </a:p>
          <a:p>
            <a:pPr>
              <a:buNone/>
            </a:pPr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/>
              <a:t>Considerations for </a:t>
            </a:r>
            <a:r>
              <a:rPr lang="en-US" dirty="0" smtClean="0"/>
              <a:t>comparisons</a:t>
            </a:r>
            <a:endParaRPr lang="en-US" dirty="0"/>
          </a:p>
          <a:p>
            <a:pPr lvl="1"/>
            <a:r>
              <a:rPr lang="en-US" dirty="0" smtClean="0"/>
              <a:t>Zonal means</a:t>
            </a:r>
          </a:p>
          <a:p>
            <a:pPr lvl="1"/>
            <a:r>
              <a:rPr lang="en-US" dirty="0" smtClean="0"/>
              <a:t>Simultaneous nadir </a:t>
            </a:r>
            <a:r>
              <a:rPr lang="en-US" dirty="0"/>
              <a:t>overpass</a:t>
            </a:r>
          </a:p>
          <a:p>
            <a:pPr lvl="1"/>
            <a:r>
              <a:rPr lang="en-US" dirty="0"/>
              <a:t>Formation flying / Chasing </a:t>
            </a:r>
            <a:r>
              <a:rPr lang="en-US" dirty="0" smtClean="0"/>
              <a:t>orbits</a:t>
            </a:r>
            <a:endParaRPr lang="en-US" dirty="0"/>
          </a:p>
          <a:p>
            <a:pPr lvl="1"/>
            <a:r>
              <a:rPr lang="en-US" dirty="0"/>
              <a:t>No-local-time differences</a:t>
            </a:r>
          </a:p>
          <a:p>
            <a:pPr lvl="1"/>
            <a:r>
              <a:rPr lang="en-US" dirty="0" smtClean="0"/>
              <a:t>Ice </a:t>
            </a:r>
            <a:r>
              <a:rPr lang="en-US" dirty="0"/>
              <a:t>and desert </a:t>
            </a:r>
            <a:r>
              <a:rPr lang="en-US" dirty="0" smtClean="0"/>
              <a:t>targets</a:t>
            </a:r>
            <a:endParaRPr lang="en-US" dirty="0"/>
          </a:p>
          <a:p>
            <a:pPr lvl="1"/>
            <a:r>
              <a:rPr lang="en-US" dirty="0" smtClean="0"/>
              <a:t>Pacific Box</a:t>
            </a:r>
          </a:p>
          <a:p>
            <a:pPr lvl="1"/>
            <a:r>
              <a:rPr lang="en-US" dirty="0" smtClean="0"/>
              <a:t>LEO </a:t>
            </a:r>
            <a:r>
              <a:rPr lang="en-US" dirty="0"/>
              <a:t>to GEO to L1</a:t>
            </a:r>
          </a:p>
          <a:p>
            <a:pPr lvl="1"/>
            <a:r>
              <a:rPr lang="en-US" dirty="0"/>
              <a:t>Complications from diurnal </a:t>
            </a:r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838200"/>
            <a:ext cx="44958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Internal consistency techniques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Ascending/descending -- Langley methods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Pair justification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Stray light correlation (and EOF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analysis)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/>
              <a:t>DOAS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Wavelength scale, shift and squeeze, etc.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9. Forward model and measurements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Rayleigh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Absorption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Spherical geometry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Inelastic scattering (Ring Effect)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/>
              <a:t>Aerosols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Polarization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/>
              <a:t>TOMRAD, VLIDORT, </a:t>
            </a:r>
            <a:r>
              <a:rPr lang="en-US" sz="2800" dirty="0" err="1" smtClean="0"/>
              <a:t>SCIATrans</a:t>
            </a:r>
            <a:r>
              <a:rPr lang="en-US" sz="2800" dirty="0" smtClean="0"/>
              <a:t>, CRTM, etc.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Reflectivity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Surface (database and snow/ice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forecasts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Clouds (Cloud top pressure)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Cloud-optical-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centroids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(Ring Effect, 02-02, O2 A band)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 Aerosols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 smtClean="0"/>
              <a:t>Climatology/Type</a:t>
            </a:r>
            <a:endParaRPr lang="en-US" sz="2800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noProof="0" dirty="0" smtClean="0"/>
              <a:t>Wavelength dependence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12. Nadir Instruments LEO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TropOMI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GOME(-2), OMPS, TOU/SBUS,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SCIAMACHY,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OMI, TOMS, SBUV(/2)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/>
              <a:t>12. Nadir Instruments </a:t>
            </a:r>
            <a:r>
              <a:rPr lang="en-US" sz="3200" dirty="0" smtClean="0"/>
              <a:t>GEO or L1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TEMPO</a:t>
            </a:r>
            <a:r>
              <a:rPr lang="en-US" sz="3200"/>
              <a:t>, </a:t>
            </a:r>
            <a:r>
              <a:rPr lang="en-US" sz="3200" smtClean="0"/>
              <a:t>GEMS, UVN </a:t>
            </a:r>
            <a:r>
              <a:rPr lang="en-US" sz="3200" dirty="0" smtClean="0"/>
              <a:t>and EPIC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13. Limb instruments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SAGE III, ACE/MAESTRO, OSIRIS, MLS,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GOMOS, SCIAMACHY,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OMPS-LP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14. Ground-based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WOUDC, Dobson, Brewer,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Lidar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MW,  and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Ozonesondes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331</Words>
  <Application>Microsoft Office PowerPoint</Application>
  <PresentationFormat>On-screen Show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Self-introduction for L. Flynn  of NOAA NESDIS</vt:lpstr>
      <vt:lpstr>Possible Goals/Topics for the UV Subgroup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Self-introduction for L. Flynn  of NOAA NESDIS</dc:title>
  <dc:creator>lflynn</dc:creator>
  <cp:lastModifiedBy>lflynn</cp:lastModifiedBy>
  <cp:revision>10</cp:revision>
  <dcterms:created xsi:type="dcterms:W3CDTF">2013-11-12T15:05:40Z</dcterms:created>
  <dcterms:modified xsi:type="dcterms:W3CDTF">2013-11-13T12:22:58Z</dcterms:modified>
</cp:coreProperties>
</file>