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77" autoAdjust="0"/>
  </p:normalViewPr>
  <p:slideViewPr>
    <p:cSldViewPr>
      <p:cViewPr varScale="1">
        <p:scale>
          <a:sx n="103" d="100"/>
          <a:sy n="103" d="100"/>
        </p:scale>
        <p:origin x="-1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983480"/>
            <a:ext cx="9144000" cy="1874520"/>
          </a:xfrm>
          <a:prstGeom prst="rect">
            <a:avLst/>
          </a:prstGeom>
        </p:spPr>
      </p:pic>
      <p:sp>
        <p:nvSpPr>
          <p:cNvPr id="40448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55650" y="2565400"/>
            <a:ext cx="7632700" cy="201612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04484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755650" y="908050"/>
            <a:ext cx="7627938" cy="1368425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chemeClr val="tx2"/>
              </a:buClr>
              <a:buSzPct val="80000"/>
              <a:buFontTx/>
              <a:buChar char="•"/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buSzPct val="80000"/>
              <a:buFontTx/>
              <a:buChar char="•"/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buSzPct val="80000"/>
              <a:buFontTx/>
              <a:buChar char="•"/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buSzPct val="80000"/>
              <a:buFontTx/>
              <a:buChar char="•"/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buSzPct val="80000"/>
              <a:buFontTx/>
              <a:buChar char="•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1AADDB-504A-479E-8C40-41B4A0D1583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9100" y="260350"/>
            <a:ext cx="2195513" cy="5976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260350"/>
            <a:ext cx="6437312" cy="5976962"/>
          </a:xfrm>
        </p:spPr>
        <p:txBody>
          <a:bodyPr vert="eaVert"/>
          <a:lstStyle>
            <a:lvl1pPr>
              <a:buClr>
                <a:schemeClr val="tx2"/>
              </a:buClr>
              <a:buSzPct val="80000"/>
              <a:buFontTx/>
              <a:buChar char="•"/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buSzPct val="80000"/>
              <a:buFontTx/>
              <a:buChar char="•"/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buSzPct val="80000"/>
              <a:buFontTx/>
              <a:buChar char="•"/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buSzPct val="80000"/>
              <a:buFontTx/>
              <a:buChar char="•"/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buSzPct val="80000"/>
              <a:buFontTx/>
              <a:buChar char="•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1AADDB-504A-479E-8C40-41B4A0D1583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2"/>
              </a:buClr>
              <a:buSzPct val="80000"/>
              <a:buFontTx/>
              <a:buChar char="•"/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buSzPct val="80000"/>
              <a:buFontTx/>
              <a:buChar char="•"/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buSzPct val="80000"/>
              <a:buFontTx/>
              <a:buChar char="•"/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buSzPct val="80000"/>
              <a:buFontTx/>
              <a:buChar char="•"/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buSzPct val="80000"/>
              <a:buFontTx/>
              <a:buChar char="•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1AADDB-504A-479E-8C40-41B4A0D1583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1AADDB-504A-479E-8C40-41B4A0D1583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1125538"/>
            <a:ext cx="4316412" cy="5111774"/>
          </a:xfrm>
        </p:spPr>
        <p:txBody>
          <a:bodyPr/>
          <a:lstStyle>
            <a:lvl1pPr>
              <a:buClr>
                <a:schemeClr val="tx2"/>
              </a:buClr>
              <a:buSzPct val="80000"/>
              <a:buFontTx/>
              <a:buChar char="•"/>
              <a:defRPr sz="2800"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buSzPct val="80000"/>
              <a:buFontTx/>
              <a:buChar char="•"/>
              <a:defRPr sz="2400"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buSzPct val="80000"/>
              <a:buFontTx/>
              <a:buChar char="•"/>
              <a:defRPr sz="2000"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buSzPct val="80000"/>
              <a:buFontTx/>
              <a:buChar char="•"/>
              <a:defRPr sz="1800"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buSzPct val="80000"/>
              <a:buFontTx/>
              <a:buChar char="•"/>
              <a:defRPr sz="18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316413" cy="5111774"/>
          </a:xfrm>
        </p:spPr>
        <p:txBody>
          <a:bodyPr/>
          <a:lstStyle>
            <a:lvl1pPr>
              <a:buClr>
                <a:schemeClr val="tx2"/>
              </a:buClr>
              <a:buSzPct val="80000"/>
              <a:buFontTx/>
              <a:buChar char="•"/>
              <a:defRPr sz="2800"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buSzPct val="80000"/>
              <a:buFontTx/>
              <a:buChar char="•"/>
              <a:defRPr sz="2400"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buSzPct val="80000"/>
              <a:buFontTx/>
              <a:buChar char="•"/>
              <a:defRPr sz="2000"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buSzPct val="80000"/>
              <a:buFontTx/>
              <a:buChar char="•"/>
              <a:defRPr sz="1800"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buSzPct val="80000"/>
              <a:buFontTx/>
              <a:buChar char="•"/>
              <a:defRPr sz="18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1AADDB-504A-479E-8C40-41B4A0D1583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buClr>
                <a:schemeClr val="tx2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buSzPct val="80000"/>
              <a:buFont typeface="Arial" pitchFamily="34" charset="0"/>
              <a:buChar char="•"/>
              <a:defRPr sz="1800"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buClr>
                <a:schemeClr val="tx2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buSzPct val="80000"/>
              <a:buFont typeface="Arial" pitchFamily="34" charset="0"/>
              <a:buChar char="•"/>
              <a:defRPr sz="1800"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1AADDB-504A-479E-8C40-41B4A0D1583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1AADDB-504A-479E-8C40-41B4A0D1583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1AADDB-504A-479E-8C40-41B4A0D1583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991795"/>
          </a:xfrm>
        </p:spPr>
        <p:txBody>
          <a:bodyPr/>
          <a:lstStyle>
            <a:lvl1pPr>
              <a:buClr>
                <a:schemeClr val="tx2"/>
              </a:buClr>
              <a:buSzPct val="80000"/>
              <a:buFont typeface="Arial" pitchFamily="34" charset="0"/>
              <a:buChar char="•"/>
              <a:defRPr sz="3200"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buSzPct val="80000"/>
              <a:buFont typeface="Arial" pitchFamily="34" charset="0"/>
              <a:buChar char="•"/>
              <a:defRPr sz="2800"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022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1AADDB-504A-479E-8C40-41B4A0D1583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6997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1AADDB-504A-479E-8C40-41B4A0D1583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291072"/>
            <a:ext cx="9144000" cy="566928"/>
          </a:xfrm>
          <a:prstGeom prst="rect">
            <a:avLst/>
          </a:prstGeom>
        </p:spPr>
      </p:pic>
      <p:sp>
        <p:nvSpPr>
          <p:cNvPr id="40345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260350"/>
            <a:ext cx="8785225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Master title (Verdana 24 bold)</a:t>
            </a:r>
          </a:p>
        </p:txBody>
      </p:sp>
      <p:sp>
        <p:nvSpPr>
          <p:cNvPr id="403469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125538"/>
            <a:ext cx="8785225" cy="511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Master text first level (all levels Verdana 20)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0346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71775" y="6597650"/>
            <a:ext cx="56165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CCECFF"/>
                </a:solidFill>
              </a:defRPr>
            </a:lvl1pPr>
          </a:lstStyle>
          <a:p>
            <a:endParaRPr lang="en-GB"/>
          </a:p>
        </p:txBody>
      </p:sp>
      <p:sp>
        <p:nvSpPr>
          <p:cNvPr id="403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9788" y="6597650"/>
            <a:ext cx="5048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CCECFF"/>
                </a:solidFill>
              </a:defRPr>
            </a:lvl1pPr>
          </a:lstStyle>
          <a:p>
            <a:fld id="{FC1AADDB-504A-479E-8C40-41B4A0D15833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•"/>
        <a:defRPr sz="2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•"/>
        <a:defRPr sz="2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•"/>
        <a:defRPr sz="2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8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i="1" dirty="0" smtClean="0"/>
              <a:t>Scientist, Gamer, Fighter</a:t>
            </a:r>
            <a:endParaRPr lang="en-GB" i="1" dirty="0"/>
          </a:p>
        </p:txBody>
      </p:sp>
      <p:sp>
        <p:nvSpPr>
          <p:cNvPr id="3" name="Title 2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err="1" smtClean="0"/>
              <a:t>Matthijs</a:t>
            </a:r>
            <a:r>
              <a:rPr lang="en-US" dirty="0" smtClean="0"/>
              <a:t> </a:t>
            </a:r>
            <a:r>
              <a:rPr lang="en-US" dirty="0" err="1" smtClean="0"/>
              <a:t>Krijger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332656"/>
            <a:ext cx="4666757" cy="48781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68144" y="5383589"/>
            <a:ext cx="3068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Me, in my younger years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xmlns="" val="56622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Relevant Experience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Satellite Calibration since 1998</a:t>
            </a:r>
          </a:p>
          <a:p>
            <a:r>
              <a:rPr lang="en-US" dirty="0"/>
              <a:t>Satellite Calibration </a:t>
            </a:r>
            <a:r>
              <a:rPr lang="en-US" dirty="0" smtClean="0"/>
              <a:t>UV (SOHO,TRACE) 1998-2002</a:t>
            </a:r>
          </a:p>
          <a:p>
            <a:pPr lvl="1"/>
            <a:r>
              <a:rPr lang="en-US" dirty="0" smtClean="0"/>
              <a:t>Co-I Solar Orbiter</a:t>
            </a:r>
            <a:endParaRPr lang="en-US" dirty="0"/>
          </a:p>
          <a:p>
            <a:r>
              <a:rPr lang="en-US" dirty="0" smtClean="0"/>
              <a:t>Satellite Calibration UV-VIS-IR (SCIAMACHY, SQWG) since 2002</a:t>
            </a:r>
          </a:p>
          <a:p>
            <a:pPr lvl="1"/>
            <a:r>
              <a:rPr lang="en-US" dirty="0" smtClean="0"/>
              <a:t>Currently Project-lead Lv1</a:t>
            </a:r>
          </a:p>
          <a:p>
            <a:r>
              <a:rPr lang="en-US" dirty="0"/>
              <a:t>Satellite Calibration </a:t>
            </a:r>
            <a:r>
              <a:rPr lang="en-US" dirty="0" smtClean="0"/>
              <a:t>UV-VIS (GOME) 2002-2007</a:t>
            </a:r>
            <a:endParaRPr lang="en-US" dirty="0"/>
          </a:p>
          <a:p>
            <a:r>
              <a:rPr lang="en-US" dirty="0" smtClean="0"/>
              <a:t>UV Ozone retrieval &amp; </a:t>
            </a:r>
            <a:r>
              <a:rPr lang="en-US" dirty="0" err="1" smtClean="0"/>
              <a:t>radiative</a:t>
            </a:r>
            <a:r>
              <a:rPr lang="en-US" dirty="0" smtClean="0"/>
              <a:t> transfer </a:t>
            </a:r>
            <a:r>
              <a:rPr lang="en-US" dirty="0" err="1" smtClean="0"/>
              <a:t>modelling</a:t>
            </a:r>
            <a:endParaRPr lang="en-US" dirty="0" smtClean="0"/>
          </a:p>
          <a:p>
            <a:r>
              <a:rPr lang="en-US" dirty="0" err="1" smtClean="0"/>
              <a:t>Polarisation</a:t>
            </a:r>
            <a:r>
              <a:rPr lang="en-US" dirty="0" smtClean="0"/>
              <a:t> retrieval</a:t>
            </a:r>
          </a:p>
          <a:p>
            <a:r>
              <a:rPr lang="en-US" dirty="0" smtClean="0"/>
              <a:t>Cloud counting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1AADDB-504A-479E-8C40-41B4A0D15833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5" name="Picture 4" descr="ENVISAT-09.JPG"/>
          <p:cNvPicPr>
            <a:picLocks noChangeAspect="1"/>
          </p:cNvPicPr>
          <p:nvPr/>
        </p:nvPicPr>
        <p:blipFill>
          <a:blip r:embed="rId2" cstate="print"/>
          <a:srcRect t="10584" b="31204"/>
          <a:stretch>
            <a:fillRect/>
          </a:stretch>
        </p:blipFill>
        <p:spPr>
          <a:xfrm>
            <a:off x="3635896" y="4260922"/>
            <a:ext cx="5433920" cy="2225595"/>
          </a:xfrm>
          <a:prstGeom prst="rect">
            <a:avLst/>
          </a:prstGeom>
          <a:effectLst/>
        </p:spPr>
      </p:pic>
      <p:grpSp>
        <p:nvGrpSpPr>
          <p:cNvPr id="6" name="Group 5"/>
          <p:cNvGrpSpPr/>
          <p:nvPr/>
        </p:nvGrpSpPr>
        <p:grpSpPr>
          <a:xfrm>
            <a:off x="1763688" y="4509120"/>
            <a:ext cx="2505876" cy="2020906"/>
            <a:chOff x="7497762" y="10160188"/>
            <a:chExt cx="4419600" cy="3108137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7" name="Oval 6"/>
            <p:cNvSpPr/>
            <p:nvPr/>
          </p:nvSpPr>
          <p:spPr bwMode="auto">
            <a:xfrm>
              <a:off x="7573962" y="10210800"/>
              <a:ext cx="4267200" cy="29718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275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pic>
          <p:nvPicPr>
            <p:cNvPr id="8" name="Picture 7" descr="SQWG_Logo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497762" y="10160188"/>
              <a:ext cx="4419600" cy="310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46576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Relevant Publications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600" dirty="0" err="1"/>
              <a:t>Krijger</a:t>
            </a:r>
            <a:r>
              <a:rPr lang="en-GB" sz="1600" dirty="0"/>
              <a:t>, J.M., </a:t>
            </a:r>
            <a:r>
              <a:rPr lang="en-GB" sz="1600" dirty="0" err="1"/>
              <a:t>Aben</a:t>
            </a:r>
            <a:r>
              <a:rPr lang="en-GB" sz="1600" dirty="0"/>
              <a:t>, I., </a:t>
            </a:r>
            <a:r>
              <a:rPr lang="en-GB" sz="1600" dirty="0" err="1"/>
              <a:t>Landgraf</a:t>
            </a:r>
            <a:r>
              <a:rPr lang="en-GB" sz="1600" dirty="0"/>
              <a:t>, J., "CHEOPS-GOME: WP2.1: Study of Instrument Degradation", TROPOMI study, SRON-EOS-RP-06-012, SRON, Utrecht, </a:t>
            </a:r>
            <a:r>
              <a:rPr lang="en-GB" sz="1600" dirty="0" smtClean="0"/>
              <a:t>2005</a:t>
            </a:r>
          </a:p>
          <a:p>
            <a:r>
              <a:rPr lang="en-GB" sz="1600" dirty="0" err="1"/>
              <a:t>Krijger</a:t>
            </a:r>
            <a:r>
              <a:rPr lang="en-GB" sz="1600" dirty="0"/>
              <a:t>, J.M., </a:t>
            </a:r>
            <a:r>
              <a:rPr lang="en-GB" sz="1600" dirty="0" err="1"/>
              <a:t>Tanzi</a:t>
            </a:r>
            <a:r>
              <a:rPr lang="en-GB" sz="1600" dirty="0"/>
              <a:t>, C., </a:t>
            </a:r>
            <a:r>
              <a:rPr lang="en-GB" sz="1600" dirty="0" err="1"/>
              <a:t>Aben</a:t>
            </a:r>
            <a:r>
              <a:rPr lang="en-GB" sz="1600" dirty="0"/>
              <a:t>, I., Paul, F., "Validation of GOME polarisation measurements by method of limiting atmospheres", J. </a:t>
            </a:r>
            <a:r>
              <a:rPr lang="en-GB" sz="1600" dirty="0" err="1"/>
              <a:t>Geophys</a:t>
            </a:r>
            <a:r>
              <a:rPr lang="en-GB" sz="1600" dirty="0"/>
              <a:t>. Res. 110 D07305 2005, </a:t>
            </a:r>
            <a:r>
              <a:rPr lang="en-GB" sz="1600" dirty="0" err="1"/>
              <a:t>doi</a:t>
            </a:r>
            <a:r>
              <a:rPr lang="en-GB" sz="1600" dirty="0"/>
              <a:t>: 10.1029/2004JD005184</a:t>
            </a:r>
          </a:p>
          <a:p>
            <a:r>
              <a:rPr lang="en-GB" sz="1600" dirty="0" err="1" smtClean="0"/>
              <a:t>Krijger</a:t>
            </a:r>
            <a:r>
              <a:rPr lang="en-GB" sz="1600" dirty="0" smtClean="0"/>
              <a:t>, J.M., </a:t>
            </a:r>
            <a:r>
              <a:rPr lang="en-GB" sz="1600" dirty="0" err="1" smtClean="0"/>
              <a:t>Snel</a:t>
            </a:r>
            <a:r>
              <a:rPr lang="en-GB" sz="1600" dirty="0" smtClean="0"/>
              <a:t>, R., </a:t>
            </a:r>
            <a:r>
              <a:rPr lang="en-GB" sz="1600" dirty="0" err="1" smtClean="0"/>
              <a:t>Aben</a:t>
            </a:r>
            <a:r>
              <a:rPr lang="en-GB" sz="1600" dirty="0" smtClean="0"/>
              <a:t>, I., </a:t>
            </a:r>
            <a:r>
              <a:rPr lang="en-GB" sz="1600" dirty="0" err="1" smtClean="0"/>
              <a:t>Landgraf</a:t>
            </a:r>
            <a:r>
              <a:rPr lang="en-GB" sz="1600" dirty="0" smtClean="0"/>
              <a:t>, J., "Absolute Calibration and Degradation of SCIAMACHY/GOME </a:t>
            </a:r>
            <a:r>
              <a:rPr lang="en-GB" sz="1600" dirty="0" err="1" smtClean="0"/>
              <a:t>Reflectances</a:t>
            </a:r>
            <a:r>
              <a:rPr lang="en-GB" sz="1600" dirty="0" smtClean="0"/>
              <a:t>", Conference CDROM, </a:t>
            </a:r>
            <a:r>
              <a:rPr lang="en-GB" sz="1600" dirty="0" err="1" smtClean="0"/>
              <a:t>Envisat</a:t>
            </a:r>
            <a:r>
              <a:rPr lang="en-GB" sz="1600" dirty="0" smtClean="0"/>
              <a:t> Symposium, SP-636, 2007</a:t>
            </a:r>
          </a:p>
          <a:p>
            <a:r>
              <a:rPr lang="en-GB" sz="1600" dirty="0" err="1" smtClean="0"/>
              <a:t>Tilstra</a:t>
            </a:r>
            <a:r>
              <a:rPr lang="en-GB" sz="1600" dirty="0"/>
              <a:t>, L.G., </a:t>
            </a:r>
            <a:r>
              <a:rPr lang="en-GB" sz="1600" dirty="0" err="1"/>
              <a:t>Acarreta</a:t>
            </a:r>
            <a:r>
              <a:rPr lang="en-GB" sz="1600" dirty="0"/>
              <a:t>, J.R., </a:t>
            </a:r>
            <a:r>
              <a:rPr lang="en-GB" sz="1600" dirty="0" err="1"/>
              <a:t>Krijger</a:t>
            </a:r>
            <a:r>
              <a:rPr lang="en-GB" sz="1600" dirty="0"/>
              <a:t>, J.M., </a:t>
            </a:r>
            <a:r>
              <a:rPr lang="en-GB" sz="1600" dirty="0" err="1"/>
              <a:t>Stammes</a:t>
            </a:r>
            <a:r>
              <a:rPr lang="en-GB" sz="1600" dirty="0"/>
              <a:t>, P., "Verification of </a:t>
            </a:r>
            <a:r>
              <a:rPr lang="en-GB" sz="1600" dirty="0" err="1"/>
              <a:t>Sciamachy's</a:t>
            </a:r>
            <a:r>
              <a:rPr lang="en-GB" sz="1600" dirty="0"/>
              <a:t> polarisation correction over the Sahara desert", </a:t>
            </a:r>
            <a:r>
              <a:rPr lang="en-GB" sz="1600" dirty="0" err="1"/>
              <a:t>Envisat</a:t>
            </a:r>
            <a:r>
              <a:rPr lang="en-GB" sz="1600" dirty="0"/>
              <a:t> Validation Workshop, ESA Proc. SP-531, CDROM, </a:t>
            </a:r>
            <a:r>
              <a:rPr lang="en-GB" sz="1600" dirty="0" smtClean="0"/>
              <a:t>2003</a:t>
            </a:r>
          </a:p>
          <a:p>
            <a:r>
              <a:rPr lang="en-GB" sz="1600" dirty="0" err="1"/>
              <a:t>Krijger</a:t>
            </a:r>
            <a:r>
              <a:rPr lang="en-GB" sz="1600" dirty="0"/>
              <a:t>, J.M., </a:t>
            </a:r>
            <a:r>
              <a:rPr lang="en-GB" sz="1600" dirty="0" err="1"/>
              <a:t>Tilstra</a:t>
            </a:r>
            <a:r>
              <a:rPr lang="en-GB" sz="1600" dirty="0"/>
              <a:t>, L.G., </a:t>
            </a:r>
            <a:r>
              <a:rPr lang="en-GB" sz="1600" dirty="0" err="1"/>
              <a:t>Aben</a:t>
            </a:r>
            <a:r>
              <a:rPr lang="en-GB" sz="1600" dirty="0"/>
              <a:t>, I., </a:t>
            </a:r>
            <a:r>
              <a:rPr lang="en-GB" sz="1600" dirty="0" err="1"/>
              <a:t>Broek</a:t>
            </a:r>
            <a:r>
              <a:rPr lang="en-GB" sz="1600" dirty="0"/>
              <a:t> van den, M.M.P., </a:t>
            </a:r>
            <a:r>
              <a:rPr lang="en-GB" sz="1600" dirty="0" err="1"/>
              <a:t>Gloudemans</a:t>
            </a:r>
            <a:r>
              <a:rPr lang="en-GB" sz="1600" dirty="0"/>
              <a:t>, A.M.S., </a:t>
            </a:r>
            <a:r>
              <a:rPr lang="en-GB" sz="1600" dirty="0" err="1"/>
              <a:t>Houweling</a:t>
            </a:r>
            <a:r>
              <a:rPr lang="en-GB" sz="1600" dirty="0"/>
              <a:t>, S., </a:t>
            </a:r>
            <a:r>
              <a:rPr lang="en-GB" sz="1600" dirty="0" err="1"/>
              <a:t>Laat</a:t>
            </a:r>
            <a:r>
              <a:rPr lang="en-GB" sz="1600" dirty="0"/>
              <a:t> de, A.T.J., "SCIAMACHY validation 2003-2005: Dutch contribution", External funding report, Final report, 40 pages, 2006</a:t>
            </a:r>
            <a:endParaRPr lang="en-GB" sz="1600" dirty="0" smtClean="0"/>
          </a:p>
          <a:p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1AADDB-504A-479E-8C40-41B4A0D15833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01167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Relevant Publications (recent)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 smtClean="0"/>
              <a:t>Lichtenberg, G., </a:t>
            </a:r>
            <a:r>
              <a:rPr lang="en-GB" sz="1800" dirty="0" err="1" smtClean="0"/>
              <a:t>Kleipool</a:t>
            </a:r>
            <a:r>
              <a:rPr lang="en-GB" sz="1800" dirty="0" smtClean="0"/>
              <a:t>, Q., </a:t>
            </a:r>
            <a:r>
              <a:rPr lang="en-GB" sz="1800" dirty="0" err="1" smtClean="0"/>
              <a:t>Krijger</a:t>
            </a:r>
            <a:r>
              <a:rPr lang="en-GB" sz="1800" dirty="0" smtClean="0"/>
              <a:t>, </a:t>
            </a:r>
            <a:r>
              <a:rPr lang="en-GB" sz="1800" dirty="0" err="1" smtClean="0"/>
              <a:t>J.M.,et</a:t>
            </a:r>
            <a:r>
              <a:rPr lang="en-GB" sz="1800" dirty="0" smtClean="0"/>
              <a:t> al, "SCIAMACHY Level 1 data : calibration concept and in-flight calibration", Atmos. Chem. Phys., 6, p. 5347-5367 , 2006</a:t>
            </a:r>
          </a:p>
          <a:p>
            <a:r>
              <a:rPr lang="en-GB" sz="1800" dirty="0" err="1" smtClean="0"/>
              <a:t>Snel</a:t>
            </a:r>
            <a:r>
              <a:rPr lang="en-GB" sz="1800" dirty="0" smtClean="0"/>
              <a:t>, R.C., </a:t>
            </a:r>
            <a:r>
              <a:rPr lang="en-GB" sz="1800" dirty="0" err="1" smtClean="0"/>
              <a:t>Krijger</a:t>
            </a:r>
            <a:r>
              <a:rPr lang="en-GB" sz="1800" dirty="0" smtClean="0"/>
              <a:t>, J.M., ed. H. Lacoste, "An improved scanner model for SCIAMACHY", Atmospheric Science Conference Proceedings, SP-676, </a:t>
            </a:r>
            <a:r>
              <a:rPr lang="en-GB" sz="1800" dirty="0" err="1" smtClean="0"/>
              <a:t>CD-rom</a:t>
            </a:r>
            <a:r>
              <a:rPr lang="en-GB" sz="1800" dirty="0" smtClean="0"/>
              <a:t>, ESA Communication Production Office, 2009</a:t>
            </a:r>
          </a:p>
          <a:p>
            <a:r>
              <a:rPr lang="en-GB" sz="1800" dirty="0" err="1" smtClean="0"/>
              <a:t>Snel</a:t>
            </a:r>
            <a:r>
              <a:rPr lang="en-GB" sz="1800" dirty="0" smtClean="0"/>
              <a:t>, R.C., </a:t>
            </a:r>
            <a:r>
              <a:rPr lang="en-GB" sz="1800" dirty="0" err="1" smtClean="0"/>
              <a:t>Krijger</a:t>
            </a:r>
            <a:r>
              <a:rPr lang="en-GB" sz="1800" dirty="0" smtClean="0"/>
              <a:t>, J.M., Meer van der, P., ed. H. Lacoste, "In-flight calibration of the bidirectional reflectance distribution function of the SCIAMACHY ESM diffuser", Atmospheric Science Conference Proceedings, SP-676, </a:t>
            </a:r>
            <a:r>
              <a:rPr lang="en-GB" sz="1800" dirty="0" err="1" smtClean="0"/>
              <a:t>CD-rom</a:t>
            </a:r>
            <a:r>
              <a:rPr lang="en-GB" sz="1800" dirty="0" smtClean="0"/>
              <a:t>, ESA Communication Production Office, 2009</a:t>
            </a:r>
          </a:p>
          <a:p>
            <a:r>
              <a:rPr lang="en-GB" sz="1800" dirty="0" err="1" smtClean="0"/>
              <a:t>Krijger</a:t>
            </a:r>
            <a:r>
              <a:rPr lang="en-GB" sz="1800" dirty="0" smtClean="0"/>
              <a:t>, J.M., </a:t>
            </a:r>
            <a:r>
              <a:rPr lang="en-GB" sz="1800" dirty="0" err="1" smtClean="0"/>
              <a:t>Snel</a:t>
            </a:r>
            <a:r>
              <a:rPr lang="en-GB" sz="1800" dirty="0" smtClean="0"/>
              <a:t>, R., </a:t>
            </a:r>
            <a:r>
              <a:rPr lang="en-GB" sz="1800" dirty="0" err="1" smtClean="0"/>
              <a:t>Slijkhuis</a:t>
            </a:r>
            <a:r>
              <a:rPr lang="en-GB" sz="1800" dirty="0" smtClean="0"/>
              <a:t>, S., ed. H. Lacoste, "Revised polarisation calibration of SCIAMACHY", Proceedings of Atmospheric Science Conference 2009, SP-676, </a:t>
            </a:r>
            <a:r>
              <a:rPr lang="en-GB" sz="1800" dirty="0" err="1" smtClean="0"/>
              <a:t>CD-rom</a:t>
            </a:r>
            <a:r>
              <a:rPr lang="en-GB" sz="1800" dirty="0" smtClean="0"/>
              <a:t>, ESA Communication Production Office, 2009</a:t>
            </a:r>
          </a:p>
          <a:p>
            <a:r>
              <a:rPr lang="en-US" sz="1800" dirty="0" err="1" smtClean="0"/>
              <a:t>Krijger</a:t>
            </a:r>
            <a:r>
              <a:rPr lang="en-US" sz="1800" dirty="0" smtClean="0"/>
              <a:t>, J.M., </a:t>
            </a:r>
            <a:r>
              <a:rPr lang="en-US" sz="1800" dirty="0" err="1" smtClean="0"/>
              <a:t>Snel</a:t>
            </a:r>
            <a:r>
              <a:rPr lang="en-US" sz="1800" dirty="0" smtClean="0"/>
              <a:t>, R. et al, "</a:t>
            </a:r>
            <a:r>
              <a:rPr lang="en-US" sz="1800" dirty="0" err="1" smtClean="0"/>
              <a:t>Mirron</a:t>
            </a:r>
            <a:r>
              <a:rPr lang="en-US" sz="1800" dirty="0" smtClean="0"/>
              <a:t> Contamination in Space I: New Approach", to be published</a:t>
            </a:r>
            <a:endParaRPr lang="en-GB" sz="1800" dirty="0" smtClean="0"/>
          </a:p>
          <a:p>
            <a:endParaRPr lang="en-GB" sz="1800" dirty="0"/>
          </a:p>
          <a:p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1AADDB-504A-479E-8C40-41B4A0D15833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556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2483768" y="1844824"/>
            <a:ext cx="6552728" cy="475252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Scan-angle-dependent degradation correction </a:t>
            </a:r>
          </a:p>
          <a:p>
            <a:pPr lvl="1"/>
            <a:r>
              <a:rPr lang="en-US" dirty="0" smtClean="0"/>
              <a:t>by scan mirror contamination </a:t>
            </a:r>
            <a:r>
              <a:rPr lang="en-US" dirty="0" err="1" smtClean="0"/>
              <a:t>modelling</a:t>
            </a:r>
            <a:endParaRPr lang="en-US" dirty="0" smtClean="0"/>
          </a:p>
          <a:p>
            <a:r>
              <a:rPr lang="en-US" sz="1800" dirty="0" smtClean="0"/>
              <a:t>SCIAMACHY</a:t>
            </a:r>
          </a:p>
          <a:p>
            <a:r>
              <a:rPr lang="en-US" sz="1800" dirty="0" smtClean="0"/>
              <a:t>(GOME)</a:t>
            </a:r>
          </a:p>
          <a:p>
            <a:r>
              <a:rPr lang="en-US" sz="1800" dirty="0" smtClean="0"/>
              <a:t>(GOME-2)</a:t>
            </a: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1AADDB-504A-479E-8C40-41B4A0D15833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62571" y="1660426"/>
            <a:ext cx="6713547" cy="2677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78933" y="3933056"/>
            <a:ext cx="6785555" cy="270664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 rot="16200000">
            <a:off x="-75116" y="3395151"/>
            <a:ext cx="2808757" cy="2155484"/>
            <a:chOff x="15141880" y="18078872"/>
            <a:chExt cx="13537503" cy="10153128"/>
          </a:xfrm>
        </p:grpSpPr>
        <p:pic>
          <p:nvPicPr>
            <p:cNvPr id="9" name="Picture 8" descr="diff03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141880" y="18078872"/>
              <a:ext cx="13537503" cy="10153128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sp>
          <p:nvSpPr>
            <p:cNvPr id="10" name="Freeform 9"/>
            <p:cNvSpPr/>
            <p:nvPr/>
          </p:nvSpPr>
          <p:spPr bwMode="auto">
            <a:xfrm>
              <a:off x="16742080" y="18484552"/>
              <a:ext cx="8401050" cy="5715000"/>
            </a:xfrm>
            <a:custGeom>
              <a:avLst/>
              <a:gdLst>
                <a:gd name="connsiteX0" fmla="*/ 57150 w 8401050"/>
                <a:gd name="connsiteY0" fmla="*/ 4772025 h 5715000"/>
                <a:gd name="connsiteX1" fmla="*/ 2657475 w 8401050"/>
                <a:gd name="connsiteY1" fmla="*/ 85725 h 5715000"/>
                <a:gd name="connsiteX2" fmla="*/ 8401050 w 8401050"/>
                <a:gd name="connsiteY2" fmla="*/ 0 h 5715000"/>
                <a:gd name="connsiteX3" fmla="*/ 6486525 w 8401050"/>
                <a:gd name="connsiteY3" fmla="*/ 5715000 h 5715000"/>
                <a:gd name="connsiteX4" fmla="*/ 57150 w 8401050"/>
                <a:gd name="connsiteY4" fmla="*/ 4972050 h 5715000"/>
                <a:gd name="connsiteX5" fmla="*/ 0 w 8401050"/>
                <a:gd name="connsiteY5" fmla="*/ 4743450 h 5715000"/>
                <a:gd name="connsiteX6" fmla="*/ 0 w 8401050"/>
                <a:gd name="connsiteY6" fmla="*/ 4829175 h 5715000"/>
                <a:gd name="connsiteX7" fmla="*/ 85725 w 8401050"/>
                <a:gd name="connsiteY7" fmla="*/ 4829175 h 5715000"/>
                <a:gd name="connsiteX8" fmla="*/ 85725 w 8401050"/>
                <a:gd name="connsiteY8" fmla="*/ 4829175 h 5715000"/>
                <a:gd name="connsiteX0" fmla="*/ 57150 w 8401050"/>
                <a:gd name="connsiteY0" fmla="*/ 4772025 h 5715000"/>
                <a:gd name="connsiteX1" fmla="*/ 2657475 w 8401050"/>
                <a:gd name="connsiteY1" fmla="*/ 85725 h 5715000"/>
                <a:gd name="connsiteX2" fmla="*/ 8401050 w 8401050"/>
                <a:gd name="connsiteY2" fmla="*/ 0 h 5715000"/>
                <a:gd name="connsiteX3" fmla="*/ 7472808 w 8401050"/>
                <a:gd name="connsiteY3" fmla="*/ 675456 h 5715000"/>
                <a:gd name="connsiteX4" fmla="*/ 6486525 w 8401050"/>
                <a:gd name="connsiteY4" fmla="*/ 5715000 h 5715000"/>
                <a:gd name="connsiteX5" fmla="*/ 57150 w 8401050"/>
                <a:gd name="connsiteY5" fmla="*/ 4972050 h 5715000"/>
                <a:gd name="connsiteX6" fmla="*/ 0 w 8401050"/>
                <a:gd name="connsiteY6" fmla="*/ 4743450 h 5715000"/>
                <a:gd name="connsiteX7" fmla="*/ 0 w 8401050"/>
                <a:gd name="connsiteY7" fmla="*/ 4829175 h 5715000"/>
                <a:gd name="connsiteX8" fmla="*/ 85725 w 8401050"/>
                <a:gd name="connsiteY8" fmla="*/ 4829175 h 5715000"/>
                <a:gd name="connsiteX9" fmla="*/ 85725 w 8401050"/>
                <a:gd name="connsiteY9" fmla="*/ 4829175 h 5715000"/>
                <a:gd name="connsiteX0" fmla="*/ 57150 w 8401050"/>
                <a:gd name="connsiteY0" fmla="*/ 4772025 h 5715000"/>
                <a:gd name="connsiteX1" fmla="*/ 2657475 w 8401050"/>
                <a:gd name="connsiteY1" fmla="*/ 85725 h 5715000"/>
                <a:gd name="connsiteX2" fmla="*/ 8401050 w 8401050"/>
                <a:gd name="connsiteY2" fmla="*/ 0 h 5715000"/>
                <a:gd name="connsiteX3" fmla="*/ 7472808 w 8401050"/>
                <a:gd name="connsiteY3" fmla="*/ 675456 h 5715000"/>
                <a:gd name="connsiteX4" fmla="*/ 6486525 w 8401050"/>
                <a:gd name="connsiteY4" fmla="*/ 5715000 h 5715000"/>
                <a:gd name="connsiteX5" fmla="*/ 57150 w 8401050"/>
                <a:gd name="connsiteY5" fmla="*/ 4972050 h 5715000"/>
                <a:gd name="connsiteX6" fmla="*/ 0 w 8401050"/>
                <a:gd name="connsiteY6" fmla="*/ 4743450 h 5715000"/>
                <a:gd name="connsiteX7" fmla="*/ 0 w 8401050"/>
                <a:gd name="connsiteY7" fmla="*/ 4829175 h 5715000"/>
                <a:gd name="connsiteX8" fmla="*/ 85725 w 8401050"/>
                <a:gd name="connsiteY8" fmla="*/ 4829175 h 5715000"/>
                <a:gd name="connsiteX9" fmla="*/ 85725 w 8401050"/>
                <a:gd name="connsiteY9" fmla="*/ 4829175 h 5715000"/>
                <a:gd name="connsiteX0" fmla="*/ 57150 w 8401050"/>
                <a:gd name="connsiteY0" fmla="*/ 4772025 h 5715000"/>
                <a:gd name="connsiteX1" fmla="*/ 2657475 w 8401050"/>
                <a:gd name="connsiteY1" fmla="*/ 85725 h 5715000"/>
                <a:gd name="connsiteX2" fmla="*/ 8401050 w 8401050"/>
                <a:gd name="connsiteY2" fmla="*/ 0 h 5715000"/>
                <a:gd name="connsiteX3" fmla="*/ 7472808 w 8401050"/>
                <a:gd name="connsiteY3" fmla="*/ 675456 h 5715000"/>
                <a:gd name="connsiteX4" fmla="*/ 7000875 w 8401050"/>
                <a:gd name="connsiteY4" fmla="*/ 3171825 h 5715000"/>
                <a:gd name="connsiteX5" fmla="*/ 6486525 w 8401050"/>
                <a:gd name="connsiteY5" fmla="*/ 5715000 h 5715000"/>
                <a:gd name="connsiteX6" fmla="*/ 57150 w 8401050"/>
                <a:gd name="connsiteY6" fmla="*/ 4972050 h 5715000"/>
                <a:gd name="connsiteX7" fmla="*/ 0 w 8401050"/>
                <a:gd name="connsiteY7" fmla="*/ 4743450 h 5715000"/>
                <a:gd name="connsiteX8" fmla="*/ 0 w 8401050"/>
                <a:gd name="connsiteY8" fmla="*/ 4829175 h 5715000"/>
                <a:gd name="connsiteX9" fmla="*/ 85725 w 8401050"/>
                <a:gd name="connsiteY9" fmla="*/ 4829175 h 5715000"/>
                <a:gd name="connsiteX10" fmla="*/ 85725 w 8401050"/>
                <a:gd name="connsiteY10" fmla="*/ 4829175 h 5715000"/>
                <a:gd name="connsiteX0" fmla="*/ 57150 w 8401050"/>
                <a:gd name="connsiteY0" fmla="*/ 4772025 h 5715000"/>
                <a:gd name="connsiteX1" fmla="*/ 2657475 w 8401050"/>
                <a:gd name="connsiteY1" fmla="*/ 85725 h 5715000"/>
                <a:gd name="connsiteX2" fmla="*/ 8401050 w 8401050"/>
                <a:gd name="connsiteY2" fmla="*/ 0 h 5715000"/>
                <a:gd name="connsiteX3" fmla="*/ 7472808 w 8401050"/>
                <a:gd name="connsiteY3" fmla="*/ 675456 h 5715000"/>
                <a:gd name="connsiteX4" fmla="*/ 7000875 w 8401050"/>
                <a:gd name="connsiteY4" fmla="*/ 3171825 h 5715000"/>
                <a:gd name="connsiteX5" fmla="*/ 6486525 w 8401050"/>
                <a:gd name="connsiteY5" fmla="*/ 5715000 h 5715000"/>
                <a:gd name="connsiteX6" fmla="*/ 57150 w 8401050"/>
                <a:gd name="connsiteY6" fmla="*/ 4972050 h 5715000"/>
                <a:gd name="connsiteX7" fmla="*/ 0 w 8401050"/>
                <a:gd name="connsiteY7" fmla="*/ 4743450 h 5715000"/>
                <a:gd name="connsiteX8" fmla="*/ 0 w 8401050"/>
                <a:gd name="connsiteY8" fmla="*/ 4829175 h 5715000"/>
                <a:gd name="connsiteX9" fmla="*/ 85725 w 8401050"/>
                <a:gd name="connsiteY9" fmla="*/ 4829175 h 5715000"/>
                <a:gd name="connsiteX10" fmla="*/ 85725 w 8401050"/>
                <a:gd name="connsiteY10" fmla="*/ 4829175 h 5715000"/>
                <a:gd name="connsiteX0" fmla="*/ 57150 w 8401050"/>
                <a:gd name="connsiteY0" fmla="*/ 4772025 h 5715000"/>
                <a:gd name="connsiteX1" fmla="*/ 2657475 w 8401050"/>
                <a:gd name="connsiteY1" fmla="*/ 85725 h 5715000"/>
                <a:gd name="connsiteX2" fmla="*/ 8401050 w 8401050"/>
                <a:gd name="connsiteY2" fmla="*/ 0 h 5715000"/>
                <a:gd name="connsiteX3" fmla="*/ 7472808 w 8401050"/>
                <a:gd name="connsiteY3" fmla="*/ 675456 h 5715000"/>
                <a:gd name="connsiteX4" fmla="*/ 7000875 w 8401050"/>
                <a:gd name="connsiteY4" fmla="*/ 3171825 h 5715000"/>
                <a:gd name="connsiteX5" fmla="*/ 6486525 w 8401050"/>
                <a:gd name="connsiteY5" fmla="*/ 5715000 h 5715000"/>
                <a:gd name="connsiteX6" fmla="*/ 57150 w 8401050"/>
                <a:gd name="connsiteY6" fmla="*/ 4972050 h 5715000"/>
                <a:gd name="connsiteX7" fmla="*/ 0 w 8401050"/>
                <a:gd name="connsiteY7" fmla="*/ 4743450 h 5715000"/>
                <a:gd name="connsiteX8" fmla="*/ 0 w 8401050"/>
                <a:gd name="connsiteY8" fmla="*/ 4829175 h 5715000"/>
                <a:gd name="connsiteX9" fmla="*/ 85725 w 8401050"/>
                <a:gd name="connsiteY9" fmla="*/ 4829175 h 5715000"/>
                <a:gd name="connsiteX10" fmla="*/ 85725 w 8401050"/>
                <a:gd name="connsiteY10" fmla="*/ 4829175 h 5715000"/>
                <a:gd name="connsiteX0" fmla="*/ 57150 w 8401050"/>
                <a:gd name="connsiteY0" fmla="*/ 4772025 h 5715000"/>
                <a:gd name="connsiteX1" fmla="*/ 2657475 w 8401050"/>
                <a:gd name="connsiteY1" fmla="*/ 85725 h 5715000"/>
                <a:gd name="connsiteX2" fmla="*/ 8401050 w 8401050"/>
                <a:gd name="connsiteY2" fmla="*/ 0 h 5715000"/>
                <a:gd name="connsiteX3" fmla="*/ 7472808 w 8401050"/>
                <a:gd name="connsiteY3" fmla="*/ 675456 h 5715000"/>
                <a:gd name="connsiteX4" fmla="*/ 6968752 w 8401050"/>
                <a:gd name="connsiteY4" fmla="*/ 2547664 h 5715000"/>
                <a:gd name="connsiteX5" fmla="*/ 6486525 w 8401050"/>
                <a:gd name="connsiteY5" fmla="*/ 5715000 h 5715000"/>
                <a:gd name="connsiteX6" fmla="*/ 57150 w 8401050"/>
                <a:gd name="connsiteY6" fmla="*/ 4972050 h 5715000"/>
                <a:gd name="connsiteX7" fmla="*/ 0 w 8401050"/>
                <a:gd name="connsiteY7" fmla="*/ 4743450 h 5715000"/>
                <a:gd name="connsiteX8" fmla="*/ 0 w 8401050"/>
                <a:gd name="connsiteY8" fmla="*/ 4829175 h 5715000"/>
                <a:gd name="connsiteX9" fmla="*/ 85725 w 8401050"/>
                <a:gd name="connsiteY9" fmla="*/ 4829175 h 5715000"/>
                <a:gd name="connsiteX10" fmla="*/ 85725 w 8401050"/>
                <a:gd name="connsiteY10" fmla="*/ 4829175 h 5715000"/>
                <a:gd name="connsiteX0" fmla="*/ 57150 w 8401050"/>
                <a:gd name="connsiteY0" fmla="*/ 4772025 h 5715000"/>
                <a:gd name="connsiteX1" fmla="*/ 2657475 w 8401050"/>
                <a:gd name="connsiteY1" fmla="*/ 85725 h 5715000"/>
                <a:gd name="connsiteX2" fmla="*/ 8401050 w 8401050"/>
                <a:gd name="connsiteY2" fmla="*/ 0 h 5715000"/>
                <a:gd name="connsiteX3" fmla="*/ 7472808 w 8401050"/>
                <a:gd name="connsiteY3" fmla="*/ 675456 h 5715000"/>
                <a:gd name="connsiteX4" fmla="*/ 6968752 w 8401050"/>
                <a:gd name="connsiteY4" fmla="*/ 2547664 h 5715000"/>
                <a:gd name="connsiteX5" fmla="*/ 6486525 w 8401050"/>
                <a:gd name="connsiteY5" fmla="*/ 5715000 h 5715000"/>
                <a:gd name="connsiteX6" fmla="*/ 57150 w 8401050"/>
                <a:gd name="connsiteY6" fmla="*/ 4972050 h 5715000"/>
                <a:gd name="connsiteX7" fmla="*/ 0 w 8401050"/>
                <a:gd name="connsiteY7" fmla="*/ 4743450 h 5715000"/>
                <a:gd name="connsiteX8" fmla="*/ 0 w 8401050"/>
                <a:gd name="connsiteY8" fmla="*/ 4829175 h 5715000"/>
                <a:gd name="connsiteX9" fmla="*/ 85725 w 8401050"/>
                <a:gd name="connsiteY9" fmla="*/ 4829175 h 5715000"/>
                <a:gd name="connsiteX10" fmla="*/ 85725 w 8401050"/>
                <a:gd name="connsiteY10" fmla="*/ 4829175 h 5715000"/>
                <a:gd name="connsiteX0" fmla="*/ 57150 w 8401050"/>
                <a:gd name="connsiteY0" fmla="*/ 4772025 h 5715000"/>
                <a:gd name="connsiteX1" fmla="*/ 2657475 w 8401050"/>
                <a:gd name="connsiteY1" fmla="*/ 85725 h 5715000"/>
                <a:gd name="connsiteX2" fmla="*/ 8401050 w 8401050"/>
                <a:gd name="connsiteY2" fmla="*/ 0 h 5715000"/>
                <a:gd name="connsiteX3" fmla="*/ 7472808 w 8401050"/>
                <a:gd name="connsiteY3" fmla="*/ 675456 h 5715000"/>
                <a:gd name="connsiteX4" fmla="*/ 6968752 w 8401050"/>
                <a:gd name="connsiteY4" fmla="*/ 2547664 h 5715000"/>
                <a:gd name="connsiteX5" fmla="*/ 6486525 w 8401050"/>
                <a:gd name="connsiteY5" fmla="*/ 5715000 h 5715000"/>
                <a:gd name="connsiteX6" fmla="*/ 57150 w 8401050"/>
                <a:gd name="connsiteY6" fmla="*/ 4972050 h 5715000"/>
                <a:gd name="connsiteX7" fmla="*/ 0 w 8401050"/>
                <a:gd name="connsiteY7" fmla="*/ 4743450 h 5715000"/>
                <a:gd name="connsiteX8" fmla="*/ 0 w 8401050"/>
                <a:gd name="connsiteY8" fmla="*/ 4829175 h 5715000"/>
                <a:gd name="connsiteX9" fmla="*/ 85725 w 8401050"/>
                <a:gd name="connsiteY9" fmla="*/ 4829175 h 5715000"/>
                <a:gd name="connsiteX10" fmla="*/ 85725 w 8401050"/>
                <a:gd name="connsiteY10" fmla="*/ 4829175 h 5715000"/>
                <a:gd name="connsiteX0" fmla="*/ 57150 w 8401050"/>
                <a:gd name="connsiteY0" fmla="*/ 4772025 h 5715000"/>
                <a:gd name="connsiteX1" fmla="*/ 2657475 w 8401050"/>
                <a:gd name="connsiteY1" fmla="*/ 85725 h 5715000"/>
                <a:gd name="connsiteX2" fmla="*/ 8401050 w 8401050"/>
                <a:gd name="connsiteY2" fmla="*/ 0 h 5715000"/>
                <a:gd name="connsiteX3" fmla="*/ 7472808 w 8401050"/>
                <a:gd name="connsiteY3" fmla="*/ 675456 h 5715000"/>
                <a:gd name="connsiteX4" fmla="*/ 6968752 w 8401050"/>
                <a:gd name="connsiteY4" fmla="*/ 2547664 h 5715000"/>
                <a:gd name="connsiteX5" fmla="*/ 6486525 w 8401050"/>
                <a:gd name="connsiteY5" fmla="*/ 5715000 h 5715000"/>
                <a:gd name="connsiteX6" fmla="*/ 57150 w 8401050"/>
                <a:gd name="connsiteY6" fmla="*/ 4972050 h 5715000"/>
                <a:gd name="connsiteX7" fmla="*/ 0 w 8401050"/>
                <a:gd name="connsiteY7" fmla="*/ 4743450 h 5715000"/>
                <a:gd name="connsiteX8" fmla="*/ 0 w 8401050"/>
                <a:gd name="connsiteY8" fmla="*/ 4829175 h 5715000"/>
                <a:gd name="connsiteX9" fmla="*/ 85725 w 8401050"/>
                <a:gd name="connsiteY9" fmla="*/ 4829175 h 5715000"/>
                <a:gd name="connsiteX10" fmla="*/ 85725 w 8401050"/>
                <a:gd name="connsiteY10" fmla="*/ 4829175 h 5715000"/>
                <a:gd name="connsiteX0" fmla="*/ 57150 w 8401050"/>
                <a:gd name="connsiteY0" fmla="*/ 4772025 h 5715000"/>
                <a:gd name="connsiteX1" fmla="*/ 2657475 w 8401050"/>
                <a:gd name="connsiteY1" fmla="*/ 85725 h 5715000"/>
                <a:gd name="connsiteX2" fmla="*/ 8401050 w 8401050"/>
                <a:gd name="connsiteY2" fmla="*/ 0 h 5715000"/>
                <a:gd name="connsiteX3" fmla="*/ 7472808 w 8401050"/>
                <a:gd name="connsiteY3" fmla="*/ 675456 h 5715000"/>
                <a:gd name="connsiteX4" fmla="*/ 6968752 w 8401050"/>
                <a:gd name="connsiteY4" fmla="*/ 2547664 h 5715000"/>
                <a:gd name="connsiteX5" fmla="*/ 6486525 w 8401050"/>
                <a:gd name="connsiteY5" fmla="*/ 5715000 h 5715000"/>
                <a:gd name="connsiteX6" fmla="*/ 57150 w 8401050"/>
                <a:gd name="connsiteY6" fmla="*/ 4972050 h 5715000"/>
                <a:gd name="connsiteX7" fmla="*/ 0 w 8401050"/>
                <a:gd name="connsiteY7" fmla="*/ 4743450 h 5715000"/>
                <a:gd name="connsiteX8" fmla="*/ 0 w 8401050"/>
                <a:gd name="connsiteY8" fmla="*/ 4829175 h 5715000"/>
                <a:gd name="connsiteX9" fmla="*/ 85725 w 8401050"/>
                <a:gd name="connsiteY9" fmla="*/ 4829175 h 5715000"/>
                <a:gd name="connsiteX10" fmla="*/ 85725 w 8401050"/>
                <a:gd name="connsiteY10" fmla="*/ 4829175 h 5715000"/>
                <a:gd name="connsiteX0" fmla="*/ 57150 w 9203605"/>
                <a:gd name="connsiteY0" fmla="*/ 4772025 h 5715000"/>
                <a:gd name="connsiteX1" fmla="*/ 2657475 w 9203605"/>
                <a:gd name="connsiteY1" fmla="*/ 85725 h 5715000"/>
                <a:gd name="connsiteX2" fmla="*/ 8401050 w 9203605"/>
                <a:gd name="connsiteY2" fmla="*/ 0 h 5715000"/>
                <a:gd name="connsiteX3" fmla="*/ 7472808 w 9203605"/>
                <a:gd name="connsiteY3" fmla="*/ 675456 h 5715000"/>
                <a:gd name="connsiteX4" fmla="*/ 6968752 w 9203605"/>
                <a:gd name="connsiteY4" fmla="*/ 2547664 h 5715000"/>
                <a:gd name="connsiteX5" fmla="*/ 6486525 w 9203605"/>
                <a:gd name="connsiteY5" fmla="*/ 5715000 h 5715000"/>
                <a:gd name="connsiteX6" fmla="*/ 57150 w 9203605"/>
                <a:gd name="connsiteY6" fmla="*/ 4972050 h 5715000"/>
                <a:gd name="connsiteX7" fmla="*/ 0 w 9203605"/>
                <a:gd name="connsiteY7" fmla="*/ 4743450 h 5715000"/>
                <a:gd name="connsiteX8" fmla="*/ 0 w 9203605"/>
                <a:gd name="connsiteY8" fmla="*/ 4829175 h 5715000"/>
                <a:gd name="connsiteX9" fmla="*/ 85725 w 9203605"/>
                <a:gd name="connsiteY9" fmla="*/ 4829175 h 5715000"/>
                <a:gd name="connsiteX10" fmla="*/ 85725 w 9203605"/>
                <a:gd name="connsiteY10" fmla="*/ 4829175 h 5715000"/>
                <a:gd name="connsiteX0" fmla="*/ 57150 w 9203605"/>
                <a:gd name="connsiteY0" fmla="*/ 4772025 h 5715000"/>
                <a:gd name="connsiteX1" fmla="*/ 2657475 w 9203605"/>
                <a:gd name="connsiteY1" fmla="*/ 85725 h 5715000"/>
                <a:gd name="connsiteX2" fmla="*/ 8401050 w 9203605"/>
                <a:gd name="connsiteY2" fmla="*/ 0 h 5715000"/>
                <a:gd name="connsiteX3" fmla="*/ 7472808 w 9203605"/>
                <a:gd name="connsiteY3" fmla="*/ 675456 h 5715000"/>
                <a:gd name="connsiteX4" fmla="*/ 6968752 w 9203605"/>
                <a:gd name="connsiteY4" fmla="*/ 2547664 h 5715000"/>
                <a:gd name="connsiteX5" fmla="*/ 6486525 w 9203605"/>
                <a:gd name="connsiteY5" fmla="*/ 5715000 h 5715000"/>
                <a:gd name="connsiteX6" fmla="*/ 57150 w 9203605"/>
                <a:gd name="connsiteY6" fmla="*/ 4972050 h 5715000"/>
                <a:gd name="connsiteX7" fmla="*/ 0 w 9203605"/>
                <a:gd name="connsiteY7" fmla="*/ 4743450 h 5715000"/>
                <a:gd name="connsiteX8" fmla="*/ 0 w 9203605"/>
                <a:gd name="connsiteY8" fmla="*/ 4829175 h 5715000"/>
                <a:gd name="connsiteX9" fmla="*/ 85725 w 9203605"/>
                <a:gd name="connsiteY9" fmla="*/ 4829175 h 5715000"/>
                <a:gd name="connsiteX10" fmla="*/ 85725 w 9203605"/>
                <a:gd name="connsiteY10" fmla="*/ 4829175 h 5715000"/>
                <a:gd name="connsiteX0" fmla="*/ 57150 w 8401050"/>
                <a:gd name="connsiteY0" fmla="*/ 4772025 h 5715000"/>
                <a:gd name="connsiteX1" fmla="*/ 2657475 w 8401050"/>
                <a:gd name="connsiteY1" fmla="*/ 85725 h 5715000"/>
                <a:gd name="connsiteX2" fmla="*/ 8401050 w 8401050"/>
                <a:gd name="connsiteY2" fmla="*/ 0 h 5715000"/>
                <a:gd name="connsiteX3" fmla="*/ 7472808 w 8401050"/>
                <a:gd name="connsiteY3" fmla="*/ 675456 h 5715000"/>
                <a:gd name="connsiteX4" fmla="*/ 6968752 w 8401050"/>
                <a:gd name="connsiteY4" fmla="*/ 2547664 h 5715000"/>
                <a:gd name="connsiteX5" fmla="*/ 6486525 w 8401050"/>
                <a:gd name="connsiteY5" fmla="*/ 5715000 h 5715000"/>
                <a:gd name="connsiteX6" fmla="*/ 57150 w 8401050"/>
                <a:gd name="connsiteY6" fmla="*/ 4972050 h 5715000"/>
                <a:gd name="connsiteX7" fmla="*/ 0 w 8401050"/>
                <a:gd name="connsiteY7" fmla="*/ 4743450 h 5715000"/>
                <a:gd name="connsiteX8" fmla="*/ 0 w 8401050"/>
                <a:gd name="connsiteY8" fmla="*/ 4829175 h 5715000"/>
                <a:gd name="connsiteX9" fmla="*/ 85725 w 8401050"/>
                <a:gd name="connsiteY9" fmla="*/ 4829175 h 5715000"/>
                <a:gd name="connsiteX10" fmla="*/ 85725 w 8401050"/>
                <a:gd name="connsiteY10" fmla="*/ 4829175 h 5715000"/>
                <a:gd name="connsiteX0" fmla="*/ 57150 w 8401050"/>
                <a:gd name="connsiteY0" fmla="*/ 4772025 h 5715000"/>
                <a:gd name="connsiteX1" fmla="*/ 2657475 w 8401050"/>
                <a:gd name="connsiteY1" fmla="*/ 85725 h 5715000"/>
                <a:gd name="connsiteX2" fmla="*/ 8401050 w 8401050"/>
                <a:gd name="connsiteY2" fmla="*/ 0 h 5715000"/>
                <a:gd name="connsiteX3" fmla="*/ 7472808 w 8401050"/>
                <a:gd name="connsiteY3" fmla="*/ 675456 h 5715000"/>
                <a:gd name="connsiteX4" fmla="*/ 6968752 w 8401050"/>
                <a:gd name="connsiteY4" fmla="*/ 2547664 h 5715000"/>
                <a:gd name="connsiteX5" fmla="*/ 6486525 w 8401050"/>
                <a:gd name="connsiteY5" fmla="*/ 5715000 h 5715000"/>
                <a:gd name="connsiteX6" fmla="*/ 57150 w 8401050"/>
                <a:gd name="connsiteY6" fmla="*/ 4972050 h 5715000"/>
                <a:gd name="connsiteX7" fmla="*/ 0 w 8401050"/>
                <a:gd name="connsiteY7" fmla="*/ 4743450 h 5715000"/>
                <a:gd name="connsiteX8" fmla="*/ 0 w 8401050"/>
                <a:gd name="connsiteY8" fmla="*/ 4829175 h 5715000"/>
                <a:gd name="connsiteX9" fmla="*/ 85725 w 8401050"/>
                <a:gd name="connsiteY9" fmla="*/ 4829175 h 5715000"/>
                <a:gd name="connsiteX10" fmla="*/ 85725 w 8401050"/>
                <a:gd name="connsiteY10" fmla="*/ 4829175 h 571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01050" h="5715000">
                  <a:moveTo>
                    <a:pt x="57150" y="4772025"/>
                  </a:moveTo>
                  <a:lnTo>
                    <a:pt x="2657475" y="85725"/>
                  </a:lnTo>
                  <a:lnTo>
                    <a:pt x="8401050" y="0"/>
                  </a:lnTo>
                  <a:cubicBezTo>
                    <a:pt x="7767142" y="509873"/>
                    <a:pt x="7932613" y="261170"/>
                    <a:pt x="7472808" y="675456"/>
                  </a:cubicBezTo>
                  <a:cubicBezTo>
                    <a:pt x="7239446" y="1204093"/>
                    <a:pt x="7315676" y="659635"/>
                    <a:pt x="6968752" y="2547664"/>
                  </a:cubicBezTo>
                  <a:cubicBezTo>
                    <a:pt x="7343174" y="4561478"/>
                    <a:pt x="6647267" y="4659221"/>
                    <a:pt x="6486525" y="5715000"/>
                  </a:cubicBezTo>
                  <a:lnTo>
                    <a:pt x="57150" y="4972050"/>
                  </a:lnTo>
                  <a:lnTo>
                    <a:pt x="0" y="4743450"/>
                  </a:lnTo>
                  <a:lnTo>
                    <a:pt x="0" y="4829175"/>
                  </a:lnTo>
                  <a:lnTo>
                    <a:pt x="85725" y="4829175"/>
                  </a:lnTo>
                  <a:lnTo>
                    <a:pt x="85725" y="4829175"/>
                  </a:lnTo>
                </a:path>
              </a:pathLst>
            </a:custGeom>
            <a:gradFill>
              <a:gsLst>
                <a:gs pos="50000">
                  <a:srgbClr val="D6B19C">
                    <a:alpha val="52000"/>
                  </a:srgbClr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27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275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59254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Objectives/Recommendation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Absolute Solar Reference Spectrum (250-800/2400nm, HR)</a:t>
            </a:r>
          </a:p>
          <a:p>
            <a:r>
              <a:rPr lang="en-US" dirty="0" smtClean="0"/>
              <a:t>Degradation experience/literature exchange</a:t>
            </a:r>
          </a:p>
          <a:p>
            <a:r>
              <a:rPr lang="en-US" dirty="0"/>
              <a:t>Degradation </a:t>
            </a:r>
            <a:r>
              <a:rPr lang="en-US" dirty="0" err="1" smtClean="0"/>
              <a:t>modelling</a:t>
            </a:r>
            <a:r>
              <a:rPr lang="en-US" dirty="0" smtClean="0"/>
              <a:t>/correction exchange</a:t>
            </a:r>
          </a:p>
          <a:p>
            <a:r>
              <a:rPr lang="en-US" dirty="0" smtClean="0"/>
              <a:t>FTP-Server for my </a:t>
            </a:r>
            <a:r>
              <a:rPr lang="en-US" smtClean="0"/>
              <a:t>pretty movies</a:t>
            </a:r>
            <a:endParaRPr lang="en-US" dirty="0"/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1AADDB-504A-479E-8C40-41B4A0D15833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1449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SRON colours">
      <a:dk1>
        <a:srgbClr val="000000"/>
      </a:dk1>
      <a:lt1>
        <a:srgbClr val="FFFFFF"/>
      </a:lt1>
      <a:dk2>
        <a:srgbClr val="424242"/>
      </a:dk2>
      <a:lt2>
        <a:srgbClr val="FFFFCC"/>
      </a:lt2>
      <a:accent1>
        <a:srgbClr val="FFCC66"/>
      </a:accent1>
      <a:accent2>
        <a:srgbClr val="809BC8"/>
      </a:accent2>
      <a:accent3>
        <a:srgbClr val="64C204"/>
      </a:accent3>
      <a:accent4>
        <a:srgbClr val="FF6666"/>
      </a:accent4>
      <a:accent5>
        <a:srgbClr val="FFFF00"/>
      </a:accent5>
      <a:accent6>
        <a:srgbClr val="0B3D91"/>
      </a:accent6>
      <a:hlink>
        <a:srgbClr val="809BC8"/>
      </a:hlink>
      <a:folHlink>
        <a:srgbClr val="FF6666"/>
      </a:folHlink>
    </a:clrScheme>
    <a:fontScheme name="SRON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0</TotalTime>
  <Words>499</Words>
  <Application>Microsoft Office PowerPoint</Application>
  <PresentationFormat>On-screen Show (4:3)</PresentationFormat>
  <Paragraphs>41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Default Theme</vt:lpstr>
      <vt:lpstr>Matthijs Krijger</vt:lpstr>
      <vt:lpstr>Relevant Experience</vt:lpstr>
      <vt:lpstr>Relevant Publications</vt:lpstr>
      <vt:lpstr>Relevant Publications (recent)</vt:lpstr>
      <vt:lpstr>Current work</vt:lpstr>
      <vt:lpstr>Objectives/Recommendation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2013-11-12T15:49:12Z</dcterms:created>
  <dcterms:modified xsi:type="dcterms:W3CDTF">2013-11-12T19:14:55Z</dcterms:modified>
</cp:coreProperties>
</file>