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1" r:id="rId4"/>
    <p:sldId id="267" r:id="rId5"/>
    <p:sldId id="283" r:id="rId6"/>
    <p:sldId id="268" r:id="rId7"/>
    <p:sldId id="284" r:id="rId8"/>
    <p:sldId id="269" r:id="rId9"/>
    <p:sldId id="285" r:id="rId10"/>
    <p:sldId id="270" r:id="rId11"/>
    <p:sldId id="266" r:id="rId12"/>
    <p:sldId id="296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42" autoAdjust="0"/>
  </p:normalViewPr>
  <p:slideViewPr>
    <p:cSldViewPr>
      <p:cViewPr varScale="1">
        <p:scale>
          <a:sx n="72" d="100"/>
          <a:sy n="72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94B2B-F345-4D81-98D3-CF283058E60A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AC27B-B9FC-41DF-993A-B645A0495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2D04-681D-4BAA-8FF2-3CB09C23B01E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F731-7FB0-4BE5-8EB2-E66E931FC20C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2F89-5DAC-4275-8E49-A2CEAA2E1627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F205-CDF0-4A73-8AF3-0DFCC82144EB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803-229C-4DF0-912D-4AFF66018BA8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C9E0-D4A5-4733-9BBD-A0101AA1CA4F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1980-9065-46D1-B996-04E76A33E14F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9D6E-A2E7-47F7-9FF6-15452DE68905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C7CC-6D40-4354-8CB3-53727809D000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F409-61B1-49A3-B606-72BCCDAA327B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62F9-88EC-4158-B2E6-3D8320FAD37F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6B54-CC29-4DB1-A6F8-305AA273E663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3B9B-7290-46FC-ABA4-7EF70BFE43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SICS100px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" y="304800"/>
            <a:ext cx="1672683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Development/GppaWorkflo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GSICS Procedure for Product Acceptance (GPPA) </a:t>
            </a:r>
            <a:r>
              <a:rPr lang="en-US" dirty="0" err="1" smtClean="0"/>
              <a:t>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GCC</a:t>
            </a:r>
          </a:p>
          <a:p>
            <a:endParaRPr lang="en-US" dirty="0"/>
          </a:p>
          <a:p>
            <a:r>
              <a:rPr lang="en-US" sz="1400" dirty="0" smtClean="0"/>
              <a:t>Presented by </a:t>
            </a:r>
            <a:r>
              <a:rPr lang="en-US" sz="1400" dirty="0" err="1" smtClean="0"/>
              <a:t>Fangfang</a:t>
            </a:r>
            <a:r>
              <a:rPr lang="en-US" sz="1400" dirty="0" smtClean="0"/>
              <a:t> Yu</a:t>
            </a:r>
          </a:p>
          <a:p>
            <a:r>
              <a:rPr lang="en-US" sz="1400" dirty="0" smtClean="0"/>
              <a:t>12/03/2013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Operational Phase </a:t>
            </a:r>
          </a:p>
        </p:txBody>
      </p:sp>
      <p:pic>
        <p:nvPicPr>
          <p:cNvPr id="5" name="Picture 4" descr="Moon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7724" y="1854200"/>
            <a:ext cx="2763540" cy="2413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81354" y="1546232"/>
            <a:ext cx="5509846" cy="127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Goal: </a:t>
            </a:r>
            <a:r>
              <a:rPr lang="en-US" sz="16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endParaRPr lang="en-US" sz="16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Product is fully accepted by GSICS Executive Panel (EP) and maintained within GSICS and distributed to the public.</a:t>
            </a: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11018" y="3371853"/>
            <a:ext cx="540726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Periodic Reviews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11018" y="4648207"/>
            <a:ext cx="871317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Milestones: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cs typeface="Times New Roman" pitchFamily="18" charset="0"/>
              </a:rPr>
              <a:t>The following are made available by the product provider to the GCC and the GPAT for periodic inspection and review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Product logs and usage reports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Updated documentation/software as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172200"/>
            <a:ext cx="7315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smtClean="0"/>
              <a:t>of MSU/AMUS </a:t>
            </a:r>
            <a:r>
              <a:rPr lang="en-US" dirty="0" smtClean="0"/>
              <a:t>Product </a:t>
            </a:r>
            <a:br>
              <a:rPr lang="en-US" dirty="0" smtClean="0"/>
            </a:br>
            <a:r>
              <a:rPr lang="en-US" dirty="0" smtClean="0"/>
              <a:t>– As of August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party product was first submitted for GPPA review in Jan 2010.</a:t>
            </a:r>
          </a:p>
          <a:p>
            <a:pPr lvl="1"/>
            <a:r>
              <a:rPr lang="en-US" dirty="0" smtClean="0"/>
              <a:t>Issue in the Product Submission Phase: the product may not be archived at the GSICS server(s) as requested and different name conventions.</a:t>
            </a:r>
          </a:p>
          <a:p>
            <a:pPr lvl="1"/>
            <a:r>
              <a:rPr lang="en-US" dirty="0" smtClean="0"/>
              <a:t>Solution: EP granted an exempt clause for the GISCS server to link the (A)MSU product and GDWG will be working to resolve the name convention issue.</a:t>
            </a:r>
          </a:p>
          <a:p>
            <a:r>
              <a:rPr lang="en-US" dirty="0" smtClean="0"/>
              <a:t>Resubmitted for the GPPA review in June 2012</a:t>
            </a:r>
          </a:p>
          <a:p>
            <a:pPr lvl="1"/>
            <a:r>
              <a:rPr lang="en-US" dirty="0" smtClean="0"/>
              <a:t>GCC disseminated the  review documents to GPAT in June 2012</a:t>
            </a:r>
          </a:p>
          <a:p>
            <a:pPr lvl="2"/>
            <a:r>
              <a:rPr lang="en-US" dirty="0" smtClean="0"/>
              <a:t>the GPAT members for the MW product  included the GPRC representatives and GRWG+GDWG chairs</a:t>
            </a:r>
          </a:p>
          <a:p>
            <a:pPr lvl="1"/>
            <a:r>
              <a:rPr lang="en-US" dirty="0" smtClean="0"/>
              <a:t>Product was promoted to Demonstration phase in August 2012</a:t>
            </a:r>
          </a:p>
          <a:p>
            <a:pPr lvl="2"/>
            <a:r>
              <a:rPr lang="en-US" dirty="0" smtClean="0"/>
              <a:t>Base don the critical review comments and suggestions from GPAT (3 reviewers)</a:t>
            </a:r>
          </a:p>
          <a:p>
            <a:pPr lvl="1"/>
            <a:r>
              <a:rPr lang="en-US" dirty="0" smtClean="0"/>
              <a:t>Sent to external review in November 2012</a:t>
            </a:r>
          </a:p>
          <a:p>
            <a:pPr lvl="2"/>
            <a:r>
              <a:rPr lang="en-US" dirty="0" smtClean="0"/>
              <a:t>MW subgroup</a:t>
            </a:r>
          </a:p>
          <a:p>
            <a:pPr lvl="2"/>
            <a:r>
              <a:rPr lang="en-US" dirty="0" smtClean="0"/>
              <a:t>Very few feedback received</a:t>
            </a:r>
          </a:p>
          <a:p>
            <a:pPr lvl="1"/>
            <a:r>
              <a:rPr lang="en-US" dirty="0" smtClean="0"/>
              <a:t>Another call for product test in July 2013</a:t>
            </a:r>
          </a:p>
          <a:p>
            <a:pPr lvl="2"/>
            <a:r>
              <a:rPr lang="en-US" dirty="0" smtClean="0"/>
              <a:t>Potential users</a:t>
            </a:r>
          </a:p>
          <a:p>
            <a:pPr lvl="2"/>
            <a:r>
              <a:rPr lang="en-US" dirty="0" smtClean="0"/>
              <a:t>MW subgroup members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Staff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GCC Director</a:t>
            </a:r>
          </a:p>
          <a:p>
            <a:pPr lvl="1"/>
            <a:r>
              <a:rPr lang="en-US" dirty="0" smtClean="0"/>
              <a:t>Dr. Larry Flynn (Dr. </a:t>
            </a:r>
            <a:r>
              <a:rPr lang="en-US" dirty="0" err="1" smtClean="0"/>
              <a:t>Fuzhong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 stepped down)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GCC Deputy Director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Manik</a:t>
            </a:r>
            <a:r>
              <a:rPr lang="en-US" dirty="0" smtClean="0"/>
              <a:t> Bali (Dr. </a:t>
            </a:r>
            <a:r>
              <a:rPr lang="en-US" dirty="0" err="1" smtClean="0"/>
              <a:t>Fangfang</a:t>
            </a:r>
            <a:r>
              <a:rPr lang="en-US" dirty="0" smtClean="0"/>
              <a:t> Yu </a:t>
            </a:r>
            <a:r>
              <a:rPr lang="en-US" dirty="0" smtClean="0"/>
              <a:t>stepped </a:t>
            </a:r>
            <a:r>
              <a:rPr lang="en-US" dirty="0" smtClean="0"/>
              <a:t>down on Sept. 1 2013)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Capabilities of GPPA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GPPA was originally developed by Dr. Bob </a:t>
            </a:r>
            <a:r>
              <a:rPr lang="en-US" dirty="0" err="1" smtClean="0"/>
              <a:t>Iacovazzi</a:t>
            </a:r>
            <a:r>
              <a:rPr lang="en-US" dirty="0" smtClean="0"/>
              <a:t>, following the QA4EO guidelines</a:t>
            </a:r>
          </a:p>
          <a:p>
            <a:endParaRPr lang="en-US" dirty="0" smtClean="0"/>
          </a:p>
          <a:p>
            <a:r>
              <a:rPr lang="en-US" dirty="0" smtClean="0"/>
              <a:t>The GPPA is the GSICS:</a:t>
            </a:r>
          </a:p>
          <a:p>
            <a:pPr lvl="1"/>
            <a:r>
              <a:rPr lang="en-US" dirty="0" smtClean="0"/>
              <a:t>Product developers pathway to obtain a “Stamp of Approval” for a potential product</a:t>
            </a:r>
          </a:p>
          <a:p>
            <a:pPr lvl="1"/>
            <a:r>
              <a:rPr lang="en-US" dirty="0" smtClean="0"/>
              <a:t>Data users window to GSICS product quality and “fitness for purpose”</a:t>
            </a:r>
          </a:p>
          <a:p>
            <a:pPr lvl="1"/>
            <a:r>
              <a:rPr lang="en-US" dirty="0" smtClean="0"/>
              <a:t>Governing body reference for judging GSICS product fitness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GPPA defines and documents:</a:t>
            </a:r>
          </a:p>
          <a:p>
            <a:pPr lvl="1"/>
            <a:r>
              <a:rPr lang="en-US" dirty="0" smtClean="0"/>
              <a:t>Scope of product within the GSICS product portfolio – correction of level1b data</a:t>
            </a:r>
          </a:p>
          <a:p>
            <a:pPr lvl="1"/>
            <a:r>
              <a:rPr lang="en-US" dirty="0" smtClean="0"/>
              <a:t>Theoretical basis, traceability, and implementation and distribution strategy</a:t>
            </a:r>
          </a:p>
          <a:p>
            <a:pPr lvl="1"/>
            <a:r>
              <a:rPr lang="en-US" dirty="0" smtClean="0"/>
              <a:t> Product quality (uncertainty, quality indicators, data user’s guide, etc)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GSICS Product Acceptance Form (GPAF) is available at GSICS wiki</a:t>
            </a:r>
          </a:p>
          <a:p>
            <a:pPr lvl="1"/>
            <a:r>
              <a:rPr lang="en-US" dirty="0" smtClean="0">
                <a:hlinkClick r:id="rId2"/>
              </a:rPr>
              <a:t>https://gsics.nesdis.noaa.gov/wiki/Development/GppaWorkflow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Product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 Phase</a:t>
            </a:r>
          </a:p>
          <a:p>
            <a:endParaRPr lang="en-US" dirty="0" smtClean="0"/>
          </a:p>
          <a:p>
            <a:r>
              <a:rPr lang="en-US" dirty="0" smtClean="0"/>
              <a:t>Demonstration Phase</a:t>
            </a:r>
          </a:p>
          <a:p>
            <a:endParaRPr lang="en-US" dirty="0" smtClean="0"/>
          </a:p>
          <a:p>
            <a:r>
              <a:rPr lang="en-US" dirty="0" smtClean="0"/>
              <a:t>Pre-operational Phase</a:t>
            </a:r>
          </a:p>
          <a:p>
            <a:endParaRPr lang="en-US" dirty="0" smtClean="0"/>
          </a:p>
          <a:p>
            <a:r>
              <a:rPr lang="en-US" dirty="0" smtClean="0"/>
              <a:t>Operational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Submission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228600" y="1295400"/>
            <a:ext cx="6137033" cy="203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GSICS Product Acceptance Form (GPAF)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is satisfactory,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Sample data files conform to GSICS file and parameter naming and format standards,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Verified to be within GSICS scope, and 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Theoretical basis is understood at a high-level. 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6" name="Picture 5" descr="463px-Apollo_17_Pre-Launch_-_GPN-2000-000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399" y="1347276"/>
            <a:ext cx="1702777" cy="2386524"/>
          </a:xfrm>
          <a:prstGeom prst="rect">
            <a:avLst/>
          </a:prstGeom>
        </p:spPr>
      </p:pic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5943600"/>
            <a:ext cx="42203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90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352800"/>
            <a:ext cx="885092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GPAF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sections that detail product name, POC, brief description, and relevance to GSICS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Preliminary version of the product algorithm theoretical basis document (ATBD)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Sample product files that adhere to GSICS file and parameter naming conventions</a:t>
            </a: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140680" y="5257800"/>
            <a:ext cx="9003320" cy="67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GSICS Product Acceptance Team (GPAT)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152400"/>
            <a:ext cx="7086600" cy="2133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Demonstration Phase </a:t>
            </a:r>
          </a:p>
        </p:txBody>
      </p:sp>
      <p:pic>
        <p:nvPicPr>
          <p:cNvPr id="5" name="Picture 4" descr="750px-Apollo_16_Launch_-_GPN-2000-000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6954" y="1346200"/>
            <a:ext cx="2051538" cy="1778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295400"/>
            <a:ext cx="6629400" cy="223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Founding concepts, supporting models and measurements, and implementation are documented and fully understood, 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Traceability to community reference standard is documented,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Quality Indicator is documented and well-defined,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Tested and reviewed by potential product users, and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  <a:cs typeface="Arial"/>
              </a:rPr>
              <a:t>Data released to GSICS members and potential users.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6324600"/>
            <a:ext cx="474198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365 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11015" y="3657600"/>
            <a:ext cx="89329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Routine product upload to a GSICS data server and agree on file retention policy.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Baseline versions of four documents critical to product quality assurance –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Algorithm Theoretical Basis Document,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Document describing product traceability to standards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supporting 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radiative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transfer model and cal/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val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 supporting measurements description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Product quality indicator description and justification 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140680" y="5791200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GPAT &amp; potential product users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0" y="2362200"/>
            <a:ext cx="69342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Pre-operational Phase </a:t>
            </a:r>
          </a:p>
        </p:txBody>
      </p:sp>
      <p:pic>
        <p:nvPicPr>
          <p:cNvPr id="5" name="Picture 4" descr="546px-Apollo_16_Command_and_Service_Module_Over_the_Moon_-_GPN-2002-000069.jpg"/>
          <p:cNvPicPr>
            <a:picLocks noChangeAspect="1"/>
          </p:cNvPicPr>
          <p:nvPr/>
        </p:nvPicPr>
        <p:blipFill>
          <a:blip r:embed="rId2" cstate="print"/>
          <a:srcRect t="17647" r="12928"/>
          <a:stretch>
            <a:fillRect/>
          </a:stretch>
        </p:blipFill>
        <p:spPr>
          <a:xfrm>
            <a:off x="6477000" y="1371601"/>
            <a:ext cx="1852297" cy="208561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2954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</a:t>
            </a:r>
            <a:r>
              <a:rPr lang="en-US" sz="2400" b="1" i="1" dirty="0" smtClean="0">
                <a:solidFill>
                  <a:srgbClr val="000000"/>
                </a:solidFill>
                <a:cs typeface="Times New Roman" pitchFamily="18" charset="0"/>
              </a:rPr>
              <a:t>progress:</a:t>
            </a: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Generation, distribution, version control and archive strategies are fully documented and implemented.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Arial"/>
              </a:rPr>
              <a:t>Users’ Guide with clear implementation instructions made available to data users,</a:t>
            </a:r>
          </a:p>
          <a:p>
            <a:pPr marL="230188" indent="-230188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Data released to public with disclaimer.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228600" y="6172200"/>
            <a:ext cx="45016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cs typeface="Arial"/>
              </a:rPr>
              <a:t>180 Days</a:t>
            </a:r>
            <a:endParaRPr lang="en-US" sz="2000" b="1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733800"/>
            <a:ext cx="858129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Documents associated with product data stewardship in an operational environment to GCC: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product version control plan, 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operations and distribution plan, and</a:t>
            </a: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data user's guide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52400" y="5651507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GPAT &amp; GSICS Executive Panel (EP)</a:t>
            </a:r>
            <a:endParaRPr lang="en-US" sz="2000" dirty="0" smtClean="0">
              <a:solidFill>
                <a:srgbClr val="00000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739" y="381000"/>
            <a:ext cx="658274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4191000"/>
            <a:ext cx="7315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732</Words>
  <Application>Microsoft Office PowerPoint</Application>
  <PresentationFormat>On-screen Show (4:3)</PresentationFormat>
  <Paragraphs>105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GSICS Procedure for Product Acceptance (GPPA) WorkFlow</vt:lpstr>
      <vt:lpstr>Fundamental Capabilities of GPPA</vt:lpstr>
      <vt:lpstr>Four Product Phases</vt:lpstr>
      <vt:lpstr>GPPA: Submission Phase</vt:lpstr>
      <vt:lpstr>Slide 5</vt:lpstr>
      <vt:lpstr>GPPA: Demonstration Phase </vt:lpstr>
      <vt:lpstr>Slide 7</vt:lpstr>
      <vt:lpstr>GPPA: Pre-operational Phase </vt:lpstr>
      <vt:lpstr>Slide 9</vt:lpstr>
      <vt:lpstr>GPPA: Operational Phase </vt:lpstr>
      <vt:lpstr>Slide 11</vt:lpstr>
      <vt:lpstr>Status of MSU/AMUS Product  – As of August 2013</vt:lpstr>
      <vt:lpstr>GCC Staff Change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169</cp:revision>
  <dcterms:created xsi:type="dcterms:W3CDTF">2012-04-15T03:16:56Z</dcterms:created>
  <dcterms:modified xsi:type="dcterms:W3CDTF">2013-12-02T20:37:36Z</dcterms:modified>
</cp:coreProperties>
</file>