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1" r:id="rId12"/>
    <p:sldId id="275" r:id="rId13"/>
    <p:sldId id="277" r:id="rId14"/>
    <p:sldId id="278" r:id="rId15"/>
    <p:sldId id="279" r:id="rId16"/>
    <p:sldId id="280" r:id="rId17"/>
    <p:sldId id="283" r:id="rId18"/>
    <p:sldId id="286" r:id="rId19"/>
    <p:sldId id="281" r:id="rId20"/>
    <p:sldId id="282" r:id="rId21"/>
    <p:sldId id="284" r:id="rId22"/>
    <p:sldId id="285" r:id="rId23"/>
    <p:sldId id="27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BAB85-0E0F-47B8-958C-24F250C47F76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9A839-213A-4477-BD7F-0BE6D2048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9A839-213A-4477-BD7F-0BE6D2048CC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EEE86-B81D-4F4A-9FAC-EF0A9F712E61}" type="slidenum">
              <a:rPr lang="en-US"/>
              <a:pPr/>
              <a:t>22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8200" cy="348615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3AC27B-B9FC-41DF-993A-B645A04953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EEE86-B81D-4F4A-9FAC-EF0A9F712E61}" type="slidenum">
              <a:rPr lang="en-US"/>
              <a:pPr/>
              <a:t>15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8200" cy="348615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EEE86-B81D-4F4A-9FAC-EF0A9F712E61}" type="slidenum">
              <a:rPr lang="en-US"/>
              <a:pPr/>
              <a:t>16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8200" cy="348615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EEE86-B81D-4F4A-9FAC-EF0A9F712E61}" type="slidenum">
              <a:rPr lang="en-US"/>
              <a:pPr/>
              <a:t>17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8200" cy="348615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EEE86-B81D-4F4A-9FAC-EF0A9F712E61}" type="slidenum">
              <a:rPr lang="en-US"/>
              <a:pPr/>
              <a:t>18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8200" cy="348615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EEE86-B81D-4F4A-9FAC-EF0A9F712E61}" type="slidenum">
              <a:rPr lang="en-US"/>
              <a:pPr/>
              <a:t>19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8200" cy="348615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EEE86-B81D-4F4A-9FAC-EF0A9F712E61}" type="slidenum">
              <a:rPr lang="en-US"/>
              <a:pPr/>
              <a:t>20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8200" cy="348615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EEE86-B81D-4F4A-9FAC-EF0A9F712E61}" type="slidenum">
              <a:rPr lang="en-US"/>
              <a:pPr/>
              <a:t>21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66750"/>
            <a:ext cx="4648200" cy="348615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5E3E-8E0B-4639-ACC4-E88F7C148C1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30B2-786C-4352-A5F5-8F703C2F1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5E3E-8E0B-4639-ACC4-E88F7C148C1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30B2-786C-4352-A5F5-8F703C2F1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5E3E-8E0B-4639-ACC4-E88F7C148C1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30B2-786C-4352-A5F5-8F703C2F1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5E3E-8E0B-4639-ACC4-E88F7C148C1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30B2-786C-4352-A5F5-8F703C2F1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5E3E-8E0B-4639-ACC4-E88F7C148C1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30B2-786C-4352-A5F5-8F703C2F1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5E3E-8E0B-4639-ACC4-E88F7C148C1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30B2-786C-4352-A5F5-8F703C2F1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5E3E-8E0B-4639-ACC4-E88F7C148C1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30B2-786C-4352-A5F5-8F703C2F1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5E3E-8E0B-4639-ACC4-E88F7C148C1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30B2-786C-4352-A5F5-8F703C2F1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5E3E-8E0B-4639-ACC4-E88F7C148C1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30B2-786C-4352-A5F5-8F703C2F1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5E3E-8E0B-4639-ACC4-E88F7C148C1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30B2-786C-4352-A5F5-8F703C2F1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5E3E-8E0B-4639-ACC4-E88F7C148C1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30B2-786C-4352-A5F5-8F703C2F1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5E3E-8E0B-4639-ACC4-E88F7C148C1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230B2-786C-4352-A5F5-8F703C2F12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GSICS Review </a:t>
            </a: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6096000"/>
            <a:ext cx="4572000" cy="609600"/>
          </a:xfrm>
        </p:spPr>
        <p:txBody>
          <a:bodyPr/>
          <a:lstStyle/>
          <a:p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Manik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Bali 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71596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GPPA: Pre-operational Phase </a:t>
            </a:r>
          </a:p>
        </p:txBody>
      </p:sp>
      <p:pic>
        <p:nvPicPr>
          <p:cNvPr id="5" name="Picture 4" descr="546px-Apollo_16_Command_and_Service_Module_Over_the_Moon_-_GPN-2002-000069.jpg"/>
          <p:cNvPicPr>
            <a:picLocks noChangeAspect="1"/>
          </p:cNvPicPr>
          <p:nvPr/>
        </p:nvPicPr>
        <p:blipFill>
          <a:blip r:embed="rId2" cstate="print"/>
          <a:srcRect t="17647" r="12928"/>
          <a:stretch>
            <a:fillRect/>
          </a:stretch>
        </p:blipFill>
        <p:spPr>
          <a:xfrm>
            <a:off x="6477000" y="1371601"/>
            <a:ext cx="1852297" cy="2085610"/>
          </a:xfrm>
          <a:prstGeom prst="rect">
            <a:avLst/>
          </a:prstGeom>
        </p:spPr>
      </p:pic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228600" y="1066800"/>
            <a:ext cx="5562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Phase </a:t>
            </a:r>
            <a:r>
              <a:rPr lang="en-US" sz="2400" b="1" i="1" dirty="0" smtClean="0">
                <a:solidFill>
                  <a:srgbClr val="000000"/>
                </a:solidFill>
                <a:cs typeface="Times New Roman" pitchFamily="18" charset="0"/>
              </a:rPr>
              <a:t>progress:</a:t>
            </a:r>
            <a:endParaRPr lang="en-US" sz="2400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30188">
              <a:lnSpc>
                <a:spcPct val="150000"/>
              </a:lnSpc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b="1" dirty="0" smtClean="0">
                <a:solidFill>
                  <a:srgbClr val="7030A0"/>
                </a:solidFill>
                <a:cs typeface="Arial"/>
              </a:rPr>
              <a:t>Generation, distribution, version control and archive strategies are fully documented and implemented.</a:t>
            </a:r>
          </a:p>
          <a:p>
            <a:pPr marL="230188" indent="-230188" algn="just">
              <a:lnSpc>
                <a:spcPct val="150000"/>
              </a:lnSpc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b="1" dirty="0" smtClean="0">
                <a:solidFill>
                  <a:srgbClr val="7030A0"/>
                </a:solidFill>
                <a:cs typeface="Arial"/>
              </a:rPr>
              <a:t>Users’ Guide with clear implementation instructions made available to data users,</a:t>
            </a:r>
          </a:p>
          <a:p>
            <a:pPr marL="230188" indent="-230188">
              <a:lnSpc>
                <a:spcPct val="150000"/>
              </a:lnSpc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b="1" dirty="0" smtClean="0">
                <a:solidFill>
                  <a:srgbClr val="7030A0"/>
                </a:solidFill>
                <a:cs typeface="Arial"/>
              </a:rPr>
              <a:t>Data released to public with disclaimer.</a:t>
            </a: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/>
            </a:endParaRPr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152400" y="3733800"/>
            <a:ext cx="7543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0188" indent="-222250" algn="just">
              <a:buClr>
                <a:schemeClr val="tx1"/>
              </a:buClr>
              <a:buSzPct val="80000"/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+mn-lt"/>
              </a:rPr>
              <a:t>Documents associated with product data stewardship in an operational environment to GCC:</a:t>
            </a:r>
          </a:p>
          <a:p>
            <a:pPr marL="230188" indent="-222250" algn="just">
              <a:lnSpc>
                <a:spcPct val="150000"/>
              </a:lnSpc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b="1" dirty="0" smtClean="0">
                <a:solidFill>
                  <a:srgbClr val="7030A0"/>
                </a:solidFill>
              </a:rPr>
              <a:t>P</a:t>
            </a:r>
            <a:r>
              <a:rPr lang="en-US" b="1" dirty="0" smtClean="0">
                <a:solidFill>
                  <a:srgbClr val="7030A0"/>
                </a:solidFill>
                <a:latin typeface="+mn-lt"/>
              </a:rPr>
              <a:t>roduct </a:t>
            </a:r>
            <a:r>
              <a:rPr lang="en-US" b="1" dirty="0" smtClean="0">
                <a:solidFill>
                  <a:srgbClr val="7030A0"/>
                </a:solidFill>
                <a:latin typeface="+mn-lt"/>
              </a:rPr>
              <a:t>version control plan, </a:t>
            </a:r>
          </a:p>
          <a:p>
            <a:pPr marL="230188" indent="-222250" algn="just">
              <a:lnSpc>
                <a:spcPct val="150000"/>
              </a:lnSpc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b="1" dirty="0" smtClean="0">
                <a:solidFill>
                  <a:srgbClr val="7030A0"/>
                </a:solidFill>
              </a:rPr>
              <a:t>O</a:t>
            </a:r>
            <a:r>
              <a:rPr lang="en-US" b="1" dirty="0" smtClean="0">
                <a:solidFill>
                  <a:srgbClr val="7030A0"/>
                </a:solidFill>
                <a:latin typeface="+mn-lt"/>
              </a:rPr>
              <a:t>perations </a:t>
            </a:r>
            <a:r>
              <a:rPr lang="en-US" b="1" dirty="0" smtClean="0">
                <a:solidFill>
                  <a:srgbClr val="7030A0"/>
                </a:solidFill>
                <a:latin typeface="+mn-lt"/>
              </a:rPr>
              <a:t>and distribution plan, and</a:t>
            </a:r>
          </a:p>
          <a:p>
            <a:pPr marL="230188" indent="-222250" algn="just">
              <a:lnSpc>
                <a:spcPct val="150000"/>
              </a:lnSpc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b="1" dirty="0" smtClean="0">
                <a:solidFill>
                  <a:srgbClr val="7030A0"/>
                </a:solidFill>
              </a:rPr>
              <a:t>D</a:t>
            </a:r>
            <a:r>
              <a:rPr lang="en-US" b="1" dirty="0" smtClean="0">
                <a:solidFill>
                  <a:srgbClr val="7030A0"/>
                </a:solidFill>
                <a:latin typeface="+mn-lt"/>
              </a:rPr>
              <a:t>ata </a:t>
            </a:r>
            <a:r>
              <a:rPr lang="en-US" b="1" dirty="0" smtClean="0">
                <a:solidFill>
                  <a:srgbClr val="7030A0"/>
                </a:solidFill>
                <a:latin typeface="+mn-lt"/>
              </a:rPr>
              <a:t>user's guide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140680" y="6096000"/>
            <a:ext cx="9003320" cy="520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0188" indent="-222250">
              <a:buClr>
                <a:schemeClr val="tx1"/>
              </a:buClr>
              <a:buSzPct val="80000"/>
              <a:defRPr/>
            </a:pPr>
            <a:r>
              <a:rPr lang="en-US" sz="2400" b="1" i="1" dirty="0" smtClean="0">
                <a:solidFill>
                  <a:srgbClr val="000000"/>
                </a:solidFill>
                <a:cs typeface="Arial"/>
              </a:rPr>
              <a:t>Reviewers:  </a:t>
            </a:r>
            <a:r>
              <a:rPr lang="en-US" b="1" dirty="0" smtClean="0">
                <a:solidFill>
                  <a:srgbClr val="7030A0"/>
                </a:solidFill>
                <a:cs typeface="Times New Roman" pitchFamily="18" charset="0"/>
              </a:rPr>
              <a:t>GPAT &amp; GSICS Executive Panel (EP)</a:t>
            </a:r>
            <a:endParaRPr lang="en-US" b="1" dirty="0" smtClean="0">
              <a:solidFill>
                <a:srgbClr val="7030A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b="1" dirty="0" smtClean="0">
              <a:solidFill>
                <a:srgbClr val="7030A0"/>
              </a:solidFill>
              <a:latin typeface="+mn-lt"/>
              <a:cs typeface="Times New Roman" pitchFamily="18" charset="0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1219200"/>
            <a:ext cx="868680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7030A0"/>
                </a:solidFill>
                <a:cs typeface="Arial" pitchFamily="34" charset="0"/>
              </a:rPr>
              <a:t>GPPA </a:t>
            </a:r>
            <a:r>
              <a:rPr lang="en-US" sz="1600" b="1" dirty="0" smtClean="0">
                <a:solidFill>
                  <a:srgbClr val="7030A0"/>
                </a:solidFill>
                <a:cs typeface="Arial" pitchFamily="34" charset="0"/>
              </a:rPr>
              <a:t>recognizes that the AMSU/MSU product has fulfilled all the conditions </a:t>
            </a:r>
            <a:r>
              <a:rPr lang="en-US" sz="1600" b="1" dirty="0" smtClean="0">
                <a:solidFill>
                  <a:srgbClr val="7030A0"/>
                </a:solidFill>
                <a:cs typeface="Arial" pitchFamily="34" charset="0"/>
              </a:rPr>
              <a:t> for </a:t>
            </a:r>
            <a:r>
              <a:rPr lang="en-US" sz="1600" b="1" dirty="0" smtClean="0">
                <a:solidFill>
                  <a:srgbClr val="7030A0"/>
                </a:solidFill>
                <a:cs typeface="Arial" pitchFamily="34" charset="0"/>
              </a:rPr>
              <a:t>the demonstration </a:t>
            </a:r>
            <a:r>
              <a:rPr lang="en-US" sz="1600" b="1" dirty="0" smtClean="0">
                <a:solidFill>
                  <a:srgbClr val="7030A0"/>
                </a:solidFill>
                <a:cs typeface="Arial" pitchFamily="34" charset="0"/>
              </a:rPr>
              <a:t>Phase</a:t>
            </a:r>
            <a:r>
              <a:rPr lang="en-US" sz="1600" dirty="0" smtClean="0">
                <a:solidFill>
                  <a:srgbClr val="7030A0"/>
                </a:solidFill>
                <a:cs typeface="Arial" pitchFamily="34" charset="0"/>
              </a:rPr>
              <a:t>.</a:t>
            </a:r>
          </a:p>
          <a:p>
            <a:pPr algn="just"/>
            <a:endParaRPr lang="en-US" sz="1600" dirty="0" smtClean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7030A0"/>
                </a:solidFill>
              </a:rPr>
              <a:t> </a:t>
            </a:r>
            <a:r>
              <a:rPr lang="en-US" sz="1600" b="1" dirty="0" smtClean="0">
                <a:solidFill>
                  <a:srgbClr val="7030A0"/>
                </a:solidFill>
              </a:rPr>
              <a:t>GPPA recognizes </a:t>
            </a:r>
            <a:r>
              <a:rPr lang="en-US" sz="1600" b="1" dirty="0" smtClean="0">
                <a:solidFill>
                  <a:srgbClr val="7030A0"/>
                </a:solidFill>
              </a:rPr>
              <a:t>the fact that the MSU/AMSU product is already </a:t>
            </a:r>
            <a:r>
              <a:rPr lang="en-US" sz="1600" b="1" dirty="0" smtClean="0">
                <a:solidFill>
                  <a:srgbClr val="7030A0"/>
                </a:solidFill>
              </a:rPr>
              <a:t>distributed </a:t>
            </a:r>
            <a:r>
              <a:rPr lang="en-US" sz="1600" b="1" dirty="0" smtClean="0">
                <a:solidFill>
                  <a:srgbClr val="7030A0"/>
                </a:solidFill>
              </a:rPr>
              <a:t>b</a:t>
            </a:r>
            <a:r>
              <a:rPr lang="en-US" sz="1600" b="1" dirty="0" smtClean="0">
                <a:solidFill>
                  <a:srgbClr val="7030A0"/>
                </a:solidFill>
              </a:rPr>
              <a:t>y </a:t>
            </a:r>
            <a:r>
              <a:rPr lang="en-US" sz="1600" b="1" dirty="0" smtClean="0">
                <a:solidFill>
                  <a:srgbClr val="7030A0"/>
                </a:solidFill>
              </a:rPr>
              <a:t>NCDC in Near Real </a:t>
            </a:r>
            <a:r>
              <a:rPr lang="en-US" sz="1600" b="1" dirty="0" smtClean="0">
                <a:solidFill>
                  <a:srgbClr val="7030A0"/>
                </a:solidFill>
              </a:rPr>
              <a:t>Time. NCDC Product </a:t>
            </a:r>
            <a:r>
              <a:rPr lang="en-US" sz="1600" b="1" dirty="0" smtClean="0">
                <a:solidFill>
                  <a:srgbClr val="7030A0"/>
                </a:solidFill>
              </a:rPr>
              <a:t>Maturity </a:t>
            </a:r>
            <a:r>
              <a:rPr lang="en-US" sz="1600" b="1" dirty="0">
                <a:solidFill>
                  <a:srgbClr val="7030A0"/>
                </a:solidFill>
              </a:rPr>
              <a:t>M</a:t>
            </a:r>
            <a:r>
              <a:rPr lang="en-US" sz="1600" b="1" dirty="0" smtClean="0">
                <a:solidFill>
                  <a:srgbClr val="7030A0"/>
                </a:solidFill>
              </a:rPr>
              <a:t>atrix was diligently followed by Cheng-</a:t>
            </a:r>
            <a:r>
              <a:rPr lang="en-US" sz="1600" b="1" dirty="0" err="1" smtClean="0">
                <a:solidFill>
                  <a:srgbClr val="7030A0"/>
                </a:solidFill>
              </a:rPr>
              <a:t>Zhi</a:t>
            </a:r>
            <a:r>
              <a:rPr lang="en-US" sz="1600" b="1" dirty="0">
                <a:solidFill>
                  <a:srgbClr val="7030A0"/>
                </a:solidFill>
              </a:rPr>
              <a:t> </a:t>
            </a:r>
            <a:r>
              <a:rPr lang="en-US" sz="1600" b="1" dirty="0" smtClean="0">
                <a:solidFill>
                  <a:srgbClr val="7030A0"/>
                </a:solidFill>
              </a:rPr>
              <a:t> </a:t>
            </a:r>
            <a:r>
              <a:rPr lang="en-US" sz="1600" b="1" dirty="0" smtClean="0">
                <a:solidFill>
                  <a:srgbClr val="7030A0"/>
                </a:solidFill>
              </a:rPr>
              <a:t>t</a:t>
            </a:r>
            <a:r>
              <a:rPr lang="en-US" sz="1600" b="1" dirty="0" smtClean="0">
                <a:solidFill>
                  <a:srgbClr val="7030A0"/>
                </a:solidFill>
              </a:rPr>
              <a:t>o </a:t>
            </a:r>
            <a:r>
              <a:rPr lang="en-US" sz="1600" b="1" dirty="0" smtClean="0">
                <a:solidFill>
                  <a:srgbClr val="7030A0"/>
                </a:solidFill>
              </a:rPr>
              <a:t>continue NRT production of product at </a:t>
            </a:r>
            <a:r>
              <a:rPr lang="en-US" sz="1600" b="1" dirty="0" smtClean="0">
                <a:solidFill>
                  <a:srgbClr val="7030A0"/>
                </a:solidFill>
              </a:rPr>
              <a:t>NCDC.</a:t>
            </a:r>
          </a:p>
          <a:p>
            <a:pPr algn="just"/>
            <a:endParaRPr lang="en-US" sz="1600" dirty="0" smtClean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b="1" dirty="0" smtClean="0">
                <a:solidFill>
                  <a:srgbClr val="7030A0"/>
                </a:solidFill>
              </a:rPr>
              <a:t>GPPA  </a:t>
            </a:r>
            <a:r>
              <a:rPr lang="en-US" sz="1600" b="1" dirty="0" smtClean="0">
                <a:solidFill>
                  <a:srgbClr val="7030A0"/>
                </a:solidFill>
              </a:rPr>
              <a:t>recognizes the fact that most of the conditions of the pre-operational phase have also been </a:t>
            </a:r>
            <a:r>
              <a:rPr lang="en-US" sz="1600" b="1" dirty="0" smtClean="0">
                <a:solidFill>
                  <a:srgbClr val="7030A0"/>
                </a:solidFill>
              </a:rPr>
              <a:t>f</a:t>
            </a:r>
            <a:r>
              <a:rPr lang="en-US" sz="1600" b="1" dirty="0" smtClean="0">
                <a:solidFill>
                  <a:srgbClr val="7030A0"/>
                </a:solidFill>
              </a:rPr>
              <a:t>ulfilled .</a:t>
            </a:r>
          </a:p>
          <a:p>
            <a:pPr algn="just"/>
            <a:endParaRPr lang="en-US" sz="1600" dirty="0" smtClean="0">
              <a:solidFill>
                <a:srgbClr val="7030A0"/>
              </a:solidFill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7030A0"/>
                </a:solidFill>
              </a:rPr>
              <a:t> </a:t>
            </a:r>
            <a:r>
              <a:rPr lang="en-US" sz="1600" b="1" dirty="0" smtClean="0">
                <a:solidFill>
                  <a:srgbClr val="7030A0"/>
                </a:solidFill>
              </a:rPr>
              <a:t>GPPA </a:t>
            </a:r>
            <a:r>
              <a:rPr lang="en-US" sz="1600" b="1" dirty="0" smtClean="0">
                <a:solidFill>
                  <a:srgbClr val="7030A0"/>
                </a:solidFill>
              </a:rPr>
              <a:t>recommends to the Director GSICS Co-Ordination Center ( Larry Flynn)  </a:t>
            </a:r>
            <a:r>
              <a:rPr lang="en-US" sz="1600" b="1" dirty="0" smtClean="0">
                <a:solidFill>
                  <a:srgbClr val="7030A0"/>
                </a:solidFill>
              </a:rPr>
              <a:t>to accept the </a:t>
            </a:r>
            <a:r>
              <a:rPr lang="en-US" sz="1600" b="1" dirty="0" smtClean="0">
                <a:solidFill>
                  <a:srgbClr val="7030A0"/>
                </a:solidFill>
              </a:rPr>
              <a:t>product </a:t>
            </a:r>
            <a:r>
              <a:rPr lang="en-US" sz="1600" b="1" dirty="0" smtClean="0">
                <a:solidFill>
                  <a:srgbClr val="7030A0"/>
                </a:solidFill>
              </a:rPr>
              <a:t>in </a:t>
            </a:r>
            <a:r>
              <a:rPr lang="en-US" sz="1600" b="1" dirty="0" smtClean="0">
                <a:solidFill>
                  <a:srgbClr val="7030A0"/>
                </a:solidFill>
              </a:rPr>
              <a:t>demonstration phase in the GSICS </a:t>
            </a:r>
            <a:r>
              <a:rPr lang="en-US" sz="1600" b="1" dirty="0" smtClean="0">
                <a:solidFill>
                  <a:srgbClr val="7030A0"/>
                </a:solidFill>
              </a:rPr>
              <a:t>Catalogue and layout  criterion to </a:t>
            </a:r>
            <a:r>
              <a:rPr lang="en-US" sz="1600" b="1" dirty="0" smtClean="0">
                <a:solidFill>
                  <a:srgbClr val="7030A0"/>
                </a:solidFill>
              </a:rPr>
              <a:t>make it operational Upon receipt of a key user guide from Cheng-</a:t>
            </a:r>
            <a:r>
              <a:rPr lang="en-US" sz="1600" b="1" dirty="0" err="1" smtClean="0">
                <a:solidFill>
                  <a:srgbClr val="7030A0"/>
                </a:solidFill>
              </a:rPr>
              <a:t>Zhi</a:t>
            </a:r>
            <a:r>
              <a:rPr lang="en-US" sz="1600" b="1" dirty="0" smtClean="0">
                <a:solidFill>
                  <a:srgbClr val="7030A0"/>
                </a:solidFill>
              </a:rPr>
              <a:t> </a:t>
            </a:r>
            <a:r>
              <a:rPr lang="en-US" sz="1600" b="1" dirty="0" err="1" smtClean="0">
                <a:solidFill>
                  <a:srgbClr val="7030A0"/>
                </a:solidFill>
              </a:rPr>
              <a:t>Zou</a:t>
            </a:r>
            <a:r>
              <a:rPr lang="en-US" sz="1600" b="1" dirty="0" smtClean="0">
                <a:solidFill>
                  <a:srgbClr val="7030A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sz="1400" b="1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9906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Final Comments and Recommendation to GCC Director</a:t>
            </a:r>
            <a:endParaRPr 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2514600"/>
            <a:ext cx="3962400" cy="129540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dirty="0" smtClean="0"/>
              <a:t>               </a:t>
            </a:r>
            <a:r>
              <a:rPr lang="en-US" sz="8600" dirty="0" smtClean="0"/>
              <a:t>Over To GCC Director </a:t>
            </a:r>
          </a:p>
          <a:p>
            <a:pPr>
              <a:buNone/>
            </a:pPr>
            <a:r>
              <a:rPr lang="en-US" sz="8600" dirty="0" smtClean="0"/>
              <a:t> </a:t>
            </a:r>
            <a:r>
              <a:rPr lang="en-US" sz="8600" dirty="0" smtClean="0"/>
              <a:t>            Larry Flynn </a:t>
            </a:r>
            <a:endParaRPr lang="en-US" sz="8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GCC 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70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b="1" dirty="0" smtClean="0">
                <a:solidFill>
                  <a:srgbClr val="7030A0"/>
                </a:solidFill>
              </a:rPr>
              <a:t>                       MW  MSU/AMSU Product are accepted in GSICS in Demonstration Phase</a:t>
            </a:r>
          </a:p>
          <a:p>
            <a:pPr>
              <a:buNone/>
            </a:pPr>
            <a:endParaRPr lang="en-US" sz="16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7030A0"/>
                </a:solidFill>
              </a:rPr>
              <a:t>         Would take a decision on going directly to Pre-Operational Phase after EP approval.</a:t>
            </a:r>
            <a:endParaRPr lang="en-US" sz="1600" b="1" dirty="0">
              <a:solidFill>
                <a:srgbClr val="7030A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7848600" cy="990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GCC Director’s decision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514600"/>
            <a:ext cx="7848600" cy="990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Certificates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of Appreciation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00400"/>
            <a:ext cx="7772400" cy="381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               </a:t>
            </a:r>
            <a:r>
              <a:rPr lang="en-US" sz="2700" b="1" u="sng" dirty="0" smtClean="0">
                <a:solidFill>
                  <a:schemeClr val="tx1"/>
                </a:solidFill>
              </a:rPr>
              <a:t>Certificate </a:t>
            </a:r>
            <a:r>
              <a:rPr lang="en-US" sz="2700" b="1" u="sng" dirty="0">
                <a:solidFill>
                  <a:schemeClr val="tx1"/>
                </a:solidFill>
              </a:rPr>
              <a:t>of </a:t>
            </a:r>
            <a:r>
              <a:rPr lang="en-US" sz="2700" b="1" u="sng" dirty="0" smtClean="0">
                <a:solidFill>
                  <a:schemeClr val="tx1"/>
                </a:solidFill>
              </a:rPr>
              <a:t>Appreciation</a:t>
            </a:r>
            <a:r>
              <a:rPr lang="en-US" b="1" dirty="0" smtClean="0">
                <a:solidFill>
                  <a:schemeClr val="tx1"/>
                </a:solidFill>
              </a:rPr>
              <a:t>        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172" name="Rectangle 1052"/>
          <p:cNvSpPr>
            <a:spLocks noChangeArrowheads="1"/>
          </p:cNvSpPr>
          <p:nvPr/>
        </p:nvSpPr>
        <p:spPr bwMode="auto">
          <a:xfrm>
            <a:off x="533400" y="2971800"/>
            <a:ext cx="845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4" tIns="46032" rIns="92064" bIns="46032"/>
          <a:lstStyle/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              With the support of WMO and CGMS, we present this certificate to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</a:t>
            </a:r>
            <a:r>
              <a:rPr lang="en-US" sz="2000" b="1" i="1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en-US" sz="2000" b="1" i="1" u="sng" dirty="0" smtClean="0">
                <a:solidFill>
                  <a:srgbClr val="FF0000"/>
                </a:solidFill>
              </a:rPr>
              <a:t>Dr. </a:t>
            </a:r>
            <a:r>
              <a:rPr lang="en-US" sz="2000" b="1" i="1" u="sng" dirty="0" err="1" smtClean="0">
                <a:solidFill>
                  <a:srgbClr val="FF0000"/>
                </a:solidFill>
              </a:rPr>
              <a:t>Chabitha</a:t>
            </a:r>
            <a:r>
              <a:rPr lang="en-US" sz="2000" b="1" i="1" u="sng" dirty="0" smtClean="0">
                <a:solidFill>
                  <a:srgbClr val="FF0000"/>
                </a:solidFill>
              </a:rPr>
              <a:t> </a:t>
            </a:r>
            <a:r>
              <a:rPr lang="en-US" sz="2000" b="1" i="1" u="sng" dirty="0" err="1" smtClean="0">
                <a:solidFill>
                  <a:srgbClr val="FF0000"/>
                </a:solidFill>
              </a:rPr>
              <a:t>Devaraj</a:t>
            </a:r>
            <a:endParaRPr lang="en-US" sz="2000" b="1" i="1" u="sng" dirty="0" smtClean="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for  her outstanding contribution to the review of GSICS Microwave FCDR product</a:t>
            </a:r>
            <a:r>
              <a:rPr lang="en-US" sz="1800" b="1" dirty="0" smtClean="0">
                <a:latin typeface="Monotype Corsiva" pitchFamily="66" charset="0"/>
              </a:rPr>
              <a:t>.  </a:t>
            </a:r>
            <a:r>
              <a:rPr lang="en-US" sz="1800" dirty="0" smtClean="0">
                <a:latin typeface="Monotype Corsiva" pitchFamily="66" charset="0"/>
              </a:rPr>
              <a:t>GSICS  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recognizes the extensive effort involved in this review that was completed at no cost to GSICS</a:t>
            </a:r>
          </a:p>
          <a:p>
            <a:pPr marL="2301599" indent="-2301599"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                                       				         </a:t>
            </a:r>
            <a:r>
              <a:rPr lang="en-US" sz="1800" dirty="0" smtClean="0">
                <a:latin typeface="Monotype Corsiva" pitchFamily="66" charset="0"/>
              </a:rPr>
              <a:t>Awarded</a:t>
            </a:r>
            <a:r>
              <a:rPr lang="en-US" sz="1800" dirty="0">
                <a:latin typeface="Monotype Corsiva" pitchFamily="66" charset="0"/>
              </a:rPr>
              <a:t>: </a:t>
            </a:r>
            <a:r>
              <a:rPr lang="en-US" sz="1800" dirty="0" smtClean="0">
                <a:latin typeface="Monotype Corsiva" pitchFamily="66" charset="0"/>
              </a:rPr>
              <a:t>Dec 03, 2013</a:t>
            </a:r>
            <a:endParaRPr lang="en-US" sz="1800" dirty="0">
              <a:latin typeface="Monotype Corsiva" pitchFamily="66" charset="0"/>
            </a:endParaRPr>
          </a:p>
        </p:txBody>
      </p:sp>
      <p:sp>
        <p:nvSpPr>
          <p:cNvPr id="6181" name="Rectangle 1061"/>
          <p:cNvSpPr>
            <a:spLocks noChangeArrowheads="1"/>
          </p:cNvSpPr>
          <p:nvPr/>
        </p:nvSpPr>
        <p:spPr bwMode="auto">
          <a:xfrm>
            <a:off x="6323888" y="6096004"/>
            <a:ext cx="2084203" cy="5847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9" tIns="45715" rIns="91429" bIns="45715">
            <a:spAutoFit/>
          </a:bodyPr>
          <a:lstStyle/>
          <a:p>
            <a:pPr eaLnBrk="0" hangingPunct="0"/>
            <a:r>
              <a:rPr kumimoji="1" lang="en-US" sz="1800" dirty="0" smtClean="0">
                <a:latin typeface="Monotype Corsiva" pitchFamily="66" charset="0"/>
              </a:rPr>
              <a:t> </a:t>
            </a:r>
            <a:r>
              <a:rPr kumimoji="1" lang="en-US" sz="1400" b="1" dirty="0" smtClean="0">
                <a:latin typeface="Monotype Corsiva" pitchFamily="66" charset="0"/>
              </a:rPr>
              <a:t>Dr. Mitch Goldberg </a:t>
            </a: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Chair GSICS Executive Panel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5360" name="Picture 1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2" y="152400"/>
            <a:ext cx="1876425" cy="20955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2" name="Rectangle 1061"/>
          <p:cNvSpPr>
            <a:spLocks noChangeArrowheads="1"/>
          </p:cNvSpPr>
          <p:nvPr/>
        </p:nvSpPr>
        <p:spPr bwMode="auto">
          <a:xfrm>
            <a:off x="3177704" y="6096000"/>
            <a:ext cx="2689701" cy="523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Cheng-</a:t>
            </a:r>
            <a:r>
              <a:rPr kumimoji="1" lang="en-US" sz="1400" b="1" dirty="0" err="1" smtClean="0">
                <a:latin typeface="Monotype Corsiva" pitchFamily="66" charset="0"/>
              </a:rPr>
              <a:t>Zhi</a:t>
            </a:r>
            <a:r>
              <a:rPr kumimoji="1" lang="en-US" sz="1400" b="1" dirty="0" smtClean="0">
                <a:latin typeface="Monotype Corsiva" pitchFamily="66" charset="0"/>
              </a:rPr>
              <a:t> </a:t>
            </a:r>
            <a:r>
              <a:rPr kumimoji="1" lang="en-US" sz="1400" b="1" dirty="0" err="1" smtClean="0">
                <a:latin typeface="Monotype Corsiva" pitchFamily="66" charset="0"/>
              </a:rPr>
              <a:t>Zou</a:t>
            </a:r>
            <a:endParaRPr kumimoji="1" lang="en-US" sz="1400" b="1" dirty="0" smtClean="0">
              <a:latin typeface="Monotype Corsiva" pitchFamily="66" charset="0"/>
            </a:endParaRP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Chair  GSICS Microwave Sub-Group</a:t>
            </a:r>
            <a:endParaRPr kumimoji="1" lang="en-US" sz="1400" b="1" dirty="0">
              <a:latin typeface="Monotype Corsiva" pitchFamily="66" charset="0"/>
            </a:endParaRPr>
          </a:p>
        </p:txBody>
      </p:sp>
      <p:sp>
        <p:nvSpPr>
          <p:cNvPr id="13" name="Line 1060" descr="sdfsdf"/>
          <p:cNvSpPr>
            <a:spLocks noChangeShapeType="1"/>
          </p:cNvSpPr>
          <p:nvPr/>
        </p:nvSpPr>
        <p:spPr bwMode="auto">
          <a:xfrm>
            <a:off x="31242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4" name="Line 1060" descr="sdfsdf"/>
          <p:cNvSpPr>
            <a:spLocks noChangeShapeType="1"/>
          </p:cNvSpPr>
          <p:nvPr/>
        </p:nvSpPr>
        <p:spPr bwMode="auto">
          <a:xfrm>
            <a:off x="62484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pic>
        <p:nvPicPr>
          <p:cNvPr id="15366" name="Picture 10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2" y="152400"/>
            <a:ext cx="1924051" cy="211455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8" name="Line 1060" descr="sdfsdf"/>
          <p:cNvSpPr>
            <a:spLocks noChangeShapeType="1"/>
          </p:cNvSpPr>
          <p:nvPr/>
        </p:nvSpPr>
        <p:spPr bwMode="auto">
          <a:xfrm>
            <a:off x="228601" y="6096000"/>
            <a:ext cx="26670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9" name="Rectangle 1061"/>
          <p:cNvSpPr>
            <a:spLocks noChangeArrowheads="1"/>
          </p:cNvSpPr>
          <p:nvPr/>
        </p:nvSpPr>
        <p:spPr bwMode="auto">
          <a:xfrm>
            <a:off x="304801" y="6096001"/>
            <a:ext cx="2667000" cy="523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Lawrence E. Flynn</a:t>
            </a: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Director GSICS Co-ordination Center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6" name="Picture 15" descr="GSICS1000p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7400" y="158496"/>
            <a:ext cx="4724400" cy="1670304"/>
          </a:xfrm>
          <a:prstGeom prst="rect">
            <a:avLst/>
          </a:prstGeom>
        </p:spPr>
      </p:pic>
      <p:pic>
        <p:nvPicPr>
          <p:cNvPr id="15" name="Picture 14" descr="sig2.bmp"/>
          <p:cNvPicPr>
            <a:picLocks noChangeAspect="1"/>
          </p:cNvPicPr>
          <p:nvPr/>
        </p:nvPicPr>
        <p:blipFill>
          <a:blip r:embed="rId6" cstate="print">
            <a:lum bright="-20000" contrast="40000"/>
          </a:blip>
          <a:srcRect b="22222"/>
          <a:stretch>
            <a:fillRect/>
          </a:stretch>
        </p:blipFill>
        <p:spPr>
          <a:xfrm>
            <a:off x="381000" y="5562600"/>
            <a:ext cx="2362200" cy="5334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5410200"/>
            <a:ext cx="198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00400"/>
            <a:ext cx="7772400" cy="381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               </a:t>
            </a:r>
            <a:r>
              <a:rPr lang="en-US" sz="2700" b="1" u="sng" dirty="0" smtClean="0">
                <a:solidFill>
                  <a:schemeClr val="tx1"/>
                </a:solidFill>
              </a:rPr>
              <a:t>Certificate </a:t>
            </a:r>
            <a:r>
              <a:rPr lang="en-US" sz="2700" b="1" u="sng" dirty="0">
                <a:solidFill>
                  <a:schemeClr val="tx1"/>
                </a:solidFill>
              </a:rPr>
              <a:t>of </a:t>
            </a:r>
            <a:r>
              <a:rPr lang="en-US" sz="2700" b="1" u="sng" dirty="0" smtClean="0">
                <a:solidFill>
                  <a:schemeClr val="tx1"/>
                </a:solidFill>
              </a:rPr>
              <a:t>Appreciation</a:t>
            </a:r>
            <a:r>
              <a:rPr lang="en-US" b="1" dirty="0" smtClean="0">
                <a:solidFill>
                  <a:schemeClr val="tx1"/>
                </a:solidFill>
              </a:rPr>
              <a:t>        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172" name="Rectangle 1052"/>
          <p:cNvSpPr>
            <a:spLocks noChangeArrowheads="1"/>
          </p:cNvSpPr>
          <p:nvPr/>
        </p:nvSpPr>
        <p:spPr bwMode="auto">
          <a:xfrm>
            <a:off x="533400" y="2971800"/>
            <a:ext cx="845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4" tIns="46032" rIns="92064" bIns="46032"/>
          <a:lstStyle/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              With the support of WMO and CGMS, we present this certificate to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</a:t>
            </a:r>
            <a:r>
              <a:rPr lang="en-US" sz="2000" b="1" i="1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en-US" sz="2000" b="1" i="1" u="sng" dirty="0" smtClean="0">
                <a:solidFill>
                  <a:srgbClr val="FF0000"/>
                </a:solidFill>
              </a:rPr>
              <a:t>Dr. </a:t>
            </a:r>
            <a:r>
              <a:rPr lang="en-US" sz="2000" b="1" i="1" u="sng" dirty="0" err="1" smtClean="0">
                <a:solidFill>
                  <a:srgbClr val="FF0000"/>
                </a:solidFill>
              </a:rPr>
              <a:t>Tanvir</a:t>
            </a:r>
            <a:r>
              <a:rPr lang="en-US" sz="2000" b="1" i="1" u="sng" dirty="0" smtClean="0">
                <a:solidFill>
                  <a:srgbClr val="FF0000"/>
                </a:solidFill>
              </a:rPr>
              <a:t> Islam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for  his outstanding contribution to the review of GSICS Microwave FCDR product</a:t>
            </a:r>
            <a:r>
              <a:rPr lang="en-US" sz="1800" b="1" dirty="0" smtClean="0">
                <a:latin typeface="Monotype Corsiva" pitchFamily="66" charset="0"/>
              </a:rPr>
              <a:t>.  </a:t>
            </a:r>
            <a:r>
              <a:rPr lang="en-US" sz="1800" dirty="0" smtClean="0">
                <a:latin typeface="Monotype Corsiva" pitchFamily="66" charset="0"/>
              </a:rPr>
              <a:t>GSICS  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recognizes the extensive effort involved in this review that was completed at no cost to GSICS</a:t>
            </a:r>
          </a:p>
          <a:p>
            <a:pPr marL="2301599" indent="-2301599"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				         </a:t>
            </a:r>
            <a:r>
              <a:rPr lang="en-US" sz="1800" dirty="0" smtClean="0">
                <a:latin typeface="Monotype Corsiva" pitchFamily="66" charset="0"/>
              </a:rPr>
              <a:t>Awarded</a:t>
            </a:r>
            <a:r>
              <a:rPr lang="en-US" sz="1800" dirty="0">
                <a:latin typeface="Monotype Corsiva" pitchFamily="66" charset="0"/>
              </a:rPr>
              <a:t>: </a:t>
            </a:r>
            <a:r>
              <a:rPr lang="en-US" sz="1800" dirty="0" smtClean="0">
                <a:latin typeface="Monotype Corsiva" pitchFamily="66" charset="0"/>
              </a:rPr>
              <a:t>Dec 03, 2013</a:t>
            </a:r>
            <a:endParaRPr lang="en-US" sz="1800" dirty="0">
              <a:latin typeface="Monotype Corsiva" pitchFamily="66" charset="0"/>
            </a:endParaRPr>
          </a:p>
        </p:txBody>
      </p:sp>
      <p:sp>
        <p:nvSpPr>
          <p:cNvPr id="6181" name="Rectangle 1061"/>
          <p:cNvSpPr>
            <a:spLocks noChangeArrowheads="1"/>
          </p:cNvSpPr>
          <p:nvPr/>
        </p:nvSpPr>
        <p:spPr bwMode="auto">
          <a:xfrm>
            <a:off x="6323888" y="6096004"/>
            <a:ext cx="2084203" cy="5847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9" tIns="45715" rIns="91429" bIns="45715">
            <a:spAutoFit/>
          </a:bodyPr>
          <a:lstStyle/>
          <a:p>
            <a:pPr eaLnBrk="0" hangingPunct="0"/>
            <a:r>
              <a:rPr kumimoji="1" lang="en-US" sz="1800" dirty="0" smtClean="0">
                <a:latin typeface="Monotype Corsiva" pitchFamily="66" charset="0"/>
              </a:rPr>
              <a:t> </a:t>
            </a:r>
            <a:r>
              <a:rPr kumimoji="1" lang="en-US" sz="1400" b="1" dirty="0" smtClean="0">
                <a:latin typeface="Monotype Corsiva" pitchFamily="66" charset="0"/>
              </a:rPr>
              <a:t>Dr. Mitch Goldberg </a:t>
            </a: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Chair GSICS Executive Panel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5360" name="Picture 1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2" y="152400"/>
            <a:ext cx="1876425" cy="20955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2" name="Rectangle 1061"/>
          <p:cNvSpPr>
            <a:spLocks noChangeArrowheads="1"/>
          </p:cNvSpPr>
          <p:nvPr/>
        </p:nvSpPr>
        <p:spPr bwMode="auto">
          <a:xfrm>
            <a:off x="3177704" y="6096000"/>
            <a:ext cx="2689701" cy="523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Cheng-</a:t>
            </a:r>
            <a:r>
              <a:rPr kumimoji="1" lang="en-US" sz="1400" b="1" dirty="0" err="1" smtClean="0">
                <a:latin typeface="Monotype Corsiva" pitchFamily="66" charset="0"/>
              </a:rPr>
              <a:t>Zhi</a:t>
            </a:r>
            <a:r>
              <a:rPr kumimoji="1" lang="en-US" sz="1400" b="1" dirty="0" smtClean="0">
                <a:latin typeface="Monotype Corsiva" pitchFamily="66" charset="0"/>
              </a:rPr>
              <a:t> </a:t>
            </a:r>
            <a:r>
              <a:rPr kumimoji="1" lang="en-US" sz="1400" b="1" dirty="0" err="1" smtClean="0">
                <a:latin typeface="Monotype Corsiva" pitchFamily="66" charset="0"/>
              </a:rPr>
              <a:t>Zou</a:t>
            </a:r>
            <a:endParaRPr kumimoji="1" lang="en-US" sz="1400" b="1" dirty="0" smtClean="0">
              <a:latin typeface="Monotype Corsiva" pitchFamily="66" charset="0"/>
            </a:endParaRP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Chair  GSICS Microwave Sub-Group</a:t>
            </a:r>
            <a:endParaRPr kumimoji="1" lang="en-US" sz="1400" b="1" dirty="0">
              <a:latin typeface="Monotype Corsiva" pitchFamily="66" charset="0"/>
            </a:endParaRPr>
          </a:p>
        </p:txBody>
      </p:sp>
      <p:sp>
        <p:nvSpPr>
          <p:cNvPr id="13" name="Line 1060" descr="sdfsdf"/>
          <p:cNvSpPr>
            <a:spLocks noChangeShapeType="1"/>
          </p:cNvSpPr>
          <p:nvPr/>
        </p:nvSpPr>
        <p:spPr bwMode="auto">
          <a:xfrm>
            <a:off x="31242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4" name="Line 1060" descr="sdfsdf"/>
          <p:cNvSpPr>
            <a:spLocks noChangeShapeType="1"/>
          </p:cNvSpPr>
          <p:nvPr/>
        </p:nvSpPr>
        <p:spPr bwMode="auto">
          <a:xfrm>
            <a:off x="62484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pic>
        <p:nvPicPr>
          <p:cNvPr id="15366" name="Picture 10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2" y="152400"/>
            <a:ext cx="1924051" cy="211455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8" name="Line 1060" descr="sdfsdf"/>
          <p:cNvSpPr>
            <a:spLocks noChangeShapeType="1"/>
          </p:cNvSpPr>
          <p:nvPr/>
        </p:nvSpPr>
        <p:spPr bwMode="auto">
          <a:xfrm>
            <a:off x="228601" y="6096000"/>
            <a:ext cx="26670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9" name="Rectangle 1061"/>
          <p:cNvSpPr>
            <a:spLocks noChangeArrowheads="1"/>
          </p:cNvSpPr>
          <p:nvPr/>
        </p:nvSpPr>
        <p:spPr bwMode="auto">
          <a:xfrm>
            <a:off x="304801" y="6096001"/>
            <a:ext cx="2667000" cy="523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Lawrence E. Flynn</a:t>
            </a: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Director GSICS Co-ordination Center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6" name="Picture 15" descr="GSICS1000p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7400" y="158496"/>
            <a:ext cx="4724400" cy="1670304"/>
          </a:xfrm>
          <a:prstGeom prst="rect">
            <a:avLst/>
          </a:prstGeom>
        </p:spPr>
      </p:pic>
      <p:pic>
        <p:nvPicPr>
          <p:cNvPr id="15" name="Picture 14" descr="sig2.bmp"/>
          <p:cNvPicPr>
            <a:picLocks noChangeAspect="1"/>
          </p:cNvPicPr>
          <p:nvPr/>
        </p:nvPicPr>
        <p:blipFill>
          <a:blip r:embed="rId6" cstate="print">
            <a:lum bright="-20000" contrast="40000"/>
          </a:blip>
          <a:srcRect b="22222"/>
          <a:stretch>
            <a:fillRect/>
          </a:stretch>
        </p:blipFill>
        <p:spPr>
          <a:xfrm>
            <a:off x="381000" y="5562600"/>
            <a:ext cx="2362200" cy="533400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5410200"/>
            <a:ext cx="198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00400"/>
            <a:ext cx="7772400" cy="381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               </a:t>
            </a:r>
            <a:r>
              <a:rPr lang="en-US" sz="2700" b="1" u="sng" dirty="0" smtClean="0">
                <a:solidFill>
                  <a:schemeClr val="tx1"/>
                </a:solidFill>
              </a:rPr>
              <a:t>Certificate </a:t>
            </a:r>
            <a:r>
              <a:rPr lang="en-US" sz="2700" b="1" u="sng" dirty="0">
                <a:solidFill>
                  <a:schemeClr val="tx1"/>
                </a:solidFill>
              </a:rPr>
              <a:t>of </a:t>
            </a:r>
            <a:r>
              <a:rPr lang="en-US" sz="2700" b="1" u="sng" dirty="0" smtClean="0">
                <a:solidFill>
                  <a:schemeClr val="tx1"/>
                </a:solidFill>
              </a:rPr>
              <a:t>Appreciation</a:t>
            </a:r>
            <a:r>
              <a:rPr lang="en-US" b="1" dirty="0" smtClean="0">
                <a:solidFill>
                  <a:schemeClr val="tx1"/>
                </a:solidFill>
              </a:rPr>
              <a:t>        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172" name="Rectangle 1052"/>
          <p:cNvSpPr>
            <a:spLocks noChangeArrowheads="1"/>
          </p:cNvSpPr>
          <p:nvPr/>
        </p:nvSpPr>
        <p:spPr bwMode="auto">
          <a:xfrm>
            <a:off x="533400" y="2971800"/>
            <a:ext cx="845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4" tIns="46032" rIns="92064" bIns="46032"/>
          <a:lstStyle/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              With the support of WMO and CGMS, we present this certificate to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</a:t>
            </a:r>
            <a:r>
              <a:rPr lang="en-US" sz="2000" b="1" i="1" dirty="0" smtClean="0">
                <a:solidFill>
                  <a:srgbClr val="FF0000"/>
                </a:solidFill>
              </a:rPr>
              <a:t>                                               </a:t>
            </a:r>
            <a:r>
              <a:rPr lang="en-US" sz="2000" b="1" i="1" u="sng" dirty="0" smtClean="0">
                <a:solidFill>
                  <a:srgbClr val="FF0000"/>
                </a:solidFill>
              </a:rPr>
              <a:t>Dr. </a:t>
            </a:r>
            <a:r>
              <a:rPr lang="en-US" sz="2000" b="1" i="1" u="sng" dirty="0" err="1" smtClean="0">
                <a:solidFill>
                  <a:srgbClr val="FF0000"/>
                </a:solidFill>
              </a:rPr>
              <a:t>Wenze</a:t>
            </a:r>
            <a:r>
              <a:rPr lang="en-US" sz="2000" b="1" i="1" u="sng" dirty="0" smtClean="0">
                <a:solidFill>
                  <a:srgbClr val="FF0000"/>
                </a:solidFill>
              </a:rPr>
              <a:t> Yang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for  his outstanding contribution to the review of GSICS Microwave FCDR product</a:t>
            </a:r>
            <a:r>
              <a:rPr lang="en-US" sz="1800" b="1" dirty="0" smtClean="0">
                <a:latin typeface="Monotype Corsiva" pitchFamily="66" charset="0"/>
              </a:rPr>
              <a:t>.  </a:t>
            </a:r>
            <a:r>
              <a:rPr lang="en-US" sz="1800" dirty="0" smtClean="0">
                <a:latin typeface="Monotype Corsiva" pitchFamily="66" charset="0"/>
              </a:rPr>
              <a:t>GSICS  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recognizes the extensive effort involved in this review that was completed at no cost to GSICS</a:t>
            </a:r>
          </a:p>
          <a:p>
            <a:pPr marL="2301599" indent="-2301599"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				         </a:t>
            </a:r>
            <a:r>
              <a:rPr lang="en-US" sz="1800" dirty="0" smtClean="0">
                <a:latin typeface="Monotype Corsiva" pitchFamily="66" charset="0"/>
              </a:rPr>
              <a:t>Awarded</a:t>
            </a:r>
            <a:r>
              <a:rPr lang="en-US" sz="1800" dirty="0">
                <a:latin typeface="Monotype Corsiva" pitchFamily="66" charset="0"/>
              </a:rPr>
              <a:t>: </a:t>
            </a:r>
            <a:r>
              <a:rPr lang="en-US" sz="1800" dirty="0" smtClean="0">
                <a:latin typeface="Monotype Corsiva" pitchFamily="66" charset="0"/>
              </a:rPr>
              <a:t>Dec 03, 2013</a:t>
            </a:r>
            <a:endParaRPr lang="en-US" sz="1800" dirty="0">
              <a:latin typeface="Monotype Corsiva" pitchFamily="66" charset="0"/>
            </a:endParaRPr>
          </a:p>
        </p:txBody>
      </p:sp>
      <p:sp>
        <p:nvSpPr>
          <p:cNvPr id="6181" name="Rectangle 1061"/>
          <p:cNvSpPr>
            <a:spLocks noChangeArrowheads="1"/>
          </p:cNvSpPr>
          <p:nvPr/>
        </p:nvSpPr>
        <p:spPr bwMode="auto">
          <a:xfrm>
            <a:off x="6323888" y="6096004"/>
            <a:ext cx="2084203" cy="5847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9" tIns="45715" rIns="91429" bIns="45715">
            <a:spAutoFit/>
          </a:bodyPr>
          <a:lstStyle/>
          <a:p>
            <a:pPr eaLnBrk="0" hangingPunct="0"/>
            <a:r>
              <a:rPr kumimoji="1" lang="en-US" sz="1800" dirty="0" smtClean="0">
                <a:latin typeface="Monotype Corsiva" pitchFamily="66" charset="0"/>
              </a:rPr>
              <a:t> </a:t>
            </a:r>
            <a:r>
              <a:rPr kumimoji="1" lang="en-US" sz="1400" b="1" dirty="0" smtClean="0">
                <a:latin typeface="Monotype Corsiva" pitchFamily="66" charset="0"/>
              </a:rPr>
              <a:t>Dr. Mitch Goldberg </a:t>
            </a: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Chair GSICS Executive Panel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5360" name="Picture 1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2" y="152400"/>
            <a:ext cx="1876425" cy="20955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2" name="Rectangle 1061"/>
          <p:cNvSpPr>
            <a:spLocks noChangeArrowheads="1"/>
          </p:cNvSpPr>
          <p:nvPr/>
        </p:nvSpPr>
        <p:spPr bwMode="auto">
          <a:xfrm>
            <a:off x="3177704" y="6096000"/>
            <a:ext cx="2689701" cy="523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Cheng-</a:t>
            </a:r>
            <a:r>
              <a:rPr kumimoji="1" lang="en-US" sz="1400" b="1" dirty="0" err="1" smtClean="0">
                <a:latin typeface="Monotype Corsiva" pitchFamily="66" charset="0"/>
              </a:rPr>
              <a:t>Zhi</a:t>
            </a:r>
            <a:r>
              <a:rPr kumimoji="1" lang="en-US" sz="1400" b="1" dirty="0" smtClean="0">
                <a:latin typeface="Monotype Corsiva" pitchFamily="66" charset="0"/>
              </a:rPr>
              <a:t> </a:t>
            </a:r>
            <a:r>
              <a:rPr kumimoji="1" lang="en-US" sz="1400" b="1" dirty="0" err="1" smtClean="0">
                <a:latin typeface="Monotype Corsiva" pitchFamily="66" charset="0"/>
              </a:rPr>
              <a:t>Zou</a:t>
            </a:r>
            <a:endParaRPr kumimoji="1" lang="en-US" sz="1400" b="1" dirty="0" smtClean="0">
              <a:latin typeface="Monotype Corsiva" pitchFamily="66" charset="0"/>
            </a:endParaRP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Chair  GSICS Microwave Sub-Group</a:t>
            </a:r>
            <a:endParaRPr kumimoji="1" lang="en-US" sz="1400" b="1" dirty="0">
              <a:latin typeface="Monotype Corsiva" pitchFamily="66" charset="0"/>
            </a:endParaRPr>
          </a:p>
        </p:txBody>
      </p:sp>
      <p:sp>
        <p:nvSpPr>
          <p:cNvPr id="13" name="Line 1060" descr="sdfsdf"/>
          <p:cNvSpPr>
            <a:spLocks noChangeShapeType="1"/>
          </p:cNvSpPr>
          <p:nvPr/>
        </p:nvSpPr>
        <p:spPr bwMode="auto">
          <a:xfrm>
            <a:off x="31242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4" name="Line 1060" descr="sdfsdf"/>
          <p:cNvSpPr>
            <a:spLocks noChangeShapeType="1"/>
          </p:cNvSpPr>
          <p:nvPr/>
        </p:nvSpPr>
        <p:spPr bwMode="auto">
          <a:xfrm>
            <a:off x="62484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pic>
        <p:nvPicPr>
          <p:cNvPr id="15366" name="Picture 10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2" y="152400"/>
            <a:ext cx="1924051" cy="211455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8" name="Line 1060" descr="sdfsdf"/>
          <p:cNvSpPr>
            <a:spLocks noChangeShapeType="1"/>
          </p:cNvSpPr>
          <p:nvPr/>
        </p:nvSpPr>
        <p:spPr bwMode="auto">
          <a:xfrm>
            <a:off x="228601" y="6096000"/>
            <a:ext cx="26670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9" name="Rectangle 1061"/>
          <p:cNvSpPr>
            <a:spLocks noChangeArrowheads="1"/>
          </p:cNvSpPr>
          <p:nvPr/>
        </p:nvSpPr>
        <p:spPr bwMode="auto">
          <a:xfrm>
            <a:off x="304801" y="6096001"/>
            <a:ext cx="2667000" cy="523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Lawrence E. Flynn</a:t>
            </a: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Director GSICS Co-ordination Center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6" name="Picture 15" descr="GSICS1000p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7400" y="158496"/>
            <a:ext cx="4724400" cy="1670304"/>
          </a:xfrm>
          <a:prstGeom prst="rect">
            <a:avLst/>
          </a:prstGeom>
        </p:spPr>
      </p:pic>
      <p:pic>
        <p:nvPicPr>
          <p:cNvPr id="15" name="Picture 14" descr="sig2.bmp"/>
          <p:cNvPicPr>
            <a:picLocks noChangeAspect="1"/>
          </p:cNvPicPr>
          <p:nvPr/>
        </p:nvPicPr>
        <p:blipFill>
          <a:blip r:embed="rId6" cstate="print">
            <a:lum bright="-20000" contrast="40000"/>
          </a:blip>
          <a:srcRect b="22222"/>
          <a:stretch>
            <a:fillRect/>
          </a:stretch>
        </p:blipFill>
        <p:spPr>
          <a:xfrm>
            <a:off x="381000" y="5562600"/>
            <a:ext cx="2362200" cy="533400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5410200"/>
            <a:ext cx="198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00400"/>
            <a:ext cx="7772400" cy="381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               </a:t>
            </a:r>
            <a:r>
              <a:rPr lang="en-US" sz="2700" b="1" u="sng" dirty="0" smtClean="0">
                <a:solidFill>
                  <a:schemeClr val="tx1"/>
                </a:solidFill>
              </a:rPr>
              <a:t>Certificate </a:t>
            </a:r>
            <a:r>
              <a:rPr lang="en-US" sz="2700" b="1" u="sng" dirty="0">
                <a:solidFill>
                  <a:schemeClr val="tx1"/>
                </a:solidFill>
              </a:rPr>
              <a:t>of </a:t>
            </a:r>
            <a:r>
              <a:rPr lang="en-US" sz="2700" b="1" u="sng" dirty="0" smtClean="0">
                <a:solidFill>
                  <a:schemeClr val="tx1"/>
                </a:solidFill>
              </a:rPr>
              <a:t>Appreciation</a:t>
            </a:r>
            <a:r>
              <a:rPr lang="en-US" b="1" dirty="0" smtClean="0">
                <a:solidFill>
                  <a:schemeClr val="tx1"/>
                </a:solidFill>
              </a:rPr>
              <a:t>        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172" name="Rectangle 1052"/>
          <p:cNvSpPr>
            <a:spLocks noChangeArrowheads="1"/>
          </p:cNvSpPr>
          <p:nvPr/>
        </p:nvSpPr>
        <p:spPr bwMode="auto">
          <a:xfrm>
            <a:off x="533400" y="2971800"/>
            <a:ext cx="845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4" tIns="46032" rIns="92064" bIns="46032"/>
          <a:lstStyle/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              With the support of WMO and CGMS, we present this certificate to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</a:t>
            </a:r>
            <a:r>
              <a:rPr lang="en-US" sz="2000" b="1" i="1" dirty="0" smtClean="0">
                <a:solidFill>
                  <a:srgbClr val="FF0000"/>
                </a:solidFill>
              </a:rPr>
              <a:t>                                               </a:t>
            </a:r>
            <a:r>
              <a:rPr lang="en-US" sz="2000" b="1" i="1" u="sng" dirty="0" smtClean="0">
                <a:solidFill>
                  <a:srgbClr val="FF0000"/>
                </a:solidFill>
              </a:rPr>
              <a:t>Dr. Isaac </a:t>
            </a:r>
            <a:r>
              <a:rPr lang="en-US" sz="2000" b="1" i="1" u="sng" dirty="0" err="1" smtClean="0">
                <a:solidFill>
                  <a:srgbClr val="FF0000"/>
                </a:solidFill>
              </a:rPr>
              <a:t>Moradi</a:t>
            </a:r>
            <a:endParaRPr lang="en-US" sz="2000" b="1" i="1" u="sng" dirty="0" smtClean="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for  his outstanding contribution to the review of GSICS Microwave FCDR product</a:t>
            </a:r>
            <a:r>
              <a:rPr lang="en-US" sz="1800" b="1" dirty="0" smtClean="0">
                <a:latin typeface="Monotype Corsiva" pitchFamily="66" charset="0"/>
              </a:rPr>
              <a:t>.  </a:t>
            </a:r>
            <a:r>
              <a:rPr lang="en-US" sz="1800" dirty="0" smtClean="0">
                <a:latin typeface="Monotype Corsiva" pitchFamily="66" charset="0"/>
              </a:rPr>
              <a:t>GSICS  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recognizes the extensive effort involved in this review that was completed at no cost to GSICS</a:t>
            </a:r>
          </a:p>
          <a:p>
            <a:pPr marL="2301599" indent="-2301599"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                                      				         </a:t>
            </a:r>
            <a:r>
              <a:rPr lang="en-US" sz="1800" dirty="0" smtClean="0">
                <a:latin typeface="Monotype Corsiva" pitchFamily="66" charset="0"/>
              </a:rPr>
              <a:t>Awarded: Dec 03, 2013</a:t>
            </a:r>
            <a:endParaRPr lang="en-US" sz="1800" dirty="0">
              <a:latin typeface="Monotype Corsiva" pitchFamily="66" charset="0"/>
            </a:endParaRPr>
          </a:p>
        </p:txBody>
      </p:sp>
      <p:sp>
        <p:nvSpPr>
          <p:cNvPr id="6181" name="Rectangle 1061"/>
          <p:cNvSpPr>
            <a:spLocks noChangeArrowheads="1"/>
          </p:cNvSpPr>
          <p:nvPr/>
        </p:nvSpPr>
        <p:spPr bwMode="auto">
          <a:xfrm>
            <a:off x="6323888" y="6096004"/>
            <a:ext cx="2084203" cy="5847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9" tIns="45715" rIns="91429" bIns="45715">
            <a:spAutoFit/>
          </a:bodyPr>
          <a:lstStyle/>
          <a:p>
            <a:pPr eaLnBrk="0" hangingPunct="0"/>
            <a:r>
              <a:rPr kumimoji="1" lang="en-US" sz="1800" dirty="0" smtClean="0">
                <a:latin typeface="Monotype Corsiva" pitchFamily="66" charset="0"/>
              </a:rPr>
              <a:t> </a:t>
            </a:r>
            <a:r>
              <a:rPr kumimoji="1" lang="en-US" sz="1400" b="1" dirty="0" smtClean="0">
                <a:latin typeface="Monotype Corsiva" pitchFamily="66" charset="0"/>
              </a:rPr>
              <a:t>Dr. Mitch Goldberg </a:t>
            </a: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Chair GSICS Executive Panel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5360" name="Picture 1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2" y="152400"/>
            <a:ext cx="1876425" cy="20955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2" name="Rectangle 1061"/>
          <p:cNvSpPr>
            <a:spLocks noChangeArrowheads="1"/>
          </p:cNvSpPr>
          <p:nvPr/>
        </p:nvSpPr>
        <p:spPr bwMode="auto">
          <a:xfrm>
            <a:off x="3177704" y="6096000"/>
            <a:ext cx="2689701" cy="523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Cheng-</a:t>
            </a:r>
            <a:r>
              <a:rPr kumimoji="1" lang="en-US" sz="1400" b="1" dirty="0" err="1" smtClean="0">
                <a:latin typeface="Monotype Corsiva" pitchFamily="66" charset="0"/>
              </a:rPr>
              <a:t>Zhi</a:t>
            </a:r>
            <a:r>
              <a:rPr kumimoji="1" lang="en-US" sz="1400" b="1" dirty="0" smtClean="0">
                <a:latin typeface="Monotype Corsiva" pitchFamily="66" charset="0"/>
              </a:rPr>
              <a:t> </a:t>
            </a:r>
            <a:r>
              <a:rPr kumimoji="1" lang="en-US" sz="1400" b="1" dirty="0" err="1" smtClean="0">
                <a:latin typeface="Monotype Corsiva" pitchFamily="66" charset="0"/>
              </a:rPr>
              <a:t>Zou</a:t>
            </a:r>
            <a:endParaRPr kumimoji="1" lang="en-US" sz="1400" b="1" dirty="0" smtClean="0">
              <a:latin typeface="Monotype Corsiva" pitchFamily="66" charset="0"/>
            </a:endParaRP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Chair  </a:t>
            </a:r>
            <a:r>
              <a:rPr kumimoji="1" lang="en-US" sz="1400" b="1" smtClean="0">
                <a:latin typeface="Monotype Corsiva" pitchFamily="66" charset="0"/>
              </a:rPr>
              <a:t>GSICS Microwave </a:t>
            </a:r>
            <a:r>
              <a:rPr kumimoji="1" lang="en-US" sz="1400" b="1" dirty="0" smtClean="0">
                <a:latin typeface="Monotype Corsiva" pitchFamily="66" charset="0"/>
              </a:rPr>
              <a:t>Sub-Group</a:t>
            </a:r>
            <a:endParaRPr kumimoji="1" lang="en-US" sz="1400" b="1" dirty="0">
              <a:latin typeface="Monotype Corsiva" pitchFamily="66" charset="0"/>
            </a:endParaRPr>
          </a:p>
        </p:txBody>
      </p:sp>
      <p:sp>
        <p:nvSpPr>
          <p:cNvPr id="13" name="Line 1060" descr="sdfsdf"/>
          <p:cNvSpPr>
            <a:spLocks noChangeShapeType="1"/>
          </p:cNvSpPr>
          <p:nvPr/>
        </p:nvSpPr>
        <p:spPr bwMode="auto">
          <a:xfrm>
            <a:off x="31242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4" name="Line 1060" descr="sdfsdf"/>
          <p:cNvSpPr>
            <a:spLocks noChangeShapeType="1"/>
          </p:cNvSpPr>
          <p:nvPr/>
        </p:nvSpPr>
        <p:spPr bwMode="auto">
          <a:xfrm>
            <a:off x="62484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pic>
        <p:nvPicPr>
          <p:cNvPr id="15366" name="Picture 10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2" y="152400"/>
            <a:ext cx="1924051" cy="211455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8" name="Line 1060" descr="sdfsdf"/>
          <p:cNvSpPr>
            <a:spLocks noChangeShapeType="1"/>
          </p:cNvSpPr>
          <p:nvPr/>
        </p:nvSpPr>
        <p:spPr bwMode="auto">
          <a:xfrm>
            <a:off x="228601" y="6096000"/>
            <a:ext cx="26670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9" name="Rectangle 1061"/>
          <p:cNvSpPr>
            <a:spLocks noChangeArrowheads="1"/>
          </p:cNvSpPr>
          <p:nvPr/>
        </p:nvSpPr>
        <p:spPr bwMode="auto">
          <a:xfrm>
            <a:off x="304801" y="6096001"/>
            <a:ext cx="2667000" cy="523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Lawrence E. Flynn</a:t>
            </a: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Director GSICS Co-ordination Center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6" name="Picture 15" descr="GSICS1000p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7400" y="158496"/>
            <a:ext cx="4724400" cy="1670304"/>
          </a:xfrm>
          <a:prstGeom prst="rect">
            <a:avLst/>
          </a:prstGeom>
        </p:spPr>
      </p:pic>
      <p:pic>
        <p:nvPicPr>
          <p:cNvPr id="15" name="Picture 14" descr="sig2.bmp"/>
          <p:cNvPicPr>
            <a:picLocks noChangeAspect="1"/>
          </p:cNvPicPr>
          <p:nvPr/>
        </p:nvPicPr>
        <p:blipFill>
          <a:blip r:embed="rId6" cstate="print">
            <a:lum bright="-20000" contrast="40000"/>
          </a:blip>
          <a:srcRect b="22222"/>
          <a:stretch>
            <a:fillRect/>
          </a:stretch>
        </p:blipFill>
        <p:spPr>
          <a:xfrm>
            <a:off x="381000" y="5562600"/>
            <a:ext cx="2362200" cy="533400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5410200"/>
            <a:ext cx="198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00400"/>
            <a:ext cx="7772400" cy="381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               </a:t>
            </a:r>
            <a:r>
              <a:rPr lang="en-US" sz="2700" b="1" u="sng" dirty="0" smtClean="0">
                <a:solidFill>
                  <a:schemeClr val="tx1"/>
                </a:solidFill>
              </a:rPr>
              <a:t>Certificate </a:t>
            </a:r>
            <a:r>
              <a:rPr lang="en-US" sz="2700" b="1" u="sng" dirty="0">
                <a:solidFill>
                  <a:schemeClr val="tx1"/>
                </a:solidFill>
              </a:rPr>
              <a:t>of </a:t>
            </a:r>
            <a:r>
              <a:rPr lang="en-US" sz="2700" b="1" u="sng" dirty="0" smtClean="0">
                <a:solidFill>
                  <a:schemeClr val="tx1"/>
                </a:solidFill>
              </a:rPr>
              <a:t>Appreciation</a:t>
            </a:r>
            <a:r>
              <a:rPr lang="en-US" b="1" dirty="0" smtClean="0">
                <a:solidFill>
                  <a:schemeClr val="tx1"/>
                </a:solidFill>
              </a:rPr>
              <a:t>        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172" name="Rectangle 1052"/>
          <p:cNvSpPr>
            <a:spLocks noChangeArrowheads="1"/>
          </p:cNvSpPr>
          <p:nvPr/>
        </p:nvSpPr>
        <p:spPr bwMode="auto">
          <a:xfrm>
            <a:off x="533400" y="2971800"/>
            <a:ext cx="845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4" tIns="46032" rIns="92064" bIns="46032"/>
          <a:lstStyle/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              With the support of WMO and CGMS, we present this certificate to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</a:t>
            </a:r>
            <a:r>
              <a:rPr lang="en-US" sz="2000" b="1" i="1" dirty="0" smtClean="0">
                <a:solidFill>
                  <a:srgbClr val="FF0000"/>
                </a:solidFill>
              </a:rPr>
              <a:t>                                          </a:t>
            </a:r>
            <a:r>
              <a:rPr lang="en-US" sz="2000" b="1" i="1" u="sng" dirty="0" smtClean="0">
                <a:solidFill>
                  <a:srgbClr val="FF0000"/>
                </a:solidFill>
              </a:rPr>
              <a:t>Dr. Suleiman </a:t>
            </a:r>
            <a:r>
              <a:rPr lang="en-US" sz="2000" b="1" i="1" u="sng" dirty="0" err="1" smtClean="0">
                <a:solidFill>
                  <a:srgbClr val="FF0000"/>
                </a:solidFill>
              </a:rPr>
              <a:t>Alsweiss</a:t>
            </a:r>
            <a:endParaRPr lang="en-US" sz="2000" b="1" i="1" u="sng" dirty="0" smtClean="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for  his outstanding contribution to the review of GSICS Microwave FCDR product</a:t>
            </a:r>
            <a:r>
              <a:rPr lang="en-US" sz="1800" b="1" dirty="0" smtClean="0">
                <a:latin typeface="Monotype Corsiva" pitchFamily="66" charset="0"/>
              </a:rPr>
              <a:t>.  </a:t>
            </a:r>
            <a:r>
              <a:rPr lang="en-US" sz="1800" dirty="0" smtClean="0">
                <a:latin typeface="Monotype Corsiva" pitchFamily="66" charset="0"/>
              </a:rPr>
              <a:t>GSICS  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recognizes the extensive effort involved in this review that was completed at no cost to GSICS</a:t>
            </a:r>
          </a:p>
          <a:p>
            <a:pPr marL="2301599" indent="-2301599"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				         </a:t>
            </a:r>
            <a:r>
              <a:rPr lang="en-US" sz="1800" dirty="0" smtClean="0">
                <a:latin typeface="Monotype Corsiva" pitchFamily="66" charset="0"/>
              </a:rPr>
              <a:t>Awarded</a:t>
            </a:r>
            <a:r>
              <a:rPr lang="en-US" sz="1800" dirty="0">
                <a:latin typeface="Monotype Corsiva" pitchFamily="66" charset="0"/>
              </a:rPr>
              <a:t>: </a:t>
            </a:r>
            <a:r>
              <a:rPr lang="en-US" sz="1800" dirty="0" smtClean="0">
                <a:latin typeface="Monotype Corsiva" pitchFamily="66" charset="0"/>
              </a:rPr>
              <a:t>Dec 03, 2013</a:t>
            </a:r>
            <a:endParaRPr lang="en-US" sz="1800" dirty="0">
              <a:latin typeface="Monotype Corsiva" pitchFamily="66" charset="0"/>
            </a:endParaRPr>
          </a:p>
        </p:txBody>
      </p:sp>
      <p:sp>
        <p:nvSpPr>
          <p:cNvPr id="6181" name="Rectangle 1061"/>
          <p:cNvSpPr>
            <a:spLocks noChangeArrowheads="1"/>
          </p:cNvSpPr>
          <p:nvPr/>
        </p:nvSpPr>
        <p:spPr bwMode="auto">
          <a:xfrm>
            <a:off x="6323888" y="6096004"/>
            <a:ext cx="2084203" cy="5847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9" tIns="45715" rIns="91429" bIns="45715">
            <a:spAutoFit/>
          </a:bodyPr>
          <a:lstStyle/>
          <a:p>
            <a:pPr eaLnBrk="0" hangingPunct="0"/>
            <a:r>
              <a:rPr kumimoji="1" lang="en-US" sz="1800" dirty="0" smtClean="0">
                <a:latin typeface="Monotype Corsiva" pitchFamily="66" charset="0"/>
              </a:rPr>
              <a:t> </a:t>
            </a:r>
            <a:r>
              <a:rPr kumimoji="1" lang="en-US" sz="1400" b="1" dirty="0" smtClean="0">
                <a:latin typeface="Monotype Corsiva" pitchFamily="66" charset="0"/>
              </a:rPr>
              <a:t>Dr. Mitch Goldberg </a:t>
            </a: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Chair GSICS Executive Panel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5360" name="Picture 1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2" y="152400"/>
            <a:ext cx="1876425" cy="20955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2" name="Rectangle 1061"/>
          <p:cNvSpPr>
            <a:spLocks noChangeArrowheads="1"/>
          </p:cNvSpPr>
          <p:nvPr/>
        </p:nvSpPr>
        <p:spPr bwMode="auto">
          <a:xfrm>
            <a:off x="3177704" y="6096000"/>
            <a:ext cx="2689701" cy="523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Cheng-</a:t>
            </a:r>
            <a:r>
              <a:rPr kumimoji="1" lang="en-US" sz="1400" b="1" dirty="0" err="1" smtClean="0">
                <a:latin typeface="Monotype Corsiva" pitchFamily="66" charset="0"/>
              </a:rPr>
              <a:t>Zhi</a:t>
            </a:r>
            <a:r>
              <a:rPr kumimoji="1" lang="en-US" sz="1400" b="1" dirty="0" smtClean="0">
                <a:latin typeface="Monotype Corsiva" pitchFamily="66" charset="0"/>
              </a:rPr>
              <a:t> </a:t>
            </a:r>
            <a:r>
              <a:rPr kumimoji="1" lang="en-US" sz="1400" b="1" dirty="0" err="1" smtClean="0">
                <a:latin typeface="Monotype Corsiva" pitchFamily="66" charset="0"/>
              </a:rPr>
              <a:t>Zou</a:t>
            </a:r>
            <a:endParaRPr kumimoji="1" lang="en-US" sz="1400" b="1" dirty="0" smtClean="0">
              <a:latin typeface="Monotype Corsiva" pitchFamily="66" charset="0"/>
            </a:endParaRP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Chair  GSICS Microwave Sub-Group</a:t>
            </a:r>
            <a:endParaRPr kumimoji="1" lang="en-US" sz="1400" b="1" dirty="0">
              <a:latin typeface="Monotype Corsiva" pitchFamily="66" charset="0"/>
            </a:endParaRPr>
          </a:p>
        </p:txBody>
      </p:sp>
      <p:sp>
        <p:nvSpPr>
          <p:cNvPr id="13" name="Line 1060" descr="sdfsdf"/>
          <p:cNvSpPr>
            <a:spLocks noChangeShapeType="1"/>
          </p:cNvSpPr>
          <p:nvPr/>
        </p:nvSpPr>
        <p:spPr bwMode="auto">
          <a:xfrm>
            <a:off x="31242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4" name="Line 1060" descr="sdfsdf"/>
          <p:cNvSpPr>
            <a:spLocks noChangeShapeType="1"/>
          </p:cNvSpPr>
          <p:nvPr/>
        </p:nvSpPr>
        <p:spPr bwMode="auto">
          <a:xfrm>
            <a:off x="62484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pic>
        <p:nvPicPr>
          <p:cNvPr id="15366" name="Picture 10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2" y="152400"/>
            <a:ext cx="1924051" cy="211455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8" name="Line 1060" descr="sdfsdf"/>
          <p:cNvSpPr>
            <a:spLocks noChangeShapeType="1"/>
          </p:cNvSpPr>
          <p:nvPr/>
        </p:nvSpPr>
        <p:spPr bwMode="auto">
          <a:xfrm>
            <a:off x="228601" y="6096000"/>
            <a:ext cx="26670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9" name="Rectangle 1061"/>
          <p:cNvSpPr>
            <a:spLocks noChangeArrowheads="1"/>
          </p:cNvSpPr>
          <p:nvPr/>
        </p:nvSpPr>
        <p:spPr bwMode="auto">
          <a:xfrm>
            <a:off x="304801" y="6096001"/>
            <a:ext cx="2667000" cy="523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Lawrence E. Flynn</a:t>
            </a: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Director GSICS Co-ordination Center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6" name="Picture 15" descr="GSICS1000p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7400" y="158496"/>
            <a:ext cx="4724400" cy="1670304"/>
          </a:xfrm>
          <a:prstGeom prst="rect">
            <a:avLst/>
          </a:prstGeom>
        </p:spPr>
      </p:pic>
      <p:pic>
        <p:nvPicPr>
          <p:cNvPr id="15" name="Picture 14" descr="sig2.bmp"/>
          <p:cNvPicPr>
            <a:picLocks noChangeAspect="1"/>
          </p:cNvPicPr>
          <p:nvPr/>
        </p:nvPicPr>
        <p:blipFill>
          <a:blip r:embed="rId6" cstate="print">
            <a:lum bright="-20000" contrast="40000"/>
          </a:blip>
          <a:srcRect b="22222"/>
          <a:stretch>
            <a:fillRect/>
          </a:stretch>
        </p:blipFill>
        <p:spPr>
          <a:xfrm>
            <a:off x="381000" y="5562600"/>
            <a:ext cx="2362200" cy="533400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5410200"/>
            <a:ext cx="198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686800" cy="1295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Methodology  in draft ATBD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Testing </a:t>
            </a:r>
            <a:r>
              <a:rPr lang="en-US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of the Potential GSICS 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Inter-Calibration Product</a:t>
            </a:r>
            <a:endParaRPr lang="en-US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609600"/>
            <a:ext cx="8229600" cy="71596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400" dirty="0" smtClean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7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Review</a:t>
            </a:r>
            <a:r>
              <a:rPr kumimoji="0" lang="en-US" sz="17600" b="0" i="0" u="none" strike="noStrike" kern="1200" cap="none" spc="0" normalizeH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Criterion</a:t>
            </a:r>
            <a:r>
              <a:rPr kumimoji="0" lang="en-US" sz="17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17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17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00400"/>
            <a:ext cx="7772400" cy="381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               </a:t>
            </a:r>
            <a:r>
              <a:rPr lang="en-US" sz="2700" b="1" u="sng" dirty="0" smtClean="0">
                <a:solidFill>
                  <a:schemeClr val="tx1"/>
                </a:solidFill>
              </a:rPr>
              <a:t>Certificate </a:t>
            </a:r>
            <a:r>
              <a:rPr lang="en-US" sz="2700" b="1" u="sng" dirty="0">
                <a:solidFill>
                  <a:schemeClr val="tx1"/>
                </a:solidFill>
              </a:rPr>
              <a:t>of </a:t>
            </a:r>
            <a:r>
              <a:rPr lang="en-US" sz="2700" b="1" u="sng" dirty="0" smtClean="0">
                <a:solidFill>
                  <a:schemeClr val="tx1"/>
                </a:solidFill>
              </a:rPr>
              <a:t>Appreciation</a:t>
            </a:r>
            <a:r>
              <a:rPr lang="en-US" b="1" dirty="0" smtClean="0">
                <a:solidFill>
                  <a:schemeClr val="tx1"/>
                </a:solidFill>
              </a:rPr>
              <a:t>        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172" name="Rectangle 1052"/>
          <p:cNvSpPr>
            <a:spLocks noChangeArrowheads="1"/>
          </p:cNvSpPr>
          <p:nvPr/>
        </p:nvSpPr>
        <p:spPr bwMode="auto">
          <a:xfrm>
            <a:off x="533400" y="2971800"/>
            <a:ext cx="845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4" tIns="46032" rIns="92064" bIns="46032"/>
          <a:lstStyle/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              With the support of WMO and CGMS, we present this certificate to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</a:t>
            </a:r>
            <a:r>
              <a:rPr lang="en-US" sz="2000" b="1" i="1" dirty="0" smtClean="0">
                <a:solidFill>
                  <a:srgbClr val="FF0000"/>
                </a:solidFill>
              </a:rPr>
              <a:t>                                                  </a:t>
            </a:r>
            <a:r>
              <a:rPr lang="en-US" sz="2000" b="1" i="1" u="sng" dirty="0" smtClean="0">
                <a:solidFill>
                  <a:srgbClr val="FF0000"/>
                </a:solidFill>
              </a:rPr>
              <a:t>Dr. </a:t>
            </a:r>
            <a:r>
              <a:rPr lang="en-US" sz="2000" b="1" i="1" u="sng" dirty="0" err="1" smtClean="0">
                <a:solidFill>
                  <a:srgbClr val="FF0000"/>
                </a:solidFill>
              </a:rPr>
              <a:t>Viju</a:t>
            </a:r>
            <a:r>
              <a:rPr lang="en-US" sz="2000" b="1" i="1" u="sng" dirty="0" smtClean="0">
                <a:solidFill>
                  <a:srgbClr val="FF0000"/>
                </a:solidFill>
              </a:rPr>
              <a:t> John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for  his outstanding contribution to the review of GSICS Microwave FCDR product</a:t>
            </a:r>
            <a:r>
              <a:rPr lang="en-US" sz="1800" b="1" dirty="0" smtClean="0">
                <a:latin typeface="Monotype Corsiva" pitchFamily="66" charset="0"/>
              </a:rPr>
              <a:t>.  </a:t>
            </a:r>
            <a:r>
              <a:rPr lang="en-US" sz="1800" dirty="0" smtClean="0">
                <a:latin typeface="Monotype Corsiva" pitchFamily="66" charset="0"/>
              </a:rPr>
              <a:t>GSICS  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recognizes the extensive effort involved in this review that was completed at no cost to GSICS</a:t>
            </a:r>
          </a:p>
          <a:p>
            <a:pPr marL="2301599" indent="-2301599"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				         </a:t>
            </a:r>
            <a:r>
              <a:rPr lang="en-US" sz="1800" dirty="0" smtClean="0">
                <a:latin typeface="Monotype Corsiva" pitchFamily="66" charset="0"/>
              </a:rPr>
              <a:t>Awarded</a:t>
            </a:r>
            <a:r>
              <a:rPr lang="en-US" sz="1800" dirty="0">
                <a:latin typeface="Monotype Corsiva" pitchFamily="66" charset="0"/>
              </a:rPr>
              <a:t>: </a:t>
            </a:r>
            <a:r>
              <a:rPr lang="en-US" sz="1800" dirty="0" smtClean="0">
                <a:latin typeface="Monotype Corsiva" pitchFamily="66" charset="0"/>
              </a:rPr>
              <a:t>Dec 03, 2013</a:t>
            </a:r>
            <a:endParaRPr lang="en-US" sz="1800" dirty="0">
              <a:latin typeface="Monotype Corsiva" pitchFamily="66" charset="0"/>
            </a:endParaRPr>
          </a:p>
        </p:txBody>
      </p:sp>
      <p:sp>
        <p:nvSpPr>
          <p:cNvPr id="6181" name="Rectangle 1061"/>
          <p:cNvSpPr>
            <a:spLocks noChangeArrowheads="1"/>
          </p:cNvSpPr>
          <p:nvPr/>
        </p:nvSpPr>
        <p:spPr bwMode="auto">
          <a:xfrm>
            <a:off x="6323888" y="6096004"/>
            <a:ext cx="2084203" cy="5847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9" tIns="45715" rIns="91429" bIns="45715">
            <a:spAutoFit/>
          </a:bodyPr>
          <a:lstStyle/>
          <a:p>
            <a:pPr eaLnBrk="0" hangingPunct="0"/>
            <a:r>
              <a:rPr kumimoji="1" lang="en-US" sz="1800" dirty="0" smtClean="0">
                <a:latin typeface="Monotype Corsiva" pitchFamily="66" charset="0"/>
              </a:rPr>
              <a:t> </a:t>
            </a:r>
            <a:r>
              <a:rPr kumimoji="1" lang="en-US" sz="1400" b="1" dirty="0" smtClean="0">
                <a:latin typeface="Monotype Corsiva" pitchFamily="66" charset="0"/>
              </a:rPr>
              <a:t>Dr. Mitch Goldberg </a:t>
            </a: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Chair GSICS Executive Panel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5360" name="Picture 1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2" y="152400"/>
            <a:ext cx="1876425" cy="20955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2" name="Rectangle 1061"/>
          <p:cNvSpPr>
            <a:spLocks noChangeArrowheads="1"/>
          </p:cNvSpPr>
          <p:nvPr/>
        </p:nvSpPr>
        <p:spPr bwMode="auto">
          <a:xfrm>
            <a:off x="3177704" y="6096000"/>
            <a:ext cx="2689701" cy="523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Cheng-</a:t>
            </a:r>
            <a:r>
              <a:rPr kumimoji="1" lang="en-US" sz="1400" b="1" dirty="0" err="1" smtClean="0">
                <a:latin typeface="Monotype Corsiva" pitchFamily="66" charset="0"/>
              </a:rPr>
              <a:t>Zhi</a:t>
            </a:r>
            <a:r>
              <a:rPr kumimoji="1" lang="en-US" sz="1400" b="1" dirty="0" smtClean="0">
                <a:latin typeface="Monotype Corsiva" pitchFamily="66" charset="0"/>
              </a:rPr>
              <a:t> </a:t>
            </a:r>
            <a:r>
              <a:rPr kumimoji="1" lang="en-US" sz="1400" b="1" dirty="0" err="1" smtClean="0">
                <a:latin typeface="Monotype Corsiva" pitchFamily="66" charset="0"/>
              </a:rPr>
              <a:t>Zou</a:t>
            </a:r>
            <a:endParaRPr kumimoji="1" lang="en-US" sz="1400" b="1" dirty="0" smtClean="0">
              <a:latin typeface="Monotype Corsiva" pitchFamily="66" charset="0"/>
            </a:endParaRP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Chair  GSICS Microwave Sub-Group</a:t>
            </a:r>
            <a:endParaRPr kumimoji="1" lang="en-US" sz="1400" b="1" dirty="0">
              <a:latin typeface="Monotype Corsiva" pitchFamily="66" charset="0"/>
            </a:endParaRPr>
          </a:p>
        </p:txBody>
      </p:sp>
      <p:sp>
        <p:nvSpPr>
          <p:cNvPr id="13" name="Line 1060" descr="sdfsdf"/>
          <p:cNvSpPr>
            <a:spLocks noChangeShapeType="1"/>
          </p:cNvSpPr>
          <p:nvPr/>
        </p:nvSpPr>
        <p:spPr bwMode="auto">
          <a:xfrm>
            <a:off x="31242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4" name="Line 1060" descr="sdfsdf"/>
          <p:cNvSpPr>
            <a:spLocks noChangeShapeType="1"/>
          </p:cNvSpPr>
          <p:nvPr/>
        </p:nvSpPr>
        <p:spPr bwMode="auto">
          <a:xfrm>
            <a:off x="62484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pic>
        <p:nvPicPr>
          <p:cNvPr id="15366" name="Picture 10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2" y="152400"/>
            <a:ext cx="1924051" cy="211455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8" name="Line 1060" descr="sdfsdf"/>
          <p:cNvSpPr>
            <a:spLocks noChangeShapeType="1"/>
          </p:cNvSpPr>
          <p:nvPr/>
        </p:nvSpPr>
        <p:spPr bwMode="auto">
          <a:xfrm>
            <a:off x="228601" y="6096000"/>
            <a:ext cx="26670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9" name="Rectangle 1061"/>
          <p:cNvSpPr>
            <a:spLocks noChangeArrowheads="1"/>
          </p:cNvSpPr>
          <p:nvPr/>
        </p:nvSpPr>
        <p:spPr bwMode="auto">
          <a:xfrm>
            <a:off x="304801" y="6096001"/>
            <a:ext cx="2667000" cy="523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Lawrence E. Flynn</a:t>
            </a: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Director GSICS Co-ordination Center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6" name="Picture 15" descr="GSICS1000p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7400" y="158496"/>
            <a:ext cx="4724400" cy="1670304"/>
          </a:xfrm>
          <a:prstGeom prst="rect">
            <a:avLst/>
          </a:prstGeom>
        </p:spPr>
      </p:pic>
      <p:pic>
        <p:nvPicPr>
          <p:cNvPr id="15" name="Picture 14" descr="sig2.bmp"/>
          <p:cNvPicPr>
            <a:picLocks noChangeAspect="1"/>
          </p:cNvPicPr>
          <p:nvPr/>
        </p:nvPicPr>
        <p:blipFill>
          <a:blip r:embed="rId6" cstate="print">
            <a:lum bright="-20000" contrast="40000"/>
          </a:blip>
          <a:srcRect b="22222"/>
          <a:stretch>
            <a:fillRect/>
          </a:stretch>
        </p:blipFill>
        <p:spPr>
          <a:xfrm>
            <a:off x="381000" y="5562600"/>
            <a:ext cx="2362200" cy="533400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5410200"/>
            <a:ext cx="198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00400"/>
            <a:ext cx="7772400" cy="381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               </a:t>
            </a:r>
            <a:r>
              <a:rPr lang="en-US" sz="2700" b="1" u="sng" dirty="0" smtClean="0">
                <a:solidFill>
                  <a:schemeClr val="tx1"/>
                </a:solidFill>
              </a:rPr>
              <a:t>Certificate </a:t>
            </a:r>
            <a:r>
              <a:rPr lang="en-US" sz="2700" b="1" u="sng" dirty="0">
                <a:solidFill>
                  <a:schemeClr val="tx1"/>
                </a:solidFill>
              </a:rPr>
              <a:t>of </a:t>
            </a:r>
            <a:r>
              <a:rPr lang="en-US" sz="2700" b="1" u="sng" dirty="0" smtClean="0">
                <a:solidFill>
                  <a:schemeClr val="tx1"/>
                </a:solidFill>
              </a:rPr>
              <a:t>Appreciation</a:t>
            </a:r>
            <a:r>
              <a:rPr lang="en-US" b="1" dirty="0" smtClean="0">
                <a:solidFill>
                  <a:schemeClr val="tx1"/>
                </a:solidFill>
              </a:rPr>
              <a:t>        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172" name="Rectangle 1052"/>
          <p:cNvSpPr>
            <a:spLocks noChangeArrowheads="1"/>
          </p:cNvSpPr>
          <p:nvPr/>
        </p:nvSpPr>
        <p:spPr bwMode="auto">
          <a:xfrm>
            <a:off x="533400" y="2971800"/>
            <a:ext cx="845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4" tIns="46032" rIns="92064" bIns="46032"/>
          <a:lstStyle/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              With the support of WMO and CGMS, we present this certificate to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</a:t>
            </a:r>
            <a:r>
              <a:rPr lang="en-US" sz="2000" b="1" i="1" dirty="0" smtClean="0">
                <a:solidFill>
                  <a:srgbClr val="FF0000"/>
                </a:solidFill>
              </a:rPr>
              <a:t>                                             </a:t>
            </a:r>
            <a:r>
              <a:rPr lang="en-US" sz="2000" b="1" i="1" u="sng" dirty="0" smtClean="0">
                <a:solidFill>
                  <a:srgbClr val="FF0000"/>
                </a:solidFill>
              </a:rPr>
              <a:t>Mr. Stephen Po-</a:t>
            </a:r>
            <a:r>
              <a:rPr lang="en-US" sz="2000" b="1" i="1" u="sng" dirty="0" err="1" smtClean="0">
                <a:solidFill>
                  <a:srgbClr val="FF0000"/>
                </a:solidFill>
              </a:rPr>
              <a:t>Chedley</a:t>
            </a:r>
            <a:endParaRPr lang="en-US" sz="2000" b="1" i="1" u="sng" dirty="0" smtClean="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for  his outstanding contribution to the review of GSICS Microwave FCDR product</a:t>
            </a:r>
            <a:r>
              <a:rPr lang="en-US" sz="1800" b="1" dirty="0" smtClean="0">
                <a:latin typeface="Monotype Corsiva" pitchFamily="66" charset="0"/>
              </a:rPr>
              <a:t>.  </a:t>
            </a:r>
            <a:r>
              <a:rPr lang="en-US" sz="1800" dirty="0" smtClean="0">
                <a:latin typeface="Monotype Corsiva" pitchFamily="66" charset="0"/>
              </a:rPr>
              <a:t>GSICS  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recognizes the extensive effort involved in this review that was completed at no cost to GSICS</a:t>
            </a:r>
          </a:p>
          <a:p>
            <a:pPr marL="2301599" indent="-2301599"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				         </a:t>
            </a:r>
            <a:r>
              <a:rPr lang="en-US" sz="1800" dirty="0" smtClean="0">
                <a:latin typeface="Monotype Corsiva" pitchFamily="66" charset="0"/>
              </a:rPr>
              <a:t>Awarded</a:t>
            </a:r>
            <a:r>
              <a:rPr lang="en-US" sz="1800" dirty="0">
                <a:latin typeface="Monotype Corsiva" pitchFamily="66" charset="0"/>
              </a:rPr>
              <a:t>: </a:t>
            </a:r>
            <a:r>
              <a:rPr lang="en-US" sz="1800" dirty="0" smtClean="0">
                <a:latin typeface="Monotype Corsiva" pitchFamily="66" charset="0"/>
              </a:rPr>
              <a:t>Dec 03, 2013</a:t>
            </a:r>
            <a:endParaRPr lang="en-US" sz="1800" dirty="0">
              <a:latin typeface="Monotype Corsiva" pitchFamily="66" charset="0"/>
            </a:endParaRPr>
          </a:p>
        </p:txBody>
      </p:sp>
      <p:sp>
        <p:nvSpPr>
          <p:cNvPr id="6181" name="Rectangle 1061"/>
          <p:cNvSpPr>
            <a:spLocks noChangeArrowheads="1"/>
          </p:cNvSpPr>
          <p:nvPr/>
        </p:nvSpPr>
        <p:spPr bwMode="auto">
          <a:xfrm>
            <a:off x="6323888" y="6096004"/>
            <a:ext cx="2084203" cy="5847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9" tIns="45715" rIns="91429" bIns="45715">
            <a:spAutoFit/>
          </a:bodyPr>
          <a:lstStyle/>
          <a:p>
            <a:pPr eaLnBrk="0" hangingPunct="0"/>
            <a:r>
              <a:rPr kumimoji="1" lang="en-US" sz="1800" dirty="0" smtClean="0">
                <a:latin typeface="Monotype Corsiva" pitchFamily="66" charset="0"/>
              </a:rPr>
              <a:t> </a:t>
            </a:r>
            <a:r>
              <a:rPr kumimoji="1" lang="en-US" sz="1400" b="1" dirty="0" smtClean="0">
                <a:latin typeface="Monotype Corsiva" pitchFamily="66" charset="0"/>
              </a:rPr>
              <a:t>Dr. Mitch Goldberg </a:t>
            </a: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Chair GSICS Executive Panel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5360" name="Picture 1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2" y="152400"/>
            <a:ext cx="1876425" cy="20955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2" name="Rectangle 1061"/>
          <p:cNvSpPr>
            <a:spLocks noChangeArrowheads="1"/>
          </p:cNvSpPr>
          <p:nvPr/>
        </p:nvSpPr>
        <p:spPr bwMode="auto">
          <a:xfrm>
            <a:off x="3177704" y="6096000"/>
            <a:ext cx="2689701" cy="523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Cheng-</a:t>
            </a:r>
            <a:r>
              <a:rPr kumimoji="1" lang="en-US" sz="1400" b="1" dirty="0" err="1" smtClean="0">
                <a:latin typeface="Monotype Corsiva" pitchFamily="66" charset="0"/>
              </a:rPr>
              <a:t>Zhi</a:t>
            </a:r>
            <a:r>
              <a:rPr kumimoji="1" lang="en-US" sz="1400" b="1" dirty="0" smtClean="0">
                <a:latin typeface="Monotype Corsiva" pitchFamily="66" charset="0"/>
              </a:rPr>
              <a:t> </a:t>
            </a:r>
            <a:r>
              <a:rPr kumimoji="1" lang="en-US" sz="1400" b="1" dirty="0" err="1" smtClean="0">
                <a:latin typeface="Monotype Corsiva" pitchFamily="66" charset="0"/>
              </a:rPr>
              <a:t>Zou</a:t>
            </a:r>
            <a:endParaRPr kumimoji="1" lang="en-US" sz="1400" b="1" dirty="0" smtClean="0">
              <a:latin typeface="Monotype Corsiva" pitchFamily="66" charset="0"/>
            </a:endParaRP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Chair  GSICS Microwave Sub-Group</a:t>
            </a:r>
            <a:endParaRPr kumimoji="1" lang="en-US" sz="1400" b="1" dirty="0">
              <a:latin typeface="Monotype Corsiva" pitchFamily="66" charset="0"/>
            </a:endParaRPr>
          </a:p>
        </p:txBody>
      </p:sp>
      <p:sp>
        <p:nvSpPr>
          <p:cNvPr id="13" name="Line 1060" descr="sdfsdf"/>
          <p:cNvSpPr>
            <a:spLocks noChangeShapeType="1"/>
          </p:cNvSpPr>
          <p:nvPr/>
        </p:nvSpPr>
        <p:spPr bwMode="auto">
          <a:xfrm>
            <a:off x="31242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4" name="Line 1060" descr="sdfsdf"/>
          <p:cNvSpPr>
            <a:spLocks noChangeShapeType="1"/>
          </p:cNvSpPr>
          <p:nvPr/>
        </p:nvSpPr>
        <p:spPr bwMode="auto">
          <a:xfrm>
            <a:off x="62484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pic>
        <p:nvPicPr>
          <p:cNvPr id="15366" name="Picture 10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2" y="152400"/>
            <a:ext cx="1924051" cy="211455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8" name="Line 1060" descr="sdfsdf"/>
          <p:cNvSpPr>
            <a:spLocks noChangeShapeType="1"/>
          </p:cNvSpPr>
          <p:nvPr/>
        </p:nvSpPr>
        <p:spPr bwMode="auto">
          <a:xfrm>
            <a:off x="228601" y="6096000"/>
            <a:ext cx="26670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9" name="Rectangle 1061"/>
          <p:cNvSpPr>
            <a:spLocks noChangeArrowheads="1"/>
          </p:cNvSpPr>
          <p:nvPr/>
        </p:nvSpPr>
        <p:spPr bwMode="auto">
          <a:xfrm>
            <a:off x="304801" y="6096001"/>
            <a:ext cx="2667000" cy="523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Lawrence E. Flynn</a:t>
            </a: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Director GSICS Co-ordination Center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6" name="Picture 15" descr="GSICS1000p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7400" y="158496"/>
            <a:ext cx="4724400" cy="1670304"/>
          </a:xfrm>
          <a:prstGeom prst="rect">
            <a:avLst/>
          </a:prstGeom>
        </p:spPr>
      </p:pic>
      <p:pic>
        <p:nvPicPr>
          <p:cNvPr id="15" name="Picture 14" descr="sig2.bmp"/>
          <p:cNvPicPr>
            <a:picLocks noChangeAspect="1"/>
          </p:cNvPicPr>
          <p:nvPr/>
        </p:nvPicPr>
        <p:blipFill>
          <a:blip r:embed="rId6" cstate="print">
            <a:lum bright="-20000" contrast="40000"/>
          </a:blip>
          <a:srcRect b="22222"/>
          <a:stretch>
            <a:fillRect/>
          </a:stretch>
        </p:blipFill>
        <p:spPr>
          <a:xfrm>
            <a:off x="381000" y="5562600"/>
            <a:ext cx="2362200" cy="533400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5334000"/>
            <a:ext cx="198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200400"/>
            <a:ext cx="7772400" cy="381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                </a:t>
            </a:r>
            <a:r>
              <a:rPr lang="en-US" sz="2700" b="1" u="sng" dirty="0" smtClean="0">
                <a:solidFill>
                  <a:schemeClr val="tx1"/>
                </a:solidFill>
              </a:rPr>
              <a:t>Certificate </a:t>
            </a:r>
            <a:r>
              <a:rPr lang="en-US" sz="2700" b="1" u="sng" dirty="0">
                <a:solidFill>
                  <a:schemeClr val="tx1"/>
                </a:solidFill>
              </a:rPr>
              <a:t>of </a:t>
            </a:r>
            <a:r>
              <a:rPr lang="en-US" sz="2700" b="1" u="sng" dirty="0" smtClean="0">
                <a:solidFill>
                  <a:schemeClr val="tx1"/>
                </a:solidFill>
              </a:rPr>
              <a:t>Appreciation</a:t>
            </a:r>
            <a:r>
              <a:rPr lang="en-US" b="1" dirty="0" smtClean="0">
                <a:solidFill>
                  <a:schemeClr val="tx1"/>
                </a:solidFill>
              </a:rPr>
              <a:t>        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172" name="Rectangle 1052"/>
          <p:cNvSpPr>
            <a:spLocks noChangeArrowheads="1"/>
          </p:cNvSpPr>
          <p:nvPr/>
        </p:nvSpPr>
        <p:spPr bwMode="auto">
          <a:xfrm>
            <a:off x="533400" y="2971800"/>
            <a:ext cx="8458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64" tIns="46032" rIns="92064" bIns="46032"/>
          <a:lstStyle/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              With the support of WMO and CGMS, we present this certificate to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  </a:t>
            </a:r>
            <a:r>
              <a:rPr lang="en-US" sz="2000" b="1" i="1" dirty="0" smtClean="0">
                <a:solidFill>
                  <a:srgbClr val="FF0000"/>
                </a:solidFill>
              </a:rPr>
              <a:t>                                               </a:t>
            </a:r>
            <a:r>
              <a:rPr lang="en-US" sz="2000" b="1" i="1" u="sng" dirty="0" smtClean="0">
                <a:solidFill>
                  <a:srgbClr val="FF0000"/>
                </a:solidFill>
              </a:rPr>
              <a:t>Mr. Tyler </a:t>
            </a:r>
            <a:r>
              <a:rPr lang="en-US" sz="2000" b="1" i="1" u="sng" dirty="0" err="1" smtClean="0">
                <a:solidFill>
                  <a:srgbClr val="FF0000"/>
                </a:solidFill>
              </a:rPr>
              <a:t>Thorsen</a:t>
            </a:r>
            <a:endParaRPr lang="en-US" sz="2000" b="1" i="1" u="sng" dirty="0" smtClean="0">
              <a:solidFill>
                <a:srgbClr val="FF0000"/>
              </a:solidFill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endParaRPr lang="en-US" sz="1100" dirty="0" smtClean="0">
              <a:latin typeface="Monotype Corsiva" pitchFamily="66" charset="0"/>
            </a:endParaRP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for  his outstanding contribution to the review of GSICS Microwave FCDR product</a:t>
            </a:r>
            <a:r>
              <a:rPr lang="en-US" sz="1800" b="1" dirty="0" smtClean="0">
                <a:latin typeface="Monotype Corsiva" pitchFamily="66" charset="0"/>
              </a:rPr>
              <a:t>.  </a:t>
            </a:r>
            <a:r>
              <a:rPr lang="en-US" sz="1800" dirty="0" smtClean="0">
                <a:latin typeface="Monotype Corsiva" pitchFamily="66" charset="0"/>
              </a:rPr>
              <a:t>GSICS  </a:t>
            </a:r>
          </a:p>
          <a:p>
            <a:pPr>
              <a:spcBef>
                <a:spcPct val="20000"/>
              </a:spcBef>
              <a:tabLst>
                <a:tab pos="4444467" algn="ctr"/>
              </a:tabLst>
            </a:pPr>
            <a:r>
              <a:rPr lang="en-US" sz="1800" dirty="0" smtClean="0">
                <a:latin typeface="Monotype Corsiva" pitchFamily="66" charset="0"/>
              </a:rPr>
              <a:t>         recognizes the extensive effort involved in this review that was completed at no cost to GSICS</a:t>
            </a:r>
          </a:p>
          <a:p>
            <a:pPr marL="2301599" indent="-2301599">
              <a:spcBef>
                <a:spcPct val="20000"/>
              </a:spcBef>
              <a:tabLst>
                <a:tab pos="4444467" algn="ctr"/>
              </a:tabLst>
            </a:pPr>
            <a:r>
              <a:rPr lang="en-US" sz="2000" dirty="0" smtClean="0">
                <a:latin typeface="Monotype Corsiva" pitchFamily="66" charset="0"/>
              </a:rPr>
              <a:t>				         </a:t>
            </a:r>
            <a:r>
              <a:rPr lang="en-US" sz="1800" dirty="0" smtClean="0">
                <a:latin typeface="Monotype Corsiva" pitchFamily="66" charset="0"/>
              </a:rPr>
              <a:t>Awarded</a:t>
            </a:r>
            <a:r>
              <a:rPr lang="en-US" sz="1800" dirty="0">
                <a:latin typeface="Monotype Corsiva" pitchFamily="66" charset="0"/>
              </a:rPr>
              <a:t>: </a:t>
            </a:r>
            <a:r>
              <a:rPr lang="en-US" sz="1800" dirty="0" smtClean="0">
                <a:latin typeface="Monotype Corsiva" pitchFamily="66" charset="0"/>
              </a:rPr>
              <a:t>Dec 03, 2013</a:t>
            </a:r>
            <a:endParaRPr lang="en-US" sz="1800" dirty="0">
              <a:latin typeface="Monotype Corsiva" pitchFamily="66" charset="0"/>
            </a:endParaRPr>
          </a:p>
        </p:txBody>
      </p:sp>
      <p:sp>
        <p:nvSpPr>
          <p:cNvPr id="6181" name="Rectangle 1061"/>
          <p:cNvSpPr>
            <a:spLocks noChangeArrowheads="1"/>
          </p:cNvSpPr>
          <p:nvPr/>
        </p:nvSpPr>
        <p:spPr bwMode="auto">
          <a:xfrm>
            <a:off x="6323888" y="6096004"/>
            <a:ext cx="2084203" cy="5847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1429" tIns="45715" rIns="91429" bIns="45715">
            <a:spAutoFit/>
          </a:bodyPr>
          <a:lstStyle/>
          <a:p>
            <a:pPr eaLnBrk="0" hangingPunct="0"/>
            <a:r>
              <a:rPr kumimoji="1" lang="en-US" sz="1800" dirty="0" smtClean="0">
                <a:latin typeface="Monotype Corsiva" pitchFamily="66" charset="0"/>
              </a:rPr>
              <a:t> </a:t>
            </a:r>
            <a:r>
              <a:rPr kumimoji="1" lang="en-US" sz="1400" b="1" dirty="0" smtClean="0">
                <a:latin typeface="Monotype Corsiva" pitchFamily="66" charset="0"/>
              </a:rPr>
              <a:t>Dr. Mitch Goldberg </a:t>
            </a: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Chair GSICS Executive Panel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5360" name="Picture 10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2" y="152400"/>
            <a:ext cx="1876425" cy="209550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2" name="Rectangle 1061"/>
          <p:cNvSpPr>
            <a:spLocks noChangeArrowheads="1"/>
          </p:cNvSpPr>
          <p:nvPr/>
        </p:nvSpPr>
        <p:spPr bwMode="auto">
          <a:xfrm>
            <a:off x="3177704" y="6096000"/>
            <a:ext cx="2689701" cy="523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Cheng-</a:t>
            </a:r>
            <a:r>
              <a:rPr kumimoji="1" lang="en-US" sz="1400" b="1" dirty="0" err="1" smtClean="0">
                <a:latin typeface="Monotype Corsiva" pitchFamily="66" charset="0"/>
              </a:rPr>
              <a:t>Zhi</a:t>
            </a:r>
            <a:r>
              <a:rPr kumimoji="1" lang="en-US" sz="1400" b="1" dirty="0" smtClean="0">
                <a:latin typeface="Monotype Corsiva" pitchFamily="66" charset="0"/>
              </a:rPr>
              <a:t> </a:t>
            </a:r>
            <a:r>
              <a:rPr kumimoji="1" lang="en-US" sz="1400" b="1" dirty="0" err="1" smtClean="0">
                <a:latin typeface="Monotype Corsiva" pitchFamily="66" charset="0"/>
              </a:rPr>
              <a:t>Zou</a:t>
            </a:r>
            <a:endParaRPr kumimoji="1" lang="en-US" sz="1400" b="1" dirty="0" smtClean="0">
              <a:latin typeface="Monotype Corsiva" pitchFamily="66" charset="0"/>
            </a:endParaRP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Chair  </a:t>
            </a:r>
            <a:r>
              <a:rPr kumimoji="1" lang="en-US" sz="1400" b="1" smtClean="0">
                <a:latin typeface="Monotype Corsiva" pitchFamily="66" charset="0"/>
              </a:rPr>
              <a:t>GSICS Microwave </a:t>
            </a:r>
            <a:r>
              <a:rPr kumimoji="1" lang="en-US" sz="1400" b="1" dirty="0" smtClean="0">
                <a:latin typeface="Monotype Corsiva" pitchFamily="66" charset="0"/>
              </a:rPr>
              <a:t>Sub-Group</a:t>
            </a:r>
            <a:endParaRPr kumimoji="1" lang="en-US" sz="1400" b="1" dirty="0">
              <a:latin typeface="Monotype Corsiva" pitchFamily="66" charset="0"/>
            </a:endParaRPr>
          </a:p>
        </p:txBody>
      </p:sp>
      <p:sp>
        <p:nvSpPr>
          <p:cNvPr id="13" name="Line 1060" descr="sdfsdf"/>
          <p:cNvSpPr>
            <a:spLocks noChangeShapeType="1"/>
          </p:cNvSpPr>
          <p:nvPr/>
        </p:nvSpPr>
        <p:spPr bwMode="auto">
          <a:xfrm>
            <a:off x="31242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4" name="Line 1060" descr="sdfsdf"/>
          <p:cNvSpPr>
            <a:spLocks noChangeShapeType="1"/>
          </p:cNvSpPr>
          <p:nvPr/>
        </p:nvSpPr>
        <p:spPr bwMode="auto">
          <a:xfrm>
            <a:off x="6248400" y="6096000"/>
            <a:ext cx="27432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pic>
        <p:nvPicPr>
          <p:cNvPr id="15366" name="Picture 10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2" y="152400"/>
            <a:ext cx="1924051" cy="2114550"/>
          </a:xfrm>
          <a:prstGeom prst="rect">
            <a:avLst/>
          </a:prstGeom>
          <a:noFill/>
          <a:ln w="12700" cap="sq" cmpd="sng">
            <a:noFill/>
            <a:prstDash val="solid"/>
            <a:miter lim="800000"/>
            <a:headEnd type="none" w="sm" len="sm"/>
            <a:tailEnd type="none" w="sm" len="sm"/>
          </a:ln>
        </p:spPr>
      </p:pic>
      <p:sp>
        <p:nvSpPr>
          <p:cNvPr id="18" name="Line 1060" descr="sdfsdf"/>
          <p:cNvSpPr>
            <a:spLocks noChangeShapeType="1"/>
          </p:cNvSpPr>
          <p:nvPr/>
        </p:nvSpPr>
        <p:spPr bwMode="auto">
          <a:xfrm>
            <a:off x="228601" y="6096000"/>
            <a:ext cx="2667000" cy="0"/>
          </a:xfrm>
          <a:prstGeom prst="line">
            <a:avLst/>
          </a:prstGeom>
          <a:noFill/>
          <a:ln w="952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29" tIns="45715" rIns="91429" bIns="45715" anchor="ctr"/>
          <a:lstStyle/>
          <a:p>
            <a:endParaRPr lang="en-US"/>
          </a:p>
        </p:txBody>
      </p:sp>
      <p:sp>
        <p:nvSpPr>
          <p:cNvPr id="19" name="Rectangle 1061"/>
          <p:cNvSpPr>
            <a:spLocks noChangeArrowheads="1"/>
          </p:cNvSpPr>
          <p:nvPr/>
        </p:nvSpPr>
        <p:spPr bwMode="auto">
          <a:xfrm>
            <a:off x="304801" y="6096001"/>
            <a:ext cx="2667000" cy="52321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91429" tIns="45715" rIns="91429" bIns="45715">
            <a:spAutoFit/>
          </a:bodyPr>
          <a:lstStyle/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Dr. Lawrence E. Flynn</a:t>
            </a:r>
          </a:p>
          <a:p>
            <a:pPr eaLnBrk="0" hangingPunct="0"/>
            <a:r>
              <a:rPr kumimoji="1" lang="en-US" sz="1400" b="1" dirty="0" smtClean="0">
                <a:latin typeface="Monotype Corsiva" pitchFamily="66" charset="0"/>
              </a:rPr>
              <a:t>Director GSICS Co-ordination Center</a:t>
            </a:r>
            <a:endParaRPr kumimoji="1" lang="en-US" sz="1400" b="1" dirty="0">
              <a:latin typeface="Monotype Corsiva" pitchFamily="66" charset="0"/>
            </a:endParaRPr>
          </a:p>
        </p:txBody>
      </p:sp>
      <p:pic>
        <p:nvPicPr>
          <p:cNvPr id="16" name="Picture 15" descr="GSICS1000px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7400" y="158496"/>
            <a:ext cx="4724400" cy="1670304"/>
          </a:xfrm>
          <a:prstGeom prst="rect">
            <a:avLst/>
          </a:prstGeom>
        </p:spPr>
      </p:pic>
      <p:pic>
        <p:nvPicPr>
          <p:cNvPr id="15" name="Picture 14" descr="sig2.bmp"/>
          <p:cNvPicPr>
            <a:picLocks noChangeAspect="1"/>
          </p:cNvPicPr>
          <p:nvPr/>
        </p:nvPicPr>
        <p:blipFill>
          <a:blip r:embed="rId6" cstate="print">
            <a:lum bright="-20000" contrast="40000"/>
          </a:blip>
          <a:srcRect b="22222"/>
          <a:stretch>
            <a:fillRect/>
          </a:stretch>
        </p:blipFill>
        <p:spPr>
          <a:xfrm>
            <a:off x="381000" y="5562600"/>
            <a:ext cx="2362200" cy="533400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5410200"/>
            <a:ext cx="198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2514600"/>
            <a:ext cx="7848600" cy="9906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THANKYOU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1596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Methodology  </a:t>
            </a:r>
            <a:r>
              <a:rPr lang="en-US" dirty="0" smtClean="0"/>
              <a:t>in draft ATBD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295400"/>
          <a:ext cx="8686800" cy="510539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572609"/>
                <a:gridCol w="656746"/>
                <a:gridCol w="999366"/>
                <a:gridCol w="1076241"/>
                <a:gridCol w="1768110"/>
                <a:gridCol w="768743"/>
                <a:gridCol w="1076241"/>
                <a:gridCol w="768744"/>
              </a:tblGrid>
              <a:tr h="52040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8000"/>
                          </a:solidFill>
                        </a:rPr>
                        <a:t> Reviewers</a:t>
                      </a:r>
                      <a:endParaRPr lang="en-US" sz="24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06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rgbClr val="7030A0"/>
                          </a:solidFill>
                        </a:rPr>
                        <a:t>Viju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7030A0"/>
                          </a:solidFill>
                        </a:rPr>
                        <a:t>Wenze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Suleiman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rgbClr val="7030A0"/>
                          </a:solidFill>
                        </a:rPr>
                        <a:t>Thorson+Chedly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rgbClr val="7030A0"/>
                          </a:solidFill>
                        </a:rPr>
                        <a:t>Issaac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rgbClr val="7030A0"/>
                          </a:solidFill>
                        </a:rPr>
                        <a:t>Chabitha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rgbClr val="7030A0"/>
                          </a:solidFill>
                        </a:rPr>
                        <a:t>Tanvir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56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Method Clarity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0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20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Method Utility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83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040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Method 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</a:rPr>
                        <a:t>Reproducibility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 descr="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3200400"/>
            <a:ext cx="313508" cy="304800"/>
          </a:xfrm>
          <a:prstGeom prst="rect">
            <a:avLst/>
          </a:prstGeom>
        </p:spPr>
      </p:pic>
      <p:pic>
        <p:nvPicPr>
          <p:cNvPr id="6" name="Picture 5" descr="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3124200"/>
            <a:ext cx="313508" cy="304800"/>
          </a:xfrm>
          <a:prstGeom prst="rect">
            <a:avLst/>
          </a:prstGeom>
        </p:spPr>
      </p:pic>
      <p:pic>
        <p:nvPicPr>
          <p:cNvPr id="7" name="Picture 6" descr="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3200400"/>
            <a:ext cx="313508" cy="304800"/>
          </a:xfrm>
          <a:prstGeom prst="rect">
            <a:avLst/>
          </a:prstGeom>
        </p:spPr>
      </p:pic>
      <p:pic>
        <p:nvPicPr>
          <p:cNvPr id="8" name="Picture 7" descr="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4267200"/>
            <a:ext cx="313508" cy="304800"/>
          </a:xfrm>
          <a:prstGeom prst="rect">
            <a:avLst/>
          </a:prstGeom>
        </p:spPr>
      </p:pic>
      <p:pic>
        <p:nvPicPr>
          <p:cNvPr id="9" name="Picture 8" descr="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5638800"/>
            <a:ext cx="313508" cy="304800"/>
          </a:xfrm>
          <a:prstGeom prst="rect">
            <a:avLst/>
          </a:prstGeom>
        </p:spPr>
      </p:pic>
      <p:pic>
        <p:nvPicPr>
          <p:cNvPr id="10" name="Picture 9" descr="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5638800"/>
            <a:ext cx="313508" cy="304800"/>
          </a:xfrm>
          <a:prstGeom prst="rect">
            <a:avLst/>
          </a:prstGeom>
        </p:spPr>
      </p:pic>
      <p:pic>
        <p:nvPicPr>
          <p:cNvPr id="11" name="Picture 10" descr="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4267200"/>
            <a:ext cx="313508" cy="304800"/>
          </a:xfrm>
          <a:prstGeom prst="rect">
            <a:avLst/>
          </a:prstGeom>
        </p:spPr>
      </p:pic>
      <p:pic>
        <p:nvPicPr>
          <p:cNvPr id="12" name="Picture 11" descr="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4191000"/>
            <a:ext cx="313508" cy="304800"/>
          </a:xfrm>
          <a:prstGeom prst="rect">
            <a:avLst/>
          </a:prstGeom>
        </p:spPr>
      </p:pic>
      <p:pic>
        <p:nvPicPr>
          <p:cNvPr id="13" name="Picture 12" descr="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5715000"/>
            <a:ext cx="313508" cy="304800"/>
          </a:xfrm>
          <a:prstGeom prst="rect">
            <a:avLst/>
          </a:prstGeom>
        </p:spPr>
      </p:pic>
      <p:pic>
        <p:nvPicPr>
          <p:cNvPr id="15" name="Picture 14" descr="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3276600"/>
            <a:ext cx="313508" cy="304800"/>
          </a:xfrm>
          <a:prstGeom prst="rect">
            <a:avLst/>
          </a:prstGeom>
        </p:spPr>
      </p:pic>
      <p:pic>
        <p:nvPicPr>
          <p:cNvPr id="16" name="Picture 15" descr="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5715000"/>
            <a:ext cx="313508" cy="304800"/>
          </a:xfrm>
          <a:prstGeom prst="rect">
            <a:avLst/>
          </a:prstGeom>
        </p:spPr>
      </p:pic>
      <p:pic>
        <p:nvPicPr>
          <p:cNvPr id="17" name="Picture 16" descr="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4343400"/>
            <a:ext cx="313508" cy="304800"/>
          </a:xfrm>
          <a:prstGeom prst="rect">
            <a:avLst/>
          </a:prstGeom>
        </p:spPr>
      </p:pic>
      <p:pic>
        <p:nvPicPr>
          <p:cNvPr id="18" name="Picture 17" descr="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3276600"/>
            <a:ext cx="313508" cy="304800"/>
          </a:xfrm>
          <a:prstGeom prst="rect">
            <a:avLst/>
          </a:prstGeom>
        </p:spPr>
      </p:pic>
      <p:pic>
        <p:nvPicPr>
          <p:cNvPr id="19" name="Picture 18" descr="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5562600"/>
            <a:ext cx="313508" cy="304800"/>
          </a:xfrm>
          <a:prstGeom prst="rect">
            <a:avLst/>
          </a:prstGeom>
        </p:spPr>
      </p:pic>
      <p:pic>
        <p:nvPicPr>
          <p:cNvPr id="20" name="Picture 19" descr="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4267200"/>
            <a:ext cx="313508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9906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+mn-lt"/>
              </a:rPr>
              <a:t>Testing </a:t>
            </a:r>
            <a:r>
              <a:rPr lang="en-US" dirty="0" smtClean="0">
                <a:latin typeface="+mn-lt"/>
              </a:rPr>
              <a:t>of the Potential GSICS Inter-Calibration Product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371603"/>
          <a:ext cx="8686801" cy="4972535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905000"/>
                <a:gridCol w="533400"/>
                <a:gridCol w="838200"/>
                <a:gridCol w="1066800"/>
                <a:gridCol w="1752600"/>
                <a:gridCol w="762000"/>
                <a:gridCol w="990600"/>
                <a:gridCol w="838201"/>
              </a:tblGrid>
              <a:tr h="3845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                        </a:t>
                      </a:r>
                      <a:r>
                        <a:rPr lang="en-US" sz="2800" b="1" dirty="0" smtClean="0">
                          <a:solidFill>
                            <a:srgbClr val="008000"/>
                          </a:solidFill>
                        </a:rPr>
                        <a:t> Reviewers</a:t>
                      </a:r>
                      <a:endParaRPr lang="en-US" sz="2800" b="1" dirty="0">
                        <a:solidFill>
                          <a:srgbClr val="008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6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rgbClr val="7030A0"/>
                          </a:solidFill>
                        </a:rPr>
                        <a:t>Viju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800" b="1" dirty="0" err="1" smtClean="0">
                          <a:solidFill>
                            <a:srgbClr val="7030A0"/>
                          </a:solidFill>
                        </a:rPr>
                        <a:t>Wenze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Suleiman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          Thorson</a:t>
                      </a:r>
                      <a:endParaRPr lang="en-US" sz="1800" b="1" baseline="0" dirty="0" smtClean="0">
                        <a:solidFill>
                          <a:srgbClr val="7030A0"/>
                        </a:solidFill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solidFill>
                            <a:srgbClr val="7030A0"/>
                          </a:solidFill>
                        </a:rPr>
                        <a:t>               &amp; 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7030A0"/>
                          </a:solidFill>
                        </a:rPr>
                        <a:t>          </a:t>
                      </a:r>
                      <a:r>
                        <a:rPr lang="en-US" sz="1800" b="1" dirty="0" err="1" smtClean="0">
                          <a:solidFill>
                            <a:srgbClr val="7030A0"/>
                          </a:solidFill>
                        </a:rPr>
                        <a:t>Chedly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rgbClr val="7030A0"/>
                          </a:solidFill>
                        </a:rPr>
                        <a:t>Issaac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rgbClr val="7030A0"/>
                          </a:solidFill>
                        </a:rPr>
                        <a:t>Chabitha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solidFill>
                            <a:srgbClr val="7030A0"/>
                          </a:solidFill>
                        </a:rPr>
                        <a:t>Tanvir</a:t>
                      </a:r>
                      <a:endParaRPr lang="en-US" sz="1800" b="1" dirty="0">
                        <a:solidFill>
                          <a:srgbClr val="7030A0"/>
                        </a:solidFill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604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73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</a:rPr>
                        <a:t>Data Accessibility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9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39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</a:rPr>
                        <a:t>Availability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00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65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baseline="0" dirty="0" smtClean="0">
                          <a:solidFill>
                            <a:srgbClr val="C00000"/>
                          </a:solidFill>
                        </a:rPr>
                        <a:t>Data </a:t>
                      </a:r>
                      <a:r>
                        <a:rPr lang="en-US" sz="1800" b="1" kern="1200" baseline="0" dirty="0" smtClean="0">
                          <a:solidFill>
                            <a:srgbClr val="C00000"/>
                          </a:solidFill>
                        </a:rPr>
                        <a:t>Ease of Use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61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273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baseline="0" dirty="0" smtClean="0">
                          <a:solidFill>
                            <a:srgbClr val="C00000"/>
                          </a:solidFill>
                        </a:rPr>
                        <a:t>Product Suitability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44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4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baseline="0" dirty="0" smtClean="0">
                          <a:solidFill>
                            <a:srgbClr val="C00000"/>
                          </a:solidFill>
                        </a:rPr>
                        <a:t>Product Reliability</a:t>
                      </a:r>
                      <a:endParaRPr lang="en-US" sz="18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 descr="rig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2895600"/>
            <a:ext cx="313508" cy="304800"/>
          </a:xfrm>
          <a:prstGeom prst="rect">
            <a:avLst/>
          </a:prstGeom>
        </p:spPr>
      </p:pic>
      <p:pic>
        <p:nvPicPr>
          <p:cNvPr id="6" name="Picture 5" descr="rig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4419600"/>
            <a:ext cx="313508" cy="304800"/>
          </a:xfrm>
          <a:prstGeom prst="rect">
            <a:avLst/>
          </a:prstGeom>
        </p:spPr>
      </p:pic>
      <p:pic>
        <p:nvPicPr>
          <p:cNvPr id="7" name="Picture 6" descr="rig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5181600"/>
            <a:ext cx="313508" cy="304800"/>
          </a:xfrm>
          <a:prstGeom prst="rect">
            <a:avLst/>
          </a:prstGeom>
        </p:spPr>
      </p:pic>
      <p:pic>
        <p:nvPicPr>
          <p:cNvPr id="8" name="Picture 7" descr="rig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3657600"/>
            <a:ext cx="313508" cy="304800"/>
          </a:xfrm>
          <a:prstGeom prst="rect">
            <a:avLst/>
          </a:prstGeom>
        </p:spPr>
      </p:pic>
      <p:pic>
        <p:nvPicPr>
          <p:cNvPr id="9" name="Picture 8" descr="rig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49492" y="3657600"/>
            <a:ext cx="313508" cy="304800"/>
          </a:xfrm>
          <a:prstGeom prst="rect">
            <a:avLst/>
          </a:prstGeom>
        </p:spPr>
      </p:pic>
      <p:pic>
        <p:nvPicPr>
          <p:cNvPr id="10" name="Picture 9" descr="rig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49492" y="2895600"/>
            <a:ext cx="313508" cy="304800"/>
          </a:xfrm>
          <a:prstGeom prst="rect">
            <a:avLst/>
          </a:prstGeom>
        </p:spPr>
      </p:pic>
      <p:pic>
        <p:nvPicPr>
          <p:cNvPr id="11" name="Picture 10" descr="rig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49492" y="4419600"/>
            <a:ext cx="313508" cy="304800"/>
          </a:xfrm>
          <a:prstGeom prst="rect">
            <a:avLst/>
          </a:prstGeom>
        </p:spPr>
      </p:pic>
      <p:pic>
        <p:nvPicPr>
          <p:cNvPr id="12" name="Picture 11" descr="rig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49492" y="5181600"/>
            <a:ext cx="313508" cy="304800"/>
          </a:xfrm>
          <a:prstGeom prst="rect">
            <a:avLst/>
          </a:prstGeom>
        </p:spPr>
      </p:pic>
      <p:pic>
        <p:nvPicPr>
          <p:cNvPr id="14" name="Picture 13" descr="rig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6019800"/>
            <a:ext cx="313508" cy="304800"/>
          </a:xfrm>
          <a:prstGeom prst="rect">
            <a:avLst/>
          </a:prstGeom>
        </p:spPr>
      </p:pic>
      <p:pic>
        <p:nvPicPr>
          <p:cNvPr id="15" name="Picture 14" descr="rig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58200" y="6019800"/>
            <a:ext cx="313508" cy="304800"/>
          </a:xfrm>
          <a:prstGeom prst="rect">
            <a:avLst/>
          </a:prstGeom>
        </p:spPr>
      </p:pic>
      <p:pic>
        <p:nvPicPr>
          <p:cNvPr id="17" name="Picture 16" descr="rig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63092" y="2895600"/>
            <a:ext cx="313508" cy="304800"/>
          </a:xfrm>
          <a:prstGeom prst="rect">
            <a:avLst/>
          </a:prstGeom>
        </p:spPr>
      </p:pic>
      <p:pic>
        <p:nvPicPr>
          <p:cNvPr id="18" name="Picture 17" descr="rig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3657600"/>
            <a:ext cx="313508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5257800"/>
          </a:xfr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56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6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Thorsen</a:t>
            </a:r>
            <a:r>
              <a:rPr lang="en-US" sz="56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sz="5600" b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Chedly</a:t>
            </a:r>
            <a:r>
              <a:rPr lang="en-US" sz="56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 “I </a:t>
            </a:r>
            <a:r>
              <a:rPr lang="en-US" sz="5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consider this the most advanced MSU/AMSU L1 dataset available for climate </a:t>
            </a:r>
            <a:r>
              <a:rPr lang="en-US" sz="5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purposes. This </a:t>
            </a:r>
            <a:r>
              <a:rPr lang="en-US" sz="5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 an important contribution and will be important in helping to </a:t>
            </a:r>
            <a:r>
              <a:rPr lang="en-US" sz="5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understand discrepancies </a:t>
            </a:r>
            <a:r>
              <a:rPr lang="en-US" sz="5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between current MSU/AMSU climate datasets</a:t>
            </a:r>
            <a:r>
              <a:rPr lang="en-US" sz="5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5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“</a:t>
            </a:r>
          </a:p>
          <a:p>
            <a:pPr algn="just">
              <a:lnSpc>
                <a:spcPct val="170000"/>
              </a:lnSpc>
            </a:pPr>
            <a:endParaRPr lang="en-US" sz="56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en-US" sz="5600" b="1" i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Viju</a:t>
            </a:r>
            <a:r>
              <a:rPr lang="en-US" sz="5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 “This is a great work and serves as an example for climate data record development”</a:t>
            </a:r>
          </a:p>
          <a:p>
            <a:pPr algn="just">
              <a:lnSpc>
                <a:spcPct val="170000"/>
              </a:lnSpc>
            </a:pPr>
            <a:endParaRPr lang="en-US" sz="5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en-US" sz="5600" b="1" i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Wenze</a:t>
            </a:r>
            <a:r>
              <a:rPr lang="en-US" sz="5600" b="1" i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=” The only concern is that the method is quite sensitive to the quality of the input data, so it is important to do some pre-screen before applying the method”.</a:t>
            </a:r>
          </a:p>
          <a:p>
            <a:pPr algn="just">
              <a:lnSpc>
                <a:spcPct val="170000"/>
              </a:lnSpc>
            </a:pPr>
            <a:endParaRPr lang="en-US" sz="5600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en-US" sz="5600" b="1" i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Suleiman </a:t>
            </a:r>
            <a:r>
              <a:rPr lang="en-US" sz="5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=“</a:t>
            </a:r>
            <a:r>
              <a:rPr lang="en-US" sz="56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 strongly believe that the method accomplished its purpose as the authors clearly showed</a:t>
            </a:r>
            <a:r>
              <a:rPr lang="en-US" sz="5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.”</a:t>
            </a:r>
          </a:p>
          <a:p>
            <a:pPr algn="just">
              <a:lnSpc>
                <a:spcPct val="170000"/>
              </a:lnSpc>
              <a:buNone/>
            </a:pPr>
            <a:endParaRPr lang="en-US" sz="5600" b="1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en-US" sz="5600" b="1" i="1" dirty="0" err="1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Tanvir</a:t>
            </a:r>
            <a:r>
              <a:rPr lang="en-US" sz="5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 “</a:t>
            </a:r>
            <a:r>
              <a:rPr lang="en-US" sz="5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Overall, the product can be recommended for CDR users. The method is very effective, and suitable for climate study, especially for the purpose of maintaining a consistent climate data record</a:t>
            </a:r>
            <a:r>
              <a:rPr lang="en-US" sz="5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56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”</a:t>
            </a:r>
            <a:endParaRPr lang="en-US" sz="5600" b="1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en-US" sz="1100" dirty="0" smtClean="0"/>
          </a:p>
          <a:p>
            <a:pPr>
              <a:buNone/>
            </a:pPr>
            <a:endParaRPr lang="en-US" sz="1100" dirty="0"/>
          </a:p>
          <a:p>
            <a:pPr>
              <a:buNone/>
            </a:pPr>
            <a:endParaRPr lang="en-US" sz="11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Individual comments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Four Product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Submission Phase</a:t>
            </a:r>
          </a:p>
          <a:p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Demonstration Phase</a:t>
            </a:r>
          </a:p>
          <a:p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Pre-operational Phase</a:t>
            </a:r>
          </a:p>
          <a:p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Operational Phase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3B9B-7290-46FC-ABA4-7EF70BFE437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 descr="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0492" y="1752600"/>
            <a:ext cx="313508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GPPA: Submission Phase</a:t>
            </a: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auto">
          <a:xfrm>
            <a:off x="228600" y="1295400"/>
            <a:ext cx="6137033" cy="2038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Phase Progress:</a:t>
            </a:r>
            <a:endParaRPr lang="en-US" sz="2400" i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30188">
              <a:lnSpc>
                <a:spcPct val="150000"/>
              </a:lnSpc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GSICS Product Acceptance Form (GPAF) is satisfactory,</a:t>
            </a:r>
          </a:p>
          <a:p>
            <a:pPr marL="230188" indent="-230188">
              <a:lnSpc>
                <a:spcPct val="150000"/>
              </a:lnSpc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Sample data files conform to GSICS file and parameter naming and format standards,</a:t>
            </a:r>
          </a:p>
          <a:p>
            <a:pPr marL="230188" indent="-230188">
              <a:lnSpc>
                <a:spcPct val="150000"/>
              </a:lnSpc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Verified to be within GSICS scope, and </a:t>
            </a:r>
          </a:p>
          <a:p>
            <a:pPr marL="230188" indent="-230188">
              <a:lnSpc>
                <a:spcPct val="150000"/>
              </a:lnSpc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Theoretical basis is understood at a high-level. </a:t>
            </a: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  <p:pic>
        <p:nvPicPr>
          <p:cNvPr id="6" name="Picture 5" descr="463px-Apollo_17_Pre-Launch_-_GPN-2000-0006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399" y="1347276"/>
            <a:ext cx="1702777" cy="2386524"/>
          </a:xfrm>
          <a:prstGeom prst="rect">
            <a:avLst/>
          </a:prstGeom>
        </p:spPr>
      </p:pic>
      <p:sp>
        <p:nvSpPr>
          <p:cNvPr id="7" name="Rectangle 35"/>
          <p:cNvSpPr>
            <a:spLocks noChangeArrowheads="1"/>
          </p:cNvSpPr>
          <p:nvPr/>
        </p:nvSpPr>
        <p:spPr bwMode="auto">
          <a:xfrm>
            <a:off x="152400" y="5943600"/>
            <a:ext cx="422030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Maximum Time Period:  </a:t>
            </a:r>
            <a:r>
              <a:rPr lang="en-US" sz="2000" b="1" dirty="0" smtClean="0">
                <a:solidFill>
                  <a:srgbClr val="7030A0"/>
                </a:solidFill>
                <a:latin typeface="+mn-lt"/>
                <a:cs typeface="Arial"/>
              </a:rPr>
              <a:t>90 Days</a:t>
            </a: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8" name="Rectangle 35"/>
          <p:cNvSpPr>
            <a:spLocks noChangeArrowheads="1"/>
          </p:cNvSpPr>
          <p:nvPr/>
        </p:nvSpPr>
        <p:spPr bwMode="auto">
          <a:xfrm>
            <a:off x="152400" y="3352800"/>
            <a:ext cx="885092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Documents &amp; Data to GCC:</a:t>
            </a:r>
            <a:endParaRPr lang="en-US" sz="2400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22250">
              <a:lnSpc>
                <a:spcPct val="150000"/>
              </a:lnSpc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GPAF sections that detail product name, POC, brief description, and relevance to GSICS.</a:t>
            </a:r>
          </a:p>
          <a:p>
            <a:pPr marL="230188" indent="-222250">
              <a:lnSpc>
                <a:spcPct val="150000"/>
              </a:lnSpc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Preliminary version of the product algorithm theoretical basis document (ATBD)</a:t>
            </a:r>
          </a:p>
          <a:p>
            <a:pPr marL="230188" indent="-222250">
              <a:lnSpc>
                <a:spcPct val="150000"/>
              </a:lnSpc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Sample product files that adhere to GSICS file and parameter naming conventions</a:t>
            </a: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140680" y="5257800"/>
            <a:ext cx="9003320" cy="67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30188" indent="-222250">
              <a:buClr>
                <a:schemeClr val="tx1"/>
              </a:buClr>
              <a:buSzPct val="80000"/>
              <a:defRPr/>
            </a:pPr>
            <a:r>
              <a:rPr lang="en-US" sz="2400" b="1" i="1" dirty="0" smtClean="0">
                <a:solidFill>
                  <a:srgbClr val="000000"/>
                </a:solidFill>
                <a:cs typeface="Arial"/>
              </a:rPr>
              <a:t>Reviewers: </a:t>
            </a:r>
            <a:r>
              <a:rPr lang="en-US" sz="2000" b="1" dirty="0" smtClean="0">
                <a:solidFill>
                  <a:srgbClr val="7030A0"/>
                </a:solidFill>
                <a:cs typeface="Times New Roman" pitchFamily="18" charset="0"/>
              </a:rPr>
              <a:t>GSICS Product Acceptance Team (GPAT)</a:t>
            </a:r>
            <a:endParaRPr lang="en-US" sz="2000" b="1" dirty="0" smtClean="0">
              <a:solidFill>
                <a:srgbClr val="7030A0"/>
              </a:solidFill>
              <a:latin typeface="+mn-lt"/>
              <a:cs typeface="Arial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b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cs typeface="Times New Roman" pitchFamily="18" charset="0"/>
              </a:rPr>
              <a:t>GPPA: Demonstration Phase </a:t>
            </a:r>
          </a:p>
        </p:txBody>
      </p:sp>
      <p:pic>
        <p:nvPicPr>
          <p:cNvPr id="5" name="Picture 4" descr="750px-Apollo_16_Launch_-_GPN-2000-0006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86954" y="1346200"/>
            <a:ext cx="2051538" cy="1778000"/>
          </a:xfrm>
          <a:prstGeom prst="rect">
            <a:avLst/>
          </a:prstGeom>
        </p:spPr>
      </p:pic>
      <p:sp>
        <p:nvSpPr>
          <p:cNvPr id="6" name="Rectangle 35"/>
          <p:cNvSpPr>
            <a:spLocks noChangeArrowheads="1"/>
          </p:cNvSpPr>
          <p:nvPr/>
        </p:nvSpPr>
        <p:spPr bwMode="auto">
          <a:xfrm>
            <a:off x="152400" y="1447800"/>
            <a:ext cx="6629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Phase progress</a:t>
            </a: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:</a:t>
            </a:r>
          </a:p>
          <a:p>
            <a:pPr>
              <a:buClr>
                <a:srgbClr val="FF9900"/>
              </a:buClr>
              <a:buSzPct val="80000"/>
              <a:buFont typeface="Wingdings" pitchFamily="2" charset="2"/>
              <a:buNone/>
              <a:defRPr/>
            </a:pPr>
            <a:endParaRPr lang="en-US" sz="1600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30188">
              <a:lnSpc>
                <a:spcPct val="150000"/>
              </a:lnSpc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b="1" dirty="0" smtClean="0">
                <a:solidFill>
                  <a:srgbClr val="7030A0"/>
                </a:solidFill>
                <a:latin typeface="+mn-lt"/>
                <a:cs typeface="Arial"/>
              </a:rPr>
              <a:t>Founding concepts, supporting models and measurements and implementation are documented and fully understood </a:t>
            </a:r>
          </a:p>
          <a:p>
            <a:pPr marL="230188" indent="-230188">
              <a:lnSpc>
                <a:spcPct val="150000"/>
              </a:lnSpc>
              <a:buClr>
                <a:schemeClr val="tx1"/>
              </a:buClr>
              <a:buSzPct val="80000"/>
              <a:defRPr/>
            </a:pPr>
            <a:endParaRPr lang="en-US" sz="1800" b="1" dirty="0" smtClean="0">
              <a:solidFill>
                <a:srgbClr val="7030A0"/>
              </a:solidFill>
              <a:latin typeface="+mn-lt"/>
              <a:cs typeface="Arial"/>
            </a:endParaRPr>
          </a:p>
          <a:p>
            <a:pPr marL="230188" indent="-230188">
              <a:lnSpc>
                <a:spcPct val="150000"/>
              </a:lnSpc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b="1" dirty="0" smtClean="0">
                <a:solidFill>
                  <a:srgbClr val="7030A0"/>
                </a:solidFill>
                <a:latin typeface="+mn-lt"/>
                <a:cs typeface="Arial"/>
              </a:rPr>
              <a:t>Traceability to community reference standard is documented</a:t>
            </a:r>
          </a:p>
          <a:p>
            <a:pPr marL="230188" indent="-230188">
              <a:lnSpc>
                <a:spcPct val="150000"/>
              </a:lnSpc>
              <a:buClr>
                <a:schemeClr val="tx1"/>
              </a:buClr>
              <a:buSzPct val="80000"/>
              <a:buFont typeface="Arial"/>
              <a:buChar char="•"/>
              <a:defRPr/>
            </a:pPr>
            <a:endParaRPr lang="en-US" sz="1800" b="1" dirty="0" smtClean="0">
              <a:solidFill>
                <a:srgbClr val="7030A0"/>
              </a:solidFill>
              <a:latin typeface="+mn-lt"/>
              <a:cs typeface="Arial"/>
            </a:endParaRPr>
          </a:p>
          <a:p>
            <a:pPr marL="230188" indent="-230188">
              <a:lnSpc>
                <a:spcPct val="150000"/>
              </a:lnSpc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b="1" dirty="0" smtClean="0">
                <a:solidFill>
                  <a:srgbClr val="7030A0"/>
                </a:solidFill>
                <a:latin typeface="+mn-lt"/>
                <a:cs typeface="Arial"/>
              </a:rPr>
              <a:t>Quality Indicator is documented and well-defined</a:t>
            </a:r>
          </a:p>
          <a:p>
            <a:pPr marL="230188" indent="-230188">
              <a:lnSpc>
                <a:spcPct val="150000"/>
              </a:lnSpc>
              <a:buClr>
                <a:schemeClr val="tx1"/>
              </a:buClr>
              <a:buSzPct val="80000"/>
              <a:buFont typeface="Arial"/>
              <a:buChar char="•"/>
              <a:defRPr/>
            </a:pPr>
            <a:endParaRPr lang="en-US" sz="1800" b="1" dirty="0" smtClean="0">
              <a:solidFill>
                <a:srgbClr val="7030A0"/>
              </a:solidFill>
              <a:latin typeface="+mn-lt"/>
              <a:cs typeface="Arial"/>
            </a:endParaRPr>
          </a:p>
          <a:p>
            <a:pPr marL="230188" indent="-230188">
              <a:lnSpc>
                <a:spcPct val="150000"/>
              </a:lnSpc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b="1" dirty="0" smtClean="0">
                <a:solidFill>
                  <a:srgbClr val="7030A0"/>
                </a:solidFill>
                <a:latin typeface="+mn-lt"/>
                <a:cs typeface="Arial"/>
              </a:rPr>
              <a:t>Tested and reviewed by potential product users</a:t>
            </a:r>
          </a:p>
          <a:p>
            <a:pPr marL="230188" indent="-230188">
              <a:lnSpc>
                <a:spcPct val="150000"/>
              </a:lnSpc>
              <a:buClr>
                <a:schemeClr val="tx1"/>
              </a:buClr>
              <a:buSzPct val="80000"/>
              <a:buFont typeface="Arial"/>
              <a:buChar char="•"/>
              <a:defRPr/>
            </a:pPr>
            <a:endParaRPr lang="en-US" sz="1800" b="1" dirty="0" smtClean="0">
              <a:solidFill>
                <a:srgbClr val="7030A0"/>
              </a:solidFill>
              <a:latin typeface="+mn-lt"/>
              <a:cs typeface="Arial"/>
            </a:endParaRPr>
          </a:p>
          <a:p>
            <a:pPr marL="230188" indent="-230188">
              <a:lnSpc>
                <a:spcPct val="150000"/>
              </a:lnSpc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sz="1800" b="1" dirty="0" smtClean="0">
                <a:solidFill>
                  <a:srgbClr val="7030A0"/>
                </a:solidFill>
                <a:latin typeface="+mn-lt"/>
                <a:cs typeface="Arial"/>
              </a:rPr>
              <a:t>Data released to GSICS members and potential users.</a:t>
            </a:r>
            <a:endParaRPr lang="en-US" sz="18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rial"/>
            </a:endParaRPr>
          </a:p>
        </p:txBody>
      </p:sp>
      <p:pic>
        <p:nvPicPr>
          <p:cNvPr id="10" name="Picture 9" descr="righ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2514600"/>
            <a:ext cx="313508" cy="304800"/>
          </a:xfrm>
          <a:prstGeom prst="rect">
            <a:avLst/>
          </a:prstGeom>
        </p:spPr>
      </p:pic>
      <p:pic>
        <p:nvPicPr>
          <p:cNvPr id="11" name="Picture 10" descr="righ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3276600"/>
            <a:ext cx="313508" cy="304800"/>
          </a:xfrm>
          <a:prstGeom prst="rect">
            <a:avLst/>
          </a:prstGeom>
        </p:spPr>
      </p:pic>
      <p:pic>
        <p:nvPicPr>
          <p:cNvPr id="12" name="Picture 11" descr="righ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7800" y="4114800"/>
            <a:ext cx="313508" cy="304800"/>
          </a:xfrm>
          <a:prstGeom prst="rect">
            <a:avLst/>
          </a:prstGeom>
        </p:spPr>
      </p:pic>
      <p:pic>
        <p:nvPicPr>
          <p:cNvPr id="13" name="Picture 12" descr="righ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5105400"/>
            <a:ext cx="313508" cy="304800"/>
          </a:xfrm>
          <a:prstGeom prst="rect">
            <a:avLst/>
          </a:prstGeom>
        </p:spPr>
      </p:pic>
      <p:pic>
        <p:nvPicPr>
          <p:cNvPr id="14" name="Picture 13" descr="righ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2600" y="5867400"/>
            <a:ext cx="313508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5"/>
          <p:cNvSpPr>
            <a:spLocks noChangeArrowheads="1"/>
          </p:cNvSpPr>
          <p:nvPr/>
        </p:nvSpPr>
        <p:spPr bwMode="auto">
          <a:xfrm>
            <a:off x="211015" y="1752600"/>
            <a:ext cx="855198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buClr>
                <a:srgbClr val="FF9900"/>
              </a:buClr>
              <a:buSzPct val="80000"/>
              <a:defRPr/>
            </a:pP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Documents &amp; Data to GCC</a:t>
            </a:r>
            <a:r>
              <a:rPr lang="en-US" sz="24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:</a:t>
            </a:r>
          </a:p>
          <a:p>
            <a:pPr>
              <a:buClr>
                <a:srgbClr val="FF9900"/>
              </a:buClr>
              <a:buSzPct val="80000"/>
              <a:defRPr/>
            </a:pPr>
            <a:endParaRPr lang="en-US" sz="2400" i="1" dirty="0" smtClean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b="1" dirty="0" smtClean="0">
                <a:solidFill>
                  <a:srgbClr val="7030A0"/>
                </a:solidFill>
                <a:latin typeface="+mn-lt"/>
              </a:rPr>
              <a:t>Routine product upload to a GSICS data server and agree on file retention policy.</a:t>
            </a:r>
          </a:p>
          <a:p>
            <a:pPr marL="230188" indent="-222250">
              <a:buClr>
                <a:schemeClr val="tx1"/>
              </a:buClr>
              <a:buSzPct val="80000"/>
              <a:defRPr/>
            </a:pPr>
            <a:endParaRPr lang="en-US" b="1" dirty="0" smtClean="0">
              <a:solidFill>
                <a:srgbClr val="7030A0"/>
              </a:solidFill>
              <a:latin typeface="+mn-lt"/>
            </a:endParaRPr>
          </a:p>
          <a:p>
            <a:pPr marL="230188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b="1" dirty="0" smtClean="0">
                <a:solidFill>
                  <a:srgbClr val="7030A0"/>
                </a:solidFill>
                <a:latin typeface="+mn-lt"/>
              </a:rPr>
              <a:t>Baseline versions of four documents critical to product quality assurance </a:t>
            </a:r>
          </a:p>
          <a:p>
            <a:pPr marL="230188" indent="-222250">
              <a:buClr>
                <a:schemeClr val="tx1"/>
              </a:buClr>
              <a:buSzPct val="80000"/>
              <a:defRPr/>
            </a:pPr>
            <a:endParaRPr lang="en-US" b="1" dirty="0" smtClean="0">
              <a:solidFill>
                <a:srgbClr val="7030A0"/>
              </a:solidFill>
              <a:latin typeface="+mn-lt"/>
            </a:endParaRPr>
          </a:p>
          <a:p>
            <a:pPr marL="687388" lvl="1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b="1" dirty="0" smtClean="0">
                <a:solidFill>
                  <a:srgbClr val="7030A0"/>
                </a:solidFill>
                <a:latin typeface="+mn-lt"/>
              </a:rPr>
              <a:t>Algorithm Theoretical Basis Document</a:t>
            </a:r>
          </a:p>
          <a:p>
            <a:pPr marL="687388" lvl="1" indent="-222250">
              <a:buClr>
                <a:schemeClr val="tx1"/>
              </a:buClr>
              <a:buSzPct val="80000"/>
              <a:defRPr/>
            </a:pPr>
            <a:endParaRPr lang="en-US" b="1" dirty="0" smtClean="0">
              <a:solidFill>
                <a:srgbClr val="7030A0"/>
              </a:solidFill>
              <a:latin typeface="+mn-lt"/>
            </a:endParaRPr>
          </a:p>
          <a:p>
            <a:pPr marL="687388" lvl="1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b="1" dirty="0" smtClean="0">
                <a:solidFill>
                  <a:srgbClr val="7030A0"/>
                </a:solidFill>
                <a:latin typeface="+mn-lt"/>
              </a:rPr>
              <a:t>Document describing product traceability to standards</a:t>
            </a:r>
          </a:p>
          <a:p>
            <a:pPr marL="687388" lvl="1" indent="-222250">
              <a:buClr>
                <a:schemeClr val="tx1"/>
              </a:buClr>
              <a:buSzPct val="80000"/>
              <a:defRPr/>
            </a:pPr>
            <a:endParaRPr lang="en-US" b="1" dirty="0" smtClean="0">
              <a:solidFill>
                <a:srgbClr val="7030A0"/>
              </a:solidFill>
              <a:latin typeface="+mn-lt"/>
            </a:endParaRPr>
          </a:p>
          <a:p>
            <a:pPr marL="687388" lvl="1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b="1" dirty="0" smtClean="0">
                <a:solidFill>
                  <a:srgbClr val="7030A0"/>
                </a:solidFill>
                <a:latin typeface="+mn-lt"/>
              </a:rPr>
              <a:t>Product supporting </a:t>
            </a:r>
            <a:r>
              <a:rPr lang="en-US" b="1" dirty="0" smtClean="0">
                <a:solidFill>
                  <a:srgbClr val="7030A0"/>
                </a:solidFill>
                <a:latin typeface="+mn-lt"/>
              </a:rPr>
              <a:t>radioactive </a:t>
            </a:r>
            <a:r>
              <a:rPr lang="en-US" b="1" dirty="0" smtClean="0">
                <a:solidFill>
                  <a:srgbClr val="7030A0"/>
                </a:solidFill>
                <a:latin typeface="+mn-lt"/>
              </a:rPr>
              <a:t>transfer model and cal/</a:t>
            </a:r>
            <a:r>
              <a:rPr lang="en-US" b="1" dirty="0" err="1" smtClean="0">
                <a:solidFill>
                  <a:srgbClr val="7030A0"/>
                </a:solidFill>
                <a:latin typeface="+mn-lt"/>
              </a:rPr>
              <a:t>val</a:t>
            </a:r>
            <a:r>
              <a:rPr lang="en-US" b="1" dirty="0" smtClean="0">
                <a:solidFill>
                  <a:srgbClr val="7030A0"/>
                </a:solidFill>
                <a:latin typeface="+mn-lt"/>
              </a:rPr>
              <a:t> supporting measurements description</a:t>
            </a:r>
          </a:p>
          <a:p>
            <a:pPr marL="687388" lvl="1" indent="-222250">
              <a:buClr>
                <a:schemeClr val="tx1"/>
              </a:buClr>
              <a:buSzPct val="80000"/>
              <a:defRPr/>
            </a:pPr>
            <a:r>
              <a:rPr lang="en-US" b="1" dirty="0" smtClean="0">
                <a:solidFill>
                  <a:srgbClr val="7030A0"/>
                </a:solidFill>
                <a:latin typeface="+mn-lt"/>
              </a:rPr>
              <a:t> </a:t>
            </a:r>
          </a:p>
          <a:p>
            <a:pPr marL="687388" lvl="1" indent="-222250">
              <a:buClr>
                <a:schemeClr val="tx1"/>
              </a:buClr>
              <a:buSzPct val="80000"/>
              <a:buFont typeface="Arial"/>
              <a:buChar char="•"/>
              <a:defRPr/>
            </a:pPr>
            <a:r>
              <a:rPr lang="en-US" b="1" dirty="0" smtClean="0">
                <a:solidFill>
                  <a:srgbClr val="7030A0"/>
                </a:solidFill>
                <a:latin typeface="+mn-lt"/>
              </a:rPr>
              <a:t>Product quality indicator description and justification </a:t>
            </a:r>
            <a:r>
              <a:rPr lang="en-US" b="1" dirty="0" smtClean="0">
                <a:solidFill>
                  <a:srgbClr val="7030A0"/>
                </a:solidFill>
                <a:latin typeface="+mn-lt"/>
              </a:rPr>
              <a:t>q1`</a:t>
            </a:r>
            <a:endParaRPr lang="en-US" b="1" dirty="0" smtClean="0">
              <a:solidFill>
                <a:srgbClr val="7030A0"/>
              </a:solidFill>
              <a:latin typeface="+mn-lt"/>
            </a:endParaRPr>
          </a:p>
        </p:txBody>
      </p:sp>
      <p:pic>
        <p:nvPicPr>
          <p:cNvPr id="5" name="Picture 4" descr="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53400" y="2438400"/>
            <a:ext cx="313508" cy="304800"/>
          </a:xfrm>
          <a:prstGeom prst="rect">
            <a:avLst/>
          </a:prstGeom>
        </p:spPr>
      </p:pic>
      <p:pic>
        <p:nvPicPr>
          <p:cNvPr id="6" name="Picture 5" descr="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3581400"/>
            <a:ext cx="313508" cy="304800"/>
          </a:xfrm>
          <a:prstGeom prst="rect">
            <a:avLst/>
          </a:prstGeom>
        </p:spPr>
      </p:pic>
      <p:pic>
        <p:nvPicPr>
          <p:cNvPr id="7" name="Picture 6" descr="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4191000"/>
            <a:ext cx="313508" cy="304800"/>
          </a:xfrm>
          <a:prstGeom prst="rect">
            <a:avLst/>
          </a:prstGeom>
        </p:spPr>
      </p:pic>
      <p:pic>
        <p:nvPicPr>
          <p:cNvPr id="8" name="Picture 7" descr="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5029200"/>
            <a:ext cx="313508" cy="304800"/>
          </a:xfrm>
          <a:prstGeom prst="rect">
            <a:avLst/>
          </a:prstGeom>
        </p:spPr>
      </p:pic>
      <p:pic>
        <p:nvPicPr>
          <p:cNvPr id="9" name="Picture 8" descr="righ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5486400"/>
            <a:ext cx="313508" cy="304800"/>
          </a:xfrm>
          <a:prstGeom prst="rect">
            <a:avLst/>
          </a:prstGeom>
        </p:spPr>
      </p:pic>
      <p:pic>
        <p:nvPicPr>
          <p:cNvPr id="10" name="Picture 9" descr="righ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0" y="1676400"/>
            <a:ext cx="391885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1212</Words>
  <Application>Microsoft Office PowerPoint</Application>
  <PresentationFormat>On-screen Show (4:3)</PresentationFormat>
  <Paragraphs>243</Paragraphs>
  <Slides>23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GSICS Review Summary</vt:lpstr>
      <vt:lpstr>Slide 2</vt:lpstr>
      <vt:lpstr> Methodology  in draft ATBD </vt:lpstr>
      <vt:lpstr> Testing of the Potential GSICS Inter-Calibration Product </vt:lpstr>
      <vt:lpstr>Individual comments</vt:lpstr>
      <vt:lpstr>Four Product Phases</vt:lpstr>
      <vt:lpstr>GPPA: Submission Phase</vt:lpstr>
      <vt:lpstr>GPPA: Demonstration Phase </vt:lpstr>
      <vt:lpstr>Slide 9</vt:lpstr>
      <vt:lpstr>GPPA: Pre-operational Phase </vt:lpstr>
      <vt:lpstr>Final Comments and Recommendation to GCC Director</vt:lpstr>
      <vt:lpstr>Slide 12</vt:lpstr>
      <vt:lpstr>GCC Decision</vt:lpstr>
      <vt:lpstr>Slide 14</vt:lpstr>
      <vt:lpstr>                Certificate of Appreciation           </vt:lpstr>
      <vt:lpstr>                Certificate of Appreciation           </vt:lpstr>
      <vt:lpstr>                Certificate of Appreciation           </vt:lpstr>
      <vt:lpstr>                Certificate of Appreciation           </vt:lpstr>
      <vt:lpstr>                Certificate of Appreciation           </vt:lpstr>
      <vt:lpstr>                Certificate of Appreciation           </vt:lpstr>
      <vt:lpstr>                Certificate of Appreciation           </vt:lpstr>
      <vt:lpstr>                Certificate of Appreciation           </vt:lpstr>
      <vt:lpstr>Slide 23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Review Summarry</dc:title>
  <dc:creator>mbali</dc:creator>
  <cp:lastModifiedBy>mbali</cp:lastModifiedBy>
  <cp:revision>59</cp:revision>
  <dcterms:created xsi:type="dcterms:W3CDTF">2013-11-30T01:25:38Z</dcterms:created>
  <dcterms:modified xsi:type="dcterms:W3CDTF">2013-12-02T20:16:56Z</dcterms:modified>
</cp:coreProperties>
</file>