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307" r:id="rId2"/>
    <p:sldId id="308" r:id="rId3"/>
    <p:sldId id="310" r:id="rId4"/>
    <p:sldId id="315" r:id="rId5"/>
    <p:sldId id="316" r:id="rId6"/>
    <p:sldId id="317" r:id="rId7"/>
    <p:sldId id="318" r:id="rId8"/>
    <p:sldId id="319" r:id="rId9"/>
    <p:sldId id="320" r:id="rId10"/>
    <p:sldId id="32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>
        <p:scale>
          <a:sx n="80" d="100"/>
          <a:sy n="80" d="100"/>
        </p:scale>
        <p:origin x="-11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0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a.gov/index.html" TargetMode="External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a.gov/index.html" TargetMode="External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a.gov/index.html" TargetMode="External"/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a.gov/index.html" TargetMode="External"/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aa.gov/index.html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a.gov/index.html" TargetMode="External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www.noaa.gov/index.html" TargetMode="Externa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a.gov/index.html" TargetMode="External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www.noaa.gov/index.html" TargetMode="Externa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a.gov/index.html" TargetMode="External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2B5BEC-3ACD-490C-8686-9332F7A2113B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8C1709-E51B-470E-B4DA-5C146B491B90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4" descr="National Oceanic and Atmospheric Administration, United States Department of Commerce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6353175"/>
            <a:ext cx="34575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82A50E-0896-4066-8B76-86AA1866C02E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4" descr="National Oceanic and Atmospheric Administration, United States Department of Commerce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6353175"/>
            <a:ext cx="34575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579B-0905-4417-B1A7-4515EAFC3AE6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  <p:pic>
        <p:nvPicPr>
          <p:cNvPr id="7" name="Picture 4" descr="National Oceanic and Atmospheric Administration, United States Department of Commerce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6353175"/>
            <a:ext cx="34575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A085B81-211A-425B-8E17-C330544FC870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 descr="National Oceanic and Atmospheric Administration, United States Department of Commerce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6353175"/>
            <a:ext cx="34575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D96-46FC-412B-A971-54EA5437EFEF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4" descr="National Oceanic and Atmospheric Administration, United States Department of Commerc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6353175"/>
            <a:ext cx="34575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  <p:pic>
        <p:nvPicPr>
          <p:cNvPr id="10" name="Picture 4" descr="National Oceanic and Atmospheric Administration, United States Department of Commerce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6353175"/>
            <a:ext cx="34575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9162DE4-740A-4A2A-BDD5-437B02EB7A78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4" descr="National Oceanic and Atmospheric Administration, United States Department of Commerce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6353175"/>
            <a:ext cx="34575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18043803-37B4-41F5-9333-D2136965564D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2ED6-59C5-415D-99CB-E6D39BA9A7E7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4" descr="National Oceanic and Atmospheric Administration, United States Department of Commerce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6353175"/>
            <a:ext cx="34575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D02139-405F-4E41-94FB-B16707ECCFB7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4" descr="National Oceanic and Atmospheric Administration, United States Department of Commerce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6353175"/>
            <a:ext cx="34575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305A-9F4F-4B82-88F5-16971C0285FD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B7F9E6-4E71-4468-A5F6-0E9132785F06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58879-015F-498B-A271-B413BC42F0BB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4" descr="National Oceanic and Atmospheric Administration, United States Department of Commerce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6353175"/>
            <a:ext cx="34575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www.noaa.gov/index.html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D6756-E446-44C4-A421-6179CB64B4F8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4" descr="National Oceanic and Atmospheric Administration, United States Department of Commerce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6353175"/>
            <a:ext cx="34575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3124200"/>
            <a:ext cx="7086600" cy="14478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4400" b="1" spc="70" dirty="0">
                <a:solidFill>
                  <a:prstClr val="white"/>
                </a:solidFill>
              </a:rPr>
              <a:t>GSICS Microwave Sub-Group Web Meeting</a:t>
            </a:r>
            <a:r>
              <a:rPr lang="en-US" sz="2200" dirty="0" smtClean="0">
                <a:solidFill>
                  <a:prstClr val="white"/>
                </a:solidFill>
              </a:rPr>
              <a:t/>
            </a:r>
            <a:br>
              <a:rPr lang="en-US" sz="2200" dirty="0" smtClean="0">
                <a:solidFill>
                  <a:prstClr val="white"/>
                </a:solidFill>
              </a:rPr>
            </a:br>
            <a:r>
              <a:rPr lang="en-US" sz="3100" dirty="0" smtClean="0">
                <a:solidFill>
                  <a:prstClr val="white"/>
                </a:solidFill>
              </a:rPr>
              <a:t>Dr. </a:t>
            </a:r>
            <a:r>
              <a:rPr lang="en-US" sz="3100" dirty="0" err="1" smtClean="0">
                <a:solidFill>
                  <a:prstClr val="white"/>
                </a:solidFill>
              </a:rPr>
              <a:t>Tanvir</a:t>
            </a:r>
            <a:r>
              <a:rPr lang="en-US" sz="3100" dirty="0" smtClean="0">
                <a:solidFill>
                  <a:prstClr val="white"/>
                </a:solidFill>
              </a:rPr>
              <a:t> Islam</a:t>
            </a:r>
            <a:br>
              <a:rPr lang="en-US" sz="3100" dirty="0" smtClean="0">
                <a:solidFill>
                  <a:prstClr val="white"/>
                </a:solidFill>
              </a:rPr>
            </a:br>
            <a:r>
              <a:rPr lang="en-US" sz="3100" dirty="0" smtClean="0">
                <a:solidFill>
                  <a:prstClr val="white"/>
                </a:solidFill>
              </a:rPr>
              <a:t>03-Dec-2013</a:t>
            </a:r>
            <a:endParaRPr lang="en-US" dirty="0"/>
          </a:p>
        </p:txBody>
      </p:sp>
      <p:pic>
        <p:nvPicPr>
          <p:cNvPr id="5" name="Pictur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776" y="1295400"/>
            <a:ext cx="1298575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351" y="1310517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57385"/>
            <a:ext cx="157797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2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/>
              <a:t>Overall Remarks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8229600" cy="3971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Overall, the product can be recommended for CDR users. The method is very effective, and suitable for climate study, especially for the purpose of maintaining a consistent climate data record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3962400"/>
            <a:ext cx="60960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Extending the method to other passive microwave sensors (SSMI/S, TMI, </a:t>
            </a:r>
            <a:r>
              <a:rPr lang="en-US" b="1" dirty="0" smtClean="0"/>
              <a:t>AMSR-E/AMSR2 continuity)?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03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80999" y="1"/>
            <a:ext cx="8763001" cy="838200"/>
          </a:xfrm>
        </p:spPr>
        <p:txBody>
          <a:bodyPr>
            <a:normAutofit/>
          </a:bodyPr>
          <a:lstStyle/>
          <a:p>
            <a:r>
              <a:rPr lang="en-US" sz="3200" b="1" dirty="0"/>
              <a:t>Overview of the SNO Calibration </a:t>
            </a:r>
            <a:r>
              <a:rPr lang="en-US" sz="3200" b="1" dirty="0" smtClean="0"/>
              <a:t>Method</a:t>
            </a:r>
            <a:endParaRPr lang="en-US" sz="3200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8382000" cy="3971455"/>
          </a:xfrm>
        </p:spPr>
        <p:txBody>
          <a:bodyPr/>
          <a:lstStyle/>
          <a:p>
            <a:pPr lvl="0"/>
            <a:r>
              <a:rPr lang="en-US" dirty="0"/>
              <a:t>The calibration method is developed based on Simultaneous Nadir Overpass observations (confined to the polar regions).</a:t>
            </a:r>
          </a:p>
          <a:p>
            <a:pPr lvl="0"/>
            <a:r>
              <a:rPr lang="en-US" dirty="0"/>
              <a:t>But, the method/coefficients are applied globally.</a:t>
            </a:r>
          </a:p>
          <a:p>
            <a:pPr lvl="0"/>
            <a:r>
              <a:rPr lang="en-US" dirty="0"/>
              <a:t>The inter-satellite bias is claimed to be reduced by the SNO calibration method.</a:t>
            </a:r>
          </a:p>
          <a:p>
            <a:pPr lvl="0"/>
            <a:r>
              <a:rPr lang="en-US" dirty="0"/>
              <a:t>Moreover, it is claimed that after re-calibration, inter-satellite biases at the SNO matchups are exactly zero.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83" y="685562"/>
            <a:ext cx="7315834" cy="54868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8187322">
            <a:off x="-87606" y="1731264"/>
            <a:ext cx="1206301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Operational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 rot="18187322">
            <a:off x="-87608" y="4543164"/>
            <a:ext cx="1206301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SNO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83" y="685562"/>
            <a:ext cx="7315834" cy="54868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8187322">
            <a:off x="-87606" y="1731264"/>
            <a:ext cx="1206301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Operational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 rot="18187322">
            <a:off x="-87608" y="4543164"/>
            <a:ext cx="1206301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SNO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83" y="685562"/>
            <a:ext cx="7315834" cy="54868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8187322">
            <a:off x="-87606" y="1731264"/>
            <a:ext cx="1206301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Operational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 rot="18187322">
            <a:off x="-87608" y="4543164"/>
            <a:ext cx="1206301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SNO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83" y="685562"/>
            <a:ext cx="7315834" cy="54868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8187322">
            <a:off x="-87606" y="1731264"/>
            <a:ext cx="1206301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Operational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 rot="18187322">
            <a:off x="-87608" y="4543164"/>
            <a:ext cx="1206301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SNO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/>
              <a:t>Review/Comments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8077200" cy="397145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inter-satellite biases become smaller than the NOAA operational calibrated product after applying the SNO correction method. </a:t>
            </a:r>
          </a:p>
          <a:p>
            <a:pPr lvl="0"/>
            <a:r>
              <a:rPr lang="en-US" dirty="0"/>
              <a:t>Nevertheless, the bias is NOT exactly zero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This is an effective method, suitable for climate study, especially for the purpose of maintaining a consistent climate data record.</a:t>
            </a:r>
          </a:p>
          <a:p>
            <a:pPr lvl="0"/>
            <a:r>
              <a:rPr lang="en-US" dirty="0"/>
              <a:t>The method is well validated for the entire globe (indirect </a:t>
            </a:r>
            <a:r>
              <a:rPr lang="en-US" dirty="0" smtClean="0"/>
              <a:t>validation, </a:t>
            </a:r>
            <a:r>
              <a:rPr lang="en-US" dirty="0" err="1" smtClean="0"/>
              <a:t>Zou</a:t>
            </a:r>
            <a:r>
              <a:rPr lang="en-US" dirty="0" smtClean="0"/>
              <a:t> et al.).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/>
              <a:t>Risks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8229600" cy="397145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not </a:t>
            </a:r>
            <a:r>
              <a:rPr lang="en-US" dirty="0"/>
              <a:t>clear </a:t>
            </a:r>
            <a:r>
              <a:rPr lang="en-US" dirty="0" smtClean="0"/>
              <a:t>that</a:t>
            </a:r>
            <a:r>
              <a:rPr lang="en-US" dirty="0"/>
              <a:t>, how the SNO calibration method would perform for new satellite measurements, if there </a:t>
            </a:r>
            <a:r>
              <a:rPr lang="en-US" dirty="0" smtClean="0"/>
              <a:t>are </a:t>
            </a:r>
            <a:r>
              <a:rPr lang="en-US" dirty="0"/>
              <a:t>any systematic biases </a:t>
            </a:r>
            <a:r>
              <a:rPr lang="en-US" dirty="0" smtClean="0"/>
              <a:t>(also unstable bias drift) present </a:t>
            </a:r>
            <a:r>
              <a:rPr lang="en-US" dirty="0"/>
              <a:t>in the measurements. </a:t>
            </a:r>
            <a:r>
              <a:rPr lang="en-US" dirty="0" smtClean="0"/>
              <a:t>It is understood, </a:t>
            </a:r>
            <a:r>
              <a:rPr lang="en-US" dirty="0"/>
              <a:t>same coefficients are applied globally, and even on new radiometric measurements when available.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coefficients obtained from past </a:t>
            </a:r>
            <a:r>
              <a:rPr lang="en-US" dirty="0" smtClean="0"/>
              <a:t>record </a:t>
            </a:r>
            <a:r>
              <a:rPr lang="en-US" dirty="0"/>
              <a:t>may not guarantee good calibrated TBs on future datasets, if there are any systematic biases on the datasets. Thus, the SNO calibrated products may not be applicable for real/near-real time applications, more importantly, within </a:t>
            </a:r>
            <a:r>
              <a:rPr lang="en-US" dirty="0" err="1"/>
              <a:t>variational</a:t>
            </a:r>
            <a:r>
              <a:rPr lang="en-US" dirty="0"/>
              <a:t> retrieval/data assimilation framework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/>
              <a:t>Risks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8229600" cy="39714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SNO product has not </a:t>
            </a:r>
            <a:r>
              <a:rPr lang="en-US" dirty="0" smtClean="0"/>
              <a:t>been extensively </a:t>
            </a:r>
            <a:r>
              <a:rPr lang="en-US" dirty="0"/>
              <a:t>validated with the </a:t>
            </a:r>
            <a:r>
              <a:rPr lang="en-US" dirty="0" err="1"/>
              <a:t>radiative</a:t>
            </a:r>
            <a:r>
              <a:rPr lang="en-US" dirty="0"/>
              <a:t> transfer model simulated </a:t>
            </a:r>
            <a:r>
              <a:rPr lang="en-US" dirty="0" err="1"/>
              <a:t>TBs.</a:t>
            </a:r>
            <a:r>
              <a:rPr lang="en-US" dirty="0"/>
              <a:t> Statistically, the inter-calibrated products may agree with other satellite measurements; however, one should be very careful </a:t>
            </a:r>
            <a:r>
              <a:rPr lang="en-US" dirty="0" smtClean="0"/>
              <a:t>so that </a:t>
            </a:r>
            <a:r>
              <a:rPr lang="en-US" dirty="0"/>
              <a:t>the natural variations in TB measurements are not removed in the inter-calibrated </a:t>
            </a:r>
            <a:r>
              <a:rPr lang="en-US" dirty="0" smtClean="0"/>
              <a:t>product.</a:t>
            </a:r>
          </a:p>
          <a:p>
            <a:r>
              <a:rPr lang="en-GB" dirty="0" smtClean="0"/>
              <a:t>How the inter-calibration method performs on precipitation conditions?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8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377</Words>
  <Application>Microsoft Office PowerPoint</Application>
  <PresentationFormat>On-screen Show (4:3)</PresentationFormat>
  <Paragraphs>40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Introducing PowerPoint 2010</vt:lpstr>
      <vt:lpstr>GSICS Microwave Sub-Group Web Meeting Dr. Tanvir Islam 03-Dec-2013</vt:lpstr>
      <vt:lpstr>Overview of the SNO Calibration Method</vt:lpstr>
      <vt:lpstr>PowerPoint Presentation</vt:lpstr>
      <vt:lpstr>PowerPoint Presentation</vt:lpstr>
      <vt:lpstr>PowerPoint Presentation</vt:lpstr>
      <vt:lpstr>PowerPoint Presentation</vt:lpstr>
      <vt:lpstr>Review/Comments</vt:lpstr>
      <vt:lpstr>Risks</vt:lpstr>
      <vt:lpstr>Risks</vt:lpstr>
      <vt:lpstr>Overall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2013-09-11T06:12:57Z</dcterms:created>
  <dcterms:modified xsi:type="dcterms:W3CDTF">2013-12-03T00:26:03Z</dcterms:modified>
</cp:coreProperties>
</file>