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9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33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36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94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50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7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7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5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8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1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0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2DE0B-9C5D-4E47-BDBC-F82A5EDEC8AE}" type="datetimeFigureOut">
              <a:rPr lang="en-US" smtClean="0"/>
              <a:t>12/1/2013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2B3EE-2D22-4519-A745-78E35AD468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92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276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 of </a:t>
            </a:r>
            <a:r>
              <a:rPr lang="en-US" i="1" dirty="0" smtClean="0"/>
              <a:t>Methodology in Algorithm Theoretical Basis Document</a:t>
            </a:r>
            <a:r>
              <a:rPr lang="en-US" dirty="0" smtClean="0"/>
              <a:t>: MSU/AMSU Radiance FCDR Derived From Integrated Microwave Inter-Calibration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343400"/>
            <a:ext cx="8077200" cy="1752600"/>
          </a:xfrm>
        </p:spPr>
        <p:txBody>
          <a:bodyPr>
            <a:noAutofit/>
          </a:bodyPr>
          <a:lstStyle/>
          <a:p>
            <a:r>
              <a:rPr lang="en-US" sz="2400" dirty="0" err="1"/>
              <a:t>Chabitha</a:t>
            </a:r>
            <a:r>
              <a:rPr lang="en-US" sz="2400" dirty="0"/>
              <a:t> </a:t>
            </a:r>
            <a:r>
              <a:rPr lang="en-US" sz="2400" dirty="0" err="1"/>
              <a:t>Devaraj</a:t>
            </a:r>
            <a:r>
              <a:rPr lang="en-US" sz="2400" dirty="0"/>
              <a:t>, Ph.D.</a:t>
            </a:r>
            <a:br>
              <a:rPr lang="en-US" sz="2400" dirty="0"/>
            </a:br>
            <a:r>
              <a:rPr lang="en-US" sz="2400" dirty="0"/>
              <a:t>Assistant Professor</a:t>
            </a:r>
            <a:br>
              <a:rPr lang="en-US" sz="2400" dirty="0"/>
            </a:br>
            <a:r>
              <a:rPr lang="en-US" sz="2400" dirty="0"/>
              <a:t>Electrical Engineering and Computer Science Department</a:t>
            </a:r>
            <a:br>
              <a:rPr lang="en-US" sz="2400" dirty="0"/>
            </a:br>
            <a:r>
              <a:rPr lang="en-US" sz="2400" dirty="0" smtClean="0"/>
              <a:t>South </a:t>
            </a:r>
            <a:r>
              <a:rPr lang="en-US" sz="2400" dirty="0"/>
              <a:t>Dakota State University</a:t>
            </a:r>
            <a:br>
              <a:rPr lang="en-US" sz="2400" dirty="0"/>
            </a:br>
            <a:r>
              <a:rPr lang="en-US" sz="2400" dirty="0" smtClean="0"/>
              <a:t>Email</a:t>
            </a:r>
            <a:r>
              <a:rPr lang="en-US" sz="2400" dirty="0"/>
              <a:t>: chabitha.devaraj@sdstate.edu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598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Review of methodology: ATBD Summary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ATBD presents a methodology of SNO inter-calibration to create the radiance Fundamental Climate Data Record (FCDR), using the Microwave Sounding Unit (MSU) and Advanced Microwave Sounding Unit-A (AMSU-A) radiances.</a:t>
            </a:r>
          </a:p>
          <a:p>
            <a:r>
              <a:rPr lang="en-US" sz="2400" dirty="0" smtClean="0"/>
              <a:t>It also demonstrates the accuracy of the method using three validation datasets: Pre-launch calibrated MSU/AMSU radiances, </a:t>
            </a:r>
            <a:r>
              <a:rPr lang="en-US" sz="2400" dirty="0"/>
              <a:t>GPS RO data </a:t>
            </a:r>
            <a:r>
              <a:rPr lang="en-US" sz="2400" dirty="0" smtClean="0"/>
              <a:t>and Reanalysis data (NCEP-CFSR and NASA-MERRA). </a:t>
            </a:r>
          </a:p>
          <a:p>
            <a:r>
              <a:rPr lang="en-US" sz="2400" dirty="0" smtClean="0"/>
              <a:t>A detailed Error </a:t>
            </a:r>
            <a:r>
              <a:rPr lang="en-US" sz="2400" dirty="0"/>
              <a:t>Budget </a:t>
            </a:r>
            <a:r>
              <a:rPr lang="en-US" sz="2400" dirty="0" smtClean="0"/>
              <a:t>analysis of the final calibrated radiances is presented.</a:t>
            </a:r>
          </a:p>
        </p:txBody>
      </p:sp>
    </p:spTree>
    <p:extLst>
      <p:ext uri="{BB962C8B-B14F-4D97-AF65-F5344CB8AC3E}">
        <p14:creationId xmlns:p14="http://schemas.microsoft.com/office/powerpoint/2010/main" val="259283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Review of methodology: Method Clarity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developed methodology is written clearly in the ATBD.</a:t>
            </a:r>
          </a:p>
          <a:p>
            <a:r>
              <a:rPr lang="en-US" sz="2400" dirty="0" smtClean="0"/>
              <a:t>The logical flow is good and presents sufficient information to get the big picture and refers to the supporting </a:t>
            </a:r>
            <a:r>
              <a:rPr lang="en-US" sz="2400" dirty="0"/>
              <a:t>peer </a:t>
            </a:r>
            <a:r>
              <a:rPr lang="en-US" sz="2400" dirty="0" smtClean="0"/>
              <a:t>reviewed publications for details, thus making the document reader friendly.</a:t>
            </a:r>
          </a:p>
          <a:p>
            <a:r>
              <a:rPr lang="en-US" sz="2400" dirty="0" smtClean="0"/>
              <a:t>The color coded illustrations (e.g. Flowchart highlighting differences between MSU and AMSU processing) make it very easy to follow.</a:t>
            </a:r>
          </a:p>
          <a:p>
            <a:r>
              <a:rPr lang="en-US" sz="2400" dirty="0" smtClean="0"/>
              <a:t>Appropriate reasoning is provided for the selection of validation dataset.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4249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 smtClean="0"/>
              <a:t>Review of methodology: Method Clarity 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Few minor suggestions for document completeness: </a:t>
            </a:r>
          </a:p>
          <a:p>
            <a:pPr lvl="1"/>
            <a:r>
              <a:rPr lang="en-US" sz="2000" dirty="0" smtClean="0"/>
              <a:t>Chapter 1: Give satellite altitude along with horizontal resolution.  Also both nadir and limb.</a:t>
            </a:r>
          </a:p>
          <a:p>
            <a:pPr lvl="1"/>
            <a:r>
              <a:rPr lang="en-US" sz="2000" dirty="0" smtClean="0"/>
              <a:t>Table 2.4 AMSU-A ground IFOV at nadir </a:t>
            </a:r>
            <a:r>
              <a:rPr lang="en-US" sz="2000" u="sng" dirty="0" smtClean="0"/>
              <a:t>45 km</a:t>
            </a:r>
          </a:p>
          <a:p>
            <a:pPr lvl="1"/>
            <a:r>
              <a:rPr lang="en-US" sz="2000" dirty="0" smtClean="0"/>
              <a:t>Provide a brief Product level description at the end of Section 2.  </a:t>
            </a:r>
          </a:p>
          <a:p>
            <a:pPr lvl="1"/>
            <a:r>
              <a:rPr lang="en-US" sz="2000" dirty="0" smtClean="0"/>
              <a:t>Page 26 “</a:t>
            </a:r>
            <a:r>
              <a:rPr lang="el-GR" sz="2000" dirty="0"/>
              <a:t>μ,</a:t>
            </a:r>
            <a:r>
              <a:rPr lang="el-GR" sz="2000" dirty="0" smtClean="0"/>
              <a:t></a:t>
            </a:r>
            <a:r>
              <a:rPr lang="en-US" sz="2000" dirty="0" smtClean="0"/>
              <a:t>”</a:t>
            </a:r>
          </a:p>
          <a:p>
            <a:pPr lvl="1"/>
            <a:r>
              <a:rPr lang="en-US" sz="2000" dirty="0" smtClean="0"/>
              <a:t>Figure 3.10 </a:t>
            </a:r>
            <a:r>
              <a:rPr lang="en-US" sz="2000" smtClean="0"/>
              <a:t>GOM </a:t>
            </a:r>
            <a:endParaRPr lang="en-US" sz="2000" dirty="0" smtClean="0"/>
          </a:p>
          <a:p>
            <a:pPr lvl="1"/>
            <a:r>
              <a:rPr lang="en-US" sz="2000" dirty="0" smtClean="0"/>
              <a:t>Chapter 4: Consistent “GPS RO” or “GPSRO” dataset</a:t>
            </a:r>
          </a:p>
          <a:p>
            <a:pPr lvl="1"/>
            <a:r>
              <a:rPr lang="en-US" sz="2000" dirty="0" smtClean="0"/>
              <a:t>Matchups are spelled as “</a:t>
            </a:r>
            <a:r>
              <a:rPr lang="en-US" sz="2000" dirty="0" err="1" smtClean="0"/>
              <a:t>Mathchups</a:t>
            </a:r>
            <a:r>
              <a:rPr lang="en-US" sz="2000" dirty="0" smtClean="0"/>
              <a:t>” at several places in the document.</a:t>
            </a:r>
          </a:p>
        </p:txBody>
      </p:sp>
    </p:spTree>
    <p:extLst>
      <p:ext uri="{BB962C8B-B14F-4D97-AF65-F5344CB8AC3E}">
        <p14:creationId xmlns:p14="http://schemas.microsoft.com/office/powerpoint/2010/main" val="27662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800" dirty="0" smtClean="0"/>
              <a:t>Review of methodology: Method Utility and Reproducibility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approach appears to be viable and technically correct. </a:t>
            </a:r>
          </a:p>
          <a:p>
            <a:r>
              <a:rPr lang="en-US" dirty="0" smtClean="0"/>
              <a:t>The results are well summarized to confirm the advantages of the SNO calibration algorithm for inter-calibration.</a:t>
            </a:r>
          </a:p>
          <a:p>
            <a:r>
              <a:rPr lang="en-US" dirty="0" smtClean="0"/>
              <a:t>Detailed description of the various steps involved in the method is presented in the supporting references to enable the user to be able to reproduce the results from this methodology.</a:t>
            </a:r>
          </a:p>
        </p:txBody>
      </p:sp>
    </p:spTree>
    <p:extLst>
      <p:ext uri="{BB962C8B-B14F-4D97-AF65-F5344CB8AC3E}">
        <p14:creationId xmlns:p14="http://schemas.microsoft.com/office/powerpoint/2010/main" val="12839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346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Review of Methodology in Algorithm Theoretical Basis Document: MSU/AMSU Radiance FCDR Derived From Integrated Microwave Inter-Calibration Approach</vt:lpstr>
      <vt:lpstr>Review of methodology: ATBD Summary</vt:lpstr>
      <vt:lpstr>Review of methodology: Method Clarity </vt:lpstr>
      <vt:lpstr>Review of methodology: Method Clarity </vt:lpstr>
      <vt:lpstr>Review of methodology: Method Utility and Reproducibility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Methodology in Draft Algorithm Theoretical Basis: MSU/AMSU Radiance Fundamental Climate Data Record Derived From Integrated Microwave Inter-Calibration Approach</dc:title>
  <dc:creator>CD</dc:creator>
  <cp:lastModifiedBy>CD</cp:lastModifiedBy>
  <cp:revision>37</cp:revision>
  <dcterms:created xsi:type="dcterms:W3CDTF">2013-12-01T22:03:45Z</dcterms:created>
  <dcterms:modified xsi:type="dcterms:W3CDTF">2013-12-02T00:08:32Z</dcterms:modified>
</cp:coreProperties>
</file>