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80" r:id="rId4"/>
    <p:sldId id="276" r:id="rId5"/>
    <p:sldId id="281" r:id="rId6"/>
    <p:sldId id="282" r:id="rId7"/>
    <p:sldId id="278" r:id="rId8"/>
    <p:sldId id="279" r:id="rId9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75" autoAdjust="0"/>
  </p:normalViewPr>
  <p:slideViewPr>
    <p:cSldViewPr>
      <p:cViewPr>
        <p:scale>
          <a:sx n="101" d="100"/>
          <a:sy n="101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EFC511EF-A3D1-423E-9F1D-FF7B4A163CAE}" type="datetimeFigureOut">
              <a:rPr kumimoji="1" lang="ja-JP" altLang="en-US" smtClean="0"/>
              <a:pPr/>
              <a:t>2014/1/7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2236" tIns="46118" rIns="92236" bIns="46118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C1BB988F-8454-496E-BD1E-FC4A8E1F0D1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20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5E54-E894-4302-B998-AA5360421126}" type="datetime1">
              <a:rPr kumimoji="1" lang="ja-JP" altLang="en-US" smtClean="0"/>
              <a:t>2014/1/7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 Web Meeting: DCC Part III, Jan. 8, 2014</a:t>
            </a:r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円/楕円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89F6-FE76-4AF1-99D4-B091A421EB1E}" type="datetime1">
              <a:rPr kumimoji="1" lang="ja-JP" altLang="en-US" smtClean="0"/>
              <a:t>2014/1/7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 Web Meeting: DCC Part III, Jan. 8, 2014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円/楕円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A45B-E67E-4567-9019-9B1A42F55A8C}" type="datetime1">
              <a:rPr kumimoji="1" lang="ja-JP" altLang="en-US" smtClean="0"/>
              <a:t>2014/1/7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 Web Meeting: DCC Part III, Jan. 8, 2014</a:t>
            </a:r>
            <a:endParaRPr kumimoji="1"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682E-6A2F-4094-934B-232959388B93}" type="datetime1">
              <a:rPr kumimoji="1" lang="ja-JP" altLang="en-US" smtClean="0"/>
              <a:t>2014/1/7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 Web Meeting: DCC Part III, Jan. 8, 2014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正方形/長方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 Web Meeting: DCC Part III, Jan. 8, 2014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C7F1-DD49-4529-A96B-B7C99B8F12CA}" type="datetime1">
              <a:rPr kumimoji="1" lang="ja-JP" altLang="en-US" smtClean="0"/>
              <a:t>2014/1/7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円/楕円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円/楕円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3D4A680-2067-48F7-9731-8DBE093375CD}" type="datetime1">
              <a:rPr kumimoji="1" lang="ja-JP" altLang="en-US" smtClean="0"/>
              <a:t>2014/1/7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 Web Meeting: DCC Part III, Jan. 8, 2014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コンテンツ プレースホル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正方形/長方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正方形/長方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正方形/長方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DD83-78FD-4369-82A4-98E09EBA68D0}" type="datetime1">
              <a:rPr kumimoji="1" lang="ja-JP" altLang="en-US" smtClean="0"/>
              <a:t>2014/1/7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kumimoji="1" lang="en-US" altLang="ja-JP" smtClean="0"/>
              <a:t>GRWG Web Meeting: DCC Part III, Jan. 8, 2014</a:t>
            </a:r>
            <a:endParaRPr kumimoji="1" lang="ja-JP" alt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コンテンツ プレースホル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コンテンツ プレースホル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円/楕円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円/楕円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588E-C8CF-4176-9282-B17C340D1A91}" type="datetime1">
              <a:rPr kumimoji="1" lang="ja-JP" altLang="en-US" smtClean="0"/>
              <a:t>2014/1/7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 Web Meeting: DCC Part III, Jan. 8, 2014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正方形/長方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正方形/長方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B6DA-4A50-44EC-81FD-F5A0F3CC4484}" type="datetime1">
              <a:rPr kumimoji="1" lang="ja-JP" altLang="en-US" smtClean="0"/>
              <a:t>2014/1/7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 Web Meeting: DCC Part III, Jan. 8, 2014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正方形/長方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コンテンツ プレースホル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円/楕円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円/楕円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1" name="正方形/長方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037C-3F78-479D-9EE2-C27C682CAAB5}" type="datetime1">
              <a:rPr kumimoji="1" lang="ja-JP" altLang="en-US" smtClean="0"/>
              <a:t>2014/1/7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kumimoji="1" lang="en-US" altLang="ja-JP" smtClean="0"/>
              <a:t>GRWG Web Meeting: DCC Part III, Jan. 8, 2014</a:t>
            </a:r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コネクタ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正方形/長方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円/楕円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22" name="正方形/長方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061871A-F7F7-4D5D-8D36-98E10E25D36E}" type="datetime1">
              <a:rPr kumimoji="1" lang="ja-JP" altLang="en-US" smtClean="0"/>
              <a:t>2014/1/7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kumimoji="1" lang="en-US" altLang="ja-JP" smtClean="0"/>
              <a:t>GRWG Web Meeting: DCC Part III, Jan. 8, 2014</a:t>
            </a:r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4DAF6E7-63C6-4C77-A715-EF9A5FC10BA1}" type="datetime1">
              <a:rPr kumimoji="1" lang="ja-JP" altLang="en-US" smtClean="0"/>
              <a:t>2014/1/7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 smtClean="0"/>
              <a:t>GRWG Web Meeting: DCC Part III, Jan. 8, 2014</a:t>
            </a:r>
            <a:endParaRPr kumimoji="1" lang="ja-JP" alt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円/楕円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1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1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91336" cy="365760"/>
          </a:xfrm>
        </p:spPr>
        <p:txBody>
          <a:bodyPr/>
          <a:lstStyle/>
          <a:p>
            <a:r>
              <a:rPr kumimoji="1" lang="en-US" altLang="ja-JP" smtClean="0"/>
              <a:t>GRWG Web Meeting: DCC Part III, Jan. 8, 2014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6864" cy="1224136"/>
          </a:xfrm>
        </p:spPr>
        <p:txBody>
          <a:bodyPr>
            <a:normAutofit fontScale="90000"/>
          </a:bodyPr>
          <a:lstStyle/>
          <a:p>
            <a:r>
              <a:rPr lang="en-US" altLang="ja-JP" sz="3600" dirty="0">
                <a:solidFill>
                  <a:schemeClr val="accent2">
                    <a:lumMod val="75000"/>
                  </a:schemeClr>
                </a:solidFill>
              </a:rPr>
              <a:t>Comparison of </a:t>
            </a:r>
            <a:r>
              <a:rPr lang="en-US" altLang="ja-JP" sz="3600" dirty="0" smtClean="0">
                <a:solidFill>
                  <a:schemeClr val="accent2">
                    <a:lumMod val="75000"/>
                  </a:schemeClr>
                </a:solidFill>
              </a:rPr>
              <a:t>NASA </a:t>
            </a:r>
            <a:r>
              <a:rPr lang="en-US" altLang="ja-JP" sz="3600" dirty="0">
                <a:solidFill>
                  <a:schemeClr val="accent2">
                    <a:lumMod val="75000"/>
                  </a:schemeClr>
                </a:solidFill>
              </a:rPr>
              <a:t>DCC </a:t>
            </a:r>
            <a:r>
              <a:rPr lang="en-US" altLang="ja-JP" sz="3600" dirty="0" smtClean="0">
                <a:solidFill>
                  <a:schemeClr val="accent2">
                    <a:lumMod val="75000"/>
                  </a:schemeClr>
                </a:solidFill>
              </a:rPr>
              <a:t>method with the vicarious </a:t>
            </a:r>
            <a:r>
              <a:rPr lang="en-US" altLang="ja-JP" sz="3600" dirty="0">
                <a:solidFill>
                  <a:schemeClr val="accent2">
                    <a:lumMod val="75000"/>
                  </a:schemeClr>
                </a:solidFill>
              </a:rPr>
              <a:t>method using </a:t>
            </a:r>
            <a:r>
              <a:rPr lang="en-US" altLang="ja-JP" sz="3600" dirty="0" smtClean="0">
                <a:solidFill>
                  <a:schemeClr val="accent2">
                    <a:lumMod val="75000"/>
                  </a:schemeClr>
                </a:solidFill>
              </a:rPr>
              <a:t>RT simulation</a:t>
            </a:r>
            <a:endParaRPr kumimoji="1" lang="ja-JP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25034" y="4604935"/>
            <a:ext cx="7239739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ja-JP" sz="2800" b="1" dirty="0" smtClean="0"/>
              <a:t>Masaya Takahashi</a:t>
            </a:r>
          </a:p>
          <a:p>
            <a:pPr algn="ctr">
              <a:lnSpc>
                <a:spcPct val="120000"/>
              </a:lnSpc>
            </a:pPr>
            <a:r>
              <a:rPr lang="en-US" altLang="ja-JP" sz="2000" b="1" dirty="0" smtClean="0"/>
              <a:t>M</a:t>
            </a:r>
            <a:r>
              <a:rPr lang="en-US" altLang="ja-JP" sz="2000" dirty="0" smtClean="0"/>
              <a:t>eteorological </a:t>
            </a:r>
            <a:r>
              <a:rPr lang="en-US" altLang="ja-JP" sz="2000" b="1" dirty="0" smtClean="0"/>
              <a:t>S</a:t>
            </a:r>
            <a:r>
              <a:rPr lang="en-US" altLang="ja-JP" sz="2000" dirty="0" smtClean="0"/>
              <a:t>atellite </a:t>
            </a:r>
            <a:r>
              <a:rPr lang="en-US" altLang="ja-JP" sz="2000" b="1" dirty="0" smtClean="0"/>
              <a:t>C</a:t>
            </a:r>
            <a:r>
              <a:rPr lang="en-US" altLang="ja-JP" sz="2000" dirty="0" smtClean="0"/>
              <a:t>enter / </a:t>
            </a:r>
            <a:r>
              <a:rPr kumimoji="1" lang="en-US" altLang="ja-JP" sz="2000" b="1" dirty="0" smtClean="0"/>
              <a:t>J</a:t>
            </a:r>
            <a:r>
              <a:rPr kumimoji="1" lang="en-US" altLang="ja-JP" sz="2000" dirty="0" smtClean="0"/>
              <a:t>apan </a:t>
            </a:r>
            <a:r>
              <a:rPr kumimoji="1" lang="en-US" altLang="ja-JP" sz="2000" b="1" dirty="0" smtClean="0"/>
              <a:t>M</a:t>
            </a:r>
            <a:r>
              <a:rPr kumimoji="1" lang="en-US" altLang="ja-JP" sz="2000" dirty="0" smtClean="0"/>
              <a:t>eteorological </a:t>
            </a:r>
            <a:r>
              <a:rPr kumimoji="1" lang="en-US" altLang="ja-JP" sz="2000" b="1" dirty="0" smtClean="0"/>
              <a:t>A</a:t>
            </a:r>
            <a:r>
              <a:rPr kumimoji="1" lang="en-US" altLang="ja-JP" sz="2000" dirty="0" smtClean="0"/>
              <a:t>gency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Contents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91336" cy="365760"/>
          </a:xfrm>
        </p:spPr>
        <p:txBody>
          <a:bodyPr/>
          <a:lstStyle/>
          <a:p>
            <a:r>
              <a:rPr kumimoji="1" lang="en-US" altLang="ja-JP" smtClean="0"/>
              <a:t>GRWG Web Meeting: DCC Part III, Jan. 8, 2014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03648" y="2150854"/>
            <a:ext cx="66967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NASA DCC method for MTSAT-2</a:t>
            </a:r>
          </a:p>
          <a:p>
            <a:pPr marL="358775" indent="-358775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Vicarious calibration using RT simulation</a:t>
            </a:r>
          </a:p>
          <a:p>
            <a:pPr marL="358775" indent="-358775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ja-JP" sz="2400" dirty="0">
                <a:solidFill>
                  <a:schemeClr val="accent2">
                    <a:lumMod val="75000"/>
                  </a:schemeClr>
                </a:solidFill>
              </a:rPr>
              <a:t>Comparison of gain between NASA DCC method and RT simulation method</a:t>
            </a:r>
            <a:endParaRPr lang="en-US" altLang="ja-JP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58775" indent="-358775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Summary / toward demonstration phase</a:t>
            </a:r>
            <a:endParaRPr kumimoji="1"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 Web Meeting: DCC Part III, Jan. 8, 2014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54152" y="260648"/>
            <a:ext cx="8534400" cy="758952"/>
          </a:xfrm>
          <a:prstGeom prst="rect">
            <a:avLst/>
          </a:prstGeom>
        </p:spPr>
        <p:txBody>
          <a:bodyPr vert="horz" anchor="ctr" anchorCtr="1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NASA DCC method for MTSAT-2/Imager</a:t>
            </a:r>
            <a:endParaRPr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1550263"/>
            <a:ext cx="6272326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</a:pPr>
            <a:r>
              <a:rPr kumimoji="1" lang="en-US" altLang="ja-JP" dirty="0" smtClean="0"/>
              <a:t>DCC selection thresholds: same as </a:t>
            </a:r>
            <a:r>
              <a:rPr kumimoji="1" lang="en-US" altLang="ja-JP" i="1" dirty="0" err="1" smtClean="0"/>
              <a:t>Doelling</a:t>
            </a:r>
            <a:r>
              <a:rPr kumimoji="1" lang="en-US" altLang="ja-JP" i="1" dirty="0" smtClean="0"/>
              <a:t> et al. (2013) </a:t>
            </a:r>
            <a:r>
              <a:rPr kumimoji="1" lang="en-US" altLang="ja-JP" dirty="0" smtClean="0"/>
              <a:t>except for homogeneity check for MODIS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6" t="25352" r="28356" b="13755"/>
          <a:stretch/>
        </p:blipFill>
        <p:spPr bwMode="auto">
          <a:xfrm>
            <a:off x="3594616" y="2361593"/>
            <a:ext cx="5307291" cy="39477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1289620" y="5824118"/>
            <a:ext cx="2130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Presentation by R. Bhatt at the DCC Part I web meeting</a:t>
            </a:r>
            <a:endParaRPr kumimoji="1" lang="ja-JP" altLang="en-US" sz="1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59914" y="2564904"/>
            <a:ext cx="2959958" cy="257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ja-JP" sz="1600" dirty="0" smtClean="0"/>
              <a:t>5km sub-sampled MODIS L1B (MYD02SSH) are used in this analysis instead of the nominal data (MYD021KM)</a:t>
            </a:r>
          </a:p>
          <a:p>
            <a:pPr marL="179388" indent="-179388">
              <a:lnSpc>
                <a:spcPct val="130000"/>
              </a:lnSpc>
              <a:buFont typeface="Arial" pitchFamily="34" charset="0"/>
              <a:buChar char="•"/>
            </a:pPr>
            <a:endParaRPr lang="en-US" altLang="ja-JP" sz="1600" dirty="0" smtClean="0"/>
          </a:p>
          <a:p>
            <a:pPr marL="179388" indent="-179388">
              <a:lnSpc>
                <a:spcPct val="130000"/>
              </a:lnSpc>
              <a:buFont typeface="Arial" pitchFamily="34" charset="0"/>
              <a:buChar char="•"/>
            </a:pPr>
            <a:r>
              <a:rPr kumimoji="1" lang="en-US" altLang="ja-JP" sz="1600" dirty="0" smtClean="0"/>
              <a:t>DCC domain</a:t>
            </a:r>
            <a:r>
              <a:rPr lang="en-US" altLang="ja-JP" sz="1600" dirty="0" smtClean="0"/>
              <a:t>:</a:t>
            </a:r>
          </a:p>
          <a:p>
            <a:pPr marL="442913" indent="-26352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altLang="ja-JP" sz="1400" dirty="0" smtClean="0"/>
              <a:t>20</a:t>
            </a:r>
            <a:r>
              <a:rPr lang="en-US" altLang="ja-JP" sz="1400" dirty="0" smtClean="0">
                <a:sym typeface="Symbol"/>
              </a:rPr>
              <a:t> </a:t>
            </a:r>
            <a:r>
              <a:rPr lang="en-US" altLang="ja-JP" sz="1400" dirty="0" smtClean="0"/>
              <a:t>S &lt; latitude &lt; 20</a:t>
            </a:r>
            <a:r>
              <a:rPr lang="en-US" altLang="ja-JP" sz="1400" dirty="0" smtClean="0">
                <a:sym typeface="Symbol"/>
              </a:rPr>
              <a:t> </a:t>
            </a:r>
            <a:r>
              <a:rPr lang="en-US" altLang="ja-JP" sz="1400" dirty="0" smtClean="0"/>
              <a:t>N</a:t>
            </a:r>
          </a:p>
          <a:p>
            <a:pPr marL="442913" indent="-26352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kumimoji="1" lang="en-US" altLang="ja-JP" sz="1400" dirty="0" smtClean="0"/>
              <a:t>125</a:t>
            </a:r>
            <a:r>
              <a:rPr lang="en-US" altLang="ja-JP" sz="1400" dirty="0" smtClean="0">
                <a:sym typeface="Symbol"/>
              </a:rPr>
              <a:t> </a:t>
            </a:r>
            <a:r>
              <a:rPr kumimoji="1" lang="en-US" altLang="ja-JP" sz="1400" dirty="0" smtClean="0"/>
              <a:t>E &lt; longitude &lt; 165</a:t>
            </a:r>
            <a:r>
              <a:rPr lang="en-US" altLang="ja-JP" sz="1400" dirty="0" smtClean="0">
                <a:sym typeface="Symbol"/>
              </a:rPr>
              <a:t> </a:t>
            </a:r>
            <a:r>
              <a:rPr kumimoji="1" lang="en-US" altLang="ja-JP" sz="1400" dirty="0" smtClean="0"/>
              <a:t>E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55976" y="6381328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en-US" altLang="ja-JP" sz="800" dirty="0" err="1" smtClean="0">
                <a:solidFill>
                  <a:schemeClr val="bg1"/>
                </a:solidFill>
              </a:rPr>
              <a:t>Doelling</a:t>
            </a:r>
            <a:r>
              <a:rPr lang="en-US" altLang="ja-JP" sz="800" dirty="0" smtClean="0">
                <a:solidFill>
                  <a:schemeClr val="bg1"/>
                </a:solidFill>
              </a:rPr>
              <a:t> et al., 2013: The </a:t>
            </a:r>
            <a:r>
              <a:rPr lang="en-US" altLang="ja-JP" sz="800" dirty="0">
                <a:solidFill>
                  <a:schemeClr val="bg1"/>
                </a:solidFill>
              </a:rPr>
              <a:t>Characterization of Deep Convective Clouds as an Invariant Calibration Target and as a Visible Calibration </a:t>
            </a:r>
            <a:r>
              <a:rPr lang="en-US" altLang="ja-JP" sz="800" dirty="0" smtClean="0">
                <a:solidFill>
                  <a:schemeClr val="bg1"/>
                </a:solidFill>
              </a:rPr>
              <a:t>Technique. </a:t>
            </a:r>
            <a:r>
              <a:rPr lang="en-US" altLang="ja-JP" sz="800" i="1" dirty="0" smtClean="0">
                <a:solidFill>
                  <a:schemeClr val="bg1"/>
                </a:solidFill>
              </a:rPr>
              <a:t>IEEE TGRS , </a:t>
            </a:r>
            <a:r>
              <a:rPr lang="en-US" altLang="ja-JP" sz="800" b="1" dirty="0" smtClean="0">
                <a:solidFill>
                  <a:schemeClr val="bg1"/>
                </a:solidFill>
              </a:rPr>
              <a:t>51, </a:t>
            </a:r>
            <a:r>
              <a:rPr lang="en-US" altLang="ja-JP" sz="800" dirty="0" smtClean="0">
                <a:solidFill>
                  <a:schemeClr val="bg1"/>
                </a:solidFill>
              </a:rPr>
              <a:t>1147-1159.</a:t>
            </a:r>
            <a:endParaRPr kumimoji="1" lang="ja-JP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 Web Meeting: DCC Part III, Jan. 8, 2014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54152" y="260648"/>
            <a:ext cx="8534400" cy="758952"/>
          </a:xfrm>
          <a:prstGeom prst="rect">
            <a:avLst/>
          </a:prstGeom>
        </p:spPr>
        <p:txBody>
          <a:bodyPr vert="horz" anchor="ctr" anchorCtr="1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solidFill>
                  <a:schemeClr val="accent2">
                    <a:lumMod val="75000"/>
                  </a:schemeClr>
                </a:solidFill>
              </a:rPr>
              <a:t>Results of NASA DCC method</a:t>
            </a:r>
            <a:endParaRPr lang="ja-JP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2" descr="D:\高橋行端\Meetings\GSICS\WebMeeting\201308_2\Fig\tseries_stat_mt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305" y="2833058"/>
            <a:ext cx="3857855" cy="34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904567" y="2439877"/>
            <a:ext cx="5446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Time series of mode and mean of DCC pixels</a:t>
            </a:r>
            <a:endParaRPr kumimoji="1"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39335" y="353326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mode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95319" y="443799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mean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15616" y="1556792"/>
            <a:ext cx="71287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dirty="0" smtClean="0"/>
              <a:t>Good agreements with the ATBD or those of other GEO satellites</a:t>
            </a:r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dirty="0" smtClean="0"/>
              <a:t>Seasonal variation (mo</a:t>
            </a:r>
            <a:r>
              <a:rPr kumimoji="1" lang="en-US" altLang="ja-JP" dirty="0" smtClean="0"/>
              <a:t>de is more stable than mean)</a:t>
            </a:r>
          </a:p>
        </p:txBody>
      </p:sp>
      <p:pic>
        <p:nvPicPr>
          <p:cNvPr id="13" name="Picture 3" descr="D:\高橋行端\Meetings\GSICS\WebMeeting\201308_2\Fig\tseries_stat_MYD02SS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30" r="5710" b="3505"/>
          <a:stretch/>
        </p:blipFill>
        <p:spPr bwMode="auto">
          <a:xfrm>
            <a:off x="4753724" y="2831874"/>
            <a:ext cx="3888432" cy="348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5442657" y="376872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mode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98641" y="467345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mean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71600" y="5401497"/>
            <a:ext cx="1975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MTSAT-2/Imager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04515" y="5401497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Aqua/MODIS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 Web Meeting: DCC Part III, Jan. 8, 2014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4152" y="260648"/>
            <a:ext cx="8534400" cy="758952"/>
          </a:xfrm>
          <a:prstGeom prst="rect">
            <a:avLst/>
          </a:prstGeom>
        </p:spPr>
        <p:txBody>
          <a:bodyPr vert="horz" anchor="ctr" anchorCtr="1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solidFill>
                  <a:schemeClr val="accent2">
                    <a:lumMod val="75000"/>
                  </a:schemeClr>
                </a:solidFill>
              </a:rPr>
              <a:t>Vicarious calibration using RT simulation</a:t>
            </a:r>
            <a:endParaRPr lang="ja-JP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1595781"/>
            <a:ext cx="5112568" cy="463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30000"/>
              </a:lnSpc>
              <a:buFont typeface="Wingdings" pitchFamily="2" charset="2"/>
              <a:buChar char="n"/>
            </a:pP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Method</a:t>
            </a:r>
            <a:r>
              <a:rPr lang="en-US" altLang="ja-JP" dirty="0" smtClean="0"/>
              <a:t>: </a:t>
            </a:r>
            <a:r>
              <a:rPr lang="en-US" altLang="ja-JP" sz="1600" dirty="0" smtClean="0"/>
              <a:t>Comparison of observed and simulated radiance for some targets (collaboration research with </a:t>
            </a:r>
            <a:r>
              <a:rPr lang="en-US" altLang="ja-JP" sz="1600" dirty="0"/>
              <a:t>the University of </a:t>
            </a:r>
            <a:r>
              <a:rPr lang="en-US" altLang="ja-JP" sz="1600" dirty="0" smtClean="0"/>
              <a:t>Tokyo)</a:t>
            </a:r>
          </a:p>
          <a:p>
            <a:pPr marL="266700" indent="-266700">
              <a:lnSpc>
                <a:spcPct val="130000"/>
              </a:lnSpc>
              <a:buFont typeface="Wingdings" pitchFamily="2" charset="2"/>
              <a:buChar char="n"/>
            </a:pP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Target</a:t>
            </a:r>
            <a:r>
              <a:rPr lang="en-US" altLang="ja-JP" dirty="0" smtClean="0"/>
              <a:t>: </a:t>
            </a:r>
            <a:r>
              <a:rPr lang="en-US" altLang="ja-JP" sz="1600" dirty="0" smtClean="0"/>
              <a:t>Wide range of radiances</a:t>
            </a:r>
          </a:p>
          <a:p>
            <a:pPr marL="533400" indent="-266700">
              <a:lnSpc>
                <a:spcPct val="130000"/>
              </a:lnSpc>
              <a:buFont typeface="Wingdings" pitchFamily="2" charset="2"/>
              <a:buChar char="p"/>
            </a:pPr>
            <a:r>
              <a:rPr lang="en-US" altLang="ja-JP" sz="1600" dirty="0" smtClean="0"/>
              <a:t>Cloud-free 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ocean</a:t>
            </a:r>
            <a:r>
              <a:rPr lang="en-US" altLang="ja-JP" sz="1600" dirty="0" smtClean="0">
                <a:solidFill>
                  <a:srgbClr val="0000FF"/>
                </a:solidFill>
              </a:rPr>
              <a:t> </a:t>
            </a:r>
            <a:r>
              <a:rPr lang="en-US" altLang="ja-JP" sz="1600" dirty="0" smtClean="0"/>
              <a:t>/ </a:t>
            </a:r>
            <a:r>
              <a:rPr lang="en-US" altLang="ja-JP" sz="1600" b="1" dirty="0" smtClean="0">
                <a:solidFill>
                  <a:srgbClr val="008000"/>
                </a:solidFill>
              </a:rPr>
              <a:t>land</a:t>
            </a:r>
            <a:r>
              <a:rPr lang="en-US" altLang="ja-JP" sz="1600" dirty="0" smtClean="0"/>
              <a:t>,  </a:t>
            </a:r>
            <a:r>
              <a:rPr lang="en-US" altLang="ja-JP" sz="1600" b="1" dirty="0">
                <a:solidFill>
                  <a:srgbClr val="FF0000"/>
                </a:solidFill>
              </a:rPr>
              <a:t>l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iquid water cloud</a:t>
            </a:r>
            <a:r>
              <a:rPr lang="en-US" altLang="ja-JP" sz="1600" dirty="0" smtClean="0"/>
              <a:t>, and </a:t>
            </a:r>
            <a:r>
              <a:rPr lang="en-US" altLang="ja-JP" sz="1600" b="1" dirty="0" smtClean="0">
                <a:solidFill>
                  <a:srgbClr val="7030A0"/>
                </a:solidFill>
              </a:rPr>
              <a:t>DCC</a:t>
            </a:r>
          </a:p>
          <a:p>
            <a:pPr marL="266700" indent="-266700">
              <a:lnSpc>
                <a:spcPct val="130000"/>
              </a:lnSpc>
              <a:buFont typeface="Wingdings" pitchFamily="2" charset="2"/>
              <a:buChar char="n"/>
            </a:pP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Radiative transfer calculation</a:t>
            </a:r>
            <a:r>
              <a:rPr lang="en-US" altLang="ja-JP" dirty="0" smtClean="0"/>
              <a:t>:</a:t>
            </a:r>
          </a:p>
          <a:p>
            <a:pPr marL="533400" indent="-266700">
              <a:lnSpc>
                <a:spcPct val="130000"/>
              </a:lnSpc>
              <a:buFont typeface="Wingdings" pitchFamily="2" charset="2"/>
              <a:buChar char="p"/>
              <a:tabLst>
                <a:tab pos="266700" algn="l"/>
                <a:tab pos="533400" algn="l"/>
              </a:tabLst>
            </a:pPr>
            <a:r>
              <a:rPr lang="en-US" altLang="ja-JP" sz="1600" dirty="0" smtClean="0"/>
              <a:t>RSTAR (Nakajima and Tanaka [1986,1988])</a:t>
            </a:r>
          </a:p>
          <a:p>
            <a:pPr marL="266700" indent="-266700">
              <a:lnSpc>
                <a:spcPct val="130000"/>
              </a:lnSpc>
              <a:buFont typeface="Wingdings" pitchFamily="2" charset="2"/>
              <a:buChar char="n"/>
            </a:pP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Input data</a:t>
            </a:r>
            <a:r>
              <a:rPr lang="en-US" altLang="ja-JP" sz="1600" dirty="0" smtClean="0"/>
              <a:t>: Independent from GEO data</a:t>
            </a:r>
          </a:p>
          <a:p>
            <a:pPr marL="533400" indent="-266700">
              <a:lnSpc>
                <a:spcPct val="130000"/>
              </a:lnSpc>
              <a:buFont typeface="Wingdings" pitchFamily="2" charset="2"/>
              <a:buChar char="p"/>
              <a:tabLst>
                <a:tab pos="2870200" algn="l"/>
              </a:tabLst>
            </a:pPr>
            <a:r>
              <a:rPr kumimoji="1" lang="en-US" altLang="ja-JP" sz="1500" dirty="0" smtClean="0"/>
              <a:t>JMA Re-Analysis atmos. profiles (JRA-25/JCDAS)</a:t>
            </a:r>
          </a:p>
          <a:p>
            <a:pPr marL="533400" indent="-266700">
              <a:lnSpc>
                <a:spcPct val="130000"/>
              </a:lnSpc>
              <a:buFont typeface="Wingdings" pitchFamily="2" charset="2"/>
              <a:buChar char="p"/>
              <a:tabLst>
                <a:tab pos="2870200" algn="l"/>
              </a:tabLst>
            </a:pPr>
            <a:r>
              <a:rPr kumimoji="1" lang="en-US" altLang="ja-JP" sz="1500" dirty="0" smtClean="0"/>
              <a:t>Aerosol/Cloud optical thickness retrieved from MODIS </a:t>
            </a:r>
            <a:r>
              <a:rPr kumimoji="1" lang="en-US" altLang="ja-JP" sz="1500" dirty="0" smtClean="0"/>
              <a:t>L1B (MYD02SSH</a:t>
            </a:r>
            <a:r>
              <a:rPr kumimoji="1" lang="en-US" altLang="ja-JP" sz="1500" dirty="0" smtClean="0"/>
              <a:t>)</a:t>
            </a:r>
            <a:endParaRPr kumimoji="1" lang="en-US" altLang="ja-JP" sz="1500" dirty="0" smtClean="0"/>
          </a:p>
          <a:p>
            <a:pPr marL="533400" indent="-266700">
              <a:lnSpc>
                <a:spcPct val="130000"/>
              </a:lnSpc>
              <a:buFont typeface="Wingdings" pitchFamily="2" charset="2"/>
              <a:buChar char="p"/>
              <a:tabLst>
                <a:tab pos="2870200" algn="l"/>
              </a:tabLst>
            </a:pPr>
            <a:r>
              <a:rPr kumimoji="1" lang="en-US" altLang="ja-JP" sz="1500" dirty="0" smtClean="0"/>
              <a:t>MODIS BRDF (MCD43C2) for land target</a:t>
            </a:r>
          </a:p>
          <a:p>
            <a:pPr marL="533400" indent="-266700">
              <a:lnSpc>
                <a:spcPct val="130000"/>
              </a:lnSpc>
              <a:buFont typeface="Wingdings" pitchFamily="2" charset="2"/>
              <a:buChar char="p"/>
              <a:tabLst>
                <a:tab pos="2870200" algn="l"/>
              </a:tabLst>
            </a:pPr>
            <a:r>
              <a:rPr kumimoji="1" lang="en-US" altLang="ja-JP" sz="1500" dirty="0" smtClean="0"/>
              <a:t>Aura/OMI total column </a:t>
            </a:r>
            <a:r>
              <a:rPr kumimoji="1" lang="en-US" altLang="ja-JP" sz="1500" dirty="0" smtClean="0"/>
              <a:t>ozone, …</a:t>
            </a:r>
            <a:endParaRPr kumimoji="1" lang="ja-JP" altLang="en-US" sz="1500" dirty="0"/>
          </a:p>
        </p:txBody>
      </p:sp>
      <p:pic>
        <p:nvPicPr>
          <p:cNvPr id="7" name="Picture 2" descr="http://svkva.naps.kishou.go.jp/%7Emsysen19/visCal/130224_comp_terra_aqua/Gsv_b/Terra/Stat/setting_asof_20130217/scat_30d_vis_Terra_mt2_201102.png"/>
          <p:cNvPicPr>
            <a:picLocks noChangeAspect="1" noChangeArrowheads="1"/>
          </p:cNvPicPr>
          <p:nvPr/>
        </p:nvPicPr>
        <p:blipFill>
          <a:blip r:embed="rId2" cstate="print"/>
          <a:srcRect l="9509" t="13349" r="3233" b="9320"/>
          <a:stretch>
            <a:fillRect/>
          </a:stretch>
        </p:blipFill>
        <p:spPr bwMode="auto">
          <a:xfrm>
            <a:off x="5771084" y="2433430"/>
            <a:ext cx="2899444" cy="2723778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6117219" y="2185135"/>
            <a:ext cx="2450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Result of MTSAT-2 in Feb. 2011</a:t>
            </a:r>
            <a:endParaRPr kumimoji="1" lang="ja-JP" altLang="en-US" sz="1200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838026" y="3515768"/>
            <a:ext cx="1592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Simulated reflectivity</a:t>
            </a:r>
            <a:endParaRPr kumimoji="1" lang="ja-JP" altLang="en-US" sz="1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60232" y="5096217"/>
            <a:ext cx="1576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Observed</a:t>
            </a:r>
            <a:r>
              <a:rPr kumimoji="1" lang="en-US" altLang="ja-JP" sz="1200" dirty="0" smtClean="0"/>
              <a:t> reflectivity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8966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 Web Meeting: DCC Part III, Jan. 8, 2014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4152" y="260648"/>
            <a:ext cx="8534400" cy="758952"/>
          </a:xfrm>
          <a:prstGeom prst="rect">
            <a:avLst/>
          </a:prstGeom>
        </p:spPr>
        <p:txBody>
          <a:bodyPr vert="horz" anchor="ctr" anchorCtr="1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solidFill>
                  <a:schemeClr val="accent2">
                    <a:lumMod val="75000"/>
                  </a:schemeClr>
                </a:solidFill>
              </a:rPr>
              <a:t>Target selection for the RT simulation</a:t>
            </a:r>
            <a:endParaRPr lang="ja-JP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290792"/>
              </p:ext>
            </p:extLst>
          </p:nvPr>
        </p:nvGraphicFramePr>
        <p:xfrm>
          <a:off x="990454" y="4266224"/>
          <a:ext cx="6984776" cy="193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04256"/>
                <a:gridCol w="1080120"/>
                <a:gridCol w="1080120"/>
                <a:gridCol w="1296144"/>
                <a:gridCol w="1224136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Ocean</a:t>
                      </a:r>
                      <a:endParaRPr kumimoji="1" lang="ja-JP" altLang="en-US" sz="1600" dirty="0"/>
                    </a:p>
                  </a:txBody>
                  <a:tcPr marL="36000" marR="36000"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Land</a:t>
                      </a:r>
                      <a:endParaRPr kumimoji="1" lang="ja-JP" altLang="en-US" sz="1600" dirty="0"/>
                    </a:p>
                  </a:txBody>
                  <a:tcPr marL="36000" marR="36000"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Liquid cloud </a:t>
                      </a:r>
                      <a:endParaRPr kumimoji="1" lang="ja-JP" altLang="en-US" sz="1600" dirty="0"/>
                    </a:p>
                  </a:txBody>
                  <a:tcPr marL="36000" marR="36000"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DCC</a:t>
                      </a:r>
                      <a:endParaRPr kumimoji="1" lang="ja-JP" altLang="en-US" sz="1600" dirty="0"/>
                    </a:p>
                  </a:txBody>
                  <a:tcPr marL="36000" marR="36000"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Standard</a:t>
                      </a:r>
                      <a:r>
                        <a:rPr kumimoji="1" lang="en-US" altLang="ja-JP" sz="1400" baseline="0" dirty="0" smtClean="0"/>
                        <a:t> deviation of digital counts (5x5km mean)</a:t>
                      </a:r>
                      <a:endParaRPr kumimoji="1" lang="ja-JP" altLang="en-US" sz="1400" dirty="0"/>
                    </a:p>
                  </a:txBody>
                  <a:tcPr marL="36000" marR="36000"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&lt; 6</a:t>
                      </a:r>
                      <a:endParaRPr kumimoji="1" lang="ja-JP" altLang="en-US" sz="1400" dirty="0"/>
                    </a:p>
                  </a:txBody>
                  <a:tcPr marL="36000" marR="36000"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&lt; 3</a:t>
                      </a:r>
                      <a:endParaRPr kumimoji="1" lang="ja-JP" altLang="en-US" sz="1400" dirty="0"/>
                    </a:p>
                  </a:txBody>
                  <a:tcPr marL="36000" marR="36000"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&lt;</a:t>
                      </a:r>
                      <a:r>
                        <a:rPr kumimoji="1" lang="en-US" altLang="ja-JP" sz="1400" baseline="0" dirty="0" smtClean="0"/>
                        <a:t> 12</a:t>
                      </a:r>
                      <a:endParaRPr kumimoji="1" lang="ja-JP" altLang="en-US" sz="1400" dirty="0"/>
                    </a:p>
                  </a:txBody>
                  <a:tcPr marL="36000" marR="36000"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&lt; 15</a:t>
                      </a:r>
                      <a:endParaRPr kumimoji="1" lang="ja-JP" altLang="en-US" sz="1400" dirty="0"/>
                    </a:p>
                  </a:txBody>
                  <a:tcPr marL="36000" marR="36000"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Optical thickness</a:t>
                      </a:r>
                    </a:p>
                    <a:p>
                      <a:r>
                        <a:rPr kumimoji="1" lang="en-US" altLang="ja-JP" sz="1200" dirty="0" smtClean="0"/>
                        <a:t>Aerosol for sea and</a:t>
                      </a:r>
                      <a:r>
                        <a:rPr kumimoji="1" lang="en-US" altLang="ja-JP" sz="1200" baseline="0" dirty="0" smtClean="0"/>
                        <a:t> land</a:t>
                      </a:r>
                    </a:p>
                    <a:p>
                      <a:r>
                        <a:rPr kumimoji="1" lang="en-US" altLang="ja-JP" sz="1200" baseline="0" dirty="0" smtClean="0"/>
                        <a:t>Cloud for cloud and DCC</a:t>
                      </a:r>
                      <a:endParaRPr kumimoji="1" lang="ja-JP" altLang="en-US" sz="1200" dirty="0"/>
                    </a:p>
                  </a:txBody>
                  <a:tcPr marL="36000" marR="36000"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&lt; 0.3</a:t>
                      </a:r>
                      <a:endParaRPr kumimoji="1" lang="ja-JP" altLang="en-US" sz="1400" dirty="0"/>
                    </a:p>
                  </a:txBody>
                  <a:tcPr marL="36000" marR="36000"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&lt; 0.3</a:t>
                      </a:r>
                      <a:endParaRPr kumimoji="1" lang="ja-JP" altLang="en-US" sz="1400" dirty="0"/>
                    </a:p>
                  </a:txBody>
                  <a:tcPr marL="36000" marR="360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/>
                        <a:t>&gt; 10 &amp; &lt; 40</a:t>
                      </a:r>
                      <a:endParaRPr kumimoji="1" lang="ja-JP" altLang="en-US" sz="1400" dirty="0" smtClean="0"/>
                    </a:p>
                  </a:txBody>
                  <a:tcPr marL="36000" marR="36000"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&gt; 150</a:t>
                      </a:r>
                      <a:endParaRPr kumimoji="1" lang="ja-JP" altLang="en-US" sz="1400" dirty="0"/>
                    </a:p>
                  </a:txBody>
                  <a:tcPr marL="36000" marR="36000"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TBB of 10.8um </a:t>
                      </a:r>
                      <a:r>
                        <a:rPr kumimoji="1" lang="en-US" altLang="ja-JP" sz="1400" dirty="0" err="1" smtClean="0"/>
                        <a:t>ch</a:t>
                      </a:r>
                      <a:r>
                        <a:rPr kumimoji="1" lang="en-US" altLang="ja-JP" sz="1400" dirty="0" smtClean="0"/>
                        <a:t>.</a:t>
                      </a:r>
                      <a:endParaRPr kumimoji="1" lang="ja-JP" altLang="en-US" sz="1400" dirty="0"/>
                    </a:p>
                  </a:txBody>
                  <a:tcPr marL="36000" marR="36000"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&gt;273K</a:t>
                      </a:r>
                      <a:endParaRPr kumimoji="1" lang="ja-JP" altLang="en-US" sz="1400" dirty="0"/>
                    </a:p>
                  </a:txBody>
                  <a:tcPr marL="36000" marR="36000"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&gt; 273K</a:t>
                      </a:r>
                      <a:endParaRPr kumimoji="1" lang="ja-JP" altLang="en-US" sz="1400" dirty="0"/>
                    </a:p>
                  </a:txBody>
                  <a:tcPr marL="36000" marR="36000"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&gt; 273K</a:t>
                      </a:r>
                      <a:endParaRPr kumimoji="1" lang="ja-JP" altLang="en-US" sz="1400" dirty="0"/>
                    </a:p>
                  </a:txBody>
                  <a:tcPr marL="36000" marR="36000"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&lt; 205K</a:t>
                      </a:r>
                      <a:endParaRPr kumimoji="1" lang="ja-JP" altLang="en-US" sz="1400" dirty="0"/>
                    </a:p>
                  </a:txBody>
                  <a:tcPr marL="36000" marR="36000" anchor="ctr" anchorCtr="1"/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643677" y="3914202"/>
            <a:ext cx="5611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Thresholds used in the </a:t>
            </a:r>
            <a:r>
              <a:rPr kumimoji="1" lang="en-US" altLang="ja-JP" sz="1600" dirty="0" smtClean="0"/>
              <a:t>target selection for MTSAT-2/Imager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8569" y="1528511"/>
            <a:ext cx="7895879" cy="2271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3525" indent="-263525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Spatially uniform scene</a:t>
            </a:r>
          </a:p>
          <a:p>
            <a:pPr marL="538163" indent="-274638">
              <a:lnSpc>
                <a:spcPct val="120000"/>
              </a:lnSpc>
              <a:buFont typeface="Wingdings" pitchFamily="2" charset="2"/>
              <a:buChar char="p"/>
            </a:pPr>
            <a:r>
              <a:rPr lang="en-US" altLang="ja-JP" sz="1600" dirty="0" smtClean="0"/>
              <a:t>Small standard deviation of digital counts in a target area</a:t>
            </a:r>
          </a:p>
          <a:p>
            <a:pPr marL="263525" indent="-263525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Geometrical condition</a:t>
            </a:r>
          </a:p>
          <a:p>
            <a:pPr marL="538163" indent="-274638">
              <a:lnSpc>
                <a:spcPct val="120000"/>
              </a:lnSpc>
              <a:buFont typeface="Wingdings" pitchFamily="2" charset="2"/>
              <a:buChar char="p"/>
            </a:pPr>
            <a:r>
              <a:rPr lang="en-US" altLang="ja-JP" sz="1600" dirty="0" smtClean="0"/>
              <a:t>Solar/satellite zenith angle &lt; 60</a:t>
            </a:r>
            <a:r>
              <a:rPr lang="en-US" altLang="ja-JP" sz="1600" dirty="0" smtClean="0">
                <a:sym typeface="Symbol"/>
              </a:rPr>
              <a:t></a:t>
            </a:r>
            <a:endParaRPr lang="en-US" altLang="ja-JP" sz="1600" dirty="0" smtClean="0"/>
          </a:p>
          <a:p>
            <a:pPr marL="538163" indent="-274638">
              <a:lnSpc>
                <a:spcPct val="120000"/>
              </a:lnSpc>
              <a:buFont typeface="Wingdings" pitchFamily="2" charset="2"/>
              <a:buChar char="p"/>
            </a:pPr>
            <a:r>
              <a:rPr lang="en-US" altLang="ja-JP" sz="1600" dirty="0" smtClean="0"/>
              <a:t>Exclude </a:t>
            </a:r>
            <a:r>
              <a:rPr lang="en-US" altLang="ja-JP" sz="1600" dirty="0" smtClean="0"/>
              <a:t>data around </a:t>
            </a:r>
            <a:r>
              <a:rPr lang="en-US" altLang="ja-JP" sz="1600" dirty="0" err="1" smtClean="0"/>
              <a:t>sunglint</a:t>
            </a:r>
            <a:r>
              <a:rPr lang="en-US" altLang="ja-JP" sz="1600" dirty="0" smtClean="0"/>
              <a:t> </a:t>
            </a:r>
            <a:r>
              <a:rPr lang="en-US" altLang="ja-JP" sz="1600" dirty="0" smtClean="0"/>
              <a:t>area </a:t>
            </a:r>
            <a:endParaRPr lang="en-US" altLang="ja-JP" sz="1600" dirty="0"/>
          </a:p>
          <a:p>
            <a:pPr marL="263525" indent="-263525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Ice crystal shape for DCC simulation: Hexagonal column</a:t>
            </a:r>
            <a:r>
              <a:rPr lang="en-US" altLang="ja-JP" sz="1600" dirty="0" smtClean="0">
                <a:solidFill>
                  <a:schemeClr val="accent2">
                    <a:lumMod val="75000"/>
                  </a:schemeClr>
                </a:solidFill>
              </a:rPr>
              <a:t> (Yang et al. 2000)</a:t>
            </a:r>
            <a:endParaRPr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38163" indent="-274638">
              <a:lnSpc>
                <a:spcPct val="120000"/>
              </a:lnSpc>
              <a:buFont typeface="Wingdings" pitchFamily="2" charset="2"/>
              <a:buChar char="p"/>
            </a:pPr>
            <a:r>
              <a:rPr lang="en-US" altLang="ja-JP" sz="1600" dirty="0" smtClean="0"/>
              <a:t>To minimize the uncertainty, cloud with large optical thickness are used.</a:t>
            </a: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161624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 Web Meeting: DCC Part III, Jan. 8, 2014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403648" y="260648"/>
            <a:ext cx="6206080" cy="758952"/>
          </a:xfrm>
          <a:prstGeom prst="rect">
            <a:avLst/>
          </a:prstGeom>
        </p:spPr>
        <p:txBody>
          <a:bodyPr vert="horz" anchor="ctr" anchorCtr="1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Comparison of gain between NASA DCC method and RT simulation method</a:t>
            </a:r>
            <a:endParaRPr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2145" y="1988840"/>
            <a:ext cx="3685799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30000"/>
              </a:lnSpc>
              <a:buFont typeface="Arial" pitchFamily="34" charset="0"/>
              <a:buChar char="•"/>
            </a:pPr>
            <a:r>
              <a:rPr kumimoji="1" lang="en-US" altLang="ja-JP" dirty="0" smtClean="0"/>
              <a:t>SBAF (0.9376* for MTSAT-2) is applied to NASA DCC method</a:t>
            </a:r>
          </a:p>
          <a:p>
            <a:pPr marL="179388" indent="-179388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ja-JP" dirty="0" smtClean="0"/>
              <a:t>Gains by RSTAR simulation are derived from direct comparisons between observation and simulation</a:t>
            </a:r>
            <a:endParaRPr lang="en-US" altLang="ja-JP" sz="1400" dirty="0"/>
          </a:p>
          <a:p>
            <a:pPr marL="179388" indent="-179388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ja-JP" dirty="0" smtClean="0"/>
              <a:t>Similar trends, but large variance (seasonal variation) in results of the vicarious method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590790" y="2131724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71" name="Picture 23" descr="D:\高橋行端\Meetings\GSICS\WebMeeting\201401\tseries_gain_mt2_MYD02SSH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7" r="3540" b="2544"/>
          <a:stretch/>
        </p:blipFill>
        <p:spPr bwMode="auto">
          <a:xfrm>
            <a:off x="4245559" y="2131724"/>
            <a:ext cx="4410159" cy="396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533591" y="1793170"/>
            <a:ext cx="4142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Time series of  monthly visible channel gain</a:t>
            </a:r>
            <a:endParaRPr kumimoji="1"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43608" y="5526039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en-US" altLang="ja-JP" sz="1200" dirty="0" smtClean="0"/>
              <a:t>* Described </a:t>
            </a:r>
            <a:r>
              <a:rPr lang="en-US" altLang="ja-JP" sz="1200" dirty="0"/>
              <a:t>in Dave’s presentation in October 2012 GSICS web </a:t>
            </a:r>
            <a:r>
              <a:rPr lang="en-US" altLang="ja-JP" sz="1200" dirty="0" smtClean="0"/>
              <a:t>meeting</a:t>
            </a:r>
            <a:endParaRPr lang="en-US" altLang="ja-JP" sz="1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20072" y="4869160"/>
            <a:ext cx="3180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 smtClean="0">
                <a:solidFill>
                  <a:srgbClr val="FF0000"/>
                </a:solidFill>
              </a:rPr>
              <a:t>NASA DCC method</a:t>
            </a:r>
          </a:p>
          <a:p>
            <a:pPr algn="r"/>
            <a:r>
              <a:rPr lang="en-US" altLang="ja-JP" sz="1400" dirty="0" smtClean="0">
                <a:solidFill>
                  <a:srgbClr val="0000FF"/>
                </a:solidFill>
              </a:rPr>
              <a:t>Vicarious method using RT simulation</a:t>
            </a:r>
            <a:endParaRPr kumimoji="1" lang="ja-JP" alt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 anchorCtr="1">
            <a:norm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Summary / Toward demonstration phase</a:t>
            </a:r>
            <a:endParaRPr kumimoji="1"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91336" cy="365760"/>
          </a:xfrm>
        </p:spPr>
        <p:txBody>
          <a:bodyPr/>
          <a:lstStyle/>
          <a:p>
            <a:r>
              <a:rPr kumimoji="1" lang="en-US" altLang="ja-JP" smtClean="0"/>
              <a:t>GRWG Web Meeting: DCC Part III, Jan. 8, 2014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1353603"/>
            <a:ext cx="7632848" cy="505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000" b="1" dirty="0" smtClean="0">
                <a:solidFill>
                  <a:schemeClr val="accent2">
                    <a:lumMod val="75000"/>
                  </a:schemeClr>
                </a:solidFill>
              </a:rPr>
              <a:t>Summary</a:t>
            </a:r>
          </a:p>
          <a:p>
            <a:pPr marL="357188" indent="-177800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ja-JP" sz="1600" dirty="0" smtClean="0"/>
              <a:t>Implementation of NASA’s DCC method to MTSAT-2/Imager</a:t>
            </a:r>
          </a:p>
          <a:p>
            <a:pPr marL="536575" indent="-180975">
              <a:lnSpc>
                <a:spcPct val="130000"/>
              </a:lnSpc>
              <a:buFontTx/>
              <a:buChar char="-"/>
            </a:pPr>
            <a:r>
              <a:rPr lang="en-US" altLang="ja-JP" sz="1600" dirty="0"/>
              <a:t>G</a:t>
            </a:r>
            <a:r>
              <a:rPr lang="en-US" altLang="ja-JP" sz="1600" dirty="0" smtClean="0"/>
              <a:t>ood agreement with the ATBD</a:t>
            </a:r>
          </a:p>
          <a:p>
            <a:pPr marL="357188" indent="-177800">
              <a:lnSpc>
                <a:spcPct val="130000"/>
              </a:lnSpc>
              <a:buFont typeface="Arial" pitchFamily="34" charset="0"/>
              <a:buChar char="•"/>
              <a:tabLst>
                <a:tab pos="357188" algn="l"/>
              </a:tabLst>
            </a:pPr>
            <a:r>
              <a:rPr lang="en-US" altLang="ja-JP" sz="1600" dirty="0"/>
              <a:t>Comparison of </a:t>
            </a:r>
            <a:r>
              <a:rPr lang="en-US" altLang="ja-JP" sz="1600" dirty="0" smtClean="0"/>
              <a:t>NASA DCC method with vicarious method on </a:t>
            </a:r>
            <a:r>
              <a:rPr lang="en-US" altLang="ja-JP" sz="1600" dirty="0"/>
              <a:t>RT </a:t>
            </a:r>
            <a:r>
              <a:rPr lang="en-US" altLang="ja-JP" sz="1600" dirty="0" smtClean="0"/>
              <a:t>simulation</a:t>
            </a:r>
            <a:endParaRPr lang="en-US" altLang="ja-JP" sz="1600" dirty="0"/>
          </a:p>
          <a:p>
            <a:pPr marL="536575" indent="-177800">
              <a:lnSpc>
                <a:spcPct val="130000"/>
              </a:lnSpc>
              <a:buFont typeface="Arial" panose="020B0604020202020204" pitchFamily="34" charset="0"/>
              <a:buChar char="-"/>
              <a:tabLst>
                <a:tab pos="357188" algn="l"/>
              </a:tabLst>
            </a:pPr>
            <a:r>
              <a:rPr lang="en-US" altLang="ja-JP" sz="1600" dirty="0" smtClean="0"/>
              <a:t>Similar gain trend</a:t>
            </a:r>
          </a:p>
          <a:p>
            <a:pPr marL="536575" indent="-177800">
              <a:lnSpc>
                <a:spcPct val="130000"/>
              </a:lnSpc>
              <a:buFont typeface="Arial" panose="020B0604020202020204" pitchFamily="34" charset="0"/>
              <a:buChar char="-"/>
              <a:tabLst>
                <a:tab pos="357188" algn="l"/>
              </a:tabLst>
            </a:pPr>
            <a:r>
              <a:rPr lang="en-US" altLang="ja-JP" sz="1600" dirty="0" smtClean="0"/>
              <a:t>Need to improve vicarious method</a:t>
            </a:r>
          </a:p>
          <a:p>
            <a:pPr marL="263525" indent="-263525">
              <a:lnSpc>
                <a:spcPct val="130000"/>
              </a:lnSpc>
            </a:pPr>
            <a:r>
              <a:rPr lang="en-US" altLang="ja-JP" sz="2000" b="1" dirty="0" smtClean="0">
                <a:solidFill>
                  <a:schemeClr val="accent2">
                    <a:lumMod val="75000"/>
                  </a:schemeClr>
                </a:solidFill>
              </a:rPr>
              <a:t>Toward demonstration phase</a:t>
            </a:r>
            <a:endParaRPr lang="en-US" altLang="ja-JP" sz="1600" dirty="0" smtClean="0"/>
          </a:p>
          <a:p>
            <a:pPr marL="357188" indent="-179388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ja-JP" sz="1600" dirty="0" smtClean="0"/>
              <a:t>MODIS DCC selection / data archiving</a:t>
            </a:r>
          </a:p>
          <a:p>
            <a:pPr marL="536575" indent="-177800">
              <a:lnSpc>
                <a:spcPct val="130000"/>
              </a:lnSpc>
              <a:buFont typeface="Arial" panose="020B0604020202020204" pitchFamily="34" charset="0"/>
              <a:buChar char="-"/>
            </a:pPr>
            <a:r>
              <a:rPr lang="en-US" altLang="ja-JP" sz="1600" dirty="0"/>
              <a:t>D</a:t>
            </a:r>
            <a:r>
              <a:rPr lang="en-US" altLang="ja-JP" sz="1600" dirty="0" smtClean="0"/>
              <a:t>ifficult </a:t>
            </a:r>
            <a:r>
              <a:rPr lang="en-US" altLang="ja-JP" sz="1600" dirty="0"/>
              <a:t>to archive nominal Aqua/MODIS data </a:t>
            </a:r>
            <a:r>
              <a:rPr lang="en-US" altLang="ja-JP" sz="1400" dirty="0"/>
              <a:t>(MYD021KM) </a:t>
            </a:r>
            <a:r>
              <a:rPr lang="en-US" altLang="ja-JP" sz="1600" dirty="0"/>
              <a:t>due to </a:t>
            </a:r>
            <a:r>
              <a:rPr lang="en-US" altLang="ja-JP" sz="1600" dirty="0" smtClean="0"/>
              <a:t>downloading speed. Alternatively, we use 5km sub-sampled data.</a:t>
            </a:r>
          </a:p>
          <a:p>
            <a:pPr marL="536575" indent="-177800">
              <a:lnSpc>
                <a:spcPct val="130000"/>
              </a:lnSpc>
              <a:buFont typeface="Arial" panose="020B0604020202020204" pitchFamily="34" charset="0"/>
              <a:buChar char="-"/>
            </a:pPr>
            <a:r>
              <a:rPr lang="en-US" altLang="ja-JP" sz="1600" dirty="0" smtClean="0"/>
              <a:t>Very useful if someone creates those data (e.g., MTSAT-IASI/AIRS IR collocation </a:t>
            </a:r>
            <a:r>
              <a:rPr lang="en-US" altLang="ja-JP" sz="1600" dirty="0" err="1" smtClean="0"/>
              <a:t>NetCDF</a:t>
            </a:r>
            <a:r>
              <a:rPr lang="en-US" altLang="ja-JP" sz="1600" dirty="0" smtClean="0"/>
              <a:t> data on EUMETSAT THREDDS server)</a:t>
            </a:r>
          </a:p>
          <a:p>
            <a:pPr marL="357188" indent="-179388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ja-JP" sz="1600" dirty="0" smtClean="0"/>
              <a:t>GSICS product (</a:t>
            </a:r>
            <a:r>
              <a:rPr lang="en-US" altLang="ja-JP" sz="1600" dirty="0" err="1" smtClean="0"/>
              <a:t>NetCDF</a:t>
            </a:r>
            <a:r>
              <a:rPr lang="en-US" altLang="ja-JP" sz="1600" dirty="0" smtClean="0"/>
              <a:t>) format </a:t>
            </a:r>
          </a:p>
          <a:p>
            <a:pPr marL="536575" indent="-177800">
              <a:lnSpc>
                <a:spcPct val="130000"/>
              </a:lnSpc>
              <a:buFont typeface="Arial" panose="020B0604020202020204" pitchFamily="34" charset="0"/>
              <a:buChar char="-"/>
            </a:pPr>
            <a:r>
              <a:rPr lang="en-US" altLang="ja-JP" sz="1600" dirty="0" smtClean="0"/>
              <a:t>What attributes/variables should be contained? DCC selection thresholds, monthly results (mean/mode) of DCC, and …?</a:t>
            </a:r>
          </a:p>
        </p:txBody>
      </p:sp>
    </p:spTree>
    <p:extLst>
      <p:ext uri="{BB962C8B-B14F-4D97-AF65-F5344CB8AC3E}">
        <p14:creationId xmlns:p14="http://schemas.microsoft.com/office/powerpoint/2010/main" val="4144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ール">
  <a:themeElements>
    <a:clrScheme name="アングル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クール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1958</TotalTime>
  <Words>733</Words>
  <Application>Microsoft Office PowerPoint</Application>
  <PresentationFormat>画面に合わせる (4:3)</PresentationFormat>
  <Paragraphs>108</Paragraphs>
  <Slides>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クール</vt:lpstr>
      <vt:lpstr>Comparison of NASA DCC method with the vicarious method using RT simulation</vt:lpstr>
      <vt:lpstr>Contents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Summary / Toward demonstration phase</vt:lpstr>
    </vt:vector>
  </TitlesOfParts>
  <Company>JMA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Japan Meteorological Agency</dc:creator>
  <cp:lastModifiedBy>Masaya Takahashi</cp:lastModifiedBy>
  <cp:revision>179</cp:revision>
  <cp:lastPrinted>2013-08-13T08:59:17Z</cp:lastPrinted>
  <dcterms:created xsi:type="dcterms:W3CDTF">2013-02-24T23:33:48Z</dcterms:created>
  <dcterms:modified xsi:type="dcterms:W3CDTF">2014-01-07T13:43:16Z</dcterms:modified>
</cp:coreProperties>
</file>