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7" r:id="rId3"/>
    <p:sldId id="295" r:id="rId4"/>
    <p:sldId id="285" r:id="rId5"/>
    <p:sldId id="292" r:id="rId6"/>
    <p:sldId id="296" r:id="rId7"/>
    <p:sldId id="290" r:id="rId8"/>
    <p:sldId id="280" r:id="rId9"/>
    <p:sldId id="297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00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4650" autoAdjust="0"/>
  </p:normalViewPr>
  <p:slideViewPr>
    <p:cSldViewPr>
      <p:cViewPr varScale="1">
        <p:scale>
          <a:sx n="88" d="100"/>
          <a:sy n="8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aseline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aseline="0">
                <a:cs typeface="+mn-cs"/>
              </a:defRPr>
            </a:lvl1pPr>
          </a:lstStyle>
          <a:p>
            <a:pPr>
              <a:defRPr/>
            </a:pPr>
            <a:fld id="{3237FD10-982B-48B5-A266-04248EE3FEC4}" type="datetimeFigureOut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aseline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aseline="0">
                <a:cs typeface="+mn-cs"/>
              </a:defRPr>
            </a:lvl1pPr>
          </a:lstStyle>
          <a:p>
            <a:pPr>
              <a:defRPr/>
            </a:pPr>
            <a:fld id="{7039F8C3-E0AE-4632-9BFB-698B64309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aseline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aseline="0">
                <a:cs typeface="+mn-cs"/>
              </a:defRPr>
            </a:lvl1pPr>
          </a:lstStyle>
          <a:p>
            <a:pPr>
              <a:defRPr/>
            </a:pPr>
            <a:fld id="{CD7FED51-7BB5-4745-A279-98667C9F1AD8}" type="datetimeFigureOut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aseline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aseline="0">
                <a:cs typeface="+mn-cs"/>
              </a:defRPr>
            </a:lvl1pPr>
          </a:lstStyle>
          <a:p>
            <a:pPr>
              <a:defRPr/>
            </a:pPr>
            <a:fld id="{F326246D-C970-445D-9761-E5E826AED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D1AA2-3C44-439A-A163-273B152F7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7F065-023B-4137-8984-7FEDA321B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E644F-5397-4C1D-A99C-B97A3F4ED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7E569-2CA5-434D-8667-B7B4F01DA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56346-68F4-4EBE-829A-E9FFF847E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C2863-04F1-455E-8B51-B2BF750CF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CB618-2882-4D92-BDCB-58400B659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43646-856E-4AC2-867A-72A23AA1C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82214-ECED-4B95-9BBA-72AD39AC5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3DA27-80E7-45F7-A60C-DB4DCB9F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8A628-283F-440B-BFDF-A49B539D9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cs typeface="+mn-cs"/>
              </a:defRPr>
            </a:lvl1pPr>
          </a:lstStyle>
          <a:p>
            <a:pPr>
              <a:defRPr/>
            </a:pPr>
            <a:fld id="{96F2BEFE-FDBC-441B-B14D-D2258FE44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Can</a:t>
            </a:r>
            <a:r>
              <a:rPr lang="en-US" sz="4000" b="1" dirty="0" smtClean="0">
                <a:solidFill>
                  <a:schemeClr val="tx1"/>
                </a:solidFill>
              </a:rPr>
              <a:t> DCC Radiance Distributions be Sharpened using Lightning Data?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105400"/>
            <a:ext cx="7772400" cy="685800"/>
          </a:xfrm>
        </p:spPr>
        <p:txBody>
          <a:bodyPr/>
          <a:lstStyle/>
          <a:p>
            <a:pPr eaLnBrk="1" hangingPunct="1"/>
            <a:r>
              <a:rPr lang="en-US" b="1" dirty="0" smtClean="0"/>
              <a:t>Dennis Buechler</a:t>
            </a:r>
          </a:p>
          <a:p>
            <a:pPr eaLnBrk="1" hangingPunct="1"/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152400" y="0"/>
            <a:ext cx="8534400" cy="9144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tabLst>
                <a:tab pos="1536700" algn="l"/>
              </a:tabLst>
              <a:defRPr/>
            </a:pPr>
            <a:r>
              <a:rPr lang="en-US" sz="4000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Example </a:t>
            </a:r>
            <a:r>
              <a:rPr lang="en-US" sz="4400" kern="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kern="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2400" i="1" kern="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4800" y="1600200"/>
            <a:ext cx="5181600" cy="50292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tabLst>
                <a:tab pos="1028700" algn="l"/>
                <a:tab pos="1028700" algn="l"/>
                <a:tab pos="1028700" algn="l"/>
              </a:tabLst>
              <a:defRPr/>
            </a:pPr>
            <a:endParaRPr lang="en-US" sz="2400" baseline="0" dirty="0"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endParaRPr lang="en-US" sz="2400" kern="0" baseline="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endParaRPr lang="en-US" sz="2400" kern="0" baseline="0" dirty="0">
              <a:latin typeface="+mn-lt"/>
              <a:cs typeface="+mn-cs"/>
            </a:endParaRPr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533400" y="8382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C:\Users\dbuechle\Desktop\GSICS\GSICS_DCC_Jan2014\LISBG_dist_jul_aug_205_03_1_noes_nfl10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90600"/>
            <a:ext cx="7467600" cy="4480560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5410200"/>
            <a:ext cx="8458200" cy="12954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400" kern="0" baseline="0" dirty="0" smtClean="0">
                <a:latin typeface="+mn-lt"/>
                <a:cs typeface="+mn-cs"/>
              </a:rPr>
              <a:t>Dark tail in distribution caused by anvil spreading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400" kern="0" baseline="0" dirty="0" smtClean="0">
                <a:latin typeface="+mn-lt"/>
                <a:cs typeface="+mn-cs"/>
              </a:rPr>
              <a:t>Lightning occurs in deep convection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400" kern="0" baseline="0" dirty="0" smtClean="0">
                <a:latin typeface="+mn-lt"/>
                <a:cs typeface="+mn-cs"/>
              </a:rPr>
              <a:t>LIS DCC research began to develop way to monitor GLM</a:t>
            </a:r>
            <a:endParaRPr lang="en-US" sz="2400" baseline="0" dirty="0"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endParaRPr lang="en-US" sz="2400" kern="0" baseline="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endParaRPr lang="en-US" sz="2400" kern="0" baseline="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152400" y="228600"/>
            <a:ext cx="8534400" cy="9144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tabLst>
                <a:tab pos="1536700" algn="l"/>
              </a:tabLst>
              <a:defRPr/>
            </a:pPr>
            <a:r>
              <a:rPr lang="en-US" sz="4000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TRMM LIS Characteristics</a:t>
            </a:r>
            <a:endParaRPr lang="en-US" sz="2400" i="1" kern="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4800" y="1600200"/>
            <a:ext cx="5181600" cy="50292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400" kern="0" baseline="0" dirty="0" smtClean="0">
                <a:latin typeface="+mn-lt"/>
                <a:cs typeface="+mn-cs"/>
              </a:rPr>
              <a:t>Fast lens, narrowband (~1 nm wide) filter at 777.4 nm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400" kern="0" baseline="0" dirty="0" smtClean="0">
                <a:latin typeface="+mn-lt"/>
                <a:cs typeface="+mn-cs"/>
              </a:rPr>
              <a:t>128 x 128 CCD array,               500 fps imaging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400" baseline="0" dirty="0" smtClean="0">
                <a:cs typeface="+mn-cs"/>
              </a:rPr>
              <a:t>~3.5 km nadir to ~7 km at corners</a:t>
            </a:r>
            <a:endParaRPr lang="en-US" sz="2400" kern="0" baseline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400" kern="0" baseline="0" dirty="0" smtClean="0">
                <a:latin typeface="+mn-lt"/>
                <a:cs typeface="+mn-cs"/>
              </a:rPr>
              <a:t>Frame-to-frame subtraction isolates lightning transients against bright daytime background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400" baseline="0" dirty="0" smtClean="0">
                <a:cs typeface="+mn-cs"/>
              </a:rPr>
              <a:t>Backgrounds ~35 seconds</a:t>
            </a:r>
          </a:p>
          <a:p>
            <a:pPr marL="342900" indent="-342900" eaLnBrk="0" hangingPunct="0">
              <a:spcBef>
                <a:spcPct val="20000"/>
              </a:spcBef>
              <a:tabLst>
                <a:tab pos="1028700" algn="l"/>
                <a:tab pos="1028700" algn="l"/>
                <a:tab pos="1028700" algn="l"/>
              </a:tabLst>
              <a:defRPr/>
            </a:pPr>
            <a:endParaRPr lang="en-US" sz="2400" baseline="0" dirty="0"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endParaRPr lang="en-US" sz="2400" kern="0" baseline="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endParaRPr lang="en-US" sz="2400" kern="0" baseline="0" dirty="0">
              <a:latin typeface="+mn-lt"/>
              <a:cs typeface="+mn-cs"/>
            </a:endParaRPr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533400" y="10668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7" name="Picture 16" descr="C:\Users\dbuechle\Desktop\GSICS\GSICS_annual_2013\pics\spec_l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0225" y="2438400"/>
            <a:ext cx="30940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Methodology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95400"/>
            <a:ext cx="5562600" cy="556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Use VIRS (also on TRMM with LIS) 11 µm channel to identify DCCs </a:t>
            </a:r>
            <a:r>
              <a:rPr lang="en-US" sz="2400" dirty="0" smtClean="0"/>
              <a:t>(TB </a:t>
            </a:r>
            <a:r>
              <a:rPr lang="en-US" sz="2400" dirty="0" smtClean="0"/>
              <a:t>&gt; 205K)</a:t>
            </a:r>
          </a:p>
          <a:p>
            <a:pPr eaLnBrk="1" hangingPunct="1"/>
            <a:r>
              <a:rPr lang="en-US" sz="2400" dirty="0" smtClean="0"/>
              <a:t>Identify </a:t>
            </a:r>
            <a:r>
              <a:rPr lang="en-US" sz="2400" dirty="0" err="1" smtClean="0"/>
              <a:t>colocated</a:t>
            </a:r>
            <a:r>
              <a:rPr lang="en-US" sz="2400" dirty="0" smtClean="0"/>
              <a:t> LIS Background (BG) </a:t>
            </a:r>
            <a:r>
              <a:rPr lang="en-US" sz="2400" dirty="0" smtClean="0"/>
              <a:t>pixels (SZA </a:t>
            </a:r>
            <a:r>
              <a:rPr lang="en-US" sz="2400" dirty="0" smtClean="0"/>
              <a:t>&lt; 40</a:t>
            </a:r>
            <a:r>
              <a:rPr lang="en-US" sz="2400" dirty="0" smtClean="0"/>
              <a:t>°,</a:t>
            </a:r>
            <a:r>
              <a:rPr lang="en-US" sz="2400" dirty="0" smtClean="0">
                <a:ea typeface="+mn-ea"/>
                <a:cs typeface="+mn-cs"/>
              </a:rPr>
              <a:t>VZA </a:t>
            </a:r>
            <a:r>
              <a:rPr lang="en-US" sz="2400" dirty="0" smtClean="0">
                <a:ea typeface="+mn-ea"/>
                <a:cs typeface="+mn-cs"/>
              </a:rPr>
              <a:t>&lt; 40</a:t>
            </a:r>
            <a:r>
              <a:rPr lang="en-US" sz="2400" dirty="0" smtClean="0">
                <a:ea typeface="+mn-ea"/>
                <a:cs typeface="+mn-cs"/>
              </a:rPr>
              <a:t>°, and 10</a:t>
            </a:r>
            <a:r>
              <a:rPr lang="en-US" sz="2400" dirty="0" smtClean="0">
                <a:ea typeface="+mn-ea"/>
                <a:cs typeface="+mn-cs"/>
              </a:rPr>
              <a:t>° &lt; RAA &lt; 170</a:t>
            </a:r>
            <a:r>
              <a:rPr lang="en-US" sz="2400" dirty="0" smtClean="0">
                <a:ea typeface="+mn-ea"/>
                <a:cs typeface="+mn-cs"/>
              </a:rPr>
              <a:t>°)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Analyzed each July and August from 1998-2010</a:t>
            </a:r>
          </a:p>
          <a:p>
            <a:pPr eaLnBrk="1" hangingPunct="1"/>
            <a:r>
              <a:rPr lang="en-US" sz="2400" dirty="0" smtClean="0"/>
              <a:t>Used previously identified DCC database and examined DCC radiance for pixels with and without associated lightning activity (lightning within 10 km)</a:t>
            </a:r>
          </a:p>
        </p:txBody>
      </p:sp>
      <p:sp>
        <p:nvSpPr>
          <p:cNvPr id="4100" name="Line 3"/>
          <p:cNvSpPr>
            <a:spLocks noChangeShapeType="1"/>
          </p:cNvSpPr>
          <p:nvPr/>
        </p:nvSpPr>
        <p:spPr bwMode="auto">
          <a:xfrm>
            <a:off x="609600" y="10668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101" name="Picture 3" descr="C:\Users\dbuechle\Desktop\pubs\ICAE2011\revisions2\virs_ir11_050717_43707_05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962400"/>
            <a:ext cx="2959100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2" descr="C:\Users\dbuechle\Desktop\pubs\ICAE2011\revisions2\lisbg_050717_43707_05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143000"/>
            <a:ext cx="2959100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3"/>
          <p:cNvSpPr>
            <a:spLocks noChangeShapeType="1"/>
          </p:cNvSpPr>
          <p:nvPr/>
        </p:nvSpPr>
        <p:spPr bwMode="auto">
          <a:xfrm>
            <a:off x="609600" y="10668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Results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04800" y="5105400"/>
            <a:ext cx="8610600" cy="19050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000" kern="0" baseline="0" dirty="0" smtClean="0">
                <a:latin typeface="+mn-lt"/>
                <a:cs typeface="+mn-cs"/>
              </a:rPr>
              <a:t>Using lightning criteria narrowed the distribution and helped reduce the dark tail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000" kern="0" baseline="0" dirty="0" smtClean="0">
                <a:latin typeface="+mn-lt"/>
                <a:cs typeface="+mn-cs"/>
              </a:rPr>
              <a:t>The DCC with lightning are brighter than those without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000" kern="0" baseline="0" dirty="0" smtClean="0">
                <a:latin typeface="+mn-lt"/>
                <a:cs typeface="+mn-cs"/>
              </a:rPr>
              <a:t>R</a:t>
            </a:r>
            <a:r>
              <a:rPr lang="en-US" sz="2000" kern="0" baseline="0" dirty="0" smtClean="0">
                <a:latin typeface="+mn-lt"/>
                <a:cs typeface="+mn-cs"/>
              </a:rPr>
              <a:t>educed the number of DCCs by 93% of all DCCs</a:t>
            </a:r>
            <a:r>
              <a:rPr lang="en-US" sz="2000" kern="0" baseline="0" dirty="0" smtClean="0">
                <a:latin typeface="+mn-lt"/>
                <a:cs typeface="+mn-cs"/>
              </a:rPr>
              <a:t> </a:t>
            </a:r>
            <a:endParaRPr lang="en-US" sz="2000" kern="0" baseline="0" dirty="0">
              <a:latin typeface="+mn-lt"/>
              <a:cs typeface="+mn-cs"/>
            </a:endParaRPr>
          </a:p>
        </p:txBody>
      </p:sp>
      <p:pic>
        <p:nvPicPr>
          <p:cNvPr id="2050" name="Picture 2" descr="C:\Users\dbuechle\Desktop\GSICS\GSICS_DCC_Jan2014\LISBG_dist_jul_aug_lit_205_03_1_noes_nfl10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43000"/>
            <a:ext cx="6731000" cy="4038600"/>
          </a:xfrm>
          <a:prstGeom prst="rect">
            <a:avLst/>
          </a:prstGeom>
          <a:noFill/>
        </p:spPr>
      </p:pic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533400" y="10668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3"/>
          <p:cNvSpPr>
            <a:spLocks noChangeShapeType="1"/>
          </p:cNvSpPr>
          <p:nvPr/>
        </p:nvSpPr>
        <p:spPr bwMode="auto">
          <a:xfrm>
            <a:off x="609600" y="10668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Results: Land </a:t>
            </a:r>
            <a:r>
              <a:rPr lang="en-US" sz="4000" kern="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vs</a:t>
            </a:r>
            <a:r>
              <a:rPr lang="en-US" sz="4000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Ocean</a:t>
            </a:r>
            <a:endParaRPr lang="en-US" sz="4000" kern="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04800" y="1295400"/>
            <a:ext cx="3962400" cy="51816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000" kern="0" baseline="0" dirty="0" smtClean="0">
                <a:latin typeface="+mn-lt"/>
                <a:cs typeface="+mn-cs"/>
              </a:rPr>
              <a:t>20% of land DCCs have lightning activity within 10 km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000" kern="0" baseline="0" dirty="0" smtClean="0">
                <a:latin typeface="+mn-lt"/>
                <a:cs typeface="+mn-cs"/>
              </a:rPr>
              <a:t>Only 4% of oceanic DCCs have lightning activity within 10 km</a:t>
            </a:r>
            <a:endParaRPr lang="en-US" sz="2000" kern="0" baseline="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000" kern="0" baseline="0" dirty="0" smtClean="0">
                <a:latin typeface="+mn-lt"/>
                <a:cs typeface="+mn-cs"/>
              </a:rPr>
              <a:t>Both land and oceanic DCC radiance distributions are sharpened, more so for land DCC than the ocean DCC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000" kern="0" baseline="0" dirty="0" smtClean="0">
                <a:latin typeface="+mn-lt"/>
                <a:cs typeface="+mn-cs"/>
              </a:rPr>
              <a:t>Land DCCs are brighter than oceanic DCCs for with and without lightning cases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000" kern="0" baseline="0" dirty="0" smtClean="0">
                <a:latin typeface="+mn-lt"/>
                <a:cs typeface="+mn-cs"/>
              </a:rPr>
              <a:t>The VIRS TB is colder for lightning cases for both land and ocean DCC</a:t>
            </a:r>
            <a:endParaRPr lang="en-US" sz="2000" kern="0" baseline="0" dirty="0" smtClean="0">
              <a:latin typeface="+mn-lt"/>
              <a:cs typeface="+mn-cs"/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533400" y="10668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4" name="Picture 2" descr="C:\Users\dbuechle\Desktop\GSICS\GSICS_DCC_Jan2014\LISBG_dist_jul_aug_land_ltg_205_03_1_noes_nfl10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143000"/>
            <a:ext cx="4953000" cy="2971800"/>
          </a:xfrm>
          <a:prstGeom prst="rect">
            <a:avLst/>
          </a:prstGeom>
          <a:noFill/>
        </p:spPr>
      </p:pic>
      <p:pic>
        <p:nvPicPr>
          <p:cNvPr id="3075" name="Picture 3" descr="C:\Users\dbuechle\Desktop\GSICS\GSICS_DCC_Jan2014\LISBG_dist_jul_aug_ocean_ltg_205_03_1_noes_nfl10_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886200"/>
            <a:ext cx="49530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3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8305800" y="1295400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57200" y="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4000" kern="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04800" y="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Results: Yearly </a:t>
            </a:r>
            <a:r>
              <a:rPr lang="en-US" sz="3200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LIS DCC Radiance (LTG)</a:t>
            </a:r>
            <a:endParaRPr lang="en-US" sz="3200" kern="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C:\Users\dbuechle\Desktop\GSICS\GSICS_DCC_Jan2014\LISBG_dist_jul_aug_205_03_1_noes_nfl10_lt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0" y="838200"/>
            <a:ext cx="5080000" cy="3048000"/>
          </a:xfrm>
          <a:prstGeom prst="rect">
            <a:avLst/>
          </a:prstGeom>
          <a:noFill/>
        </p:spPr>
      </p:pic>
      <p:pic>
        <p:nvPicPr>
          <p:cNvPr id="4099" name="Picture 3" descr="C:\Users\dbuechle\Desktop\GSICS\GSICS_DCC_Jan2014\LISBG_year_jul_aug_ltg_205_03_1_noes_nfl10_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886200"/>
            <a:ext cx="4699000" cy="2819400"/>
          </a:xfrm>
          <a:prstGeom prst="rect">
            <a:avLst/>
          </a:prstGeom>
          <a:noFill/>
        </p:spPr>
      </p:pic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04800" y="990600"/>
            <a:ext cx="3962400" cy="54864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000" kern="0" baseline="0" dirty="0" smtClean="0">
                <a:latin typeface="+mn-lt"/>
                <a:cs typeface="+mn-cs"/>
              </a:rPr>
              <a:t>Yearly distribution of LIS BG DCCs with lightning activity are consistent from year to year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000" kern="0" baseline="0" dirty="0" smtClean="0">
                <a:latin typeface="+mn-lt"/>
                <a:cs typeface="+mn-cs"/>
              </a:rPr>
              <a:t>Distributions noisy due to low number of samples each year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lang="en-US" sz="2000" kern="0" baseline="0" dirty="0" smtClean="0">
                <a:latin typeface="+mn-lt"/>
                <a:cs typeface="+mn-cs"/>
              </a:rPr>
              <a:t>The yearly mean DCC radiance (with lightning) exhibits little year to year variation (similar to results when all or no lightning DCC cases are considered)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endParaRPr lang="en-US" sz="2000" kern="0" baseline="0" dirty="0" smtClean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and Conclusions</a:t>
            </a:r>
            <a:endParaRPr lang="en-US" dirty="0" smtClean="0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04800" y="17526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aseline="0" dirty="0" smtClean="0"/>
              <a:t>Yes, using lightning data to refine DCC sharpens the radiance distribution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aseline="0" dirty="0" smtClean="0"/>
              <a:t>Number of DCCs with lightning is about 93% of all DCCs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aseline="0" dirty="0" smtClean="0"/>
              <a:t>The yearly change in DCC radiance is very similar whether lightning occurs nearby or not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400" baseline="0" dirty="0" smtClean="0"/>
              <a:t>May or may not be useful- depends on application</a:t>
            </a:r>
            <a:endParaRPr lang="en-US" sz="2400" baseline="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aseline="0" dirty="0" smtClean="0"/>
              <a:t>These results used DCC identified using VIRS TB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400" baseline="0" dirty="0" smtClean="0"/>
              <a:t>This showed that lightning data could narrow distribution- can DCC be identified using lightning data alone? </a:t>
            </a:r>
            <a:endParaRPr lang="en-US" sz="2400" baseline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Other?</a:t>
            </a:r>
            <a:endParaRPr lang="en-US" dirty="0" smtClean="0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04800" y="17526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aseline="0" dirty="0" smtClean="0"/>
              <a:t>See if results are similar for </a:t>
            </a:r>
            <a:r>
              <a:rPr lang="en-US" sz="2400" baseline="0" dirty="0" smtClean="0"/>
              <a:t>VIRS DCC associated with lightning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419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Can DCC Radiance Distributions be Sharpened using Lightning Data?</vt:lpstr>
      <vt:lpstr>Slide 2</vt:lpstr>
      <vt:lpstr>Slide 3</vt:lpstr>
      <vt:lpstr>Methodology</vt:lpstr>
      <vt:lpstr>Slide 5</vt:lpstr>
      <vt:lpstr>Slide 6</vt:lpstr>
      <vt:lpstr>Slide 7</vt:lpstr>
      <vt:lpstr>Summary and Conclusions</vt:lpstr>
      <vt:lpstr>Other?</vt:lpstr>
    </vt:vector>
  </TitlesOfParts>
  <Company>NSSTC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Look at stability of LIS Background Radiances using DCC</dc:title>
  <dc:creator>dbuechle</dc:creator>
  <cp:lastModifiedBy>dbuechle</cp:lastModifiedBy>
  <cp:revision>112</cp:revision>
  <dcterms:created xsi:type="dcterms:W3CDTF">2010-09-07T21:54:36Z</dcterms:created>
  <dcterms:modified xsi:type="dcterms:W3CDTF">2014-01-08T01:52:57Z</dcterms:modified>
</cp:coreProperties>
</file>