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6" r:id="rId17"/>
    <p:sldId id="333" r:id="rId18"/>
    <p:sldId id="335" r:id="rId19"/>
    <p:sldId id="334" r:id="rId20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A2DADE"/>
    <a:srgbClr val="3333FF"/>
    <a:srgbClr val="4E0B55"/>
    <a:srgbClr val="EE2D24"/>
    <a:srgbClr val="C7A775"/>
    <a:srgbClr val="00B5EF"/>
    <a:srgbClr val="CDE3A0"/>
    <a:srgbClr val="EFC8D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88511" autoAdjust="0"/>
  </p:normalViewPr>
  <p:slideViewPr>
    <p:cSldViewPr snapToGrid="0">
      <p:cViewPr>
        <p:scale>
          <a:sx n="70" d="100"/>
          <a:sy n="70" d="100"/>
        </p:scale>
        <p:origin x="-528" y="-16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2980F-552B-4A1A-B9B6-FA6C23A3AF4C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782684-790B-4760-9B0A-9D107594E2AC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Exec Panel</a:t>
          </a:r>
          <a:endParaRPr lang="en-GB" b="1" dirty="0"/>
        </a:p>
      </dgm:t>
    </dgm:pt>
    <dgm:pt modelId="{FEC727C1-9ACB-4E82-A3DB-82A69E0A01EF}" type="parTrans" cxnId="{3EB07BB7-1FBB-4E30-997A-47ED4DEFBC7C}">
      <dgm:prSet/>
      <dgm:spPr/>
      <dgm:t>
        <a:bodyPr/>
        <a:lstStyle/>
        <a:p>
          <a:endParaRPr lang="en-GB"/>
        </a:p>
      </dgm:t>
    </dgm:pt>
    <dgm:pt modelId="{413E1536-1C2E-436D-9C02-5C85F1016F37}" type="sibTrans" cxnId="{3EB07BB7-1FBB-4E30-997A-47ED4DEFBC7C}">
      <dgm:prSet/>
      <dgm:spPr/>
      <dgm:t>
        <a:bodyPr/>
        <a:lstStyle/>
        <a:p>
          <a:endParaRPr lang="en-GB"/>
        </a:p>
      </dgm:t>
    </dgm:pt>
    <dgm:pt modelId="{F62CF2BB-A131-4A46-A38D-4EE427A3C154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Coordination </a:t>
          </a:r>
          <a:r>
            <a:rPr lang="en-GB" b="1" dirty="0" err="1" smtClean="0"/>
            <a:t>Center</a:t>
          </a:r>
          <a:endParaRPr lang="en-GB" b="1" dirty="0"/>
        </a:p>
      </dgm:t>
    </dgm:pt>
    <dgm:pt modelId="{9CAFCFD9-41DC-4BCA-A2DB-4FE12B7EB1C1}" type="parTrans" cxnId="{8A9F98C2-E0E1-4ACF-A784-620FED42F280}">
      <dgm:prSet/>
      <dgm:spPr/>
      <dgm:t>
        <a:bodyPr/>
        <a:lstStyle/>
        <a:p>
          <a:endParaRPr lang="en-GB"/>
        </a:p>
      </dgm:t>
    </dgm:pt>
    <dgm:pt modelId="{93E429C4-5275-4A16-BC45-1CE0551C9DFF}" type="sibTrans" cxnId="{8A9F98C2-E0E1-4ACF-A784-620FED42F280}">
      <dgm:prSet/>
      <dgm:spPr/>
      <dgm:t>
        <a:bodyPr/>
        <a:lstStyle/>
        <a:p>
          <a:endParaRPr lang="en-GB"/>
        </a:p>
      </dgm:t>
    </dgm:pt>
    <dgm:pt modelId="{557CE354-969C-498D-86A0-8683AADBA258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Research Working Group</a:t>
          </a:r>
          <a:endParaRPr lang="en-GB" b="1" dirty="0"/>
        </a:p>
      </dgm:t>
    </dgm:pt>
    <dgm:pt modelId="{311A8585-A2AB-4AC2-8487-1A4864E3A5CA}" type="parTrans" cxnId="{DEA1E4A9-08E9-420C-A465-02DDD1B26F96}">
      <dgm:prSet/>
      <dgm:spPr/>
      <dgm:t>
        <a:bodyPr/>
        <a:lstStyle/>
        <a:p>
          <a:endParaRPr lang="en-GB"/>
        </a:p>
      </dgm:t>
    </dgm:pt>
    <dgm:pt modelId="{643AD364-E195-49CC-BA95-15EB1B2F665A}" type="sibTrans" cxnId="{DEA1E4A9-08E9-420C-A465-02DDD1B26F96}">
      <dgm:prSet/>
      <dgm:spPr/>
      <dgm:t>
        <a:bodyPr/>
        <a:lstStyle/>
        <a:p>
          <a:endParaRPr lang="en-GB"/>
        </a:p>
      </dgm:t>
    </dgm:pt>
    <dgm:pt modelId="{B6FE41D9-2071-4A18-B0AA-BB6277BDD8DC}">
      <dgm:prSet phldrT="[Text]"/>
      <dgm:spPr>
        <a:solidFill>
          <a:srgbClr val="92D050"/>
        </a:solidFill>
      </dgm:spPr>
      <dgm:t>
        <a:bodyPr/>
        <a:lstStyle/>
        <a:p>
          <a:r>
            <a:rPr lang="en-GB" b="1" dirty="0" smtClean="0"/>
            <a:t>GSICS Data Working Group</a:t>
          </a:r>
          <a:endParaRPr lang="en-GB" b="1" dirty="0"/>
        </a:p>
      </dgm:t>
    </dgm:pt>
    <dgm:pt modelId="{1D931AE9-B218-413B-9CE4-4FEFF5FCD25E}" type="parTrans" cxnId="{9F7022CE-89C1-46AB-A741-6E5B4E23906E}">
      <dgm:prSet/>
      <dgm:spPr/>
      <dgm:t>
        <a:bodyPr/>
        <a:lstStyle/>
        <a:p>
          <a:endParaRPr lang="en-GB"/>
        </a:p>
      </dgm:t>
    </dgm:pt>
    <dgm:pt modelId="{C064E780-1C17-4A71-B86F-1D74C2DFD8FB}" type="sibTrans" cxnId="{9F7022CE-89C1-46AB-A741-6E5B4E23906E}">
      <dgm:prSet/>
      <dgm:spPr/>
      <dgm:t>
        <a:bodyPr/>
        <a:lstStyle/>
        <a:p>
          <a:endParaRPr lang="en-GB"/>
        </a:p>
      </dgm:t>
    </dgm:pt>
    <dgm:pt modelId="{745F9827-BD5B-4BFD-B04A-2B09C1201DCF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VIS/NIR </a:t>
          </a:r>
          <a:br>
            <a:rPr lang="en-GB" dirty="0" smtClean="0"/>
          </a:br>
          <a:r>
            <a:rPr lang="en-GB" dirty="0" smtClean="0"/>
            <a:t>Sub-Group</a:t>
          </a:r>
          <a:endParaRPr lang="en-GB" dirty="0"/>
        </a:p>
      </dgm:t>
    </dgm:pt>
    <dgm:pt modelId="{12AC806E-ED55-4D77-8EDB-566FC2DFCB98}" type="parTrans" cxnId="{D13FFD3B-E2C5-4B46-ACA4-FD4118BCCCEA}">
      <dgm:prSet/>
      <dgm:spPr/>
      <dgm:t>
        <a:bodyPr/>
        <a:lstStyle/>
        <a:p>
          <a:endParaRPr lang="en-GB"/>
        </a:p>
      </dgm:t>
    </dgm:pt>
    <dgm:pt modelId="{023FE213-271C-47D8-8E16-60B9F075FF7E}" type="sibTrans" cxnId="{D13FFD3B-E2C5-4B46-ACA4-FD4118BCCCEA}">
      <dgm:prSet/>
      <dgm:spPr/>
      <dgm:t>
        <a:bodyPr/>
        <a:lstStyle/>
        <a:p>
          <a:endParaRPr lang="en-GB"/>
        </a:p>
      </dgm:t>
    </dgm:pt>
    <dgm:pt modelId="{BAD0FAE7-F439-48FE-8D56-48A564937B10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Microwave Sub-Group</a:t>
          </a:r>
          <a:endParaRPr lang="en-GB" dirty="0"/>
        </a:p>
      </dgm:t>
    </dgm:pt>
    <dgm:pt modelId="{13880C4C-DC77-42DB-B27A-8CA0EBECDB36}" type="parTrans" cxnId="{D4FBDA79-D877-4442-960F-C53488554553}">
      <dgm:prSet/>
      <dgm:spPr/>
      <dgm:t>
        <a:bodyPr/>
        <a:lstStyle/>
        <a:p>
          <a:endParaRPr lang="en-GB"/>
        </a:p>
      </dgm:t>
    </dgm:pt>
    <dgm:pt modelId="{BD5758B2-8261-490C-8137-109917B3C8FD}" type="sibTrans" cxnId="{D4FBDA79-D877-4442-960F-C53488554553}">
      <dgm:prSet/>
      <dgm:spPr/>
      <dgm:t>
        <a:bodyPr/>
        <a:lstStyle/>
        <a:p>
          <a:endParaRPr lang="en-GB"/>
        </a:p>
      </dgm:t>
    </dgm:pt>
    <dgm:pt modelId="{093D0514-1200-4972-92AD-ED9D808E7E75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UV </a:t>
          </a:r>
          <a:br>
            <a:rPr lang="en-GB" dirty="0" smtClean="0"/>
          </a:br>
          <a:r>
            <a:rPr lang="en-GB" dirty="0" smtClean="0"/>
            <a:t>Sub-Group</a:t>
          </a:r>
          <a:endParaRPr lang="en-GB" dirty="0"/>
        </a:p>
      </dgm:t>
    </dgm:pt>
    <dgm:pt modelId="{E13EDCAE-7844-4C91-834F-5EF39C91BEF4}" type="parTrans" cxnId="{B60FA27A-A115-4A3D-BA97-19C289EFF433}">
      <dgm:prSet/>
      <dgm:spPr/>
      <dgm:t>
        <a:bodyPr/>
        <a:lstStyle/>
        <a:p>
          <a:endParaRPr lang="en-GB"/>
        </a:p>
      </dgm:t>
    </dgm:pt>
    <dgm:pt modelId="{C3F58771-7FA7-44C8-A905-6D7592C26AB1}" type="sibTrans" cxnId="{B60FA27A-A115-4A3D-BA97-19C289EFF433}">
      <dgm:prSet/>
      <dgm:spPr/>
      <dgm:t>
        <a:bodyPr/>
        <a:lstStyle/>
        <a:p>
          <a:endParaRPr lang="en-GB"/>
        </a:p>
      </dgm:t>
    </dgm:pt>
    <dgm:pt modelId="{575264D4-1B3A-4778-9E5C-192E94D3850A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 smtClean="0"/>
            <a:t>Future </a:t>
          </a:r>
          <a:br>
            <a:rPr lang="en-GB" dirty="0" smtClean="0"/>
          </a:br>
          <a:r>
            <a:rPr lang="en-GB" dirty="0" smtClean="0"/>
            <a:t>Sub-Groups...</a:t>
          </a:r>
          <a:endParaRPr lang="en-GB" dirty="0"/>
        </a:p>
      </dgm:t>
    </dgm:pt>
    <dgm:pt modelId="{781E86D2-5164-4083-8EFE-D72117B0EBBF}" type="parTrans" cxnId="{03BBF1C2-126D-4CCB-A195-81E79D8BD740}">
      <dgm:prSet/>
      <dgm:spPr/>
      <dgm:t>
        <a:bodyPr/>
        <a:lstStyle/>
        <a:p>
          <a:endParaRPr lang="en-GB"/>
        </a:p>
      </dgm:t>
    </dgm:pt>
    <dgm:pt modelId="{D7A3D46A-9C68-44FD-B574-8EACFF9D57DB}" type="sibTrans" cxnId="{03BBF1C2-126D-4CCB-A195-81E79D8BD740}">
      <dgm:prSet/>
      <dgm:spPr/>
      <dgm:t>
        <a:bodyPr/>
        <a:lstStyle/>
        <a:p>
          <a:endParaRPr lang="en-GB"/>
        </a:p>
      </dgm:t>
    </dgm:pt>
    <dgm:pt modelId="{4598A3B3-3901-4828-9374-036AFA1FEE7F}">
      <dgm:prSet phldrT="[Text]"/>
      <dgm:spPr/>
      <dgm:t>
        <a:bodyPr/>
        <a:lstStyle/>
        <a:p>
          <a:r>
            <a:rPr lang="en-GB" dirty="0" smtClean="0"/>
            <a:t>WGCV IVOS</a:t>
          </a:r>
          <a:endParaRPr lang="en-GB" dirty="0"/>
        </a:p>
      </dgm:t>
    </dgm:pt>
    <dgm:pt modelId="{31FCE2A7-13E8-457A-8A11-F26C808B746B}" type="parTrans" cxnId="{CB803872-A070-46F1-950D-5CB480DD35A6}">
      <dgm:prSet/>
      <dgm:spPr/>
      <dgm:t>
        <a:bodyPr/>
        <a:lstStyle/>
        <a:p>
          <a:endParaRPr lang="en-GB"/>
        </a:p>
      </dgm:t>
    </dgm:pt>
    <dgm:pt modelId="{0A640B1D-9034-4A79-9A67-75B3977B0C11}" type="sibTrans" cxnId="{CB803872-A070-46F1-950D-5CB480DD35A6}">
      <dgm:prSet/>
      <dgm:spPr/>
      <dgm:t>
        <a:bodyPr/>
        <a:lstStyle/>
        <a:p>
          <a:endParaRPr lang="en-GB"/>
        </a:p>
      </dgm:t>
    </dgm:pt>
    <dgm:pt modelId="{58B5E815-58A2-434E-981F-5BD8E0B73075}">
      <dgm:prSet phldrT="[Text]"/>
      <dgm:spPr/>
      <dgm:t>
        <a:bodyPr/>
        <a:lstStyle/>
        <a:p>
          <a:r>
            <a:rPr lang="en-GB" dirty="0" smtClean="0"/>
            <a:t>WGCV MWSG</a:t>
          </a:r>
          <a:endParaRPr lang="en-GB" dirty="0"/>
        </a:p>
      </dgm:t>
    </dgm:pt>
    <dgm:pt modelId="{2E378717-0A05-4F46-B6C9-734786EC54B4}" type="parTrans" cxnId="{53A85788-B69B-488C-8669-CD112C726E46}">
      <dgm:prSet/>
      <dgm:spPr/>
      <dgm:t>
        <a:bodyPr/>
        <a:lstStyle/>
        <a:p>
          <a:endParaRPr lang="en-GB"/>
        </a:p>
      </dgm:t>
    </dgm:pt>
    <dgm:pt modelId="{4AEFE9CA-35D0-48B7-91DC-547103D21C10}" type="sibTrans" cxnId="{53A85788-B69B-488C-8669-CD112C726E46}">
      <dgm:prSet/>
      <dgm:spPr/>
      <dgm:t>
        <a:bodyPr/>
        <a:lstStyle/>
        <a:p>
          <a:endParaRPr lang="en-GB"/>
        </a:p>
      </dgm:t>
    </dgm:pt>
    <dgm:pt modelId="{34BCF48E-3B12-4B53-B38E-7546C8C0223D}">
      <dgm:prSet phldrT="[Text]"/>
      <dgm:spPr/>
      <dgm:t>
        <a:bodyPr/>
        <a:lstStyle/>
        <a:p>
          <a:r>
            <a:rPr lang="en-GB" dirty="0" smtClean="0"/>
            <a:t>GPM X-CAL</a:t>
          </a:r>
          <a:endParaRPr lang="en-GB" dirty="0"/>
        </a:p>
      </dgm:t>
    </dgm:pt>
    <dgm:pt modelId="{DC2DF1FD-2AC3-44F7-926C-E0DE510EDE67}" type="parTrans" cxnId="{F87EF945-5661-4689-A913-9D82E7E2F591}">
      <dgm:prSet/>
      <dgm:spPr/>
      <dgm:t>
        <a:bodyPr/>
        <a:lstStyle/>
        <a:p>
          <a:endParaRPr lang="en-GB"/>
        </a:p>
      </dgm:t>
    </dgm:pt>
    <dgm:pt modelId="{95DD8AE3-77A3-48FF-B615-842323F07751}" type="sibTrans" cxnId="{F87EF945-5661-4689-A913-9D82E7E2F591}">
      <dgm:prSet/>
      <dgm:spPr/>
      <dgm:t>
        <a:bodyPr/>
        <a:lstStyle/>
        <a:p>
          <a:endParaRPr lang="en-GB"/>
        </a:p>
      </dgm:t>
    </dgm:pt>
    <dgm:pt modelId="{2B26E254-DF5B-4ED8-B7DB-75D0F0C67EC1}">
      <dgm:prSet phldrT="[Text]"/>
      <dgm:spPr/>
      <dgm:t>
        <a:bodyPr/>
        <a:lstStyle/>
        <a:p>
          <a:r>
            <a:rPr lang="en-GB" dirty="0" smtClean="0"/>
            <a:t>WGCV ACSG</a:t>
          </a:r>
          <a:endParaRPr lang="en-GB" dirty="0"/>
        </a:p>
      </dgm:t>
    </dgm:pt>
    <dgm:pt modelId="{9F91FADF-8E86-4923-B0C7-983D9AE7A413}" type="parTrans" cxnId="{BAC8C561-07DA-4A68-9D60-F2364B5A5E7C}">
      <dgm:prSet/>
      <dgm:spPr/>
      <dgm:t>
        <a:bodyPr/>
        <a:lstStyle/>
        <a:p>
          <a:endParaRPr lang="en-GB"/>
        </a:p>
      </dgm:t>
    </dgm:pt>
    <dgm:pt modelId="{4E0F85C8-9FED-49E9-B4CB-0C3C21F6FA9C}" type="sibTrans" cxnId="{BAC8C561-07DA-4A68-9D60-F2364B5A5E7C}">
      <dgm:prSet/>
      <dgm:spPr/>
      <dgm:t>
        <a:bodyPr/>
        <a:lstStyle/>
        <a:p>
          <a:endParaRPr lang="en-GB"/>
        </a:p>
      </dgm:t>
    </dgm:pt>
    <dgm:pt modelId="{0B1749E4-5E44-4DA7-A7B5-0B575B536B08}">
      <dgm:prSet phldrT="[Text]"/>
      <dgm:spPr/>
      <dgm:t>
        <a:bodyPr/>
        <a:lstStyle/>
        <a:p>
          <a:r>
            <a:rPr lang="en-GB" dirty="0" smtClean="0"/>
            <a:t>CEOS ACC</a:t>
          </a:r>
          <a:endParaRPr lang="en-GB" dirty="0"/>
        </a:p>
      </dgm:t>
    </dgm:pt>
    <dgm:pt modelId="{6D8E3FD4-DEC3-479C-BC4D-F75A4CCCCA93}" type="parTrans" cxnId="{5B86F404-C8F2-4BCB-9763-52B9AEF67454}">
      <dgm:prSet/>
      <dgm:spPr/>
      <dgm:t>
        <a:bodyPr/>
        <a:lstStyle/>
        <a:p>
          <a:endParaRPr lang="en-GB"/>
        </a:p>
      </dgm:t>
    </dgm:pt>
    <dgm:pt modelId="{BD0F13D4-5BA4-40D7-94C9-398D68F2BEE5}" type="sibTrans" cxnId="{5B86F404-C8F2-4BCB-9763-52B9AEF67454}">
      <dgm:prSet/>
      <dgm:spPr/>
      <dgm:t>
        <a:bodyPr/>
        <a:lstStyle/>
        <a:p>
          <a:endParaRPr lang="en-GB"/>
        </a:p>
      </dgm:t>
    </dgm:pt>
    <dgm:pt modelId="{ED1A0A91-3915-412D-AA76-2610BDBCC4A9}" type="pres">
      <dgm:prSet presAssocID="{27E2980F-552B-4A1A-B9B6-FA6C23A3AF4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919A597-6EB8-443B-9666-B773DA58BD40}" type="pres">
      <dgm:prSet presAssocID="{27E2980F-552B-4A1A-B9B6-FA6C23A3AF4C}" presName="hierFlow" presStyleCnt="0"/>
      <dgm:spPr/>
    </dgm:pt>
    <dgm:pt modelId="{87A97B68-CDA3-49B9-B5D1-BD3B9565FF9C}" type="pres">
      <dgm:prSet presAssocID="{27E2980F-552B-4A1A-B9B6-FA6C23A3AF4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1F3A9A8-5A97-438B-8E24-D06BE2B80E73}" type="pres">
      <dgm:prSet presAssocID="{27782684-790B-4760-9B0A-9D107594E2AC}" presName="Name14" presStyleCnt="0"/>
      <dgm:spPr/>
    </dgm:pt>
    <dgm:pt modelId="{EB556181-2A91-461C-9FE9-2023DFCFF01D}" type="pres">
      <dgm:prSet presAssocID="{27782684-790B-4760-9B0A-9D107594E2A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758F0C4-D11F-46E3-A44A-E8F8BBF704BF}" type="pres">
      <dgm:prSet presAssocID="{27782684-790B-4760-9B0A-9D107594E2AC}" presName="hierChild2" presStyleCnt="0"/>
      <dgm:spPr/>
    </dgm:pt>
    <dgm:pt modelId="{A1CEFBCF-63D4-4002-BA6C-5041D5A27720}" type="pres">
      <dgm:prSet presAssocID="{9CAFCFD9-41DC-4BCA-A2DB-4FE12B7EB1C1}" presName="Name19" presStyleLbl="parChTrans1D2" presStyleIdx="0" presStyleCnt="3"/>
      <dgm:spPr/>
      <dgm:t>
        <a:bodyPr/>
        <a:lstStyle/>
        <a:p>
          <a:endParaRPr lang="en-GB"/>
        </a:p>
      </dgm:t>
    </dgm:pt>
    <dgm:pt modelId="{45BE5800-E0B3-4162-BBD3-8AD55ABC0ADF}" type="pres">
      <dgm:prSet presAssocID="{F62CF2BB-A131-4A46-A38D-4EE427A3C154}" presName="Name21" presStyleCnt="0"/>
      <dgm:spPr/>
    </dgm:pt>
    <dgm:pt modelId="{1CC7C8D6-8083-4C5B-8849-4524C3E7309C}" type="pres">
      <dgm:prSet presAssocID="{F62CF2BB-A131-4A46-A38D-4EE427A3C154}" presName="level2Shape" presStyleLbl="node2" presStyleIdx="0" presStyleCnt="3"/>
      <dgm:spPr/>
      <dgm:t>
        <a:bodyPr/>
        <a:lstStyle/>
        <a:p>
          <a:endParaRPr lang="en-GB"/>
        </a:p>
      </dgm:t>
    </dgm:pt>
    <dgm:pt modelId="{2CE72C24-2240-46E7-B517-F46BDED6E586}" type="pres">
      <dgm:prSet presAssocID="{F62CF2BB-A131-4A46-A38D-4EE427A3C154}" presName="hierChild3" presStyleCnt="0"/>
      <dgm:spPr/>
    </dgm:pt>
    <dgm:pt modelId="{848E9E0F-C9B3-4EED-8F8C-99C51DB9EA4E}" type="pres">
      <dgm:prSet presAssocID="{311A8585-A2AB-4AC2-8487-1A4864E3A5CA}" presName="Name19" presStyleLbl="parChTrans1D2" presStyleIdx="1" presStyleCnt="3"/>
      <dgm:spPr/>
      <dgm:t>
        <a:bodyPr/>
        <a:lstStyle/>
        <a:p>
          <a:endParaRPr lang="en-GB"/>
        </a:p>
      </dgm:t>
    </dgm:pt>
    <dgm:pt modelId="{E4FF675F-3802-493F-B028-623C11D0EC05}" type="pres">
      <dgm:prSet presAssocID="{557CE354-969C-498D-86A0-8683AADBA258}" presName="Name21" presStyleCnt="0"/>
      <dgm:spPr/>
    </dgm:pt>
    <dgm:pt modelId="{EDA5A753-27DD-421F-BC45-07333D70FAE9}" type="pres">
      <dgm:prSet presAssocID="{557CE354-969C-498D-86A0-8683AADBA258}" presName="level2Shape" presStyleLbl="node2" presStyleIdx="1" presStyleCnt="3"/>
      <dgm:spPr/>
      <dgm:t>
        <a:bodyPr/>
        <a:lstStyle/>
        <a:p>
          <a:endParaRPr lang="en-GB"/>
        </a:p>
      </dgm:t>
    </dgm:pt>
    <dgm:pt modelId="{C0D2D671-91CA-4B17-B99F-6540DB2FDF83}" type="pres">
      <dgm:prSet presAssocID="{557CE354-969C-498D-86A0-8683AADBA258}" presName="hierChild3" presStyleCnt="0"/>
      <dgm:spPr/>
    </dgm:pt>
    <dgm:pt modelId="{380322F4-57BE-4816-807F-E12D5241257A}" type="pres">
      <dgm:prSet presAssocID="{12AC806E-ED55-4D77-8EDB-566FC2DFCB98}" presName="Name19" presStyleLbl="parChTrans1D3" presStyleIdx="0" presStyleCnt="4"/>
      <dgm:spPr/>
      <dgm:t>
        <a:bodyPr/>
        <a:lstStyle/>
        <a:p>
          <a:endParaRPr lang="en-GB"/>
        </a:p>
      </dgm:t>
    </dgm:pt>
    <dgm:pt modelId="{5419D13B-D457-49C3-9097-4B5C614644EF}" type="pres">
      <dgm:prSet presAssocID="{745F9827-BD5B-4BFD-B04A-2B09C1201DCF}" presName="Name21" presStyleCnt="0"/>
      <dgm:spPr/>
    </dgm:pt>
    <dgm:pt modelId="{31BB0742-3710-46C3-9530-D11D16964A7B}" type="pres">
      <dgm:prSet presAssocID="{745F9827-BD5B-4BFD-B04A-2B09C1201DCF}" presName="level2Shape" presStyleLbl="node3" presStyleIdx="0" presStyleCnt="4"/>
      <dgm:spPr/>
      <dgm:t>
        <a:bodyPr/>
        <a:lstStyle/>
        <a:p>
          <a:endParaRPr lang="en-GB"/>
        </a:p>
      </dgm:t>
    </dgm:pt>
    <dgm:pt modelId="{BC892C50-D5AC-408A-8B04-DB81A7716D81}" type="pres">
      <dgm:prSet presAssocID="{745F9827-BD5B-4BFD-B04A-2B09C1201DCF}" presName="hierChild3" presStyleCnt="0"/>
      <dgm:spPr/>
    </dgm:pt>
    <dgm:pt modelId="{A0540E16-FED4-421A-B323-308DA2729327}" type="pres">
      <dgm:prSet presAssocID="{31FCE2A7-13E8-457A-8A11-F26C808B746B}" presName="Name19" presStyleLbl="parChTrans1D4" presStyleIdx="0" presStyleCnt="5"/>
      <dgm:spPr/>
      <dgm:t>
        <a:bodyPr/>
        <a:lstStyle/>
        <a:p>
          <a:endParaRPr lang="en-GB"/>
        </a:p>
      </dgm:t>
    </dgm:pt>
    <dgm:pt modelId="{B5FB8191-9167-4A6F-9285-40ECDB5FB6CA}" type="pres">
      <dgm:prSet presAssocID="{4598A3B3-3901-4828-9374-036AFA1FEE7F}" presName="Name21" presStyleCnt="0"/>
      <dgm:spPr/>
    </dgm:pt>
    <dgm:pt modelId="{22B14F6D-8617-49B8-8BA6-479706863532}" type="pres">
      <dgm:prSet presAssocID="{4598A3B3-3901-4828-9374-036AFA1FEE7F}" presName="level2Shape" presStyleLbl="node4" presStyleIdx="0" presStyleCnt="5"/>
      <dgm:spPr/>
      <dgm:t>
        <a:bodyPr/>
        <a:lstStyle/>
        <a:p>
          <a:endParaRPr lang="en-GB"/>
        </a:p>
      </dgm:t>
    </dgm:pt>
    <dgm:pt modelId="{735040D2-52E9-4D4B-8A61-3784299714D7}" type="pres">
      <dgm:prSet presAssocID="{4598A3B3-3901-4828-9374-036AFA1FEE7F}" presName="hierChild3" presStyleCnt="0"/>
      <dgm:spPr/>
    </dgm:pt>
    <dgm:pt modelId="{E043E564-3957-43F0-B8C0-6B1B470DD2B9}" type="pres">
      <dgm:prSet presAssocID="{13880C4C-DC77-42DB-B27A-8CA0EBECDB36}" presName="Name19" presStyleLbl="parChTrans1D3" presStyleIdx="1" presStyleCnt="4"/>
      <dgm:spPr/>
      <dgm:t>
        <a:bodyPr/>
        <a:lstStyle/>
        <a:p>
          <a:endParaRPr lang="en-GB"/>
        </a:p>
      </dgm:t>
    </dgm:pt>
    <dgm:pt modelId="{9FD7B1B6-E391-4086-AC48-E9CECD1AEA1F}" type="pres">
      <dgm:prSet presAssocID="{BAD0FAE7-F439-48FE-8D56-48A564937B10}" presName="Name21" presStyleCnt="0"/>
      <dgm:spPr/>
    </dgm:pt>
    <dgm:pt modelId="{862827D9-C3DD-4DE0-A79A-E8B96C207F19}" type="pres">
      <dgm:prSet presAssocID="{BAD0FAE7-F439-48FE-8D56-48A564937B10}" presName="level2Shape" presStyleLbl="node3" presStyleIdx="1" presStyleCnt="4"/>
      <dgm:spPr/>
      <dgm:t>
        <a:bodyPr/>
        <a:lstStyle/>
        <a:p>
          <a:endParaRPr lang="en-GB"/>
        </a:p>
      </dgm:t>
    </dgm:pt>
    <dgm:pt modelId="{EF482B81-4862-415B-91AA-9DCF00C924D6}" type="pres">
      <dgm:prSet presAssocID="{BAD0FAE7-F439-48FE-8D56-48A564937B10}" presName="hierChild3" presStyleCnt="0"/>
      <dgm:spPr/>
    </dgm:pt>
    <dgm:pt modelId="{1ECA76A4-3769-45B6-9FC9-2F65D7A33A80}" type="pres">
      <dgm:prSet presAssocID="{2E378717-0A05-4F46-B6C9-734786EC54B4}" presName="Name19" presStyleLbl="parChTrans1D4" presStyleIdx="1" presStyleCnt="5"/>
      <dgm:spPr/>
      <dgm:t>
        <a:bodyPr/>
        <a:lstStyle/>
        <a:p>
          <a:endParaRPr lang="en-GB"/>
        </a:p>
      </dgm:t>
    </dgm:pt>
    <dgm:pt modelId="{50F1EFEC-9C1A-4741-8905-491BEA4C6378}" type="pres">
      <dgm:prSet presAssocID="{58B5E815-58A2-434E-981F-5BD8E0B73075}" presName="Name21" presStyleCnt="0"/>
      <dgm:spPr/>
    </dgm:pt>
    <dgm:pt modelId="{F0490445-FAA9-4DAE-9916-17C19E5B6967}" type="pres">
      <dgm:prSet presAssocID="{58B5E815-58A2-434E-981F-5BD8E0B73075}" presName="level2Shape" presStyleLbl="node4" presStyleIdx="1" presStyleCnt="5"/>
      <dgm:spPr/>
      <dgm:t>
        <a:bodyPr/>
        <a:lstStyle/>
        <a:p>
          <a:endParaRPr lang="en-GB"/>
        </a:p>
      </dgm:t>
    </dgm:pt>
    <dgm:pt modelId="{8F6C218C-BEA0-41D4-9018-A814E2FE0C18}" type="pres">
      <dgm:prSet presAssocID="{58B5E815-58A2-434E-981F-5BD8E0B73075}" presName="hierChild3" presStyleCnt="0"/>
      <dgm:spPr/>
    </dgm:pt>
    <dgm:pt modelId="{1C2DEEE1-D32B-4856-AABA-718129D8D787}" type="pres">
      <dgm:prSet presAssocID="{DC2DF1FD-2AC3-44F7-926C-E0DE510EDE67}" presName="Name19" presStyleLbl="parChTrans1D4" presStyleIdx="2" presStyleCnt="5"/>
      <dgm:spPr/>
      <dgm:t>
        <a:bodyPr/>
        <a:lstStyle/>
        <a:p>
          <a:endParaRPr lang="en-GB"/>
        </a:p>
      </dgm:t>
    </dgm:pt>
    <dgm:pt modelId="{39C6A64C-2835-41AF-A62C-09420C3930D3}" type="pres">
      <dgm:prSet presAssocID="{34BCF48E-3B12-4B53-B38E-7546C8C0223D}" presName="Name21" presStyleCnt="0"/>
      <dgm:spPr/>
    </dgm:pt>
    <dgm:pt modelId="{10418786-886F-4630-B966-1315BFC79BBB}" type="pres">
      <dgm:prSet presAssocID="{34BCF48E-3B12-4B53-B38E-7546C8C0223D}" presName="level2Shape" presStyleLbl="node4" presStyleIdx="2" presStyleCnt="5"/>
      <dgm:spPr/>
      <dgm:t>
        <a:bodyPr/>
        <a:lstStyle/>
        <a:p>
          <a:endParaRPr lang="en-GB"/>
        </a:p>
      </dgm:t>
    </dgm:pt>
    <dgm:pt modelId="{DC93BBB2-0882-4C29-84DB-F18888F85BC8}" type="pres">
      <dgm:prSet presAssocID="{34BCF48E-3B12-4B53-B38E-7546C8C0223D}" presName="hierChild3" presStyleCnt="0"/>
      <dgm:spPr/>
    </dgm:pt>
    <dgm:pt modelId="{8E1D26FB-7490-4FFB-82E0-8D459EF000E7}" type="pres">
      <dgm:prSet presAssocID="{E13EDCAE-7844-4C91-834F-5EF39C91BEF4}" presName="Name19" presStyleLbl="parChTrans1D3" presStyleIdx="2" presStyleCnt="4"/>
      <dgm:spPr/>
      <dgm:t>
        <a:bodyPr/>
        <a:lstStyle/>
        <a:p>
          <a:endParaRPr lang="en-GB"/>
        </a:p>
      </dgm:t>
    </dgm:pt>
    <dgm:pt modelId="{D4989191-71F2-4DDA-A443-DB8AD4D8CDFF}" type="pres">
      <dgm:prSet presAssocID="{093D0514-1200-4972-92AD-ED9D808E7E75}" presName="Name21" presStyleCnt="0"/>
      <dgm:spPr/>
    </dgm:pt>
    <dgm:pt modelId="{4BC1EC1C-38D6-4990-8725-473097D854BE}" type="pres">
      <dgm:prSet presAssocID="{093D0514-1200-4972-92AD-ED9D808E7E75}" presName="level2Shape" presStyleLbl="node3" presStyleIdx="2" presStyleCnt="4"/>
      <dgm:spPr/>
      <dgm:t>
        <a:bodyPr/>
        <a:lstStyle/>
        <a:p>
          <a:endParaRPr lang="en-GB"/>
        </a:p>
      </dgm:t>
    </dgm:pt>
    <dgm:pt modelId="{E7FB3B81-1F69-4FFA-A999-2E9E9F5AA013}" type="pres">
      <dgm:prSet presAssocID="{093D0514-1200-4972-92AD-ED9D808E7E75}" presName="hierChild3" presStyleCnt="0"/>
      <dgm:spPr/>
    </dgm:pt>
    <dgm:pt modelId="{A52E0677-47C3-4776-86B1-E6F71D5C147C}" type="pres">
      <dgm:prSet presAssocID="{9F91FADF-8E86-4923-B0C7-983D9AE7A413}" presName="Name19" presStyleLbl="parChTrans1D4" presStyleIdx="3" presStyleCnt="5"/>
      <dgm:spPr/>
      <dgm:t>
        <a:bodyPr/>
        <a:lstStyle/>
        <a:p>
          <a:endParaRPr lang="en-GB"/>
        </a:p>
      </dgm:t>
    </dgm:pt>
    <dgm:pt modelId="{BBB23FDE-D647-490C-BA69-C32330F85387}" type="pres">
      <dgm:prSet presAssocID="{2B26E254-DF5B-4ED8-B7DB-75D0F0C67EC1}" presName="Name21" presStyleCnt="0"/>
      <dgm:spPr/>
    </dgm:pt>
    <dgm:pt modelId="{4446C758-CC3B-4302-BC01-1EC2E79C9AA4}" type="pres">
      <dgm:prSet presAssocID="{2B26E254-DF5B-4ED8-B7DB-75D0F0C67EC1}" presName="level2Shape" presStyleLbl="node4" presStyleIdx="3" presStyleCnt="5"/>
      <dgm:spPr/>
      <dgm:t>
        <a:bodyPr/>
        <a:lstStyle/>
        <a:p>
          <a:endParaRPr lang="en-GB"/>
        </a:p>
      </dgm:t>
    </dgm:pt>
    <dgm:pt modelId="{0F8CD321-BBA6-4A1F-BE0D-339514040834}" type="pres">
      <dgm:prSet presAssocID="{2B26E254-DF5B-4ED8-B7DB-75D0F0C67EC1}" presName="hierChild3" presStyleCnt="0"/>
      <dgm:spPr/>
    </dgm:pt>
    <dgm:pt modelId="{900C827D-97B2-40C5-BE74-A11E49A0FA96}" type="pres">
      <dgm:prSet presAssocID="{6D8E3FD4-DEC3-479C-BC4D-F75A4CCCCA93}" presName="Name19" presStyleLbl="parChTrans1D4" presStyleIdx="4" presStyleCnt="5"/>
      <dgm:spPr/>
      <dgm:t>
        <a:bodyPr/>
        <a:lstStyle/>
        <a:p>
          <a:endParaRPr lang="en-GB"/>
        </a:p>
      </dgm:t>
    </dgm:pt>
    <dgm:pt modelId="{CC27ECBD-F9A5-4A40-9AC2-9E97B1B0C3D5}" type="pres">
      <dgm:prSet presAssocID="{0B1749E4-5E44-4DA7-A7B5-0B575B536B08}" presName="Name21" presStyleCnt="0"/>
      <dgm:spPr/>
    </dgm:pt>
    <dgm:pt modelId="{2F63C9E1-2FC6-4CAE-8D3A-406D37CF7DCE}" type="pres">
      <dgm:prSet presAssocID="{0B1749E4-5E44-4DA7-A7B5-0B575B536B08}" presName="level2Shape" presStyleLbl="node4" presStyleIdx="4" presStyleCnt="5"/>
      <dgm:spPr/>
      <dgm:t>
        <a:bodyPr/>
        <a:lstStyle/>
        <a:p>
          <a:endParaRPr lang="en-GB"/>
        </a:p>
      </dgm:t>
    </dgm:pt>
    <dgm:pt modelId="{4345DE52-864F-4BDC-8013-F261C68EDAA8}" type="pres">
      <dgm:prSet presAssocID="{0B1749E4-5E44-4DA7-A7B5-0B575B536B08}" presName="hierChild3" presStyleCnt="0"/>
      <dgm:spPr/>
    </dgm:pt>
    <dgm:pt modelId="{B08380C2-C12B-4754-BF0F-EE80883083F3}" type="pres">
      <dgm:prSet presAssocID="{781E86D2-5164-4083-8EFE-D72117B0EBBF}" presName="Name19" presStyleLbl="parChTrans1D3" presStyleIdx="3" presStyleCnt="4"/>
      <dgm:spPr/>
      <dgm:t>
        <a:bodyPr/>
        <a:lstStyle/>
        <a:p>
          <a:endParaRPr lang="en-GB"/>
        </a:p>
      </dgm:t>
    </dgm:pt>
    <dgm:pt modelId="{B43A9A18-C4A2-46FD-B8B2-FFD5C209EA74}" type="pres">
      <dgm:prSet presAssocID="{575264D4-1B3A-4778-9E5C-192E94D3850A}" presName="Name21" presStyleCnt="0"/>
      <dgm:spPr/>
    </dgm:pt>
    <dgm:pt modelId="{5C35A32B-B539-4E26-864C-55A9E3E17CE1}" type="pres">
      <dgm:prSet presAssocID="{575264D4-1B3A-4778-9E5C-192E94D3850A}" presName="level2Shape" presStyleLbl="node3" presStyleIdx="3" presStyleCnt="4"/>
      <dgm:spPr/>
      <dgm:t>
        <a:bodyPr/>
        <a:lstStyle/>
        <a:p>
          <a:endParaRPr lang="en-GB"/>
        </a:p>
      </dgm:t>
    </dgm:pt>
    <dgm:pt modelId="{8822A261-7160-4126-86A3-43EE91CC68CA}" type="pres">
      <dgm:prSet presAssocID="{575264D4-1B3A-4778-9E5C-192E94D3850A}" presName="hierChild3" presStyleCnt="0"/>
      <dgm:spPr/>
    </dgm:pt>
    <dgm:pt modelId="{785E11EE-5A08-41F1-BB0F-024A0F91D569}" type="pres">
      <dgm:prSet presAssocID="{1D931AE9-B218-413B-9CE4-4FEFF5FCD25E}" presName="Name19" presStyleLbl="parChTrans1D2" presStyleIdx="2" presStyleCnt="3"/>
      <dgm:spPr/>
      <dgm:t>
        <a:bodyPr/>
        <a:lstStyle/>
        <a:p>
          <a:endParaRPr lang="en-GB"/>
        </a:p>
      </dgm:t>
    </dgm:pt>
    <dgm:pt modelId="{B479CA27-A218-4C40-8912-6464AACF6AE9}" type="pres">
      <dgm:prSet presAssocID="{B6FE41D9-2071-4A18-B0AA-BB6277BDD8DC}" presName="Name21" presStyleCnt="0"/>
      <dgm:spPr/>
    </dgm:pt>
    <dgm:pt modelId="{58ED0F4A-ACB6-4D52-B857-1E2275A94F7D}" type="pres">
      <dgm:prSet presAssocID="{B6FE41D9-2071-4A18-B0AA-BB6277BDD8DC}" presName="level2Shape" presStyleLbl="node2" presStyleIdx="2" presStyleCnt="3"/>
      <dgm:spPr/>
      <dgm:t>
        <a:bodyPr/>
        <a:lstStyle/>
        <a:p>
          <a:endParaRPr lang="en-GB"/>
        </a:p>
      </dgm:t>
    </dgm:pt>
    <dgm:pt modelId="{23541813-CF2D-4E5A-B3CF-3D2CD02AB065}" type="pres">
      <dgm:prSet presAssocID="{B6FE41D9-2071-4A18-B0AA-BB6277BDD8DC}" presName="hierChild3" presStyleCnt="0"/>
      <dgm:spPr/>
    </dgm:pt>
    <dgm:pt modelId="{F65C0906-FE99-40D9-89C5-1F44C517E50C}" type="pres">
      <dgm:prSet presAssocID="{27E2980F-552B-4A1A-B9B6-FA6C23A3AF4C}" presName="bgShapesFlow" presStyleCnt="0"/>
      <dgm:spPr/>
    </dgm:pt>
  </dgm:ptLst>
  <dgm:cxnLst>
    <dgm:cxn modelId="{E592BECE-1BD2-4898-9013-0A92D801B031}" type="presOf" srcId="{0B1749E4-5E44-4DA7-A7B5-0B575B536B08}" destId="{2F63C9E1-2FC6-4CAE-8D3A-406D37CF7DCE}" srcOrd="0" destOrd="0" presId="urn:microsoft.com/office/officeart/2005/8/layout/hierarchy6"/>
    <dgm:cxn modelId="{E0FFD799-667D-410D-8D91-C983BBD3C30E}" type="presOf" srcId="{2E378717-0A05-4F46-B6C9-734786EC54B4}" destId="{1ECA76A4-3769-45B6-9FC9-2F65D7A33A80}" srcOrd="0" destOrd="0" presId="urn:microsoft.com/office/officeart/2005/8/layout/hierarchy6"/>
    <dgm:cxn modelId="{80770B92-390E-4314-9647-AD6C5B9C6F56}" type="presOf" srcId="{34BCF48E-3B12-4B53-B38E-7546C8C0223D}" destId="{10418786-886F-4630-B966-1315BFC79BBB}" srcOrd="0" destOrd="0" presId="urn:microsoft.com/office/officeart/2005/8/layout/hierarchy6"/>
    <dgm:cxn modelId="{F881E38A-2D9D-4F02-98FD-CB9A4A05B37B}" type="presOf" srcId="{1D931AE9-B218-413B-9CE4-4FEFF5FCD25E}" destId="{785E11EE-5A08-41F1-BB0F-024A0F91D569}" srcOrd="0" destOrd="0" presId="urn:microsoft.com/office/officeart/2005/8/layout/hierarchy6"/>
    <dgm:cxn modelId="{4F210317-5EC9-4128-8A4D-09E0B0062198}" type="presOf" srcId="{E13EDCAE-7844-4C91-834F-5EF39C91BEF4}" destId="{8E1D26FB-7490-4FFB-82E0-8D459EF000E7}" srcOrd="0" destOrd="0" presId="urn:microsoft.com/office/officeart/2005/8/layout/hierarchy6"/>
    <dgm:cxn modelId="{D9C173F4-5C7C-4D7A-A9A1-1C581AD2C914}" type="presOf" srcId="{F62CF2BB-A131-4A46-A38D-4EE427A3C154}" destId="{1CC7C8D6-8083-4C5B-8849-4524C3E7309C}" srcOrd="0" destOrd="0" presId="urn:microsoft.com/office/officeart/2005/8/layout/hierarchy6"/>
    <dgm:cxn modelId="{08FDC940-E476-40DA-853B-3A18A5816E3F}" type="presOf" srcId="{58B5E815-58A2-434E-981F-5BD8E0B73075}" destId="{F0490445-FAA9-4DAE-9916-17C19E5B6967}" srcOrd="0" destOrd="0" presId="urn:microsoft.com/office/officeart/2005/8/layout/hierarchy6"/>
    <dgm:cxn modelId="{4D72DE8A-B918-410A-9DCF-5A1D93E18DC7}" type="presOf" srcId="{093D0514-1200-4972-92AD-ED9D808E7E75}" destId="{4BC1EC1C-38D6-4990-8725-473097D854BE}" srcOrd="0" destOrd="0" presId="urn:microsoft.com/office/officeart/2005/8/layout/hierarchy6"/>
    <dgm:cxn modelId="{D4FBDA79-D877-4442-960F-C53488554553}" srcId="{557CE354-969C-498D-86A0-8683AADBA258}" destId="{BAD0FAE7-F439-48FE-8D56-48A564937B10}" srcOrd="1" destOrd="0" parTransId="{13880C4C-DC77-42DB-B27A-8CA0EBECDB36}" sibTransId="{BD5758B2-8261-490C-8137-109917B3C8FD}"/>
    <dgm:cxn modelId="{217BCEF9-9F59-4B87-9649-11EC0600635A}" type="presOf" srcId="{6D8E3FD4-DEC3-479C-BC4D-F75A4CCCCA93}" destId="{900C827D-97B2-40C5-BE74-A11E49A0FA96}" srcOrd="0" destOrd="0" presId="urn:microsoft.com/office/officeart/2005/8/layout/hierarchy6"/>
    <dgm:cxn modelId="{D73E7301-420C-41F7-9E5A-F717E8EBD17F}" type="presOf" srcId="{575264D4-1B3A-4778-9E5C-192E94D3850A}" destId="{5C35A32B-B539-4E26-864C-55A9E3E17CE1}" srcOrd="0" destOrd="0" presId="urn:microsoft.com/office/officeart/2005/8/layout/hierarchy6"/>
    <dgm:cxn modelId="{AB0D6BF5-595B-4A3B-873B-63DA62CD1711}" type="presOf" srcId="{BAD0FAE7-F439-48FE-8D56-48A564937B10}" destId="{862827D9-C3DD-4DE0-A79A-E8B96C207F19}" srcOrd="0" destOrd="0" presId="urn:microsoft.com/office/officeart/2005/8/layout/hierarchy6"/>
    <dgm:cxn modelId="{5B86F404-C8F2-4BCB-9763-52B9AEF67454}" srcId="{093D0514-1200-4972-92AD-ED9D808E7E75}" destId="{0B1749E4-5E44-4DA7-A7B5-0B575B536B08}" srcOrd="1" destOrd="0" parTransId="{6D8E3FD4-DEC3-479C-BC4D-F75A4CCCCA93}" sibTransId="{BD0F13D4-5BA4-40D7-94C9-398D68F2BEE5}"/>
    <dgm:cxn modelId="{B60FA27A-A115-4A3D-BA97-19C289EFF433}" srcId="{557CE354-969C-498D-86A0-8683AADBA258}" destId="{093D0514-1200-4972-92AD-ED9D808E7E75}" srcOrd="2" destOrd="0" parTransId="{E13EDCAE-7844-4C91-834F-5EF39C91BEF4}" sibTransId="{C3F58771-7FA7-44C8-A905-6D7592C26AB1}"/>
    <dgm:cxn modelId="{329C95F6-7624-4881-AAB2-9BD119D19CE1}" type="presOf" srcId="{9F91FADF-8E86-4923-B0C7-983D9AE7A413}" destId="{A52E0677-47C3-4776-86B1-E6F71D5C147C}" srcOrd="0" destOrd="0" presId="urn:microsoft.com/office/officeart/2005/8/layout/hierarchy6"/>
    <dgm:cxn modelId="{CB803872-A070-46F1-950D-5CB480DD35A6}" srcId="{745F9827-BD5B-4BFD-B04A-2B09C1201DCF}" destId="{4598A3B3-3901-4828-9374-036AFA1FEE7F}" srcOrd="0" destOrd="0" parTransId="{31FCE2A7-13E8-457A-8A11-F26C808B746B}" sibTransId="{0A640B1D-9034-4A79-9A67-75B3977B0C11}"/>
    <dgm:cxn modelId="{9BA417D3-3EA9-43D5-B2C9-D7034C445BE2}" type="presOf" srcId="{4598A3B3-3901-4828-9374-036AFA1FEE7F}" destId="{22B14F6D-8617-49B8-8BA6-479706863532}" srcOrd="0" destOrd="0" presId="urn:microsoft.com/office/officeart/2005/8/layout/hierarchy6"/>
    <dgm:cxn modelId="{0D22EC20-7867-4FF9-8B5D-F99D2914E6B0}" type="presOf" srcId="{31FCE2A7-13E8-457A-8A11-F26C808B746B}" destId="{A0540E16-FED4-421A-B323-308DA2729327}" srcOrd="0" destOrd="0" presId="urn:microsoft.com/office/officeart/2005/8/layout/hierarchy6"/>
    <dgm:cxn modelId="{DEA1E4A9-08E9-420C-A465-02DDD1B26F96}" srcId="{27782684-790B-4760-9B0A-9D107594E2AC}" destId="{557CE354-969C-498D-86A0-8683AADBA258}" srcOrd="1" destOrd="0" parTransId="{311A8585-A2AB-4AC2-8487-1A4864E3A5CA}" sibTransId="{643AD364-E195-49CC-BA95-15EB1B2F665A}"/>
    <dgm:cxn modelId="{20C50F25-B4BD-493A-ADBD-6F7441B42703}" type="presOf" srcId="{745F9827-BD5B-4BFD-B04A-2B09C1201DCF}" destId="{31BB0742-3710-46C3-9530-D11D16964A7B}" srcOrd="0" destOrd="0" presId="urn:microsoft.com/office/officeart/2005/8/layout/hierarchy6"/>
    <dgm:cxn modelId="{3EB07BB7-1FBB-4E30-997A-47ED4DEFBC7C}" srcId="{27E2980F-552B-4A1A-B9B6-FA6C23A3AF4C}" destId="{27782684-790B-4760-9B0A-9D107594E2AC}" srcOrd="0" destOrd="0" parTransId="{FEC727C1-9ACB-4E82-A3DB-82A69E0A01EF}" sibTransId="{413E1536-1C2E-436D-9C02-5C85F1016F37}"/>
    <dgm:cxn modelId="{F87EF945-5661-4689-A913-9D82E7E2F591}" srcId="{BAD0FAE7-F439-48FE-8D56-48A564937B10}" destId="{34BCF48E-3B12-4B53-B38E-7546C8C0223D}" srcOrd="1" destOrd="0" parTransId="{DC2DF1FD-2AC3-44F7-926C-E0DE510EDE67}" sibTransId="{95DD8AE3-77A3-48FF-B615-842323F07751}"/>
    <dgm:cxn modelId="{03BBF1C2-126D-4CCB-A195-81E79D8BD740}" srcId="{557CE354-969C-498D-86A0-8683AADBA258}" destId="{575264D4-1B3A-4778-9E5C-192E94D3850A}" srcOrd="3" destOrd="0" parTransId="{781E86D2-5164-4083-8EFE-D72117B0EBBF}" sibTransId="{D7A3D46A-9C68-44FD-B574-8EACFF9D57DB}"/>
    <dgm:cxn modelId="{9F7022CE-89C1-46AB-A741-6E5B4E23906E}" srcId="{27782684-790B-4760-9B0A-9D107594E2AC}" destId="{B6FE41D9-2071-4A18-B0AA-BB6277BDD8DC}" srcOrd="2" destOrd="0" parTransId="{1D931AE9-B218-413B-9CE4-4FEFF5FCD25E}" sibTransId="{C064E780-1C17-4A71-B86F-1D74C2DFD8FB}"/>
    <dgm:cxn modelId="{8D6EFACF-C37C-46DD-97A1-B54F0165A830}" type="presOf" srcId="{557CE354-969C-498D-86A0-8683AADBA258}" destId="{EDA5A753-27DD-421F-BC45-07333D70FAE9}" srcOrd="0" destOrd="0" presId="urn:microsoft.com/office/officeart/2005/8/layout/hierarchy6"/>
    <dgm:cxn modelId="{62DE3455-2052-4C84-BB79-CF6143B0DB68}" type="presOf" srcId="{311A8585-A2AB-4AC2-8487-1A4864E3A5CA}" destId="{848E9E0F-C9B3-4EED-8F8C-99C51DB9EA4E}" srcOrd="0" destOrd="0" presId="urn:microsoft.com/office/officeart/2005/8/layout/hierarchy6"/>
    <dgm:cxn modelId="{8A9F98C2-E0E1-4ACF-A784-620FED42F280}" srcId="{27782684-790B-4760-9B0A-9D107594E2AC}" destId="{F62CF2BB-A131-4A46-A38D-4EE427A3C154}" srcOrd="0" destOrd="0" parTransId="{9CAFCFD9-41DC-4BCA-A2DB-4FE12B7EB1C1}" sibTransId="{93E429C4-5275-4A16-BC45-1CE0551C9DFF}"/>
    <dgm:cxn modelId="{C20F4DCC-3CCF-4D4A-8AFC-0C510F148708}" type="presOf" srcId="{DC2DF1FD-2AC3-44F7-926C-E0DE510EDE67}" destId="{1C2DEEE1-D32B-4856-AABA-718129D8D787}" srcOrd="0" destOrd="0" presId="urn:microsoft.com/office/officeart/2005/8/layout/hierarchy6"/>
    <dgm:cxn modelId="{3031E2C1-7C00-464D-81F9-B66067A471D8}" type="presOf" srcId="{9CAFCFD9-41DC-4BCA-A2DB-4FE12B7EB1C1}" destId="{A1CEFBCF-63D4-4002-BA6C-5041D5A27720}" srcOrd="0" destOrd="0" presId="urn:microsoft.com/office/officeart/2005/8/layout/hierarchy6"/>
    <dgm:cxn modelId="{7E8C1C6D-E963-49D2-9B2E-1D6EDB17CB40}" type="presOf" srcId="{27E2980F-552B-4A1A-B9B6-FA6C23A3AF4C}" destId="{ED1A0A91-3915-412D-AA76-2610BDBCC4A9}" srcOrd="0" destOrd="0" presId="urn:microsoft.com/office/officeart/2005/8/layout/hierarchy6"/>
    <dgm:cxn modelId="{695828BC-0CAE-4FAC-835A-8BDD53C41F33}" type="presOf" srcId="{27782684-790B-4760-9B0A-9D107594E2AC}" destId="{EB556181-2A91-461C-9FE9-2023DFCFF01D}" srcOrd="0" destOrd="0" presId="urn:microsoft.com/office/officeart/2005/8/layout/hierarchy6"/>
    <dgm:cxn modelId="{BAC8C561-07DA-4A68-9D60-F2364B5A5E7C}" srcId="{093D0514-1200-4972-92AD-ED9D808E7E75}" destId="{2B26E254-DF5B-4ED8-B7DB-75D0F0C67EC1}" srcOrd="0" destOrd="0" parTransId="{9F91FADF-8E86-4923-B0C7-983D9AE7A413}" sibTransId="{4E0F85C8-9FED-49E9-B4CB-0C3C21F6FA9C}"/>
    <dgm:cxn modelId="{D13FFD3B-E2C5-4B46-ACA4-FD4118BCCCEA}" srcId="{557CE354-969C-498D-86A0-8683AADBA258}" destId="{745F9827-BD5B-4BFD-B04A-2B09C1201DCF}" srcOrd="0" destOrd="0" parTransId="{12AC806E-ED55-4D77-8EDB-566FC2DFCB98}" sibTransId="{023FE213-271C-47D8-8E16-60B9F075FF7E}"/>
    <dgm:cxn modelId="{AE2A2410-3238-4847-A8D3-02E6618BCD6B}" type="presOf" srcId="{12AC806E-ED55-4D77-8EDB-566FC2DFCB98}" destId="{380322F4-57BE-4816-807F-E12D5241257A}" srcOrd="0" destOrd="0" presId="urn:microsoft.com/office/officeart/2005/8/layout/hierarchy6"/>
    <dgm:cxn modelId="{53A85788-B69B-488C-8669-CD112C726E46}" srcId="{BAD0FAE7-F439-48FE-8D56-48A564937B10}" destId="{58B5E815-58A2-434E-981F-5BD8E0B73075}" srcOrd="0" destOrd="0" parTransId="{2E378717-0A05-4F46-B6C9-734786EC54B4}" sibTransId="{4AEFE9CA-35D0-48B7-91DC-547103D21C10}"/>
    <dgm:cxn modelId="{76F67720-8F16-437D-B492-A62332E0D363}" type="presOf" srcId="{B6FE41D9-2071-4A18-B0AA-BB6277BDD8DC}" destId="{58ED0F4A-ACB6-4D52-B857-1E2275A94F7D}" srcOrd="0" destOrd="0" presId="urn:microsoft.com/office/officeart/2005/8/layout/hierarchy6"/>
    <dgm:cxn modelId="{39B17F00-FD1F-4B9C-9DDB-7674CEFFFBBE}" type="presOf" srcId="{2B26E254-DF5B-4ED8-B7DB-75D0F0C67EC1}" destId="{4446C758-CC3B-4302-BC01-1EC2E79C9AA4}" srcOrd="0" destOrd="0" presId="urn:microsoft.com/office/officeart/2005/8/layout/hierarchy6"/>
    <dgm:cxn modelId="{CC1639AA-2C6C-411D-827E-1FCEA3FA6711}" type="presOf" srcId="{13880C4C-DC77-42DB-B27A-8CA0EBECDB36}" destId="{E043E564-3957-43F0-B8C0-6B1B470DD2B9}" srcOrd="0" destOrd="0" presId="urn:microsoft.com/office/officeart/2005/8/layout/hierarchy6"/>
    <dgm:cxn modelId="{353D5E66-64F5-4DD4-B926-327EAD4CCF80}" type="presOf" srcId="{781E86D2-5164-4083-8EFE-D72117B0EBBF}" destId="{B08380C2-C12B-4754-BF0F-EE80883083F3}" srcOrd="0" destOrd="0" presId="urn:microsoft.com/office/officeart/2005/8/layout/hierarchy6"/>
    <dgm:cxn modelId="{5959E6E2-34A1-480C-AB6A-DE71C09E1582}" type="presParOf" srcId="{ED1A0A91-3915-412D-AA76-2610BDBCC4A9}" destId="{9919A597-6EB8-443B-9666-B773DA58BD40}" srcOrd="0" destOrd="0" presId="urn:microsoft.com/office/officeart/2005/8/layout/hierarchy6"/>
    <dgm:cxn modelId="{0DE971AA-AB37-4F7E-9B0B-2522F354BD53}" type="presParOf" srcId="{9919A597-6EB8-443B-9666-B773DA58BD40}" destId="{87A97B68-CDA3-49B9-B5D1-BD3B9565FF9C}" srcOrd="0" destOrd="0" presId="urn:microsoft.com/office/officeart/2005/8/layout/hierarchy6"/>
    <dgm:cxn modelId="{1CCA3C01-2CBE-441A-B5EF-2553F98D36AA}" type="presParOf" srcId="{87A97B68-CDA3-49B9-B5D1-BD3B9565FF9C}" destId="{A1F3A9A8-5A97-438B-8E24-D06BE2B80E73}" srcOrd="0" destOrd="0" presId="urn:microsoft.com/office/officeart/2005/8/layout/hierarchy6"/>
    <dgm:cxn modelId="{E9137729-DE9F-44B4-87E2-B3ABB6DCAA79}" type="presParOf" srcId="{A1F3A9A8-5A97-438B-8E24-D06BE2B80E73}" destId="{EB556181-2A91-461C-9FE9-2023DFCFF01D}" srcOrd="0" destOrd="0" presId="urn:microsoft.com/office/officeart/2005/8/layout/hierarchy6"/>
    <dgm:cxn modelId="{6E8D0F5E-46B6-42E6-85CF-126A0AA38AE0}" type="presParOf" srcId="{A1F3A9A8-5A97-438B-8E24-D06BE2B80E73}" destId="{5758F0C4-D11F-46E3-A44A-E8F8BBF704BF}" srcOrd="1" destOrd="0" presId="urn:microsoft.com/office/officeart/2005/8/layout/hierarchy6"/>
    <dgm:cxn modelId="{675330C1-BD45-4D5E-B288-8A8E6ECA603A}" type="presParOf" srcId="{5758F0C4-D11F-46E3-A44A-E8F8BBF704BF}" destId="{A1CEFBCF-63D4-4002-BA6C-5041D5A27720}" srcOrd="0" destOrd="0" presId="urn:microsoft.com/office/officeart/2005/8/layout/hierarchy6"/>
    <dgm:cxn modelId="{C611D79C-5AB9-4BDA-8193-7958D58A5225}" type="presParOf" srcId="{5758F0C4-D11F-46E3-A44A-E8F8BBF704BF}" destId="{45BE5800-E0B3-4162-BBD3-8AD55ABC0ADF}" srcOrd="1" destOrd="0" presId="urn:microsoft.com/office/officeart/2005/8/layout/hierarchy6"/>
    <dgm:cxn modelId="{7207CFBE-CA58-40F6-A646-A75B87927E61}" type="presParOf" srcId="{45BE5800-E0B3-4162-BBD3-8AD55ABC0ADF}" destId="{1CC7C8D6-8083-4C5B-8849-4524C3E7309C}" srcOrd="0" destOrd="0" presId="urn:microsoft.com/office/officeart/2005/8/layout/hierarchy6"/>
    <dgm:cxn modelId="{87EFDC72-0521-4F75-B172-E633BBA7162A}" type="presParOf" srcId="{45BE5800-E0B3-4162-BBD3-8AD55ABC0ADF}" destId="{2CE72C24-2240-46E7-B517-F46BDED6E586}" srcOrd="1" destOrd="0" presId="urn:microsoft.com/office/officeart/2005/8/layout/hierarchy6"/>
    <dgm:cxn modelId="{12A896F3-52F5-4D27-8BB5-2F8C2501B6FC}" type="presParOf" srcId="{5758F0C4-D11F-46E3-A44A-E8F8BBF704BF}" destId="{848E9E0F-C9B3-4EED-8F8C-99C51DB9EA4E}" srcOrd="2" destOrd="0" presId="urn:microsoft.com/office/officeart/2005/8/layout/hierarchy6"/>
    <dgm:cxn modelId="{EBA57026-46F8-44DC-865F-756B62B84E00}" type="presParOf" srcId="{5758F0C4-D11F-46E3-A44A-E8F8BBF704BF}" destId="{E4FF675F-3802-493F-B028-623C11D0EC05}" srcOrd="3" destOrd="0" presId="urn:microsoft.com/office/officeart/2005/8/layout/hierarchy6"/>
    <dgm:cxn modelId="{D2E572F6-D31C-48BD-8152-6305D57E093F}" type="presParOf" srcId="{E4FF675F-3802-493F-B028-623C11D0EC05}" destId="{EDA5A753-27DD-421F-BC45-07333D70FAE9}" srcOrd="0" destOrd="0" presId="urn:microsoft.com/office/officeart/2005/8/layout/hierarchy6"/>
    <dgm:cxn modelId="{0B0AD639-A0C1-45A2-AC5C-1E86D7477351}" type="presParOf" srcId="{E4FF675F-3802-493F-B028-623C11D0EC05}" destId="{C0D2D671-91CA-4B17-B99F-6540DB2FDF83}" srcOrd="1" destOrd="0" presId="urn:microsoft.com/office/officeart/2005/8/layout/hierarchy6"/>
    <dgm:cxn modelId="{EB6F4679-A68F-4DDA-B775-8663A9CC8390}" type="presParOf" srcId="{C0D2D671-91CA-4B17-B99F-6540DB2FDF83}" destId="{380322F4-57BE-4816-807F-E12D5241257A}" srcOrd="0" destOrd="0" presId="urn:microsoft.com/office/officeart/2005/8/layout/hierarchy6"/>
    <dgm:cxn modelId="{0D1455C5-2F19-466F-9474-DA20A71CCD5D}" type="presParOf" srcId="{C0D2D671-91CA-4B17-B99F-6540DB2FDF83}" destId="{5419D13B-D457-49C3-9097-4B5C614644EF}" srcOrd="1" destOrd="0" presId="urn:microsoft.com/office/officeart/2005/8/layout/hierarchy6"/>
    <dgm:cxn modelId="{26100368-DFBB-44C7-AF1C-AEC4724729C8}" type="presParOf" srcId="{5419D13B-D457-49C3-9097-4B5C614644EF}" destId="{31BB0742-3710-46C3-9530-D11D16964A7B}" srcOrd="0" destOrd="0" presId="urn:microsoft.com/office/officeart/2005/8/layout/hierarchy6"/>
    <dgm:cxn modelId="{CD891C3A-2E0A-4245-99C0-98B6B0DF57E9}" type="presParOf" srcId="{5419D13B-D457-49C3-9097-4B5C614644EF}" destId="{BC892C50-D5AC-408A-8B04-DB81A7716D81}" srcOrd="1" destOrd="0" presId="urn:microsoft.com/office/officeart/2005/8/layout/hierarchy6"/>
    <dgm:cxn modelId="{B783DD2D-6F7C-4CDA-B305-EF2538CF7594}" type="presParOf" srcId="{BC892C50-D5AC-408A-8B04-DB81A7716D81}" destId="{A0540E16-FED4-421A-B323-308DA2729327}" srcOrd="0" destOrd="0" presId="urn:microsoft.com/office/officeart/2005/8/layout/hierarchy6"/>
    <dgm:cxn modelId="{C9B4161B-7A3D-497C-B514-1D76F9394BB9}" type="presParOf" srcId="{BC892C50-D5AC-408A-8B04-DB81A7716D81}" destId="{B5FB8191-9167-4A6F-9285-40ECDB5FB6CA}" srcOrd="1" destOrd="0" presId="urn:microsoft.com/office/officeart/2005/8/layout/hierarchy6"/>
    <dgm:cxn modelId="{DDA8F36D-21DB-41E6-BD90-A5F9BEC6705F}" type="presParOf" srcId="{B5FB8191-9167-4A6F-9285-40ECDB5FB6CA}" destId="{22B14F6D-8617-49B8-8BA6-479706863532}" srcOrd="0" destOrd="0" presId="urn:microsoft.com/office/officeart/2005/8/layout/hierarchy6"/>
    <dgm:cxn modelId="{0465D06D-2418-453C-95EA-0E1910C92DD9}" type="presParOf" srcId="{B5FB8191-9167-4A6F-9285-40ECDB5FB6CA}" destId="{735040D2-52E9-4D4B-8A61-3784299714D7}" srcOrd="1" destOrd="0" presId="urn:microsoft.com/office/officeart/2005/8/layout/hierarchy6"/>
    <dgm:cxn modelId="{4EFE6869-D36A-4E42-9089-EEA05BB73604}" type="presParOf" srcId="{C0D2D671-91CA-4B17-B99F-6540DB2FDF83}" destId="{E043E564-3957-43F0-B8C0-6B1B470DD2B9}" srcOrd="2" destOrd="0" presId="urn:microsoft.com/office/officeart/2005/8/layout/hierarchy6"/>
    <dgm:cxn modelId="{9CDEFD88-C9D1-4D38-B9FC-FE083AC2AD37}" type="presParOf" srcId="{C0D2D671-91CA-4B17-B99F-6540DB2FDF83}" destId="{9FD7B1B6-E391-4086-AC48-E9CECD1AEA1F}" srcOrd="3" destOrd="0" presId="urn:microsoft.com/office/officeart/2005/8/layout/hierarchy6"/>
    <dgm:cxn modelId="{9439C610-AEFE-46C3-9759-3DB84938E652}" type="presParOf" srcId="{9FD7B1B6-E391-4086-AC48-E9CECD1AEA1F}" destId="{862827D9-C3DD-4DE0-A79A-E8B96C207F19}" srcOrd="0" destOrd="0" presId="urn:microsoft.com/office/officeart/2005/8/layout/hierarchy6"/>
    <dgm:cxn modelId="{5EB16751-92FA-48A7-9EE1-9A6A5E7B380F}" type="presParOf" srcId="{9FD7B1B6-E391-4086-AC48-E9CECD1AEA1F}" destId="{EF482B81-4862-415B-91AA-9DCF00C924D6}" srcOrd="1" destOrd="0" presId="urn:microsoft.com/office/officeart/2005/8/layout/hierarchy6"/>
    <dgm:cxn modelId="{53871B14-F93E-4DE8-8A6D-6D03BDE547BB}" type="presParOf" srcId="{EF482B81-4862-415B-91AA-9DCF00C924D6}" destId="{1ECA76A4-3769-45B6-9FC9-2F65D7A33A80}" srcOrd="0" destOrd="0" presId="urn:microsoft.com/office/officeart/2005/8/layout/hierarchy6"/>
    <dgm:cxn modelId="{B161D776-3D27-404C-887C-2FB140B59762}" type="presParOf" srcId="{EF482B81-4862-415B-91AA-9DCF00C924D6}" destId="{50F1EFEC-9C1A-4741-8905-491BEA4C6378}" srcOrd="1" destOrd="0" presId="urn:microsoft.com/office/officeart/2005/8/layout/hierarchy6"/>
    <dgm:cxn modelId="{9C018D3C-D993-4089-8217-2E0692EC5273}" type="presParOf" srcId="{50F1EFEC-9C1A-4741-8905-491BEA4C6378}" destId="{F0490445-FAA9-4DAE-9916-17C19E5B6967}" srcOrd="0" destOrd="0" presId="urn:microsoft.com/office/officeart/2005/8/layout/hierarchy6"/>
    <dgm:cxn modelId="{F9B8E90A-8E22-4DA2-9538-A7FDA3B7F85B}" type="presParOf" srcId="{50F1EFEC-9C1A-4741-8905-491BEA4C6378}" destId="{8F6C218C-BEA0-41D4-9018-A814E2FE0C18}" srcOrd="1" destOrd="0" presId="urn:microsoft.com/office/officeart/2005/8/layout/hierarchy6"/>
    <dgm:cxn modelId="{D7FBEE60-CA5D-4A73-9806-C1F4F983B7E6}" type="presParOf" srcId="{EF482B81-4862-415B-91AA-9DCF00C924D6}" destId="{1C2DEEE1-D32B-4856-AABA-718129D8D787}" srcOrd="2" destOrd="0" presId="urn:microsoft.com/office/officeart/2005/8/layout/hierarchy6"/>
    <dgm:cxn modelId="{C5480532-7F03-4EF6-B513-7CBF7272153F}" type="presParOf" srcId="{EF482B81-4862-415B-91AA-9DCF00C924D6}" destId="{39C6A64C-2835-41AF-A62C-09420C3930D3}" srcOrd="3" destOrd="0" presId="urn:microsoft.com/office/officeart/2005/8/layout/hierarchy6"/>
    <dgm:cxn modelId="{C227EE9F-DA93-46A3-8541-FC79101377A5}" type="presParOf" srcId="{39C6A64C-2835-41AF-A62C-09420C3930D3}" destId="{10418786-886F-4630-B966-1315BFC79BBB}" srcOrd="0" destOrd="0" presId="urn:microsoft.com/office/officeart/2005/8/layout/hierarchy6"/>
    <dgm:cxn modelId="{6CB82CD1-7D97-4DA5-9938-DE1F677DB0BE}" type="presParOf" srcId="{39C6A64C-2835-41AF-A62C-09420C3930D3}" destId="{DC93BBB2-0882-4C29-84DB-F18888F85BC8}" srcOrd="1" destOrd="0" presId="urn:microsoft.com/office/officeart/2005/8/layout/hierarchy6"/>
    <dgm:cxn modelId="{14E36C9B-C9AC-4EEA-AD06-5F009096E52A}" type="presParOf" srcId="{C0D2D671-91CA-4B17-B99F-6540DB2FDF83}" destId="{8E1D26FB-7490-4FFB-82E0-8D459EF000E7}" srcOrd="4" destOrd="0" presId="urn:microsoft.com/office/officeart/2005/8/layout/hierarchy6"/>
    <dgm:cxn modelId="{8B2F7B02-601A-452D-A89D-9F4B69EB4F17}" type="presParOf" srcId="{C0D2D671-91CA-4B17-B99F-6540DB2FDF83}" destId="{D4989191-71F2-4DDA-A443-DB8AD4D8CDFF}" srcOrd="5" destOrd="0" presId="urn:microsoft.com/office/officeart/2005/8/layout/hierarchy6"/>
    <dgm:cxn modelId="{34EE241C-F8FD-4AB7-9A25-265707110642}" type="presParOf" srcId="{D4989191-71F2-4DDA-A443-DB8AD4D8CDFF}" destId="{4BC1EC1C-38D6-4990-8725-473097D854BE}" srcOrd="0" destOrd="0" presId="urn:microsoft.com/office/officeart/2005/8/layout/hierarchy6"/>
    <dgm:cxn modelId="{8BA39E51-2A07-4800-BF5C-C1DF1F7E99F6}" type="presParOf" srcId="{D4989191-71F2-4DDA-A443-DB8AD4D8CDFF}" destId="{E7FB3B81-1F69-4FFA-A999-2E9E9F5AA013}" srcOrd="1" destOrd="0" presId="urn:microsoft.com/office/officeart/2005/8/layout/hierarchy6"/>
    <dgm:cxn modelId="{A1932EBE-4FA9-4BBE-A317-4439FBB9F945}" type="presParOf" srcId="{E7FB3B81-1F69-4FFA-A999-2E9E9F5AA013}" destId="{A52E0677-47C3-4776-86B1-E6F71D5C147C}" srcOrd="0" destOrd="0" presId="urn:microsoft.com/office/officeart/2005/8/layout/hierarchy6"/>
    <dgm:cxn modelId="{2DF28440-CBFD-4671-8A4E-BE5904393DCC}" type="presParOf" srcId="{E7FB3B81-1F69-4FFA-A999-2E9E9F5AA013}" destId="{BBB23FDE-D647-490C-BA69-C32330F85387}" srcOrd="1" destOrd="0" presId="urn:microsoft.com/office/officeart/2005/8/layout/hierarchy6"/>
    <dgm:cxn modelId="{A55A73DC-5EB7-4A67-BA24-D3CA9C084FD0}" type="presParOf" srcId="{BBB23FDE-D647-490C-BA69-C32330F85387}" destId="{4446C758-CC3B-4302-BC01-1EC2E79C9AA4}" srcOrd="0" destOrd="0" presId="urn:microsoft.com/office/officeart/2005/8/layout/hierarchy6"/>
    <dgm:cxn modelId="{43D9F0BF-37FF-443D-805B-AA063AAC15EF}" type="presParOf" srcId="{BBB23FDE-D647-490C-BA69-C32330F85387}" destId="{0F8CD321-BBA6-4A1F-BE0D-339514040834}" srcOrd="1" destOrd="0" presId="urn:microsoft.com/office/officeart/2005/8/layout/hierarchy6"/>
    <dgm:cxn modelId="{695B0835-1512-4CF6-8BC9-E91593C3C50A}" type="presParOf" srcId="{E7FB3B81-1F69-4FFA-A999-2E9E9F5AA013}" destId="{900C827D-97B2-40C5-BE74-A11E49A0FA96}" srcOrd="2" destOrd="0" presId="urn:microsoft.com/office/officeart/2005/8/layout/hierarchy6"/>
    <dgm:cxn modelId="{0CE2C070-5578-446B-96F1-28D23384D54E}" type="presParOf" srcId="{E7FB3B81-1F69-4FFA-A999-2E9E9F5AA013}" destId="{CC27ECBD-F9A5-4A40-9AC2-9E97B1B0C3D5}" srcOrd="3" destOrd="0" presId="urn:microsoft.com/office/officeart/2005/8/layout/hierarchy6"/>
    <dgm:cxn modelId="{66F3FDCE-5983-444A-A25A-0027AA1380E2}" type="presParOf" srcId="{CC27ECBD-F9A5-4A40-9AC2-9E97B1B0C3D5}" destId="{2F63C9E1-2FC6-4CAE-8D3A-406D37CF7DCE}" srcOrd="0" destOrd="0" presId="urn:microsoft.com/office/officeart/2005/8/layout/hierarchy6"/>
    <dgm:cxn modelId="{DB59BC33-4BB6-499C-ADA8-54D52A9DEBDC}" type="presParOf" srcId="{CC27ECBD-F9A5-4A40-9AC2-9E97B1B0C3D5}" destId="{4345DE52-864F-4BDC-8013-F261C68EDAA8}" srcOrd="1" destOrd="0" presId="urn:microsoft.com/office/officeart/2005/8/layout/hierarchy6"/>
    <dgm:cxn modelId="{1913EE6B-2195-4162-8322-8E15583D1D16}" type="presParOf" srcId="{C0D2D671-91CA-4B17-B99F-6540DB2FDF83}" destId="{B08380C2-C12B-4754-BF0F-EE80883083F3}" srcOrd="6" destOrd="0" presId="urn:microsoft.com/office/officeart/2005/8/layout/hierarchy6"/>
    <dgm:cxn modelId="{A3B5BDC9-DD11-40BE-B093-AA7C58868440}" type="presParOf" srcId="{C0D2D671-91CA-4B17-B99F-6540DB2FDF83}" destId="{B43A9A18-C4A2-46FD-B8B2-FFD5C209EA74}" srcOrd="7" destOrd="0" presId="urn:microsoft.com/office/officeart/2005/8/layout/hierarchy6"/>
    <dgm:cxn modelId="{71088FED-DA87-4E7A-8208-938CC426536C}" type="presParOf" srcId="{B43A9A18-C4A2-46FD-B8B2-FFD5C209EA74}" destId="{5C35A32B-B539-4E26-864C-55A9E3E17CE1}" srcOrd="0" destOrd="0" presId="urn:microsoft.com/office/officeart/2005/8/layout/hierarchy6"/>
    <dgm:cxn modelId="{8B85D27B-B486-46F1-AD64-5D0F719BE5AB}" type="presParOf" srcId="{B43A9A18-C4A2-46FD-B8B2-FFD5C209EA74}" destId="{8822A261-7160-4126-86A3-43EE91CC68CA}" srcOrd="1" destOrd="0" presId="urn:microsoft.com/office/officeart/2005/8/layout/hierarchy6"/>
    <dgm:cxn modelId="{B9DC2DE1-5CAD-44C3-BB4D-F3ECCBF61EE4}" type="presParOf" srcId="{5758F0C4-D11F-46E3-A44A-E8F8BBF704BF}" destId="{785E11EE-5A08-41F1-BB0F-024A0F91D569}" srcOrd="4" destOrd="0" presId="urn:microsoft.com/office/officeart/2005/8/layout/hierarchy6"/>
    <dgm:cxn modelId="{70270A5B-5FCA-4051-B0A1-A5EF910F6A30}" type="presParOf" srcId="{5758F0C4-D11F-46E3-A44A-E8F8BBF704BF}" destId="{B479CA27-A218-4C40-8912-6464AACF6AE9}" srcOrd="5" destOrd="0" presId="urn:microsoft.com/office/officeart/2005/8/layout/hierarchy6"/>
    <dgm:cxn modelId="{0A2A3310-6510-4685-9704-68888D895C15}" type="presParOf" srcId="{B479CA27-A218-4C40-8912-6464AACF6AE9}" destId="{58ED0F4A-ACB6-4D52-B857-1E2275A94F7D}" srcOrd="0" destOrd="0" presId="urn:microsoft.com/office/officeart/2005/8/layout/hierarchy6"/>
    <dgm:cxn modelId="{769715FD-5C7B-4374-9EF1-24D8D408BE2B}" type="presParOf" srcId="{B479CA27-A218-4C40-8912-6464AACF6AE9}" destId="{23541813-CF2D-4E5A-B3CF-3D2CD02AB065}" srcOrd="1" destOrd="0" presId="urn:microsoft.com/office/officeart/2005/8/layout/hierarchy6"/>
    <dgm:cxn modelId="{83AFF0FC-FAE3-436C-928F-FB62F4A7FC86}" type="presParOf" srcId="{ED1A0A91-3915-412D-AA76-2610BDBCC4A9}" destId="{F65C0906-FE99-40D9-89C5-1F44C517E50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556181-2A91-461C-9FE9-2023DFCFF01D}">
      <dsp:nvSpPr>
        <dsp:cNvPr id="0" name=""/>
        <dsp:cNvSpPr/>
      </dsp:nvSpPr>
      <dsp:spPr>
        <a:xfrm>
          <a:off x="3806693" y="10592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Exec Panel</a:t>
          </a:r>
          <a:endParaRPr lang="en-GB" sz="1400" b="1" kern="1200" dirty="0"/>
        </a:p>
      </dsp:txBody>
      <dsp:txXfrm>
        <a:off x="3806693" y="10592"/>
        <a:ext cx="1298997" cy="865998"/>
      </dsp:txXfrm>
    </dsp:sp>
    <dsp:sp modelId="{A1CEFBCF-63D4-4002-BA6C-5041D5A27720}">
      <dsp:nvSpPr>
        <dsp:cNvPr id="0" name=""/>
        <dsp:cNvSpPr/>
      </dsp:nvSpPr>
      <dsp:spPr>
        <a:xfrm>
          <a:off x="2767495" y="876590"/>
          <a:ext cx="1688696" cy="346399"/>
        </a:xfrm>
        <a:custGeom>
          <a:avLst/>
          <a:gdLst/>
          <a:ahLst/>
          <a:cxnLst/>
          <a:rect l="0" t="0" r="0" b="0"/>
          <a:pathLst>
            <a:path>
              <a:moveTo>
                <a:pt x="1688696" y="0"/>
              </a:moveTo>
              <a:lnTo>
                <a:pt x="1688696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7C8D6-8083-4C5B-8849-4524C3E7309C}">
      <dsp:nvSpPr>
        <dsp:cNvPr id="0" name=""/>
        <dsp:cNvSpPr/>
      </dsp:nvSpPr>
      <dsp:spPr>
        <a:xfrm>
          <a:off x="2117996" y="1222989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Coordination </a:t>
          </a:r>
          <a:r>
            <a:rPr lang="en-GB" sz="1400" b="1" kern="1200" dirty="0" err="1" smtClean="0"/>
            <a:t>Center</a:t>
          </a:r>
          <a:endParaRPr lang="en-GB" sz="1400" b="1" kern="1200" dirty="0"/>
        </a:p>
      </dsp:txBody>
      <dsp:txXfrm>
        <a:off x="2117996" y="1222989"/>
        <a:ext cx="1298997" cy="865998"/>
      </dsp:txXfrm>
    </dsp:sp>
    <dsp:sp modelId="{848E9E0F-C9B3-4EED-8F8C-99C51DB9EA4E}">
      <dsp:nvSpPr>
        <dsp:cNvPr id="0" name=""/>
        <dsp:cNvSpPr/>
      </dsp:nvSpPr>
      <dsp:spPr>
        <a:xfrm>
          <a:off x="4410472" y="876590"/>
          <a:ext cx="91440" cy="3463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5A753-27DD-421F-BC45-07333D70FAE9}">
      <dsp:nvSpPr>
        <dsp:cNvPr id="0" name=""/>
        <dsp:cNvSpPr/>
      </dsp:nvSpPr>
      <dsp:spPr>
        <a:xfrm>
          <a:off x="3806693" y="1222989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Research Working Group</a:t>
          </a:r>
          <a:endParaRPr lang="en-GB" sz="1400" b="1" kern="1200" dirty="0"/>
        </a:p>
      </dsp:txBody>
      <dsp:txXfrm>
        <a:off x="3806693" y="1222989"/>
        <a:ext cx="1298997" cy="865998"/>
      </dsp:txXfrm>
    </dsp:sp>
    <dsp:sp modelId="{380322F4-57BE-4816-807F-E12D5241257A}">
      <dsp:nvSpPr>
        <dsp:cNvPr id="0" name=""/>
        <dsp:cNvSpPr/>
      </dsp:nvSpPr>
      <dsp:spPr>
        <a:xfrm>
          <a:off x="656624" y="2088987"/>
          <a:ext cx="3799567" cy="346399"/>
        </a:xfrm>
        <a:custGeom>
          <a:avLst/>
          <a:gdLst/>
          <a:ahLst/>
          <a:cxnLst/>
          <a:rect l="0" t="0" r="0" b="0"/>
          <a:pathLst>
            <a:path>
              <a:moveTo>
                <a:pt x="3799567" y="0"/>
              </a:moveTo>
              <a:lnTo>
                <a:pt x="3799567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BB0742-3710-46C3-9530-D11D16964A7B}">
      <dsp:nvSpPr>
        <dsp:cNvPr id="0" name=""/>
        <dsp:cNvSpPr/>
      </dsp:nvSpPr>
      <dsp:spPr>
        <a:xfrm>
          <a:off x="7125" y="2435387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VIS/NIR </a:t>
          </a:r>
          <a:br>
            <a:rPr lang="en-GB" sz="1400" kern="1200" dirty="0" smtClean="0"/>
          </a:br>
          <a:r>
            <a:rPr lang="en-GB" sz="1400" kern="1200" dirty="0" smtClean="0"/>
            <a:t>Sub-Group</a:t>
          </a:r>
          <a:endParaRPr lang="en-GB" sz="1400" kern="1200" dirty="0"/>
        </a:p>
      </dsp:txBody>
      <dsp:txXfrm>
        <a:off x="7125" y="2435387"/>
        <a:ext cx="1298997" cy="865998"/>
      </dsp:txXfrm>
    </dsp:sp>
    <dsp:sp modelId="{A0540E16-FED4-421A-B323-308DA2729327}">
      <dsp:nvSpPr>
        <dsp:cNvPr id="0" name=""/>
        <dsp:cNvSpPr/>
      </dsp:nvSpPr>
      <dsp:spPr>
        <a:xfrm>
          <a:off x="610904" y="3301385"/>
          <a:ext cx="91440" cy="3463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14F6D-8617-49B8-8BA6-479706863532}">
      <dsp:nvSpPr>
        <dsp:cNvPr id="0" name=""/>
        <dsp:cNvSpPr/>
      </dsp:nvSpPr>
      <dsp:spPr>
        <a:xfrm>
          <a:off x="7125" y="3647784"/>
          <a:ext cx="1298997" cy="865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WGCV IVOS</a:t>
          </a:r>
          <a:endParaRPr lang="en-GB" sz="1400" kern="1200" dirty="0"/>
        </a:p>
      </dsp:txBody>
      <dsp:txXfrm>
        <a:off x="7125" y="3647784"/>
        <a:ext cx="1298997" cy="865998"/>
      </dsp:txXfrm>
    </dsp:sp>
    <dsp:sp modelId="{E043E564-3957-43F0-B8C0-6B1B470DD2B9}">
      <dsp:nvSpPr>
        <dsp:cNvPr id="0" name=""/>
        <dsp:cNvSpPr/>
      </dsp:nvSpPr>
      <dsp:spPr>
        <a:xfrm>
          <a:off x="3189669" y="2088987"/>
          <a:ext cx="1266522" cy="346399"/>
        </a:xfrm>
        <a:custGeom>
          <a:avLst/>
          <a:gdLst/>
          <a:ahLst/>
          <a:cxnLst/>
          <a:rect l="0" t="0" r="0" b="0"/>
          <a:pathLst>
            <a:path>
              <a:moveTo>
                <a:pt x="1266522" y="0"/>
              </a:moveTo>
              <a:lnTo>
                <a:pt x="1266522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827D9-C3DD-4DE0-A79A-E8B96C207F19}">
      <dsp:nvSpPr>
        <dsp:cNvPr id="0" name=""/>
        <dsp:cNvSpPr/>
      </dsp:nvSpPr>
      <dsp:spPr>
        <a:xfrm>
          <a:off x="2540170" y="2435387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Microwave Sub-Group</a:t>
          </a:r>
          <a:endParaRPr lang="en-GB" sz="1400" kern="1200" dirty="0"/>
        </a:p>
      </dsp:txBody>
      <dsp:txXfrm>
        <a:off x="2540170" y="2435387"/>
        <a:ext cx="1298997" cy="865998"/>
      </dsp:txXfrm>
    </dsp:sp>
    <dsp:sp modelId="{1ECA76A4-3769-45B6-9FC9-2F65D7A33A80}">
      <dsp:nvSpPr>
        <dsp:cNvPr id="0" name=""/>
        <dsp:cNvSpPr/>
      </dsp:nvSpPr>
      <dsp:spPr>
        <a:xfrm>
          <a:off x="2345321" y="3301385"/>
          <a:ext cx="844348" cy="346399"/>
        </a:xfrm>
        <a:custGeom>
          <a:avLst/>
          <a:gdLst/>
          <a:ahLst/>
          <a:cxnLst/>
          <a:rect l="0" t="0" r="0" b="0"/>
          <a:pathLst>
            <a:path>
              <a:moveTo>
                <a:pt x="844348" y="0"/>
              </a:moveTo>
              <a:lnTo>
                <a:pt x="844348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90445-FAA9-4DAE-9916-17C19E5B6967}">
      <dsp:nvSpPr>
        <dsp:cNvPr id="0" name=""/>
        <dsp:cNvSpPr/>
      </dsp:nvSpPr>
      <dsp:spPr>
        <a:xfrm>
          <a:off x="1695822" y="3647784"/>
          <a:ext cx="1298997" cy="865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WGCV MWSG</a:t>
          </a:r>
          <a:endParaRPr lang="en-GB" sz="1400" kern="1200" dirty="0"/>
        </a:p>
      </dsp:txBody>
      <dsp:txXfrm>
        <a:off x="1695822" y="3647784"/>
        <a:ext cx="1298997" cy="865998"/>
      </dsp:txXfrm>
    </dsp:sp>
    <dsp:sp modelId="{1C2DEEE1-D32B-4856-AABA-718129D8D787}">
      <dsp:nvSpPr>
        <dsp:cNvPr id="0" name=""/>
        <dsp:cNvSpPr/>
      </dsp:nvSpPr>
      <dsp:spPr>
        <a:xfrm>
          <a:off x="3189669" y="3301385"/>
          <a:ext cx="844348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844348" y="173199"/>
              </a:lnTo>
              <a:lnTo>
                <a:pt x="844348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18786-886F-4630-B966-1315BFC79BBB}">
      <dsp:nvSpPr>
        <dsp:cNvPr id="0" name=""/>
        <dsp:cNvSpPr/>
      </dsp:nvSpPr>
      <dsp:spPr>
        <a:xfrm>
          <a:off x="3384519" y="3647784"/>
          <a:ext cx="1298997" cy="865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GPM X-CAL</a:t>
          </a:r>
          <a:endParaRPr lang="en-GB" sz="1400" kern="1200" dirty="0"/>
        </a:p>
      </dsp:txBody>
      <dsp:txXfrm>
        <a:off x="3384519" y="3647784"/>
        <a:ext cx="1298997" cy="865998"/>
      </dsp:txXfrm>
    </dsp:sp>
    <dsp:sp modelId="{8E1D26FB-7490-4FFB-82E0-8D459EF000E7}">
      <dsp:nvSpPr>
        <dsp:cNvPr id="0" name=""/>
        <dsp:cNvSpPr/>
      </dsp:nvSpPr>
      <dsp:spPr>
        <a:xfrm>
          <a:off x="4456192" y="2088987"/>
          <a:ext cx="2110870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2110870" y="173199"/>
              </a:lnTo>
              <a:lnTo>
                <a:pt x="2110870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1EC1C-38D6-4990-8725-473097D854BE}">
      <dsp:nvSpPr>
        <dsp:cNvPr id="0" name=""/>
        <dsp:cNvSpPr/>
      </dsp:nvSpPr>
      <dsp:spPr>
        <a:xfrm>
          <a:off x="5917564" y="2435387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UV </a:t>
          </a:r>
          <a:br>
            <a:rPr lang="en-GB" sz="1400" kern="1200" dirty="0" smtClean="0"/>
          </a:br>
          <a:r>
            <a:rPr lang="en-GB" sz="1400" kern="1200" dirty="0" smtClean="0"/>
            <a:t>Sub-Group</a:t>
          </a:r>
          <a:endParaRPr lang="en-GB" sz="1400" kern="1200" dirty="0"/>
        </a:p>
      </dsp:txBody>
      <dsp:txXfrm>
        <a:off x="5917564" y="2435387"/>
        <a:ext cx="1298997" cy="865998"/>
      </dsp:txXfrm>
    </dsp:sp>
    <dsp:sp modelId="{A52E0677-47C3-4776-86B1-E6F71D5C147C}">
      <dsp:nvSpPr>
        <dsp:cNvPr id="0" name=""/>
        <dsp:cNvSpPr/>
      </dsp:nvSpPr>
      <dsp:spPr>
        <a:xfrm>
          <a:off x="5722714" y="3301385"/>
          <a:ext cx="844348" cy="346399"/>
        </a:xfrm>
        <a:custGeom>
          <a:avLst/>
          <a:gdLst/>
          <a:ahLst/>
          <a:cxnLst/>
          <a:rect l="0" t="0" r="0" b="0"/>
          <a:pathLst>
            <a:path>
              <a:moveTo>
                <a:pt x="844348" y="0"/>
              </a:moveTo>
              <a:lnTo>
                <a:pt x="844348" y="173199"/>
              </a:lnTo>
              <a:lnTo>
                <a:pt x="0" y="173199"/>
              </a:lnTo>
              <a:lnTo>
                <a:pt x="0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C758-CC3B-4302-BC01-1EC2E79C9AA4}">
      <dsp:nvSpPr>
        <dsp:cNvPr id="0" name=""/>
        <dsp:cNvSpPr/>
      </dsp:nvSpPr>
      <dsp:spPr>
        <a:xfrm>
          <a:off x="5073215" y="3647784"/>
          <a:ext cx="1298997" cy="865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WGCV ACSG</a:t>
          </a:r>
          <a:endParaRPr lang="en-GB" sz="1400" kern="1200" dirty="0"/>
        </a:p>
      </dsp:txBody>
      <dsp:txXfrm>
        <a:off x="5073215" y="3647784"/>
        <a:ext cx="1298997" cy="865998"/>
      </dsp:txXfrm>
    </dsp:sp>
    <dsp:sp modelId="{900C827D-97B2-40C5-BE74-A11E49A0FA96}">
      <dsp:nvSpPr>
        <dsp:cNvPr id="0" name=""/>
        <dsp:cNvSpPr/>
      </dsp:nvSpPr>
      <dsp:spPr>
        <a:xfrm>
          <a:off x="6567062" y="3301385"/>
          <a:ext cx="844348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844348" y="173199"/>
              </a:lnTo>
              <a:lnTo>
                <a:pt x="844348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3C9E1-2FC6-4CAE-8D3A-406D37CF7DCE}">
      <dsp:nvSpPr>
        <dsp:cNvPr id="0" name=""/>
        <dsp:cNvSpPr/>
      </dsp:nvSpPr>
      <dsp:spPr>
        <a:xfrm>
          <a:off x="6761912" y="3647784"/>
          <a:ext cx="1298997" cy="8659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CEOS ACC</a:t>
          </a:r>
          <a:endParaRPr lang="en-GB" sz="1400" kern="1200" dirty="0"/>
        </a:p>
      </dsp:txBody>
      <dsp:txXfrm>
        <a:off x="6761912" y="3647784"/>
        <a:ext cx="1298997" cy="865998"/>
      </dsp:txXfrm>
    </dsp:sp>
    <dsp:sp modelId="{B08380C2-C12B-4754-BF0F-EE80883083F3}">
      <dsp:nvSpPr>
        <dsp:cNvPr id="0" name=""/>
        <dsp:cNvSpPr/>
      </dsp:nvSpPr>
      <dsp:spPr>
        <a:xfrm>
          <a:off x="4456192" y="2088987"/>
          <a:ext cx="3799567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3799567" y="173199"/>
              </a:lnTo>
              <a:lnTo>
                <a:pt x="3799567" y="3463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5A32B-B539-4E26-864C-55A9E3E17CE1}">
      <dsp:nvSpPr>
        <dsp:cNvPr id="0" name=""/>
        <dsp:cNvSpPr/>
      </dsp:nvSpPr>
      <dsp:spPr>
        <a:xfrm>
          <a:off x="7606260" y="2435387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Future </a:t>
          </a:r>
          <a:br>
            <a:rPr lang="en-GB" sz="1400" kern="1200" dirty="0" smtClean="0"/>
          </a:br>
          <a:r>
            <a:rPr lang="en-GB" sz="1400" kern="1200" dirty="0" smtClean="0"/>
            <a:t>Sub-Groups...</a:t>
          </a:r>
          <a:endParaRPr lang="en-GB" sz="1400" kern="1200" dirty="0"/>
        </a:p>
      </dsp:txBody>
      <dsp:txXfrm>
        <a:off x="7606260" y="2435387"/>
        <a:ext cx="1298997" cy="865998"/>
      </dsp:txXfrm>
    </dsp:sp>
    <dsp:sp modelId="{785E11EE-5A08-41F1-BB0F-024A0F91D569}">
      <dsp:nvSpPr>
        <dsp:cNvPr id="0" name=""/>
        <dsp:cNvSpPr/>
      </dsp:nvSpPr>
      <dsp:spPr>
        <a:xfrm>
          <a:off x="4456192" y="876590"/>
          <a:ext cx="1688696" cy="346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9"/>
              </a:lnTo>
              <a:lnTo>
                <a:pt x="1688696" y="173199"/>
              </a:lnTo>
              <a:lnTo>
                <a:pt x="1688696" y="3463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D0F4A-ACB6-4D52-B857-1E2275A94F7D}">
      <dsp:nvSpPr>
        <dsp:cNvPr id="0" name=""/>
        <dsp:cNvSpPr/>
      </dsp:nvSpPr>
      <dsp:spPr>
        <a:xfrm>
          <a:off x="5495389" y="1222989"/>
          <a:ext cx="1298997" cy="865998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GSICS Data Working Group</a:t>
          </a:r>
          <a:endParaRPr lang="en-GB" sz="1400" b="1" kern="1200" dirty="0"/>
        </a:p>
      </dsp:txBody>
      <dsp:txXfrm>
        <a:off x="5495389" y="1222989"/>
        <a:ext cx="1298997" cy="86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4EEF07B-51DE-4201-8CCF-20C10C04D12D}" type="datetime4">
              <a:rPr lang="en-GB"/>
              <a:pPr>
                <a:defRPr/>
              </a:pPr>
              <a:t>23 March 2014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BA05D423-9087-49C9-96CB-255EA4FB52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6B6EBD-0252-48E9-9459-449BC2F074D7}" type="datetime4">
              <a:rPr lang="en-GB"/>
              <a:pPr>
                <a:defRPr/>
              </a:pPr>
              <a:t>23 March 2014</a:t>
            </a:fld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6BC23AE-E8F4-48C3-8980-9CBD96E298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C7522-87BD-4DAC-97DA-A393404D2F5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33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E66FA4-673E-4CDC-B085-D69FA40E3940}" type="datetime4">
              <a:rPr lang="en-GB" smtClean="0"/>
              <a:pPr/>
              <a:t>23 March 2014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23/03/2014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BA1C2B-CDD6-4756-A6D7-389C7653EFE7}" type="slidenum">
              <a:rPr lang="de-DE"/>
              <a:pPr/>
              <a:t>13</a:t>
            </a:fld>
            <a:endParaRPr lang="de-DE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23/03/2014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97D70D-2886-4609-B6E7-551685F93A1F}" type="slidenum">
              <a:rPr lang="de-DE"/>
              <a:pPr/>
              <a:t>14</a:t>
            </a:fld>
            <a:endParaRPr lang="de-DE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23/03/2014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15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23/03/2014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71A935-43A3-4515-8773-7D3F2D3DAA36}" type="slidenum">
              <a:rPr lang="de-DE"/>
              <a:pPr/>
              <a:t>16</a:t>
            </a:fld>
            <a:endParaRPr lang="de-DE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3778939" y="9431339"/>
            <a:ext cx="2888563" cy="49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800" tIns="46080" rIns="91800" bIns="4608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A36E6ED-6C82-4005-B5A7-D3367B259A0C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5959" y="742950"/>
            <a:ext cx="5375583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23/03/2014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17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23/03/2014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18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23/03/2014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10D23F-A7B1-4C06-81D9-50D64F4DE154}" type="slidenum">
              <a:rPr lang="de-DE"/>
              <a:pPr/>
              <a:t>19</a:t>
            </a:fld>
            <a:endParaRPr lang="de-DE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2950"/>
            <a:ext cx="5375275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23/03/2014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B30926-4EBD-4B2B-9178-155116E1B94F}" type="slidenum">
              <a:rPr lang="de-DE"/>
              <a:pPr/>
              <a:t>3</a:t>
            </a:fld>
            <a:endParaRPr lang="de-DE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778939" y="9431339"/>
            <a:ext cx="2888563" cy="49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800" tIns="46080" rIns="91800" bIns="4608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66DCA8D-F001-475E-BE7B-9E85E212CC49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379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6113" y="744538"/>
            <a:ext cx="5376862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66591" y="4714876"/>
            <a:ext cx="5334319" cy="4468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800" tIns="46080" rIns="91800" bIns="46080"/>
          <a:lstStyle/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6" charset="0"/>
              </a:rPr>
              <a:t>Well, what is GSICS?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6" charset="0"/>
              </a:rPr>
              <a:t>The Global Space-based Inter-Calibration System (GSICS) is an initiative of CGMS and WMO, which aims to ensure consistent calibration and inter-calibration of operational meteorological satellite instruments. 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6" charset="0"/>
              </a:rPr>
              <a:t>One of the basic strategies of GSICS is to develop an integrated on-orbit cal/val system - initially by LEO-GEO Inter-satellite/inter-sensor calibration.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latin typeface="Times New Roman" pitchFamily="16" charset="0"/>
              </a:rPr>
              <a:t>This will then allow us to provide corrections to improve the consistency between instruments, produce less biased level 1, and therefore, level 2 data, and ultimately, retrospectively re-calibrate archive data, which is of great interest in the climate monitoring community</a:t>
            </a:r>
          </a:p>
          <a:p>
            <a:pPr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23/03/2014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0BE0BC-606A-4E00-8A36-47E045F780CC}" type="slidenum">
              <a:rPr lang="de-DE"/>
              <a:pPr/>
              <a:t>4</a:t>
            </a:fld>
            <a:endParaRPr lang="de-DE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5959" y="742950"/>
            <a:ext cx="5375583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23/03/2014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6C11A1-178D-4375-AFC4-293CDEF31467}" type="slidenum">
              <a:rPr lang="de-DE"/>
              <a:pPr/>
              <a:t>6</a:t>
            </a:fld>
            <a:endParaRPr lang="de-DE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5959" y="742950"/>
            <a:ext cx="5375583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23/03/2014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7D29FD-A8F2-4AC9-B688-5280F2E55B77}" type="slidenum">
              <a:rPr lang="de-DE"/>
              <a:pPr/>
              <a:t>7</a:t>
            </a:fld>
            <a:endParaRPr lang="de-DE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5959" y="742950"/>
            <a:ext cx="5375583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23/03/2014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8B7E29-343D-4E73-8918-BD4666718749}" type="slidenum">
              <a:rPr lang="de-DE"/>
              <a:pPr/>
              <a:t>8</a:t>
            </a:fld>
            <a:endParaRPr lang="de-DE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5959" y="742950"/>
            <a:ext cx="5375583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778939" y="9431339"/>
            <a:ext cx="2888563" cy="49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800" tIns="46080" rIns="91800" bIns="4608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E3258D5-D9F7-4282-9FCB-02A5760FAB6C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23/03/2014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E54B7F-C47A-4BB2-AC02-4CA9E1A2FD38}" type="slidenum">
              <a:rPr lang="de-DE"/>
              <a:pPr/>
              <a:t>10</a:t>
            </a:fld>
            <a:endParaRPr lang="de-DE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5959" y="742950"/>
            <a:ext cx="5375583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778939" y="9431339"/>
            <a:ext cx="2888563" cy="4968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1800" tIns="46080" rIns="91800" bIns="46080" anchor="b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848C0B9-0038-4F2B-9CC7-AE0EC5F47CD6}" type="slidenum">
              <a:rPr lang="de-DE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de-DE" sz="1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23/03/2014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26C137-E30D-4F02-B648-C50E8B9C4AFF}" type="slidenum">
              <a:rPr lang="de-DE"/>
              <a:pPr/>
              <a:t>11</a:t>
            </a:fld>
            <a:endParaRPr lang="de-DE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5959" y="742950"/>
            <a:ext cx="5375583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42F737B-C8E3-45D0-A216-4600EBA8B23D}" type="datetime1">
              <a:rPr lang="en-GB"/>
              <a:pPr/>
              <a:t>23/03/2014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269C98-56AB-45E3-BC1C-AC9287E52E08}" type="slidenum">
              <a:rPr lang="de-DE"/>
              <a:pPr/>
              <a:t>12</a:t>
            </a:fld>
            <a:endParaRPr lang="de-DE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5959" y="742950"/>
            <a:ext cx="5375583" cy="3722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7202" y="4714875"/>
            <a:ext cx="4893098" cy="44704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25438" y="128588"/>
            <a:ext cx="8986837" cy="1090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92675" y="1606550"/>
            <a:ext cx="4419600" cy="216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20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675" y="3921125"/>
            <a:ext cx="4419600" cy="2163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488113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5C8A98A-0D5C-476A-ACDA-54820DD7185A}" type="datetime4">
              <a:rPr lang="en-GB">
                <a:solidFill>
                  <a:schemeClr val="tx1"/>
                </a:solidFill>
              </a:rPr>
              <a:pPr>
                <a:defRPr/>
              </a:pPr>
              <a:t>23 March 2014</a:t>
            </a:fld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Slide: </a:t>
            </a:r>
            <a:fld id="{46609B84-6F9F-42AA-AC09-69CEFB7C0A02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500" y="1206500"/>
            <a:ext cx="8839200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1030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91500" y="6162675"/>
            <a:ext cx="17145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61" r:id="rId2"/>
    <p:sldLayoutId id="2147484452" r:id="rId3"/>
    <p:sldLayoutId id="2147484453" r:id="rId4"/>
    <p:sldLayoutId id="2147484454" r:id="rId5"/>
    <p:sldLayoutId id="2147484462" r:id="rId6"/>
    <p:sldLayoutId id="2147484463" r:id="rId7"/>
    <p:sldLayoutId id="2147484455" r:id="rId8"/>
    <p:sldLayoutId id="2147484456" r:id="rId9"/>
    <p:sldLayoutId id="2147484457" r:id="rId10"/>
    <p:sldLayoutId id="2147484458" r:id="rId11"/>
    <p:sldLayoutId id="2147484459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.nesdis.noaa.gov/smcd/GCC/ProductCatalog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wmo.in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gsics.nesdis.noaa.gov/pub/Development/20140324/1c_Lang_GOME-2_Metop_AVHRR_SEVIRI.pptx&amp;usd=2&amp;usg=ALhdy285fsTYuvEf3306NEdj9mM60Ilo_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gsics.nesdis.noaa.gov/pub/Development/20140324/1k_Lafeuille_Exec_Panel_Report.pptx&amp;usd=2&amp;usg=ALhdy28hIIGNd37B_YRQ6bb74pwndbGU4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oogle.com/url?q=https://gsics.nesdis.noaa.gov/pub/Development/20140324/1l_Phillips_METimage.ppt&amp;usd=2&amp;usg=ALhdy2-aC_nAuGpXkzYjCpDvL8qVHyRBuw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733425" y="2225675"/>
            <a:ext cx="8420100" cy="2892425"/>
          </a:xfrm>
        </p:spPr>
        <p:txBody>
          <a:bodyPr/>
          <a:lstStyle/>
          <a:p>
            <a:r>
              <a:rPr lang="en-IE" sz="4000" dirty="0" smtClean="0"/>
              <a:t>Introduction to </a:t>
            </a:r>
            <a:br>
              <a:rPr lang="en-IE" sz="4000" dirty="0" smtClean="0"/>
            </a:br>
            <a:r>
              <a:rPr lang="en-IE" sz="4000" dirty="0" smtClean="0"/>
              <a:t>Mini Conference &amp; GSICS</a:t>
            </a:r>
            <a:endParaRPr lang="en-GB" sz="4000" b="1" dirty="0" smtClean="0"/>
          </a:p>
        </p:txBody>
      </p:sp>
      <p:sp>
        <p:nvSpPr>
          <p:cNvPr id="7171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5133975"/>
            <a:ext cx="9144000" cy="600075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Tim Hewison</a:t>
            </a:r>
          </a:p>
          <a:p>
            <a:r>
              <a:rPr lang="en-GB" sz="2400" b="1" dirty="0" smtClean="0">
                <a:solidFill>
                  <a:schemeClr val="tx1"/>
                </a:solidFill>
              </a:rPr>
              <a:t>(EUMETSAT)</a:t>
            </a:r>
            <a:br>
              <a:rPr lang="en-GB" sz="2400" b="1" dirty="0" smtClean="0">
                <a:solidFill>
                  <a:schemeClr val="tx1"/>
                </a:solidFill>
              </a:rPr>
            </a:br>
            <a:r>
              <a:rPr lang="en-GB" sz="2400" b="1" dirty="0" smtClean="0">
                <a:solidFill>
                  <a:schemeClr val="tx1"/>
                </a:solidFill>
              </a:rPr>
              <a:t>(GRWG Chair)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Special Issue of the IEEE TGRS on </a:t>
            </a:r>
            <a:r>
              <a:rPr lang="en-US" sz="1200" u="sng">
                <a:ea typeface="Times New Roman" pitchFamily="18" charset="0"/>
                <a:cs typeface="Arial" charset="0"/>
              </a:rPr>
              <a:t>“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Inter-Calibration of Satellite Instruments</a:t>
            </a:r>
            <a:r>
              <a:rPr lang="en-US" sz="1200" u="sng">
                <a:ea typeface="Times New Roman" pitchFamily="18" charset="0"/>
                <a:cs typeface="Arial" charset="0"/>
              </a:rPr>
              <a:t>”</a:t>
            </a:r>
            <a:r>
              <a:rPr lang="en-US" sz="1200" u="sng">
                <a:latin typeface="Arial" charset="0"/>
                <a:ea typeface="Times New Roman" pitchFamily="18" charset="0"/>
                <a:cs typeface="Arial" charset="0"/>
              </a:rPr>
              <a:t>:</a:t>
            </a:r>
            <a:r>
              <a:rPr lang="en-US" sz="12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en-US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25386" y="128588"/>
            <a:ext cx="8985397" cy="9445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dirty="0">
                <a:solidFill>
                  <a:srgbClr val="000000"/>
                </a:solidFill>
                <a:latin typeface="Calibri" pitchFamily="32" charset="0"/>
              </a:rPr>
              <a:t>GSICS Products: (2/3) GSICS Correction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20624" y="1606550"/>
            <a:ext cx="5609326" cy="4478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70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pitchFamily="32" charset="0"/>
              </a:rPr>
              <a:t>Compare all </a:t>
            </a:r>
            <a:r>
              <a:rPr lang="en-GB" sz="2800" i="1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x</a:t>
            </a:r>
            <a:r>
              <a:rPr lang="en-GB" sz="2800" baseline="-25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REF</a:t>
            </a:r>
            <a:r>
              <a:rPr lang="en-GB" sz="2800" baseline="-25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</a:t>
            </a:r>
            <a:r>
              <a:rPr lang="en-GB" sz="2800" i="1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x</a:t>
            </a:r>
            <a:r>
              <a:rPr lang="en-GB" sz="2800" baseline="-25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MON</a:t>
            </a:r>
            <a:r>
              <a:rPr lang="en-GB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Calibri" pitchFamily="32" charset="0"/>
              </a:rPr>
              <a:t>samples </a:t>
            </a:r>
          </a:p>
          <a:p>
            <a:pPr marL="457200" lvl="1" indent="0">
              <a:spcBef>
                <a:spcPts val="45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− over smoothing period  (e.g. 2 weeks)</a:t>
            </a:r>
          </a:p>
          <a:p>
            <a:pPr>
              <a:spcBef>
                <a:spcPts val="70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pitchFamily="32" charset="0"/>
              </a:rPr>
              <a:t>Regression coefficients</a:t>
            </a:r>
          </a:p>
          <a:p>
            <a:pPr marL="457200" lvl="1" indent="0">
              <a:spcBef>
                <a:spcPts val="45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with uncertainty (covariance)</a:t>
            </a:r>
          </a:p>
          <a:p>
            <a:pPr>
              <a:spcBef>
                <a:spcPts val="70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pitchFamily="32" charset="0"/>
              </a:rPr>
              <a:t>Provide a </a:t>
            </a:r>
            <a:r>
              <a:rPr lang="en-GB" sz="2800" i="1" dirty="0">
                <a:solidFill>
                  <a:srgbClr val="000000"/>
                </a:solidFill>
                <a:latin typeface="Calibri" pitchFamily="32" charset="0"/>
              </a:rPr>
              <a:t>function </a:t>
            </a:r>
            <a:r>
              <a:rPr lang="en-GB" sz="2800" dirty="0">
                <a:solidFill>
                  <a:srgbClr val="000000"/>
                </a:solidFill>
                <a:latin typeface="Calibri" pitchFamily="32" charset="0"/>
              </a:rPr>
              <a:t>users can apply </a:t>
            </a:r>
          </a:p>
          <a:p>
            <a:pPr marL="457200" lvl="1" indent="0">
              <a:spcBef>
                <a:spcPts val="45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to convert level 1 data,</a:t>
            </a:r>
            <a:r>
              <a:rPr lang="en-GB" sz="1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GB" sz="1800" i="1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x</a:t>
            </a:r>
            <a:r>
              <a:rPr lang="en-GB" sz="1800" baseline="-25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MON</a:t>
            </a:r>
            <a:endParaRPr lang="en-GB" sz="1800" baseline="-25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457200" lvl="1" indent="0">
              <a:spcBef>
                <a:spcPts val="45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to be consistent with calibration of reference, </a:t>
            </a:r>
            <a:r>
              <a:rPr lang="en-GB" sz="1800" i="1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x</a:t>
            </a:r>
            <a:r>
              <a:rPr lang="en-GB" sz="1800" baseline="-250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REF</a:t>
            </a:r>
            <a:endParaRPr lang="en-GB" sz="1800" baseline="-25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spcBef>
                <a:spcPts val="70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pitchFamily="32" charset="0"/>
              </a:rPr>
              <a:t>Two versions:</a:t>
            </a:r>
          </a:p>
          <a:p>
            <a:pPr marL="457200" lvl="1" indent="0">
              <a:spcBef>
                <a:spcPts val="450"/>
              </a:spcBef>
              <a:buClr>
                <a:srgbClr val="0070C0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70C0"/>
                </a:solidFill>
                <a:latin typeface="Calibri" pitchFamily="32" charset="0"/>
              </a:rPr>
              <a:t>Near Real-Time (asymmetric time window)</a:t>
            </a:r>
          </a:p>
          <a:p>
            <a:pPr marL="457200" lvl="1" indent="0">
              <a:spcBef>
                <a:spcPts val="450"/>
              </a:spcBef>
              <a:buClr>
                <a:srgbClr val="00B050"/>
              </a:buClr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B050"/>
                </a:solidFill>
                <a:latin typeface="Calibri" pitchFamily="32" charset="0"/>
              </a:rPr>
              <a:t>Re-Analysis (symmetric time window)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220452" y="2030413"/>
            <a:ext cx="4231596" cy="2571750"/>
            <a:chOff x="3289" y="1279"/>
            <a:chExt cx="2666" cy="1620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0104" t="38997" r="3421" b="13008"/>
            <a:stretch>
              <a:fillRect/>
            </a:stretch>
          </p:blipFill>
          <p:spPr bwMode="auto">
            <a:xfrm>
              <a:off x="3701" y="1280"/>
              <a:ext cx="1966" cy="143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biLevel thresh="50000"/>
            </a:blip>
            <a:srcRect l="52893" t="42815" r="6683" b="16895"/>
            <a:stretch>
              <a:fillRect/>
            </a:stretch>
          </p:blipFill>
          <p:spPr bwMode="auto">
            <a:xfrm>
              <a:off x="3673" y="1532"/>
              <a:ext cx="1710" cy="120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biLevel thresh="50000"/>
            </a:blip>
            <a:srcRect l="52893" t="42815" r="6683" b="16895"/>
            <a:stretch>
              <a:fillRect/>
            </a:stretch>
          </p:blipFill>
          <p:spPr bwMode="auto">
            <a:xfrm>
              <a:off x="3880" y="1348"/>
              <a:ext cx="1710" cy="120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14343" name="Picture 7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biLevel thresh="50000"/>
            </a:blip>
            <a:srcRect l="52893" t="42815" r="6683" b="16895"/>
            <a:stretch>
              <a:fillRect/>
            </a:stretch>
          </p:blipFill>
          <p:spPr bwMode="auto">
            <a:xfrm>
              <a:off x="3960" y="1280"/>
              <a:ext cx="1710" cy="120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pic>
          <p:nvPicPr>
            <p:cNvPr id="14344" name="Picture 8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biLevel thresh="50000"/>
            </a:blip>
            <a:srcRect l="52893" t="42815" r="6683" b="16895"/>
            <a:stretch>
              <a:fillRect/>
            </a:stretch>
          </p:blipFill>
          <p:spPr bwMode="auto">
            <a:xfrm>
              <a:off x="3627" y="1566"/>
              <a:ext cx="1710" cy="1203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661" y="1324"/>
              <a:ext cx="1984" cy="144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cxnSp>
          <p:nvCxnSpPr>
            <p:cNvPr id="14346" name="AutoShape 10"/>
            <p:cNvCxnSpPr>
              <a:cxnSpLocks noChangeShapeType="1"/>
            </p:cNvCxnSpPr>
            <p:nvPr/>
          </p:nvCxnSpPr>
          <p:spPr bwMode="auto">
            <a:xfrm flipV="1">
              <a:off x="3670" y="1319"/>
              <a:ext cx="1" cy="1443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arrow" w="med" len="med"/>
            </a:ln>
            <a:effectLst/>
          </p:spPr>
        </p:cxnSp>
        <p:cxnSp>
          <p:nvCxnSpPr>
            <p:cNvPr id="14347" name="AutoShape 11"/>
            <p:cNvCxnSpPr>
              <a:cxnSpLocks noChangeShapeType="1"/>
            </p:cNvCxnSpPr>
            <p:nvPr/>
          </p:nvCxnSpPr>
          <p:spPr bwMode="auto">
            <a:xfrm>
              <a:off x="3670" y="2764"/>
              <a:ext cx="1948" cy="0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arrow" w="med" len="med"/>
            </a:ln>
            <a:effectLst/>
          </p:spPr>
        </p:cxn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>
              <a:off x="5622" y="2704"/>
              <a:ext cx="333" cy="19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 i="1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x</a:t>
              </a:r>
              <a:r>
                <a:rPr lang="en-GB" sz="1400" b="0" baseline="-250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REF</a:t>
              </a:r>
              <a:r>
                <a:rPr lang="en-GB" sz="14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 </a:t>
              </a: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>
              <a:off x="3289" y="1320"/>
              <a:ext cx="369" cy="19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 i="1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x</a:t>
              </a:r>
              <a:r>
                <a:rPr lang="en-GB" sz="1400" b="0" baseline="-250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MON</a:t>
              </a:r>
              <a:r>
                <a:rPr lang="en-GB" sz="14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 </a:t>
              </a:r>
            </a:p>
          </p:txBody>
        </p:sp>
        <p:cxnSp>
          <p:nvCxnSpPr>
            <p:cNvPr id="14350" name="AutoShape 14"/>
            <p:cNvCxnSpPr>
              <a:cxnSpLocks noChangeShapeType="1"/>
            </p:cNvCxnSpPr>
            <p:nvPr/>
          </p:nvCxnSpPr>
          <p:spPr bwMode="auto">
            <a:xfrm>
              <a:off x="3672" y="1611"/>
              <a:ext cx="1548" cy="0"/>
            </a:xfrm>
            <a:prstGeom prst="straightConnector1">
              <a:avLst/>
            </a:prstGeom>
            <a:noFill/>
            <a:ln w="25560" cap="sq">
              <a:solidFill>
                <a:srgbClr val="0070C0"/>
              </a:solidFill>
              <a:miter lim="800000"/>
              <a:headEnd/>
              <a:tailEnd type="arrow" w="med" len="med"/>
            </a:ln>
            <a:effectLst/>
          </p:spPr>
        </p:cxnSp>
        <p:cxnSp>
          <p:nvCxnSpPr>
            <p:cNvPr id="14351" name="AutoShape 15"/>
            <p:cNvCxnSpPr>
              <a:cxnSpLocks noChangeShapeType="1"/>
            </p:cNvCxnSpPr>
            <p:nvPr/>
          </p:nvCxnSpPr>
          <p:spPr bwMode="auto">
            <a:xfrm flipH="1">
              <a:off x="5232" y="1610"/>
              <a:ext cx="0" cy="1154"/>
            </a:xfrm>
            <a:prstGeom prst="straightConnector1">
              <a:avLst/>
            </a:prstGeom>
            <a:noFill/>
            <a:ln w="25560" cap="sq">
              <a:solidFill>
                <a:srgbClr val="0070C0"/>
              </a:solidFill>
              <a:miter lim="800000"/>
              <a:headEnd/>
              <a:tailEnd type="arrow" w="med" len="med"/>
            </a:ln>
            <a:effectLst/>
          </p:spPr>
        </p:cxn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>
              <a:off x="3736" y="1320"/>
              <a:ext cx="1882" cy="19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>
                  <a:solidFill>
                    <a:srgbClr val="000000"/>
                  </a:solidFill>
                </a:rPr>
                <a:t>GSICS Correction function </a:t>
              </a: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 flipV="1">
              <a:off x="3661" y="1279"/>
              <a:ext cx="2009" cy="1457"/>
            </a:xfrm>
            <a:prstGeom prst="line">
              <a:avLst/>
            </a:prstGeom>
            <a:noFill/>
            <a:ln w="19080" cap="sq">
              <a:solidFill>
                <a:srgbClr val="EE2D24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>
                <a:solidFill>
                  <a:srgbClr val="000000"/>
                </a:solidFill>
                <a:latin typeface="Calibri" pitchFamily="32" charset="0"/>
              </a:rPr>
              <a:t>GSICS Products: (3/3) Guidelines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95221" y="1600201"/>
            <a:ext cx="8913971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000000"/>
                </a:solidFill>
                <a:latin typeface="Calibri" pitchFamily="32" charset="0"/>
              </a:rPr>
              <a:t>Underlying assumption of GSICS Correction: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000000"/>
                </a:solidFill>
                <a:latin typeface="Calibri" pitchFamily="32" charset="0"/>
              </a:rPr>
              <a:t>Small errors (e.g. SRF errors, blackbody temperature, ...) introduce small departures from ‘true’ calibration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000000"/>
                </a:solidFill>
                <a:latin typeface="Calibri" pitchFamily="32" charset="0"/>
              </a:rPr>
              <a:t>If these are linearly related to a predictor (radiance, time, ...) we can apply empirical correction based on inter-calibration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000000"/>
                </a:solidFill>
                <a:latin typeface="Calibri" pitchFamily="32" charset="0"/>
              </a:rPr>
              <a:t>Guidelines can analyse GSICS products 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000000"/>
                </a:solidFill>
                <a:latin typeface="Calibri" pitchFamily="32" charset="0"/>
              </a:rPr>
              <a:t>to diagnose root causes of calibration errors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000000"/>
                </a:solidFill>
                <a:latin typeface="Calibri" pitchFamily="32" charset="0"/>
              </a:rPr>
              <a:t>Can derive recommendations to modify 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000000"/>
                </a:solidFill>
                <a:latin typeface="Calibri" pitchFamily="32" charset="0"/>
              </a:rPr>
              <a:t>operating practices (e.g. adopt new SRF definition), </a:t>
            </a:r>
          </a:p>
          <a:p>
            <a:pPr marL="741363" lvl="1" indent="-284163">
              <a:lnSpc>
                <a:spcPct val="90000"/>
              </a:lnSpc>
              <a:spcBef>
                <a:spcPts val="6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000000"/>
                </a:solidFill>
                <a:latin typeface="Calibri" pitchFamily="32" charset="0"/>
              </a:rPr>
              <a:t>pre-launch characterisation, etc.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>
                <a:solidFill>
                  <a:srgbClr val="000000"/>
                </a:solidFill>
                <a:latin typeface="Calibri" pitchFamily="32" charset="0"/>
              </a:rPr>
              <a:t>These GSICS Guidelines are distributed as written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898381" y="274638"/>
            <a:ext cx="8913971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>
                <a:solidFill>
                  <a:srgbClr val="000000"/>
                </a:solidFill>
                <a:latin typeface="Calibri" pitchFamily="32" charset="0"/>
              </a:rPr>
              <a:t>GSICS Procedure for Product Acceptance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22211" y="1401763"/>
            <a:ext cx="5033155" cy="4781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Based on QA4EO</a:t>
            </a:r>
          </a:p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Products progress from</a:t>
            </a:r>
          </a:p>
          <a:p>
            <a:pPr marL="741363" lvl="1" indent="-284163">
              <a:lnSpc>
                <a:spcPct val="90000"/>
              </a:lnSpc>
              <a:spcBef>
                <a:spcPts val="6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>
                <a:solidFill>
                  <a:srgbClr val="000000"/>
                </a:solidFill>
                <a:latin typeface="Calibri" pitchFamily="32" charset="0"/>
              </a:rPr>
              <a:t>Demonstration Mode</a:t>
            </a:r>
          </a:p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Through </a:t>
            </a:r>
          </a:p>
          <a:p>
            <a:pPr marL="741363" lvl="1" indent="-284163">
              <a:lnSpc>
                <a:spcPct val="90000"/>
              </a:lnSpc>
              <a:spcBef>
                <a:spcPts val="6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>
                <a:solidFill>
                  <a:srgbClr val="000000"/>
                </a:solidFill>
                <a:latin typeface="Calibri" pitchFamily="32" charset="0"/>
              </a:rPr>
              <a:t>Pre-Operational Mode</a:t>
            </a:r>
          </a:p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To</a:t>
            </a:r>
          </a:p>
          <a:p>
            <a:pPr marL="741363" lvl="1" indent="-284163">
              <a:lnSpc>
                <a:spcPct val="90000"/>
              </a:lnSpc>
              <a:spcBef>
                <a:spcPts val="6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600">
                <a:solidFill>
                  <a:srgbClr val="000000"/>
                </a:solidFill>
                <a:latin typeface="Calibri" pitchFamily="32" charset="0"/>
              </a:rPr>
              <a:t>Operational Mode</a:t>
            </a:r>
          </a:p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By a series of reviews</a:t>
            </a:r>
          </a:p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Over period of ~1.5yr</a:t>
            </a:r>
          </a:p>
          <a:p>
            <a:pPr marL="341313" indent="-341313">
              <a:lnSpc>
                <a:spcPct val="90000"/>
              </a:lnSpc>
              <a:spcBef>
                <a:spcPts val="750"/>
              </a:spcBef>
              <a:buFont typeface="Calibri" pitchFamily="32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000">
                <a:solidFill>
                  <a:srgbClr val="000000"/>
                </a:solidFill>
                <a:latin typeface="Calibri" pitchFamily="32" charset="0"/>
              </a:rPr>
              <a:t>Subject to meeting acceptance criteria</a:t>
            </a:r>
          </a:p>
          <a:p>
            <a:pPr marL="342900" indent="-341313">
              <a:lnSpc>
                <a:spcPct val="90000"/>
              </a:lnSpc>
              <a:spcBef>
                <a:spcPts val="75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00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 l="28470" t="17601" r="22552" b="9216"/>
          <a:stretch>
            <a:fillRect/>
          </a:stretch>
        </p:blipFill>
        <p:spPr bwMode="auto">
          <a:xfrm>
            <a:off x="5252197" y="1390650"/>
            <a:ext cx="4477619" cy="5353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Group 1"/>
          <p:cNvGraphicFramePr>
            <a:graphicFrameLocks noGrp="1"/>
          </p:cNvGraphicFramePr>
          <p:nvPr/>
        </p:nvGraphicFramePr>
        <p:xfrm>
          <a:off x="238087" y="930276"/>
          <a:ext cx="9448874" cy="5229735"/>
        </p:xfrm>
        <a:graphic>
          <a:graphicData uri="http://schemas.openxmlformats.org/drawingml/2006/table">
            <a:tbl>
              <a:tblPr/>
              <a:tblGrid>
                <a:gridCol w="1112660"/>
                <a:gridCol w="2061831"/>
                <a:gridCol w="1527912"/>
                <a:gridCol w="1542197"/>
                <a:gridCol w="1604330"/>
                <a:gridCol w="1599944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GPRC</a:t>
                      </a:r>
                    </a:p>
                  </a:txBody>
                  <a:tcPr marL="89986" marR="89986" marT="468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Monitored Instrument</a:t>
                      </a:r>
                    </a:p>
                  </a:txBody>
                  <a:tcPr marL="89986" marR="89986" marT="468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Reference Instrument</a:t>
                      </a:r>
                    </a:p>
                  </a:txBody>
                  <a:tcPr marL="89986" marR="89986" marT="468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GSICS NRT Correction</a:t>
                      </a:r>
                    </a:p>
                  </a:txBody>
                  <a:tcPr marL="89986" marR="89986" marT="468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GSICS Re-Analysis Correction</a:t>
                      </a:r>
                    </a:p>
                  </a:txBody>
                  <a:tcPr marL="89986" marR="89986" marT="468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GSICS Bias Monitoring</a:t>
                      </a:r>
                    </a:p>
                  </a:txBody>
                  <a:tcPr marL="89986" marR="89986" marT="468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EUMETSAT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Meteosat-8 – 10 }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Meteosat-7  </a:t>
                      </a:r>
                    </a:p>
                  </a:txBody>
                  <a:tcPr marL="89986" marR="89986" marT="468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Metop-A/IASI</a:t>
                      </a:r>
                    </a:p>
                  </a:txBody>
                  <a:tcPr marL="89986" marR="89986" marT="468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Pre-operational</a:t>
                      </a:r>
                    </a:p>
                  </a:txBody>
                  <a:tcPr marL="89986" marR="89986" marT="468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Pre-operational</a:t>
                      </a:r>
                    </a:p>
                  </a:txBody>
                  <a:tcPr marL="89986" marR="89986" marT="468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Prototype</a:t>
                      </a:r>
                    </a:p>
                  </a:txBody>
                  <a:tcPr marL="89986" marR="89986" marT="468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JMA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MTSAT-1R }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MTSAT-2   }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IASI (+ AIRS)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Demonstration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Demonstration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Prototype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11188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NOAA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GOES-13 &amp; -15 Imager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GOES-11 &amp; -12 Imager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IASI (+ AIRS)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Pre-operational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Pre-operational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Demonstration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Prototype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365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GOES Sounder</a:t>
                      </a:r>
                    </a:p>
                  </a:txBody>
                  <a:tcPr marL="89986" marR="89986" marT="46800" marB="46800" anchor="ctr" horzOverflow="overflow">
                    <a:lnL>
                      <a:noFill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IASI (+ AIRS)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In development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In development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In development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CMA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FY2C – E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IASI (+ AIRS)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In development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In development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Prototype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NOAA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AMSU/MSU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NOAA14/AMSU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In development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Pre-Operational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In development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NOAA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Patmos-X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TIROS-N – NOAA – Metop /AVHRR 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Aqua/MODIS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-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Demonstration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-</a:t>
                      </a:r>
                    </a:p>
                  </a:txBody>
                  <a:tcPr marL="89986" marR="89986" marT="46800" marB="4680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17564" name="Text Box 156"/>
          <p:cNvSpPr txBox="1">
            <a:spLocks noChangeArrowheads="1"/>
          </p:cNvSpPr>
          <p:nvPr/>
        </p:nvSpPr>
        <p:spPr bwMode="auto">
          <a:xfrm>
            <a:off x="495221" y="274639"/>
            <a:ext cx="8913971" cy="655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>
                <a:solidFill>
                  <a:srgbClr val="000000"/>
                </a:solidFill>
                <a:latin typeface="Calibri" pitchFamily="32" charset="0"/>
              </a:rPr>
              <a:t>GSICS Product Status </a:t>
            </a:r>
            <a:r>
              <a:rPr lang="en-GB" sz="4400" dirty="0" smtClean="0">
                <a:solidFill>
                  <a:srgbClr val="000000"/>
                </a:solidFill>
                <a:latin typeface="Calibri" pitchFamily="32" charset="0"/>
              </a:rPr>
              <a:t>2014-03</a:t>
            </a:r>
            <a:endParaRPr lang="en-GB" sz="44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7565" name="Rectangle 157"/>
          <p:cNvSpPr>
            <a:spLocks noChangeArrowheads="1"/>
          </p:cNvSpPr>
          <p:nvPr/>
        </p:nvSpPr>
        <p:spPr bwMode="auto">
          <a:xfrm>
            <a:off x="88886" y="6238876"/>
            <a:ext cx="8363197" cy="277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dirty="0">
                <a:solidFill>
                  <a:schemeClr val="accent2"/>
                </a:solidFill>
              </a:rPr>
              <a:t>Full GSICS Product </a:t>
            </a:r>
            <a:r>
              <a:rPr lang="en-GB" sz="1200" b="0" dirty="0" err="1">
                <a:solidFill>
                  <a:schemeClr val="accent2"/>
                </a:solidFill>
              </a:rPr>
              <a:t>Catalog</a:t>
            </a:r>
            <a:r>
              <a:rPr lang="en-GB" sz="1200" b="0" dirty="0">
                <a:solidFill>
                  <a:schemeClr val="accent2"/>
                </a:solidFill>
              </a:rPr>
              <a:t> available at </a:t>
            </a:r>
            <a:r>
              <a:rPr lang="en-GB" sz="1200" b="0" dirty="0">
                <a:solidFill>
                  <a:schemeClr val="accent2"/>
                </a:solidFill>
                <a:hlinkClick r:id="rId3"/>
              </a:rPr>
              <a:t>http://www.star.nesdis.noaa.gov/smcd/GCC/ProductCatalog.php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0" y="274639"/>
            <a:ext cx="4761737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>
                <a:solidFill>
                  <a:srgbClr val="000000"/>
                </a:solidFill>
                <a:latin typeface="Calibri" pitchFamily="32" charset="0"/>
              </a:rPr>
              <a:t>Where to get the data?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58725" y="1231901"/>
            <a:ext cx="4603012" cy="4741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55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200" dirty="0">
                <a:solidFill>
                  <a:srgbClr val="000000"/>
                </a:solidFill>
                <a:latin typeface="Calibri" pitchFamily="32" charset="0"/>
              </a:rPr>
              <a:t>GSICS Bias Monitoring (prototype)</a:t>
            </a:r>
          </a:p>
          <a:p>
            <a:pPr marL="265113" lvl="1" indent="0">
              <a:spcBef>
                <a:spcPts val="450"/>
              </a:spcBef>
              <a:buFont typeface="Arial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Hosted on websites of GSICS Processing &amp; Research Centres (GPRCs)</a:t>
            </a:r>
          </a:p>
          <a:p>
            <a:pPr marL="265113" lvl="1" indent="0">
              <a:spcBef>
                <a:spcPts val="45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1800" dirty="0">
              <a:solidFill>
                <a:srgbClr val="000000"/>
              </a:solidFill>
              <a:latin typeface="Calibri" pitchFamily="32" charset="0"/>
            </a:endParaRPr>
          </a:p>
          <a:p>
            <a:pPr>
              <a:spcBef>
                <a:spcPts val="55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200" dirty="0">
                <a:solidFill>
                  <a:srgbClr val="000000"/>
                </a:solidFill>
                <a:latin typeface="Calibri" pitchFamily="32" charset="0"/>
              </a:rPr>
              <a:t>GSICS Corrections</a:t>
            </a:r>
          </a:p>
          <a:p>
            <a:pPr marL="265113" lvl="1" indent="0">
              <a:spcBef>
                <a:spcPts val="4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Calibri" pitchFamily="32" charset="0"/>
              </a:rPr>
              <a:t>− GSICS </a:t>
            </a: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Data &amp; Products Servers</a:t>
            </a:r>
          </a:p>
          <a:p>
            <a:pPr marL="265113" lvl="1" indent="0">
              <a:spcBef>
                <a:spcPts val="4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Calibri" pitchFamily="32" charset="0"/>
              </a:rPr>
              <a:t>− THREDDS-based </a:t>
            </a: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system</a:t>
            </a:r>
          </a:p>
          <a:p>
            <a:pPr marL="266700" lvl="1" indent="0">
              <a:spcBef>
                <a:spcPts val="45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− </a:t>
            </a:r>
            <a:r>
              <a:rPr lang="en-GB" sz="1800" dirty="0" err="1">
                <a:solidFill>
                  <a:srgbClr val="000000"/>
                </a:solidFill>
                <a:latin typeface="Calibri" pitchFamily="32" charset="0"/>
              </a:rPr>
              <a:t>NetCDF</a:t>
            </a: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 format</a:t>
            </a:r>
          </a:p>
          <a:p>
            <a:pPr marL="266700" lvl="1" indent="0">
              <a:spcBef>
                <a:spcPts val="45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− WMO GTS standard file names</a:t>
            </a:r>
          </a:p>
          <a:p>
            <a:pPr marL="265113" lvl="1" indent="0">
              <a:spcBef>
                <a:spcPts val="45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− </a:t>
            </a:r>
            <a:r>
              <a:rPr lang="en-GB" sz="1800" dirty="0" err="1">
                <a:solidFill>
                  <a:srgbClr val="000000"/>
                </a:solidFill>
                <a:latin typeface="Calibri" pitchFamily="32" charset="0"/>
              </a:rPr>
              <a:t>Unidata</a:t>
            </a:r>
            <a:r>
              <a:rPr lang="en-GB" sz="1800" dirty="0">
                <a:solidFill>
                  <a:srgbClr val="000000"/>
                </a:solidFill>
                <a:latin typeface="Calibri" pitchFamily="32" charset="0"/>
              </a:rPr>
              <a:t> &amp; CF conventions</a:t>
            </a:r>
          </a:p>
          <a:p>
            <a:pPr marL="265113" lvl="1" indent="0" eaLnBrk="0" hangingPunct="0">
              <a:spcBef>
                <a:spcPts val="5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2000" dirty="0">
              <a:solidFill>
                <a:srgbClr val="000000"/>
              </a:solidFill>
              <a:latin typeface="Calibri" pitchFamily="32" charset="0"/>
            </a:endParaRPr>
          </a:p>
          <a:p>
            <a:pPr marL="265113" lvl="1" indent="0" eaLnBrk="0" hangingPunct="0">
              <a:spcBef>
                <a:spcPts val="500"/>
              </a:spcBef>
              <a:buFont typeface="Arial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2" charset="0"/>
              </a:rPr>
              <a:t>See </a:t>
            </a:r>
            <a:r>
              <a:rPr lang="en-GB" sz="2000" dirty="0">
                <a:solidFill>
                  <a:srgbClr val="0000FF"/>
                </a:solidFill>
                <a:latin typeface="Calibri" pitchFamily="32" charset="0"/>
                <a:hlinkClick r:id="rId3"/>
              </a:rPr>
              <a:t>gsics.wmo.int</a:t>
            </a:r>
            <a:r>
              <a:rPr lang="en-GB" sz="2000" dirty="0">
                <a:solidFill>
                  <a:srgbClr val="000000"/>
                </a:solidFill>
                <a:latin typeface="Calibri" pitchFamily="32" charset="0"/>
              </a:rPr>
              <a:t> for links</a:t>
            </a:r>
          </a:p>
          <a:p>
            <a:pPr marL="265113" lvl="1" indent="0" eaLnBrk="0" hangingPunct="0">
              <a:spcBef>
                <a:spcPts val="500"/>
              </a:spcBef>
              <a:buFont typeface="Arial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2000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 l="10196" t="11438" r="10017" b="37657"/>
          <a:stretch>
            <a:fillRect/>
          </a:stretch>
        </p:blipFill>
        <p:spPr bwMode="auto">
          <a:xfrm>
            <a:off x="4761736" y="6351"/>
            <a:ext cx="5142676" cy="30511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3829" y="2751139"/>
            <a:ext cx="5218863" cy="3368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 r="10284" b="20001"/>
          <a:stretch>
            <a:fillRect/>
          </a:stretch>
        </p:blipFill>
        <p:spPr bwMode="auto">
          <a:xfrm>
            <a:off x="5612500" y="3746500"/>
            <a:ext cx="4291912" cy="3111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90469" y="5918200"/>
            <a:ext cx="3631618" cy="490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>
                <a:solidFill>
                  <a:srgbClr val="FF0000"/>
                </a:solidFill>
              </a:rPr>
              <a:t>GTS = Global Telecommunication System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300" b="0">
                <a:solidFill>
                  <a:srgbClr val="FF0000"/>
                </a:solidFill>
              </a:rPr>
              <a:t>CF = Climate and Forecast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pitchFamily="32" charset="0"/>
              </a:rPr>
              <a:t>Conclusions</a:t>
            </a:r>
            <a:endParaRPr lang="en-US" sz="40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4128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GSICS is maturing into a system for generating inter-calibration products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suitable for integrating into operational processing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First products soon to be declared operational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Continuing to develop new inter-calibration products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While cooperating with related activities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To integrate GSICS into WIGOS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IE" sz="2400" dirty="0" smtClean="0">
                <a:solidFill>
                  <a:srgbClr val="000000"/>
                </a:solidFill>
                <a:latin typeface="Calibri" pitchFamily="32" charset="0"/>
              </a:rPr>
              <a:t>To support Architecture for Climate Monitoring from Space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Today: Examples of potential future activities &amp; interactions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Rest of the Week: Focusing on the development of GSICS products</a:t>
            </a:r>
            <a:endParaRPr lang="en-GB" sz="2400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742831" y="2693989"/>
            <a:ext cx="8418750" cy="1470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>
                <a:solidFill>
                  <a:srgbClr val="000000"/>
                </a:solidFill>
                <a:latin typeface="Calibri" pitchFamily="32" charset="0"/>
              </a:rPr>
              <a:t>Thank You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85662" y="4473575"/>
            <a:ext cx="6933089" cy="1752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pitchFamily="32" charset="0"/>
              </a:rPr>
              <a:t>Agenda for GSICS Mini Conference</a:t>
            </a:r>
            <a:endParaRPr lang="en-US" sz="40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4128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Paste Agenda here!</a:t>
            </a:r>
            <a:endParaRPr lang="en-GB" sz="2400" dirty="0">
              <a:solidFill>
                <a:srgbClr val="000000"/>
              </a:solidFill>
              <a:latin typeface="Calibri" pitchFamily="3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22514" y="1197378"/>
          <a:ext cx="8953994" cy="4389120"/>
        </p:xfrm>
        <a:graphic>
          <a:graphicData uri="http://schemas.openxmlformats.org/drawingml/2006/table">
            <a:tbl>
              <a:tblPr/>
              <a:tblGrid>
                <a:gridCol w="1001340"/>
                <a:gridCol w="1915599"/>
                <a:gridCol w="1233531"/>
                <a:gridCol w="3831206"/>
                <a:gridCol w="406343"/>
                <a:gridCol w="565975"/>
              </a:tblGrid>
              <a:tr h="15723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8:30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Tim Hewison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EUMETSAT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600">
                          <a:solidFill>
                            <a:srgbClr val="000000"/>
                          </a:solidFill>
                        </a:rPr>
                        <a:t>Introduction to Mini Conference &amp; GSICS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1a</a:t>
                      </a:r>
                    </a:p>
                  </a:txBody>
                  <a:tcPr marL="6370" marR="6370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 b="1">
                          <a:solidFill>
                            <a:srgbClr val="000000"/>
                          </a:solidFill>
                        </a:rPr>
                        <a:t>8:50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Jo Schmetz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EUMETSAT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Welcome to EUMETSAT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  <a:hlinkClick r:id="rId3"/>
                        </a:rPr>
                        <a:t>1b</a:t>
                      </a:r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85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9:10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Ruediger Lang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EUMETSAT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GOME2 as hyperspectral reference for MSG &amp; AVHRR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  <a:hlinkClick r:id="rId3"/>
                        </a:rPr>
                        <a:t>1c</a:t>
                      </a:r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480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9:30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Fangfang Yu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NOAA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600">
                          <a:solidFill>
                            <a:srgbClr val="000000"/>
                          </a:solidFill>
                        </a:rPr>
                        <a:t>GOES Imager lunar calibration: Angular variation of the scan mirror reflectivity 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1d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1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9:50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Scott Hu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CMA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600">
                          <a:solidFill>
                            <a:srgbClr val="000000"/>
                          </a:solidFill>
                        </a:rPr>
                        <a:t>FY-3C/MERSI characterization evaluation based on CMA GISCS platform at early time on orbit 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1e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10:10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en-GB" sz="1600" b="1">
                          <a:solidFill>
                            <a:srgbClr val="000000"/>
                          </a:solidFill>
                        </a:rPr>
                        <a:t>Coffee Break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0:30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10:40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Rob Roebeling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EUMETSAT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600">
                          <a:solidFill>
                            <a:srgbClr val="000000"/>
                          </a:solidFill>
                        </a:rPr>
                        <a:t>VIS/NIR recalibration of Heritage Instruments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1f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85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11:00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Marc Schroeder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DWD (CMSAF)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600">
                          <a:solidFill>
                            <a:srgbClr val="000000"/>
                          </a:solidFill>
                        </a:rPr>
                        <a:t>Free Tropospheric Humidity from Ring of Geostationary Satellites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1g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11:20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Anne O'Carroll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EUMETSAT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AVHRR-IASI &amp; AATSR/SLSTR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1h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85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11:40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Rob Roebeling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EUMETSAT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600">
                          <a:solidFill>
                            <a:srgbClr val="000000"/>
                          </a:solidFill>
                        </a:rPr>
                        <a:t>Status of SCOPE-CM inter-calibration projects (IOGEO and AVHRR FCDR)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1i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85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12:00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Marc Schroeder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DWD (CMSAF)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FCDR from SSM/I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1j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12:20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en-GB" sz="1600" b="1">
                          <a:solidFill>
                            <a:srgbClr val="000000"/>
                          </a:solidFill>
                        </a:rPr>
                        <a:t>Lunch Break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1:00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pitchFamily="32" charset="0"/>
              </a:rPr>
              <a:t>Agenda for GSICS Mini Conference</a:t>
            </a:r>
            <a:endParaRPr lang="en-US" sz="40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4128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Paste Agenda here!</a:t>
            </a:r>
            <a:endParaRPr lang="en-GB" sz="2400" dirty="0">
              <a:solidFill>
                <a:srgbClr val="000000"/>
              </a:solidFill>
              <a:latin typeface="Calibri" pitchFamily="3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22514" y="1197378"/>
          <a:ext cx="8953994" cy="3633660"/>
        </p:xfrm>
        <a:graphic>
          <a:graphicData uri="http://schemas.openxmlformats.org/drawingml/2006/table">
            <a:tbl>
              <a:tblPr/>
              <a:tblGrid>
                <a:gridCol w="1001340"/>
                <a:gridCol w="1915599"/>
                <a:gridCol w="1233531"/>
                <a:gridCol w="3831206"/>
                <a:gridCol w="406343"/>
                <a:gridCol w="565975"/>
              </a:tblGrid>
              <a:tr h="15723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13:20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Tim Hewison for Jerome Lafeuille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WMO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IE" sz="1600">
                          <a:solidFill>
                            <a:srgbClr val="000000"/>
                          </a:solidFill>
                        </a:rPr>
                        <a:t>Exec Panel Report &amp; GSICS Vision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  <a:hlinkClick r:id="rId3"/>
                        </a:rPr>
                        <a:t>1k</a:t>
                      </a:r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13:40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Pepe Philips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EUMETSAT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METimage calibration concepts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  <a:hlinkClick r:id="rId4"/>
                        </a:rPr>
                        <a:t>1l</a:t>
                      </a:r>
                      <a:endParaRPr lang="en-GB" sz="1600">
                        <a:solidFill>
                          <a:srgbClr val="000000"/>
                        </a:solidFill>
                      </a:endParaRP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85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14:00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Thierry Marbach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EUMETSAT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3MI calibration concepts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1m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480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14:20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Ewa Kwiatkowska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EUMETSAT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Ocean Colour Instrument Calibration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1n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1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14:40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Sebastien Wagner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EUMETSAT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EUMETSAT's Lunar Calibration Capabilities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1o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15:10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</a:rPr>
                        <a:t>Coffee Break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0:30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15:40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Nigel Fox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NPL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TRUTHS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1p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85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16:00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Dave Doelling for Bruce Wielicki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NASA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CLARREO Update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1q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16:20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Xavier Calbet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EUMETSAT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GRUAN - SAT v RAOB+RTM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1r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85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16:40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Nigel Fox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NPL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CEOS WGCV IVOS - GSICS Interactions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1s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85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17:00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GB" sz="1600">
                        <a:solidFill>
                          <a:srgbClr val="CCCCCC"/>
                        </a:solidFill>
                      </a:endParaRP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GB" sz="1600">
                        <a:solidFill>
                          <a:srgbClr val="CCCCCC"/>
                        </a:solidFill>
                      </a:endParaRP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Discussion</a:t>
                      </a:r>
                      <a:endParaRPr lang="en-GB" sz="16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600">
                          <a:solidFill>
                            <a:srgbClr val="000000"/>
                          </a:solidFill>
                        </a:rPr>
                        <a:t>1t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0:20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7239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600" dirty="0">
                          <a:solidFill>
                            <a:srgbClr val="000000"/>
                          </a:solidFill>
                        </a:rPr>
                        <a:t>17:20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t"/>
                      <a:r>
                        <a:rPr lang="en-GB" sz="1600" b="1" dirty="0">
                          <a:solidFill>
                            <a:srgbClr val="000000"/>
                          </a:solidFill>
                        </a:rPr>
                        <a:t>END</a:t>
                      </a:r>
                    </a:p>
                  </a:txBody>
                  <a:tcPr marL="6370" marR="6370" marT="0" marB="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000000"/>
                </a:solidFill>
                <a:latin typeface="Calibri" pitchFamily="32" charset="0"/>
              </a:rPr>
              <a:t>Notes to speakers</a:t>
            </a:r>
            <a:endParaRPr lang="en-US" sz="4000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95221" y="1412876"/>
            <a:ext cx="8923495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Please follow file naming convention:</a:t>
            </a:r>
            <a:b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</a:b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1a_Hewison_Introduction.pptx/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2" charset="0"/>
              </a:rPr>
              <a:t>pdf</a:t>
            </a: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/</a:t>
            </a:r>
            <a:r>
              <a:rPr lang="en-GB" sz="2400" dirty="0" err="1" smtClean="0">
                <a:solidFill>
                  <a:srgbClr val="000000"/>
                </a:solidFill>
                <a:latin typeface="Calibri" pitchFamily="32" charset="0"/>
              </a:rPr>
              <a:t>ppt</a:t>
            </a:r>
            <a:endParaRPr lang="en-GB" sz="2400" dirty="0" smtClean="0">
              <a:solidFill>
                <a:srgbClr val="000000"/>
              </a:solidFill>
              <a:latin typeface="Calibri" pitchFamily="32" charset="0"/>
            </a:endParaRP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Presentations will be uploaded to the GSICS Wiki</a:t>
            </a:r>
          </a:p>
          <a:p>
            <a:pPr marL="798513" lvl="1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Unless you tell me not to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Each slot is strictly 20min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Please leave at least 5min for </a:t>
            </a: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questions</a:t>
            </a:r>
          </a:p>
          <a:p>
            <a:pPr marL="341313" indent="-341313">
              <a:spcBef>
                <a:spcPts val="45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I will give a warning after 13min</a:t>
            </a:r>
            <a:endParaRPr lang="en-GB" sz="2400" dirty="0" smtClean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2050" name="Picture 2" descr="http://icons.iconarchive.com/icons/cemagraphics/classic-cars/512/bmw-mini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152" y="4503761"/>
            <a:ext cx="1625397" cy="1625397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291618" y="6045958"/>
            <a:ext cx="2060812" cy="60483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pitchFamily="32" charset="0"/>
              </a:rPr>
              <a:t>Thank you!</a:t>
            </a:r>
            <a:endParaRPr lang="en-GB" sz="2400" dirty="0" smtClean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7" name="Picture 17" descr="H:\MY DOCUMENTS\Personal\mini_min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213" y="3926527"/>
            <a:ext cx="5297639" cy="2503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that sort of Mini Conference </a:t>
            </a:r>
            <a:r>
              <a:rPr lang="en-GB" dirty="0" smtClean="0">
                <a:sym typeface="Wingdings" pitchFamily="2" charset="2"/>
              </a:rPr>
              <a:t></a:t>
            </a:r>
            <a:endParaRPr lang="en-GB" dirty="0"/>
          </a:p>
        </p:txBody>
      </p:sp>
      <p:pic>
        <p:nvPicPr>
          <p:cNvPr id="56321" name="Picture 1" descr="IMG_07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9429" y="2956956"/>
            <a:ext cx="1524000" cy="1143000"/>
          </a:xfrm>
          <a:prstGeom prst="rect">
            <a:avLst/>
          </a:prstGeom>
          <a:noFill/>
        </p:spPr>
      </p:pic>
      <p:pic>
        <p:nvPicPr>
          <p:cNvPr id="56322" name="Picture 2" descr="IMG_07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891" y="5201393"/>
            <a:ext cx="1524000" cy="1143000"/>
          </a:xfrm>
          <a:prstGeom prst="rect">
            <a:avLst/>
          </a:prstGeom>
          <a:noFill/>
        </p:spPr>
      </p:pic>
      <p:pic>
        <p:nvPicPr>
          <p:cNvPr id="56323" name="Picture 3" descr="IMG_07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1927" y="1710047"/>
            <a:ext cx="1524000" cy="1143000"/>
          </a:xfrm>
          <a:prstGeom prst="rect">
            <a:avLst/>
          </a:prstGeom>
          <a:noFill/>
        </p:spPr>
      </p:pic>
      <p:pic>
        <p:nvPicPr>
          <p:cNvPr id="56324" name="Picture 4" descr="IMG_075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1933" y="5225143"/>
            <a:ext cx="1524000" cy="1143000"/>
          </a:xfrm>
          <a:prstGeom prst="rect">
            <a:avLst/>
          </a:prstGeom>
          <a:noFill/>
        </p:spPr>
      </p:pic>
      <p:pic>
        <p:nvPicPr>
          <p:cNvPr id="56325" name="Picture 5" descr="IMG_07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9596" y="1745673"/>
            <a:ext cx="1524000" cy="1143000"/>
          </a:xfrm>
          <a:prstGeom prst="rect">
            <a:avLst/>
          </a:prstGeom>
          <a:noFill/>
        </p:spPr>
      </p:pic>
      <p:pic>
        <p:nvPicPr>
          <p:cNvPr id="56326" name="Picture 6" descr="IMG_076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5807" y="2719448"/>
            <a:ext cx="1524000" cy="1143000"/>
          </a:xfrm>
          <a:prstGeom prst="rect">
            <a:avLst/>
          </a:prstGeom>
          <a:noFill/>
        </p:spPr>
      </p:pic>
      <p:pic>
        <p:nvPicPr>
          <p:cNvPr id="56327" name="Picture 7" descr="IMG_076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4432" y="4108862"/>
            <a:ext cx="1524000" cy="1143000"/>
          </a:xfrm>
          <a:prstGeom prst="rect">
            <a:avLst/>
          </a:prstGeom>
          <a:noFill/>
        </p:spPr>
      </p:pic>
      <p:pic>
        <p:nvPicPr>
          <p:cNvPr id="56328" name="Picture 8" descr="IMG_076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49486" y="2766951"/>
            <a:ext cx="1524000" cy="1143000"/>
          </a:xfrm>
          <a:prstGeom prst="rect">
            <a:avLst/>
          </a:prstGeom>
          <a:noFill/>
        </p:spPr>
      </p:pic>
      <p:pic>
        <p:nvPicPr>
          <p:cNvPr id="56329" name="Picture 9" descr="IMG_076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38306" y="1615044"/>
            <a:ext cx="1524000" cy="1143000"/>
          </a:xfrm>
          <a:prstGeom prst="rect">
            <a:avLst/>
          </a:prstGeom>
          <a:noFill/>
        </p:spPr>
      </p:pic>
      <p:pic>
        <p:nvPicPr>
          <p:cNvPr id="56330" name="Picture 10" descr="IMG_076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72644" y="1805049"/>
            <a:ext cx="1524000" cy="1143000"/>
          </a:xfrm>
          <a:prstGeom prst="rect">
            <a:avLst/>
          </a:prstGeom>
          <a:noFill/>
        </p:spPr>
      </p:pic>
      <p:pic>
        <p:nvPicPr>
          <p:cNvPr id="56331" name="Picture 11" descr="IMG_076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05102" y="1745673"/>
            <a:ext cx="1524000" cy="1143000"/>
          </a:xfrm>
          <a:prstGeom prst="rect">
            <a:avLst/>
          </a:prstGeom>
          <a:noFill/>
        </p:spPr>
      </p:pic>
      <p:pic>
        <p:nvPicPr>
          <p:cNvPr id="56332" name="Picture 12" descr="IMG_076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3143" y="3871357"/>
            <a:ext cx="1524000" cy="1143000"/>
          </a:xfrm>
          <a:prstGeom prst="rect">
            <a:avLst/>
          </a:prstGeom>
          <a:noFill/>
        </p:spPr>
      </p:pic>
      <p:pic>
        <p:nvPicPr>
          <p:cNvPr id="56333" name="Picture 13" descr="IMG_076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9392" y="2600696"/>
            <a:ext cx="1524000" cy="1143000"/>
          </a:xfrm>
          <a:prstGeom prst="rect">
            <a:avLst/>
          </a:prstGeom>
          <a:noFill/>
        </p:spPr>
      </p:pic>
      <p:pic>
        <p:nvPicPr>
          <p:cNvPr id="56334" name="Picture 14" descr="IMG_076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522" y="1460664"/>
            <a:ext cx="1524000" cy="1143000"/>
          </a:xfrm>
          <a:prstGeom prst="rect">
            <a:avLst/>
          </a:prstGeom>
          <a:noFill/>
        </p:spPr>
      </p:pic>
      <p:pic>
        <p:nvPicPr>
          <p:cNvPr id="56335" name="Picture 15" descr="IMG_077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70224" y="2861954"/>
            <a:ext cx="1524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961730" y="1219200"/>
            <a:ext cx="4942683" cy="5638800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  <a:latin typeface="Calibri" pitchFamily="32" charset="0"/>
              </a:rPr>
              <a:t>Global Space-based Inter-Calibration System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0462" y="1425575"/>
            <a:ext cx="4952206" cy="5238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indent="179388">
              <a:lnSpc>
                <a:spcPct val="80000"/>
              </a:lnSpc>
              <a:spcBef>
                <a:spcPts val="450"/>
              </a:spcBef>
              <a:buClr>
                <a:srgbClr val="C00000"/>
              </a:buClr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2" charset="0"/>
              </a:rPr>
              <a:t>What is GSICS?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Global Space-based Inter-Calibration System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Initiative of CGMS and WMO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Effort to produce consistent, well-calibrated data from the international constellation of Earth Observing satellites </a:t>
            </a:r>
          </a:p>
          <a:p>
            <a:pPr marL="446088" lvl="1" indent="-266700">
              <a:lnSpc>
                <a:spcPct val="80000"/>
              </a:lnSpc>
              <a:spcBef>
                <a:spcPts val="200"/>
              </a:spcBef>
              <a:buFont typeface="Calibri" pitchFamily="32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sz="800" dirty="0">
              <a:solidFill>
                <a:srgbClr val="000000"/>
              </a:solidFill>
              <a:latin typeface="Calibri" pitchFamily="32" charset="0"/>
            </a:endParaRPr>
          </a:p>
          <a:p>
            <a:pPr indent="179388">
              <a:lnSpc>
                <a:spcPct val="80000"/>
              </a:lnSpc>
              <a:spcBef>
                <a:spcPts val="450"/>
              </a:spcBef>
              <a:buClr>
                <a:srgbClr val="C00000"/>
              </a:buClr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2" charset="0"/>
              </a:rPr>
              <a:t>What are the basic strategies of GSICS?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Improve on-orbit calibration by developing an integrated inter-comparison system</a:t>
            </a:r>
          </a:p>
          <a:p>
            <a:pPr marL="627063" lvl="4" indent="-180975">
              <a:lnSpc>
                <a:spcPct val="80000"/>
              </a:lnSpc>
              <a:spcBef>
                <a:spcPts val="350"/>
              </a:spcBef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400" dirty="0">
                <a:solidFill>
                  <a:srgbClr val="000000"/>
                </a:solidFill>
                <a:latin typeface="Calibri" pitchFamily="32" charset="0"/>
              </a:rPr>
              <a:t>Initially for GEO-LEO Inter-satellite calibration</a:t>
            </a:r>
          </a:p>
          <a:p>
            <a:pPr marL="627063" lvl="4" indent="-180975">
              <a:lnSpc>
                <a:spcPct val="80000"/>
              </a:lnSpc>
              <a:spcBef>
                <a:spcPts val="350"/>
              </a:spcBef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400" dirty="0">
                <a:solidFill>
                  <a:srgbClr val="000000"/>
                </a:solidFill>
                <a:latin typeface="Calibri" pitchFamily="32" charset="0"/>
              </a:rPr>
              <a:t>Being extended to LEO-LEO</a:t>
            </a:r>
          </a:p>
          <a:p>
            <a:pPr marL="627063" lvl="4" indent="-180975">
              <a:lnSpc>
                <a:spcPct val="80000"/>
              </a:lnSpc>
              <a:spcBef>
                <a:spcPts val="350"/>
              </a:spcBef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400" dirty="0">
                <a:solidFill>
                  <a:srgbClr val="000000"/>
                </a:solidFill>
                <a:latin typeface="Calibri" pitchFamily="32" charset="0"/>
              </a:rPr>
              <a:t>Using external references as necessary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Best practices for </a:t>
            </a:r>
            <a:r>
              <a:rPr lang="en-GB" sz="1600" dirty="0" smtClean="0">
                <a:solidFill>
                  <a:srgbClr val="000000"/>
                </a:solidFill>
                <a:latin typeface="Calibri" pitchFamily="32" charset="0"/>
              </a:rPr>
              <a:t>calibration &amp; characterisation</a:t>
            </a:r>
            <a:endParaRPr lang="en-GB" sz="1600" dirty="0">
              <a:solidFill>
                <a:srgbClr val="000000"/>
              </a:solidFill>
              <a:latin typeface="Calibri" pitchFamily="32" charset="0"/>
            </a:endParaRPr>
          </a:p>
          <a:p>
            <a:pPr marL="446088" lvl="1" indent="-266700">
              <a:lnSpc>
                <a:spcPct val="80000"/>
              </a:lnSpc>
              <a:spcBef>
                <a:spcPts val="225"/>
              </a:spcBef>
              <a:buFont typeface="Calibri" pitchFamily="32" charset="0"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endParaRPr lang="en-GB" dirty="0">
              <a:solidFill>
                <a:srgbClr val="000000"/>
              </a:solidFill>
              <a:latin typeface="Calibri" pitchFamily="32" charset="0"/>
            </a:endParaRPr>
          </a:p>
          <a:p>
            <a:pPr indent="179388">
              <a:lnSpc>
                <a:spcPct val="80000"/>
              </a:lnSpc>
              <a:spcBef>
                <a:spcPts val="450"/>
              </a:spcBef>
              <a:buClr>
                <a:srgbClr val="C00000"/>
              </a:buClr>
              <a:buFont typeface="Calibri" pitchFamily="32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 dirty="0">
                <a:solidFill>
                  <a:srgbClr val="C00000"/>
                </a:solidFill>
                <a:latin typeface="Calibri" pitchFamily="32" charset="0"/>
              </a:rPr>
              <a:t>This will allow us to: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Improve consistency between instruments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Reduce bias in Level 1 and 2 products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Provide traceability of measurements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Retrospectively re-calibrate archive data</a:t>
            </a:r>
          </a:p>
          <a:p>
            <a:pPr marL="446088" lvl="1" indent="-266700">
              <a:lnSpc>
                <a:spcPct val="80000"/>
              </a:lnSpc>
              <a:spcBef>
                <a:spcPts val="400"/>
              </a:spcBef>
              <a:buFont typeface="Calibri" pitchFamily="32" charset="0"/>
              <a:buChar char="–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Better specify future instruments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2669" y="1268413"/>
            <a:ext cx="3971288" cy="1612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904412" cy="15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8198" name="Group 6"/>
          <p:cNvGraphicFramePr>
            <a:graphicFrameLocks noGrp="1"/>
          </p:cNvGraphicFramePr>
          <p:nvPr/>
        </p:nvGraphicFramePr>
        <p:xfrm>
          <a:off x="5704561" y="2952750"/>
          <a:ext cx="3750662" cy="3957702"/>
        </p:xfrm>
        <a:graphic>
          <a:graphicData uri="http://schemas.openxmlformats.org/drawingml/2006/table">
            <a:tbl>
              <a:tblPr/>
              <a:tblGrid>
                <a:gridCol w="1266622"/>
                <a:gridCol w="1234877"/>
                <a:gridCol w="1249163"/>
              </a:tblGrid>
              <a:tr h="7810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EUMETSAT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CNES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JMA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NOAA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CMA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KMA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ISRO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NASA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WMO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USGS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NIST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JAXA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2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ROSHYDROMET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IMD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ESA</a:t>
                      </a:r>
                    </a:p>
                  </a:txBody>
                  <a:tcPr marL="89986" marR="89986" marT="46800" marB="4680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5342" y="2995614"/>
            <a:ext cx="480935" cy="433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8313" y="2890838"/>
            <a:ext cx="457127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8314" y="4546601"/>
            <a:ext cx="542838" cy="466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1534" y="3754439"/>
            <a:ext cx="485697" cy="466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3506" y="3759201"/>
            <a:ext cx="399986" cy="390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52079" y="2781301"/>
            <a:ext cx="685690" cy="71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0" name="Picture 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52080" y="4508500"/>
            <a:ext cx="517442" cy="541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11" cstate="print"/>
          <a:srcRect r="74084"/>
          <a:stretch>
            <a:fillRect/>
          </a:stretch>
        </p:blipFill>
        <p:spPr bwMode="auto">
          <a:xfrm>
            <a:off x="8452083" y="5373688"/>
            <a:ext cx="774576" cy="438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83874" y="5470525"/>
            <a:ext cx="952347" cy="279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3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31533" y="4543425"/>
            <a:ext cx="585694" cy="53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93394" y="3754438"/>
            <a:ext cx="538076" cy="53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5" name="Picture 33"/>
          <p:cNvPicPr>
            <a:picLocks noChangeAspect="1" noChangeArrowheads="1"/>
          </p:cNvPicPr>
          <p:nvPr/>
        </p:nvPicPr>
        <p:blipFill>
          <a:blip r:embed="rId15" cstate="print"/>
          <a:srcRect r="75264" b="29283"/>
          <a:stretch>
            <a:fillRect/>
          </a:stretch>
        </p:blipFill>
        <p:spPr bwMode="auto">
          <a:xfrm>
            <a:off x="6074389" y="5326063"/>
            <a:ext cx="512680" cy="539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6" name="Picture 3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55342" y="6088063"/>
            <a:ext cx="576170" cy="576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7" name="Picture 3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50535" y="6088063"/>
            <a:ext cx="434905" cy="5762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228" name="Picture 36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52079" y="6126163"/>
            <a:ext cx="539663" cy="52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  <a:latin typeface="Calibri" pitchFamily="32" charset="0"/>
              </a:rPr>
              <a:t>GSICS Principles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33328" y="1308100"/>
            <a:ext cx="8779477" cy="5219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66700" indent="-266700">
              <a:spcBef>
                <a:spcPts val="500"/>
              </a:spcBef>
              <a:buClr>
                <a:srgbClr val="FF0000"/>
              </a:buClr>
              <a:buFont typeface="Calibri" pitchFamily="32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2000" b="0" dirty="0">
                <a:solidFill>
                  <a:srgbClr val="FF0000"/>
                </a:solidFill>
                <a:latin typeface="Calibri" pitchFamily="32" charset="0"/>
              </a:rPr>
              <a:t>Systematic</a:t>
            </a:r>
            <a:r>
              <a:rPr lang="en-GB" sz="2000" dirty="0">
                <a:solidFill>
                  <a:srgbClr val="FF0000"/>
                </a:solidFill>
                <a:latin typeface="Calibri" pitchFamily="32" charset="0"/>
              </a:rPr>
              <a:t> generation of </a:t>
            </a:r>
            <a:r>
              <a:rPr lang="en-GB" sz="2000" b="0" dirty="0">
                <a:solidFill>
                  <a:srgbClr val="FF0000"/>
                </a:solidFill>
                <a:latin typeface="Calibri" pitchFamily="32" charset="0"/>
              </a:rPr>
              <a:t>inter-calibration</a:t>
            </a:r>
            <a:r>
              <a:rPr lang="en-GB" sz="2000" dirty="0">
                <a:solidFill>
                  <a:srgbClr val="FF0000"/>
                </a:solidFill>
                <a:latin typeface="Calibri" pitchFamily="32" charset="0"/>
              </a:rPr>
              <a:t> products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for Level 1 data from </a:t>
            </a:r>
            <a:r>
              <a:rPr lang="en-GB" sz="1600" b="0" dirty="0">
                <a:solidFill>
                  <a:srgbClr val="000000"/>
                </a:solidFill>
                <a:latin typeface="Calibri" pitchFamily="32" charset="0"/>
              </a:rPr>
              <a:t>satellite sensors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to </a:t>
            </a:r>
            <a:r>
              <a:rPr lang="en-GB" sz="1600" b="0" dirty="0">
                <a:solidFill>
                  <a:srgbClr val="000000"/>
                </a:solidFill>
                <a:latin typeface="Calibri" pitchFamily="32" charset="0"/>
              </a:rPr>
              <a:t>compare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, </a:t>
            </a:r>
            <a:r>
              <a:rPr lang="en-GB" sz="1600" b="0" i="1" dirty="0">
                <a:solidFill>
                  <a:srgbClr val="000000"/>
                </a:solidFill>
                <a:latin typeface="Calibri" pitchFamily="32" charset="0"/>
              </a:rPr>
              <a:t>monitor 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and </a:t>
            </a:r>
            <a:r>
              <a:rPr lang="en-GB" sz="1600" b="0" dirty="0">
                <a:solidFill>
                  <a:srgbClr val="000000"/>
                </a:solidFill>
                <a:latin typeface="Calibri" pitchFamily="32" charset="0"/>
              </a:rPr>
              <a:t>correct 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the calibration of </a:t>
            </a:r>
            <a:r>
              <a:rPr lang="en-GB" sz="1600" i="1" dirty="0">
                <a:solidFill>
                  <a:srgbClr val="000000"/>
                </a:solidFill>
                <a:latin typeface="Calibri" pitchFamily="32" charset="0"/>
              </a:rPr>
              <a:t>monitored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 instruments </a:t>
            </a:r>
            <a:br>
              <a:rPr lang="en-GB" sz="1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to community references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by generating calibration corrections </a:t>
            </a:r>
            <a:r>
              <a:rPr lang="en-IE" sz="1600" dirty="0">
                <a:solidFill>
                  <a:srgbClr val="000000"/>
                </a:solidFill>
                <a:latin typeface="Calibri" pitchFamily="32" charset="0"/>
              </a:rPr>
              <a:t> on a routine operational basis</a:t>
            </a: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 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with specified uncertainties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through well-documented, peer-reviewed procedures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based on various techniques to ensure consistent and robust results</a:t>
            </a:r>
          </a:p>
          <a:p>
            <a:pPr marL="266700" indent="-266700">
              <a:spcBef>
                <a:spcPts val="500"/>
              </a:spcBef>
              <a:buClr>
                <a:srgbClr val="FF0000"/>
              </a:buClr>
              <a:buFont typeface="Calibri" pitchFamily="32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2000" dirty="0">
                <a:solidFill>
                  <a:srgbClr val="FF0000"/>
                </a:solidFill>
                <a:latin typeface="Calibri" pitchFamily="32" charset="0"/>
              </a:rPr>
              <a:t>Delivery to users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Free and open access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Adopting community standards</a:t>
            </a:r>
          </a:p>
          <a:p>
            <a:pPr marL="266700" indent="-266700">
              <a:spcBef>
                <a:spcPts val="500"/>
              </a:spcBef>
              <a:buClr>
                <a:srgbClr val="FF0000"/>
              </a:buClr>
              <a:buFont typeface="Calibri" pitchFamily="32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2000" dirty="0">
                <a:solidFill>
                  <a:srgbClr val="FF0000"/>
                </a:solidFill>
                <a:latin typeface="Calibri" pitchFamily="32" charset="0"/>
              </a:rPr>
              <a:t>To promote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Greater understanding of instruments’ absolute calibration, </a:t>
            </a:r>
            <a:br>
              <a:rPr lang="en-GB" sz="1600" dirty="0">
                <a:solidFill>
                  <a:srgbClr val="000000"/>
                </a:solidFill>
                <a:latin typeface="Calibri" pitchFamily="32" charset="0"/>
              </a:rPr>
            </a:b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by analysing the root causes of biases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More accurate and more globally consistent retrieved L2 products</a:t>
            </a:r>
          </a:p>
          <a:p>
            <a:pPr marL="446088" lvl="1" indent="-180975">
              <a:spcBef>
                <a:spcPts val="400"/>
              </a:spcBef>
              <a:buFont typeface="Arial" charset="0"/>
              <a:buChar char="•"/>
              <a:tabLst>
                <a:tab pos="836613" algn="l"/>
                <a:tab pos="1751013" algn="l"/>
                <a:tab pos="2665413" algn="l"/>
                <a:tab pos="3579813" algn="l"/>
                <a:tab pos="4494213" algn="l"/>
                <a:tab pos="5408613" algn="l"/>
                <a:tab pos="6323013" algn="l"/>
                <a:tab pos="7237413" algn="l"/>
                <a:tab pos="8151813" algn="l"/>
                <a:tab pos="9066213" algn="l"/>
                <a:tab pos="9980613" algn="l"/>
              </a:tabLst>
            </a:pPr>
            <a:r>
              <a:rPr lang="en-GB" sz="1600" dirty="0">
                <a:solidFill>
                  <a:srgbClr val="000000"/>
                </a:solidFill>
                <a:latin typeface="Calibri" pitchFamily="32" charset="0"/>
              </a:rPr>
              <a:t>Inter-operability for more accurate environmental, climate and weather forecasting products</a:t>
            </a:r>
          </a:p>
        </p:txBody>
      </p:sp>
      <p:sp>
        <p:nvSpPr>
          <p:cNvPr id="9219" name="AutoShape 3"/>
          <p:cNvSpPr>
            <a:spLocks/>
          </p:cNvSpPr>
          <p:nvPr/>
        </p:nvSpPr>
        <p:spPr bwMode="auto">
          <a:xfrm>
            <a:off x="7625128" y="1547814"/>
            <a:ext cx="380939" cy="1857375"/>
          </a:xfrm>
          <a:prstGeom prst="rightBrace">
            <a:avLst>
              <a:gd name="adj1" fmla="val 43333"/>
              <a:gd name="adj2" fmla="val 50000"/>
            </a:avLst>
          </a:prstGeom>
          <a:noFill/>
          <a:ln w="44280" cap="sq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971147" y="1905000"/>
            <a:ext cx="1752319" cy="956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>
                <a:solidFill>
                  <a:srgbClr val="FF0000"/>
                </a:solidFill>
              </a:rPr>
              <a:t>TRACEABILITY / UNBROKEN CHAINS OF COMPARISONS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GSICS Organisation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5221" y="1600201"/>
          <a:ext cx="8912384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4"/>
          <p:cNvGrpSpPr/>
          <p:nvPr/>
        </p:nvGrpSpPr>
        <p:grpSpPr>
          <a:xfrm>
            <a:off x="921199" y="1484784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CGMS</a:t>
              </a:r>
              <a:endParaRPr lang="en-GB" sz="1400" kern="1200" dirty="0"/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7832859" y="1484784"/>
            <a:ext cx="1298997" cy="866137"/>
            <a:chOff x="429368" y="1222822"/>
            <a:chExt cx="1299205" cy="866137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429368" y="1222822"/>
              <a:ext cx="1299205" cy="8661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454736" y="1248190"/>
              <a:ext cx="1248469" cy="8154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kern="1200" dirty="0" smtClean="0"/>
                <a:t>WMO</a:t>
              </a:r>
              <a:endParaRPr lang="en-GB" sz="1400" kern="1200" dirty="0"/>
            </a:p>
          </p:txBody>
        </p:sp>
      </p:grpSp>
      <p:cxnSp>
        <p:nvCxnSpPr>
          <p:cNvPr id="12" name="Straight Arrow Connector 11"/>
          <p:cNvCxnSpPr>
            <a:stCxn id="6" idx="3"/>
          </p:cNvCxnSpPr>
          <p:nvPr/>
        </p:nvCxnSpPr>
        <p:spPr bwMode="auto">
          <a:xfrm>
            <a:off x="2220195" y="1917854"/>
            <a:ext cx="2084837" cy="709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9" idx="1"/>
          </p:cNvCxnSpPr>
          <p:nvPr/>
        </p:nvCxnSpPr>
        <p:spPr bwMode="auto">
          <a:xfrm flipH="1">
            <a:off x="5600968" y="1917854"/>
            <a:ext cx="2231890" cy="709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95221" y="0"/>
            <a:ext cx="8913971" cy="114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GSICS User Community 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77757" y="1339850"/>
            <a:ext cx="8913971" cy="4883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Satellite Application Community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CDR generation for climate monitoring</a:t>
            </a:r>
            <a:b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</a:br>
            <a:r>
              <a:rPr lang="en-US" sz="2000" dirty="0">
                <a:solidFill>
                  <a:srgbClr val="000000"/>
                </a:solidFill>
                <a:latin typeface="Calibri" pitchFamily="32" charset="0"/>
              </a:rPr>
              <a:t>“</a:t>
            </a:r>
            <a: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SCOPE-CM”  framework, national/international programs </a:t>
            </a:r>
            <a:b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</a:br>
            <a: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WCRP/GEWEX/ISCCP   -  (Planned beta-testing of GEO GSICS Corrections)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Reanalysis community for climate modelling (ECMWF reanalysis – 2012/15)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Operational NWP:  direct radiance assimilation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Other users interested in accurate/consistent calibration </a:t>
            </a:r>
            <a:b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</a:br>
            <a: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to generate stable (composite) L2 quantitative products or imagery</a:t>
            </a:r>
          </a:p>
          <a:p>
            <a:pPr marL="341313" indent="-341313"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Satellite Operators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Prelaunch instrument characterization guidelines 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Cal/Val Plans </a:t>
            </a:r>
          </a:p>
          <a:p>
            <a:pPr marL="741363" lvl="1" indent="-284163">
              <a:spcBef>
                <a:spcPts val="5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Best practices for instrument monitoring and improved calibration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03160" y="1187450"/>
            <a:ext cx="8990159" cy="4886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spcBef>
                <a:spcPts val="12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0">
                <a:solidFill>
                  <a:srgbClr val="000000"/>
                </a:solidFill>
                <a:latin typeface="Calibri" pitchFamily="32" charset="0"/>
              </a:rPr>
              <a:t>GSICS Bias Monitoring</a:t>
            </a:r>
          </a:p>
          <a:p>
            <a:pPr marL="355600" lvl="1" indent="-265113">
              <a:spcBef>
                <a:spcPts val="3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>
                <a:solidFill>
                  <a:srgbClr val="000000"/>
                </a:solidFill>
                <a:latin typeface="Calibri" pitchFamily="32" charset="0"/>
              </a:rPr>
              <a:t>Routine comparisons of satellite radiances against reference</a:t>
            </a:r>
          </a:p>
          <a:p>
            <a:pPr marL="341313" indent="-341313">
              <a:spcBef>
                <a:spcPts val="12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0">
                <a:solidFill>
                  <a:srgbClr val="000000"/>
                </a:solidFill>
                <a:latin typeface="Calibri" pitchFamily="32" charset="0"/>
              </a:rPr>
              <a:t>GSICS Correction</a:t>
            </a:r>
          </a:p>
          <a:p>
            <a:pPr marL="355600" lvl="1" indent="-265113">
              <a:spcBef>
                <a:spcPts val="3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>
                <a:solidFill>
                  <a:srgbClr val="000000"/>
                </a:solidFill>
                <a:latin typeface="Calibri" pitchFamily="32" charset="0"/>
              </a:rPr>
              <a:t>Function to correct issued radiances</a:t>
            </a:r>
          </a:p>
          <a:p>
            <a:pPr marL="355600" lvl="1" indent="-265113">
              <a:spcBef>
                <a:spcPts val="3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>
                <a:solidFill>
                  <a:srgbClr val="000000"/>
                </a:solidFill>
                <a:latin typeface="Calibri" pitchFamily="32" charset="0"/>
              </a:rPr>
              <a:t>For consistent calibration with reference</a:t>
            </a:r>
          </a:p>
          <a:p>
            <a:pPr marL="341313" indent="-341313">
              <a:spcBef>
                <a:spcPts val="12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0">
                <a:solidFill>
                  <a:srgbClr val="000000"/>
                </a:solidFill>
                <a:latin typeface="Calibri" pitchFamily="32" charset="0"/>
              </a:rPr>
              <a:t>GSICS Reports &amp; Guidelines</a:t>
            </a:r>
          </a:p>
          <a:p>
            <a:pPr marL="355600" lvl="1" indent="-265113">
              <a:spcBef>
                <a:spcPts val="3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>
                <a:solidFill>
                  <a:srgbClr val="000000"/>
                </a:solidFill>
                <a:latin typeface="Calibri" pitchFamily="32" charset="0"/>
              </a:rPr>
              <a:t>Recommendations to modify practices</a:t>
            </a:r>
          </a:p>
          <a:p>
            <a:pPr marL="355600" lvl="1" indent="-265113">
              <a:spcBef>
                <a:spcPts val="3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>
                <a:solidFill>
                  <a:srgbClr val="000000"/>
                </a:solidFill>
                <a:latin typeface="Calibri" pitchFamily="32" charset="0"/>
              </a:rPr>
              <a:t>Design and Operation of future satellite instruments</a:t>
            </a:r>
          </a:p>
          <a:p>
            <a:pPr marL="341313" indent="-341313">
              <a:spcBef>
                <a:spcPts val="12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b="0">
                <a:solidFill>
                  <a:srgbClr val="000000"/>
                </a:solidFill>
                <a:latin typeface="Calibri" pitchFamily="32" charset="0"/>
              </a:rPr>
              <a:t>For Operational Environmental Satellites</a:t>
            </a:r>
          </a:p>
          <a:p>
            <a:pPr marL="357188" lvl="1" indent="-263525">
              <a:spcBef>
                <a:spcPts val="3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b="0">
                <a:solidFill>
                  <a:srgbClr val="00B050"/>
                </a:solidFill>
                <a:latin typeface="Calibri" pitchFamily="32" charset="0"/>
              </a:rPr>
              <a:t>	</a:t>
            </a:r>
            <a:r>
              <a:rPr lang="en-GB" sz="1700" b="0">
                <a:solidFill>
                  <a:srgbClr val="00B050"/>
                </a:solidFill>
                <a:latin typeface="Wingdings" charset="2"/>
              </a:rPr>
              <a:t></a:t>
            </a:r>
            <a:r>
              <a:rPr lang="en-GB" sz="1700" b="0">
                <a:solidFill>
                  <a:srgbClr val="00B050"/>
                </a:solidFill>
                <a:latin typeface="Calibri" pitchFamily="32" charset="0"/>
              </a:rPr>
              <a:t> </a:t>
            </a:r>
            <a:r>
              <a:rPr lang="en-GB" sz="1700">
                <a:solidFill>
                  <a:srgbClr val="000000"/>
                </a:solidFill>
                <a:latin typeface="Calibri" pitchFamily="32" charset="0"/>
              </a:rPr>
              <a:t>Infra-red recalibration (GEO and LEO)		</a:t>
            </a:r>
            <a:r>
              <a:rPr lang="en-GB" sz="1700" b="0">
                <a:solidFill>
                  <a:srgbClr val="00B050"/>
                </a:solidFill>
                <a:latin typeface="Wingdings" charset="2"/>
              </a:rPr>
              <a:t></a:t>
            </a:r>
            <a:r>
              <a:rPr lang="en-GB" sz="1700" b="0">
                <a:solidFill>
                  <a:srgbClr val="00B050"/>
                </a:solidFill>
                <a:latin typeface="Calibri" pitchFamily="32" charset="0"/>
              </a:rPr>
              <a:t> </a:t>
            </a:r>
            <a:r>
              <a:rPr lang="en-GB" sz="1700">
                <a:solidFill>
                  <a:srgbClr val="000000"/>
                </a:solidFill>
                <a:latin typeface="Calibri" pitchFamily="32" charset="0"/>
              </a:rPr>
              <a:t>Pre-Operational &amp; Demo status</a:t>
            </a:r>
          </a:p>
          <a:p>
            <a:pPr marL="357188" lvl="1" indent="-263525">
              <a:spcBef>
                <a:spcPts val="3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b="0">
                <a:solidFill>
                  <a:srgbClr val="00B050"/>
                </a:solidFill>
                <a:latin typeface="Calibri" pitchFamily="32" charset="0"/>
              </a:rPr>
              <a:t>		</a:t>
            </a:r>
            <a:r>
              <a:rPr lang="en-GB" sz="1700">
                <a:solidFill>
                  <a:srgbClr val="000000"/>
                </a:solidFill>
                <a:latin typeface="Calibri" pitchFamily="32" charset="0"/>
              </a:rPr>
              <a:t>(current operational satellites)			</a:t>
            </a:r>
            <a:r>
              <a:rPr lang="en-GB" sz="1700" b="0">
                <a:solidFill>
                  <a:srgbClr val="00B050"/>
                </a:solidFill>
                <a:latin typeface="Wingdings" charset="2"/>
              </a:rPr>
              <a:t></a:t>
            </a:r>
            <a:r>
              <a:rPr lang="en-GB" sz="1700" b="0">
                <a:solidFill>
                  <a:srgbClr val="00B050"/>
                </a:solidFill>
                <a:latin typeface="Calibri" pitchFamily="32" charset="0"/>
              </a:rPr>
              <a:t> </a:t>
            </a:r>
            <a:r>
              <a:rPr lang="en-GB" sz="1700">
                <a:solidFill>
                  <a:srgbClr val="000000"/>
                </a:solidFill>
                <a:latin typeface="Calibri" pitchFamily="32" charset="0"/>
              </a:rPr>
              <a:t>Near real-time and re-analysis</a:t>
            </a:r>
          </a:p>
          <a:p>
            <a:pPr marL="357188" lvl="1" indent="-263525">
              <a:spcBef>
                <a:spcPts val="3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b="0">
                <a:solidFill>
                  <a:srgbClr val="FFC000"/>
                </a:solidFill>
                <a:latin typeface="Calibri" pitchFamily="32" charset="0"/>
              </a:rPr>
              <a:t>	</a:t>
            </a:r>
            <a:r>
              <a:rPr lang="en-GB" sz="1700" b="0">
                <a:solidFill>
                  <a:srgbClr val="FFC000"/>
                </a:solidFill>
                <a:latin typeface="Wingdings" charset="2"/>
              </a:rPr>
              <a:t></a:t>
            </a:r>
            <a:r>
              <a:rPr lang="en-GB" sz="1700">
                <a:solidFill>
                  <a:srgbClr val="000000"/>
                </a:solidFill>
                <a:latin typeface="Calibri" pitchFamily="32" charset="0"/>
              </a:rPr>
              <a:t> Visible and near-infrared recalibration (GEO and LEO)	</a:t>
            </a:r>
            <a:r>
              <a:rPr lang="en-GB" sz="1700" b="0">
                <a:solidFill>
                  <a:srgbClr val="FFC000"/>
                </a:solidFill>
                <a:latin typeface="Wingdings" charset="2"/>
              </a:rPr>
              <a:t></a:t>
            </a:r>
            <a:r>
              <a:rPr lang="en-GB" sz="1700">
                <a:solidFill>
                  <a:srgbClr val="000000"/>
                </a:solidFill>
                <a:latin typeface="Calibri" pitchFamily="32" charset="0"/>
              </a:rPr>
              <a:t> In development within GSICS</a:t>
            </a:r>
          </a:p>
          <a:p>
            <a:pPr marL="357188" lvl="1" indent="-263525">
              <a:spcBef>
                <a:spcPts val="3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b="0">
                <a:solidFill>
                  <a:srgbClr val="FFC000"/>
                </a:solidFill>
                <a:latin typeface="Calibri" pitchFamily="32" charset="0"/>
              </a:rPr>
              <a:t>	</a:t>
            </a:r>
            <a:r>
              <a:rPr lang="en-GB" sz="1700" b="0">
                <a:solidFill>
                  <a:srgbClr val="FFC000"/>
                </a:solidFill>
                <a:latin typeface="Wingdings" charset="2"/>
              </a:rPr>
              <a:t></a:t>
            </a:r>
            <a:r>
              <a:rPr lang="en-GB" sz="1700" b="0">
                <a:solidFill>
                  <a:srgbClr val="FFC000"/>
                </a:solidFill>
                <a:latin typeface="Calibri" pitchFamily="32" charset="0"/>
              </a:rPr>
              <a:t> </a:t>
            </a:r>
            <a:r>
              <a:rPr lang="en-GB" sz="1700">
                <a:solidFill>
                  <a:srgbClr val="000000"/>
                </a:solidFill>
                <a:latin typeface="Calibri" pitchFamily="32" charset="0"/>
              </a:rPr>
              <a:t>Microwave – Conical &amp; Cross-track Scanners (LEO)	</a:t>
            </a:r>
            <a:r>
              <a:rPr lang="en-GB" sz="1700" b="0">
                <a:solidFill>
                  <a:srgbClr val="FFC000"/>
                </a:solidFill>
                <a:latin typeface="Wingdings" charset="2"/>
              </a:rPr>
              <a:t></a:t>
            </a:r>
            <a:r>
              <a:rPr lang="en-GB" sz="1700" b="0">
                <a:solidFill>
                  <a:srgbClr val="FFC000"/>
                </a:solidFill>
                <a:latin typeface="Calibri" pitchFamily="32" charset="0"/>
              </a:rPr>
              <a:t> </a:t>
            </a:r>
            <a:r>
              <a:rPr lang="en-GB" sz="1700">
                <a:solidFill>
                  <a:srgbClr val="000000"/>
                </a:solidFill>
                <a:latin typeface="Calibri" pitchFamily="32" charset="0"/>
              </a:rPr>
              <a:t>In development with GPM XCAL</a:t>
            </a:r>
          </a:p>
          <a:p>
            <a:pPr marL="357188" lvl="1" indent="-263525">
              <a:spcBef>
                <a:spcPts val="3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700" b="0">
                <a:solidFill>
                  <a:srgbClr val="FFC000"/>
                </a:solidFill>
                <a:latin typeface="Calibri" pitchFamily="32" charset="0"/>
              </a:rPr>
              <a:t>	</a:t>
            </a:r>
            <a:r>
              <a:rPr lang="en-GB" sz="1700" b="0">
                <a:solidFill>
                  <a:srgbClr val="FFC000"/>
                </a:solidFill>
                <a:latin typeface="Wingdings" charset="2"/>
              </a:rPr>
              <a:t></a:t>
            </a:r>
            <a:r>
              <a:rPr lang="en-GB" sz="1700" b="0">
                <a:solidFill>
                  <a:srgbClr val="FFC000"/>
                </a:solidFill>
                <a:latin typeface="Calibri" pitchFamily="32" charset="0"/>
              </a:rPr>
              <a:t> </a:t>
            </a:r>
            <a:r>
              <a:rPr lang="en-GB" sz="1700">
                <a:solidFill>
                  <a:srgbClr val="000000"/>
                </a:solidFill>
                <a:latin typeface="Calibri" pitchFamily="32" charset="0"/>
              </a:rPr>
              <a:t>Historic Instruments				</a:t>
            </a:r>
            <a:r>
              <a:rPr lang="en-GB" sz="1700" b="0">
                <a:solidFill>
                  <a:srgbClr val="FFC000"/>
                </a:solidFill>
                <a:latin typeface="Wingdings" charset="2"/>
              </a:rPr>
              <a:t></a:t>
            </a:r>
            <a:r>
              <a:rPr lang="en-GB" sz="1700" b="0">
                <a:solidFill>
                  <a:srgbClr val="FFC000"/>
                </a:solidFill>
                <a:latin typeface="Calibri" pitchFamily="32" charset="0"/>
              </a:rPr>
              <a:t> </a:t>
            </a:r>
            <a:r>
              <a:rPr lang="en-GB" sz="1700">
                <a:solidFill>
                  <a:srgbClr val="000000"/>
                </a:solidFill>
                <a:latin typeface="Calibri" pitchFamily="32" charset="0"/>
              </a:rPr>
              <a:t>In development at EUMETSAT…</a:t>
            </a:r>
          </a:p>
          <a:p>
            <a:pPr marL="355600" lvl="1" indent="-265113">
              <a:spcBef>
                <a:spcPts val="3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700">
              <a:solidFill>
                <a:srgbClr val="000000"/>
              </a:solidFill>
              <a:latin typeface="Calibri" pitchFamily="32" charset="0"/>
            </a:endParaRPr>
          </a:p>
          <a:p>
            <a:pPr marL="355600" lvl="1" indent="-265113">
              <a:spcBef>
                <a:spcPts val="3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700">
              <a:solidFill>
                <a:srgbClr val="000000"/>
              </a:solidFill>
              <a:latin typeface="Calibri" pitchFamily="32" charset="0"/>
            </a:endParaRPr>
          </a:p>
          <a:p>
            <a:pPr marL="355600" lvl="1" indent="-265113">
              <a:spcBef>
                <a:spcPts val="3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70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95221" y="274639"/>
            <a:ext cx="8913971" cy="9540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>
                <a:solidFill>
                  <a:srgbClr val="000000"/>
                </a:solidFill>
                <a:latin typeface="Calibri" pitchFamily="32" charset="0"/>
              </a:rPr>
              <a:t>GSICS Products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780748" y="1276351"/>
            <a:ext cx="2990371" cy="2295525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50104" t="38997" r="3421" b="13008"/>
          <a:stretch>
            <a:fillRect/>
          </a:stretch>
        </p:blipFill>
        <p:spPr bwMode="auto">
          <a:xfrm>
            <a:off x="5796621" y="1287464"/>
            <a:ext cx="2963388" cy="2276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5386" y="128588"/>
            <a:ext cx="8985397" cy="9445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>
                <a:solidFill>
                  <a:srgbClr val="000000"/>
                </a:solidFill>
                <a:latin typeface="Calibri" pitchFamily="32" charset="0"/>
              </a:rPr>
              <a:t>GSICS Products: (1/3) Bias Monitoring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0624" y="1606550"/>
            <a:ext cx="5409333" cy="4478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70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800">
                <a:solidFill>
                  <a:srgbClr val="000000"/>
                </a:solidFill>
                <a:latin typeface="Calibri" pitchFamily="32" charset="0"/>
              </a:rPr>
              <a:t>Comparing samples of </a:t>
            </a:r>
            <a:r>
              <a:rPr lang="en-GB" sz="2800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x</a:t>
            </a:r>
            <a:r>
              <a:rPr lang="en-GB" sz="2800" baseline="-25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MON</a:t>
            </a:r>
            <a:r>
              <a:rPr lang="en-GB"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, </a:t>
            </a:r>
            <a:r>
              <a:rPr lang="en-GB" sz="2800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x</a:t>
            </a:r>
            <a:r>
              <a:rPr lang="en-GB" sz="2800" baseline="-25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REF</a:t>
            </a:r>
            <a:r>
              <a:rPr lang="en-GB"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marL="457200" lvl="1" indent="0">
              <a:spcBef>
                <a:spcPts val="45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>
                <a:solidFill>
                  <a:srgbClr val="000000"/>
                </a:solidFill>
                <a:latin typeface="Calibri" pitchFamily="32" charset="0"/>
              </a:rPr>
              <a:t>− Over fixed domain</a:t>
            </a:r>
          </a:p>
          <a:p>
            <a:pPr marL="457200" lvl="1" indent="0">
              <a:spcBef>
                <a:spcPts val="45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>
                <a:solidFill>
                  <a:srgbClr val="000000"/>
                </a:solidFill>
                <a:latin typeface="Calibri" pitchFamily="32" charset="0"/>
              </a:rPr>
              <a:t>− Period (e.g. 1 orbit/1 day)</a:t>
            </a:r>
          </a:p>
          <a:p>
            <a:pPr marL="457200" lvl="1" indent="0">
              <a:spcBef>
                <a:spcPts val="45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>
                <a:solidFill>
                  <a:srgbClr val="000000"/>
                </a:solidFill>
                <a:latin typeface="Calibri" pitchFamily="32" charset="0"/>
              </a:rPr>
              <a:t>− Typically ~ 1000 comparable samples/day</a:t>
            </a:r>
          </a:p>
          <a:p>
            <a:pPr>
              <a:spcBef>
                <a:spcPts val="70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800">
                <a:solidFill>
                  <a:srgbClr val="000000"/>
                </a:solidFill>
                <a:latin typeface="Calibri" pitchFamily="32" charset="0"/>
              </a:rPr>
              <a:t>Regression</a:t>
            </a:r>
          </a:p>
          <a:p>
            <a:pPr>
              <a:spcBef>
                <a:spcPts val="70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800">
                <a:solidFill>
                  <a:srgbClr val="000000"/>
                </a:solidFill>
                <a:latin typeface="Calibri" pitchFamily="32" charset="0"/>
              </a:rPr>
              <a:t>Calc bias, </a:t>
            </a:r>
            <a:r>
              <a:rPr lang="en-GB" sz="2800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∆x=x</a:t>
            </a:r>
            <a:r>
              <a:rPr lang="en-GB" sz="2800" baseline="-25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MON</a:t>
            </a:r>
            <a:r>
              <a:rPr lang="en-GB" sz="28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-</a:t>
            </a:r>
            <a:r>
              <a:rPr lang="en-GB" sz="2800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x</a:t>
            </a:r>
            <a:r>
              <a:rPr lang="en-GB" sz="2800" baseline="-25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REF</a:t>
            </a:r>
            <a:r>
              <a:rPr lang="en-GB" sz="2800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marL="457200" lvl="1" indent="0">
              <a:spcBef>
                <a:spcPts val="45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>
                <a:solidFill>
                  <a:srgbClr val="000000"/>
                </a:solidFill>
                <a:latin typeface="Calibri" pitchFamily="32" charset="0"/>
              </a:rPr>
              <a:t>− </a:t>
            </a:r>
            <a:r>
              <a:rPr lang="en-GB" sz="1800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∆x </a:t>
            </a:r>
            <a:r>
              <a:rPr lang="en-GB" sz="1800">
                <a:solidFill>
                  <a:srgbClr val="000000"/>
                </a:solidFill>
                <a:latin typeface="Calibri" pitchFamily="32" charset="0"/>
              </a:rPr>
              <a:t>at standard scene, </a:t>
            </a:r>
            <a:r>
              <a:rPr lang="en-GB" sz="1800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x</a:t>
            </a:r>
            <a:r>
              <a:rPr lang="en-GB" sz="1800" baseline="-25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STD</a:t>
            </a:r>
          </a:p>
          <a:p>
            <a:pPr marL="457200" lvl="1" indent="0">
              <a:spcBef>
                <a:spcPts val="45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>
                <a:solidFill>
                  <a:srgbClr val="000000"/>
                </a:solidFill>
                <a:latin typeface="Calibri" pitchFamily="32" charset="0"/>
              </a:rPr>
              <a:t>− with uncertainty</a:t>
            </a:r>
          </a:p>
          <a:p>
            <a:pPr>
              <a:spcBef>
                <a:spcPts val="700"/>
              </a:spcBef>
              <a:buFont typeface="Arial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2800">
                <a:solidFill>
                  <a:srgbClr val="000000"/>
                </a:solidFill>
                <a:latin typeface="Calibri" pitchFamily="32" charset="0"/>
              </a:rPr>
              <a:t>Plot time series of bias </a:t>
            </a:r>
            <a:r>
              <a:rPr lang="en-GB" sz="2800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∆x</a:t>
            </a:r>
          </a:p>
          <a:p>
            <a:pPr marL="457200" lvl="1" indent="0">
              <a:spcBef>
                <a:spcPts val="45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>
                <a:solidFill>
                  <a:srgbClr val="000000"/>
                </a:solidFill>
                <a:latin typeface="Calibri" pitchFamily="32" charset="0"/>
              </a:rPr>
              <a:t>− Compare recent results with long-term trend</a:t>
            </a:r>
          </a:p>
          <a:p>
            <a:pPr marL="457200" lvl="1" indent="0">
              <a:spcBef>
                <a:spcPts val="450"/>
              </a:spcBef>
              <a:buClr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GB" sz="1800">
                <a:solidFill>
                  <a:srgbClr val="000000"/>
                </a:solidFill>
                <a:latin typeface="Calibri" pitchFamily="32" charset="0"/>
              </a:rPr>
              <a:t>− Valuable for instrument monitoring</a:t>
            </a:r>
          </a:p>
        </p:txBody>
      </p:sp>
      <p:cxnSp>
        <p:nvCxnSpPr>
          <p:cNvPr id="13317" name="AutoShape 5"/>
          <p:cNvCxnSpPr>
            <a:cxnSpLocks noChangeShapeType="1"/>
          </p:cNvCxnSpPr>
          <p:nvPr/>
        </p:nvCxnSpPr>
        <p:spPr bwMode="auto">
          <a:xfrm flipV="1">
            <a:off x="5793447" y="1270000"/>
            <a:ext cx="3174" cy="2292350"/>
          </a:xfrm>
          <a:prstGeom prst="straightConnector1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13318" name="AutoShape 6"/>
          <p:cNvCxnSpPr>
            <a:cxnSpLocks noChangeShapeType="1"/>
          </p:cNvCxnSpPr>
          <p:nvPr/>
        </p:nvCxnSpPr>
        <p:spPr bwMode="auto">
          <a:xfrm>
            <a:off x="5795035" y="3562351"/>
            <a:ext cx="2936404" cy="3175"/>
          </a:xfrm>
          <a:prstGeom prst="straightConnector1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 type="arrow" w="med" len="med"/>
          </a:ln>
          <a:effectLst/>
        </p:spPr>
      </p:cxn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8734613" y="3467100"/>
            <a:ext cx="528006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x</a:t>
            </a:r>
            <a:r>
              <a:rPr lang="en-GB" sz="1400" b="0" baseline="-25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REF</a:t>
            </a:r>
            <a:r>
              <a:rPr lang="en-GB" sz="1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220451" y="1270000"/>
            <a:ext cx="585715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i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x</a:t>
            </a:r>
            <a:r>
              <a:rPr lang="en-GB" sz="1400" b="0" baseline="-25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MON</a:t>
            </a:r>
            <a:r>
              <a:rPr lang="en-GB" sz="1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cxnSp>
        <p:nvCxnSpPr>
          <p:cNvPr id="13321" name="AutoShape 9"/>
          <p:cNvCxnSpPr>
            <a:cxnSpLocks noChangeShapeType="1"/>
          </p:cNvCxnSpPr>
          <p:nvPr/>
        </p:nvCxnSpPr>
        <p:spPr bwMode="auto">
          <a:xfrm>
            <a:off x="5961695" y="3657600"/>
            <a:ext cx="914253" cy="914400"/>
          </a:xfrm>
          <a:prstGeom prst="straightConnector1">
            <a:avLst/>
          </a:prstGeom>
          <a:noFill/>
          <a:ln w="9525" cap="flat">
            <a:noFill/>
            <a:round/>
            <a:headEnd/>
            <a:tailEnd/>
          </a:ln>
          <a:effectLst/>
        </p:spPr>
      </p:cxnSp>
      <p:cxnSp>
        <p:nvCxnSpPr>
          <p:cNvPr id="13322" name="AutoShape 10"/>
          <p:cNvCxnSpPr>
            <a:cxnSpLocks noChangeShapeType="1"/>
          </p:cNvCxnSpPr>
          <p:nvPr/>
        </p:nvCxnSpPr>
        <p:spPr bwMode="auto">
          <a:xfrm>
            <a:off x="8087017" y="1782763"/>
            <a:ext cx="1587" cy="112712"/>
          </a:xfrm>
          <a:prstGeom prst="straightConnector1">
            <a:avLst/>
          </a:prstGeom>
          <a:noFill/>
          <a:ln w="38160" cap="sq">
            <a:solidFill>
              <a:srgbClr val="EE2D24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7637826" y="1482725"/>
            <a:ext cx="417400" cy="30995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0" i="1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∆x</a:t>
            </a:r>
            <a:r>
              <a:rPr lang="en-GB" sz="1400" b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5071250" y="3719513"/>
            <a:ext cx="914253" cy="914400"/>
          </a:xfrm>
          <a:prstGeom prst="line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68076" y="4162426"/>
            <a:ext cx="4752212" cy="2289175"/>
            <a:chOff x="3193" y="2622"/>
            <a:chExt cx="2994" cy="1442"/>
          </a:xfrm>
        </p:grpSpPr>
        <p:cxnSp>
          <p:nvCxnSpPr>
            <p:cNvPr id="13326" name="AutoShape 14"/>
            <p:cNvCxnSpPr>
              <a:cxnSpLocks noChangeShapeType="1"/>
            </p:cNvCxnSpPr>
            <p:nvPr/>
          </p:nvCxnSpPr>
          <p:spPr bwMode="auto">
            <a:xfrm flipV="1">
              <a:off x="3485" y="2622"/>
              <a:ext cx="0" cy="1442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arrow" w="med" len="med"/>
            </a:ln>
            <a:effectLst/>
          </p:spPr>
        </p:cxnSp>
        <p:cxnSp>
          <p:nvCxnSpPr>
            <p:cNvPr id="13327" name="AutoShape 15"/>
            <p:cNvCxnSpPr>
              <a:cxnSpLocks noChangeShapeType="1"/>
            </p:cNvCxnSpPr>
            <p:nvPr/>
          </p:nvCxnSpPr>
          <p:spPr bwMode="auto">
            <a:xfrm flipV="1">
              <a:off x="3485" y="3383"/>
              <a:ext cx="2576" cy="0"/>
            </a:xfrm>
            <a:prstGeom prst="straightConnector1">
              <a:avLst/>
            </a:prstGeom>
            <a:noFill/>
            <a:ln w="25560" cap="sq">
              <a:solidFill>
                <a:srgbClr val="000000"/>
              </a:solidFill>
              <a:miter lim="800000"/>
              <a:headEnd/>
              <a:tailEnd type="arrow" w="med" len="med"/>
            </a:ln>
            <a:effectLst/>
          </p:spPr>
        </p:cxnSp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6013" y="3412"/>
              <a:ext cx="174" cy="19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 i="1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t</a:t>
              </a:r>
              <a:r>
                <a:rPr lang="en-GB" sz="14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 </a:t>
              </a:r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3193" y="2622"/>
              <a:ext cx="263" cy="19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0" i="1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∆x</a:t>
              </a:r>
              <a:r>
                <a:rPr lang="en-GB" sz="1400" b="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 </a:t>
              </a: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542" y="2994"/>
              <a:ext cx="34" cy="170"/>
              <a:chOff x="3542" y="2994"/>
              <a:chExt cx="34" cy="170"/>
            </a:xfrm>
          </p:grpSpPr>
          <p:sp>
            <p:nvSpPr>
              <p:cNvPr id="13331" name="Line 19"/>
              <p:cNvSpPr>
                <a:spLocks noChangeShapeType="1"/>
              </p:cNvSpPr>
              <p:nvPr/>
            </p:nvSpPr>
            <p:spPr bwMode="auto">
              <a:xfrm flipV="1">
                <a:off x="3560" y="2993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2" name="Line 20"/>
              <p:cNvSpPr>
                <a:spLocks noChangeShapeType="1"/>
              </p:cNvSpPr>
              <p:nvPr/>
            </p:nvSpPr>
            <p:spPr bwMode="auto">
              <a:xfrm flipH="1" flipV="1">
                <a:off x="3541" y="3051"/>
                <a:ext cx="36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3" name="Line 21"/>
              <p:cNvSpPr>
                <a:spLocks noChangeShapeType="1"/>
              </p:cNvSpPr>
              <p:nvPr/>
            </p:nvSpPr>
            <p:spPr bwMode="auto">
              <a:xfrm flipH="1">
                <a:off x="3541" y="3055"/>
                <a:ext cx="36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3634" y="2908"/>
              <a:ext cx="34" cy="170"/>
              <a:chOff x="3634" y="2908"/>
              <a:chExt cx="34" cy="170"/>
            </a:xfrm>
          </p:grpSpPr>
          <p:sp>
            <p:nvSpPr>
              <p:cNvPr id="13335" name="Line 23"/>
              <p:cNvSpPr>
                <a:spLocks noChangeShapeType="1"/>
              </p:cNvSpPr>
              <p:nvPr/>
            </p:nvSpPr>
            <p:spPr bwMode="auto">
              <a:xfrm flipV="1">
                <a:off x="3652" y="2907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6" name="Line 24"/>
              <p:cNvSpPr>
                <a:spLocks noChangeShapeType="1"/>
              </p:cNvSpPr>
              <p:nvPr/>
            </p:nvSpPr>
            <p:spPr bwMode="auto">
              <a:xfrm flipH="1" flipV="1">
                <a:off x="3633" y="2965"/>
                <a:ext cx="36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7" name="Line 25"/>
              <p:cNvSpPr>
                <a:spLocks noChangeShapeType="1"/>
              </p:cNvSpPr>
              <p:nvPr/>
            </p:nvSpPr>
            <p:spPr bwMode="auto">
              <a:xfrm flipH="1">
                <a:off x="3633" y="2969"/>
                <a:ext cx="36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3724" y="2895"/>
              <a:ext cx="34" cy="170"/>
              <a:chOff x="3724" y="2895"/>
              <a:chExt cx="34" cy="170"/>
            </a:xfrm>
          </p:grpSpPr>
          <p:sp>
            <p:nvSpPr>
              <p:cNvPr id="13339" name="Line 27"/>
              <p:cNvSpPr>
                <a:spLocks noChangeShapeType="1"/>
              </p:cNvSpPr>
              <p:nvPr/>
            </p:nvSpPr>
            <p:spPr bwMode="auto">
              <a:xfrm flipV="1">
                <a:off x="3742" y="2894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0" name="Line 28"/>
              <p:cNvSpPr>
                <a:spLocks noChangeShapeType="1"/>
              </p:cNvSpPr>
              <p:nvPr/>
            </p:nvSpPr>
            <p:spPr bwMode="auto">
              <a:xfrm flipH="1" flipV="1">
                <a:off x="3723" y="2952"/>
                <a:ext cx="36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1" name="Line 29"/>
              <p:cNvSpPr>
                <a:spLocks noChangeShapeType="1"/>
              </p:cNvSpPr>
              <p:nvPr/>
            </p:nvSpPr>
            <p:spPr bwMode="auto">
              <a:xfrm flipH="1">
                <a:off x="3723" y="2956"/>
                <a:ext cx="36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3819" y="2842"/>
              <a:ext cx="33" cy="170"/>
              <a:chOff x="3819" y="2842"/>
              <a:chExt cx="33" cy="170"/>
            </a:xfrm>
          </p:grpSpPr>
          <p:sp>
            <p:nvSpPr>
              <p:cNvPr id="13343" name="Line 31"/>
              <p:cNvSpPr>
                <a:spLocks noChangeShapeType="1"/>
              </p:cNvSpPr>
              <p:nvPr/>
            </p:nvSpPr>
            <p:spPr bwMode="auto">
              <a:xfrm flipV="1">
                <a:off x="3836" y="2841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4" name="Line 32"/>
              <p:cNvSpPr>
                <a:spLocks noChangeShapeType="1"/>
              </p:cNvSpPr>
              <p:nvPr/>
            </p:nvSpPr>
            <p:spPr bwMode="auto">
              <a:xfrm flipH="1" flipV="1">
                <a:off x="3817" y="2899"/>
                <a:ext cx="35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5" name="Line 33"/>
              <p:cNvSpPr>
                <a:spLocks noChangeShapeType="1"/>
              </p:cNvSpPr>
              <p:nvPr/>
            </p:nvSpPr>
            <p:spPr bwMode="auto">
              <a:xfrm flipH="1">
                <a:off x="3817" y="2903"/>
                <a:ext cx="35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3915" y="2835"/>
              <a:ext cx="33" cy="170"/>
              <a:chOff x="3915" y="2835"/>
              <a:chExt cx="33" cy="170"/>
            </a:xfrm>
          </p:grpSpPr>
          <p:sp>
            <p:nvSpPr>
              <p:cNvPr id="13347" name="Line 35"/>
              <p:cNvSpPr>
                <a:spLocks noChangeShapeType="1"/>
              </p:cNvSpPr>
              <p:nvPr/>
            </p:nvSpPr>
            <p:spPr bwMode="auto">
              <a:xfrm flipV="1">
                <a:off x="3932" y="2834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8" name="Line 36"/>
              <p:cNvSpPr>
                <a:spLocks noChangeShapeType="1"/>
              </p:cNvSpPr>
              <p:nvPr/>
            </p:nvSpPr>
            <p:spPr bwMode="auto">
              <a:xfrm flipH="1" flipV="1">
                <a:off x="3914" y="2892"/>
                <a:ext cx="35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9" name="Line 37"/>
              <p:cNvSpPr>
                <a:spLocks noChangeShapeType="1"/>
              </p:cNvSpPr>
              <p:nvPr/>
            </p:nvSpPr>
            <p:spPr bwMode="auto">
              <a:xfrm flipH="1">
                <a:off x="3914" y="2896"/>
                <a:ext cx="35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4018" y="2820"/>
              <a:ext cx="33" cy="170"/>
              <a:chOff x="4018" y="2820"/>
              <a:chExt cx="33" cy="170"/>
            </a:xfrm>
          </p:grpSpPr>
          <p:sp>
            <p:nvSpPr>
              <p:cNvPr id="13351" name="Line 39"/>
              <p:cNvSpPr>
                <a:spLocks noChangeShapeType="1"/>
              </p:cNvSpPr>
              <p:nvPr/>
            </p:nvSpPr>
            <p:spPr bwMode="auto">
              <a:xfrm flipV="1">
                <a:off x="4035" y="2819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52" name="Line 40"/>
              <p:cNvSpPr>
                <a:spLocks noChangeShapeType="1"/>
              </p:cNvSpPr>
              <p:nvPr/>
            </p:nvSpPr>
            <p:spPr bwMode="auto">
              <a:xfrm flipH="1" flipV="1">
                <a:off x="4017" y="2877"/>
                <a:ext cx="35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53" name="Line 41"/>
              <p:cNvSpPr>
                <a:spLocks noChangeShapeType="1"/>
              </p:cNvSpPr>
              <p:nvPr/>
            </p:nvSpPr>
            <p:spPr bwMode="auto">
              <a:xfrm flipH="1">
                <a:off x="4017" y="2881"/>
                <a:ext cx="35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4136" y="2852"/>
              <a:ext cx="33" cy="170"/>
              <a:chOff x="4136" y="2852"/>
              <a:chExt cx="33" cy="170"/>
            </a:xfrm>
          </p:grpSpPr>
          <p:sp>
            <p:nvSpPr>
              <p:cNvPr id="13355" name="Line 43"/>
              <p:cNvSpPr>
                <a:spLocks noChangeShapeType="1"/>
              </p:cNvSpPr>
              <p:nvPr/>
            </p:nvSpPr>
            <p:spPr bwMode="auto">
              <a:xfrm flipV="1">
                <a:off x="4153" y="2851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56" name="Line 44"/>
              <p:cNvSpPr>
                <a:spLocks noChangeShapeType="1"/>
              </p:cNvSpPr>
              <p:nvPr/>
            </p:nvSpPr>
            <p:spPr bwMode="auto">
              <a:xfrm flipH="1" flipV="1">
                <a:off x="4134" y="2909"/>
                <a:ext cx="35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57" name="Line 45"/>
              <p:cNvSpPr>
                <a:spLocks noChangeShapeType="1"/>
              </p:cNvSpPr>
              <p:nvPr/>
            </p:nvSpPr>
            <p:spPr bwMode="auto">
              <a:xfrm flipH="1">
                <a:off x="4134" y="2913"/>
                <a:ext cx="35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4234" y="2801"/>
              <a:ext cx="33" cy="170"/>
              <a:chOff x="4234" y="2801"/>
              <a:chExt cx="33" cy="170"/>
            </a:xfrm>
          </p:grpSpPr>
          <p:sp>
            <p:nvSpPr>
              <p:cNvPr id="13359" name="Line 47"/>
              <p:cNvSpPr>
                <a:spLocks noChangeShapeType="1"/>
              </p:cNvSpPr>
              <p:nvPr/>
            </p:nvSpPr>
            <p:spPr bwMode="auto">
              <a:xfrm flipV="1">
                <a:off x="4251" y="2800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60" name="Line 48"/>
              <p:cNvSpPr>
                <a:spLocks noChangeShapeType="1"/>
              </p:cNvSpPr>
              <p:nvPr/>
            </p:nvSpPr>
            <p:spPr bwMode="auto">
              <a:xfrm flipH="1" flipV="1">
                <a:off x="4232" y="2858"/>
                <a:ext cx="35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61" name="Line 49"/>
              <p:cNvSpPr>
                <a:spLocks noChangeShapeType="1"/>
              </p:cNvSpPr>
              <p:nvPr/>
            </p:nvSpPr>
            <p:spPr bwMode="auto">
              <a:xfrm flipH="1">
                <a:off x="4232" y="2862"/>
                <a:ext cx="35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1" name="Group 50"/>
            <p:cNvGrpSpPr>
              <a:grpSpLocks/>
            </p:cNvGrpSpPr>
            <p:nvPr/>
          </p:nvGrpSpPr>
          <p:grpSpPr bwMode="auto">
            <a:xfrm>
              <a:off x="4337" y="2885"/>
              <a:ext cx="33" cy="170"/>
              <a:chOff x="4337" y="2885"/>
              <a:chExt cx="33" cy="170"/>
            </a:xfrm>
          </p:grpSpPr>
          <p:sp>
            <p:nvSpPr>
              <p:cNvPr id="13363" name="Line 51"/>
              <p:cNvSpPr>
                <a:spLocks noChangeShapeType="1"/>
              </p:cNvSpPr>
              <p:nvPr/>
            </p:nvSpPr>
            <p:spPr bwMode="auto">
              <a:xfrm flipV="1">
                <a:off x="4354" y="2884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64" name="Line 52"/>
              <p:cNvSpPr>
                <a:spLocks noChangeShapeType="1"/>
              </p:cNvSpPr>
              <p:nvPr/>
            </p:nvSpPr>
            <p:spPr bwMode="auto">
              <a:xfrm flipH="1" flipV="1">
                <a:off x="4336" y="2942"/>
                <a:ext cx="35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65" name="Line 53"/>
              <p:cNvSpPr>
                <a:spLocks noChangeShapeType="1"/>
              </p:cNvSpPr>
              <p:nvPr/>
            </p:nvSpPr>
            <p:spPr bwMode="auto">
              <a:xfrm flipH="1">
                <a:off x="4336" y="2946"/>
                <a:ext cx="35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" name="Group 54"/>
            <p:cNvGrpSpPr>
              <a:grpSpLocks/>
            </p:cNvGrpSpPr>
            <p:nvPr/>
          </p:nvGrpSpPr>
          <p:grpSpPr bwMode="auto">
            <a:xfrm>
              <a:off x="4437" y="2930"/>
              <a:ext cx="34" cy="170"/>
              <a:chOff x="4437" y="2930"/>
              <a:chExt cx="34" cy="170"/>
            </a:xfrm>
          </p:grpSpPr>
          <p:sp>
            <p:nvSpPr>
              <p:cNvPr id="13367" name="Line 55"/>
              <p:cNvSpPr>
                <a:spLocks noChangeShapeType="1"/>
              </p:cNvSpPr>
              <p:nvPr/>
            </p:nvSpPr>
            <p:spPr bwMode="auto">
              <a:xfrm flipV="1">
                <a:off x="4455" y="2929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68" name="Line 56"/>
              <p:cNvSpPr>
                <a:spLocks noChangeShapeType="1"/>
              </p:cNvSpPr>
              <p:nvPr/>
            </p:nvSpPr>
            <p:spPr bwMode="auto">
              <a:xfrm flipH="1" flipV="1">
                <a:off x="4436" y="2987"/>
                <a:ext cx="36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69" name="Line 57"/>
              <p:cNvSpPr>
                <a:spLocks noChangeShapeType="1"/>
              </p:cNvSpPr>
              <p:nvPr/>
            </p:nvSpPr>
            <p:spPr bwMode="auto">
              <a:xfrm flipH="1">
                <a:off x="4436" y="2991"/>
                <a:ext cx="36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58"/>
            <p:cNvGrpSpPr>
              <a:grpSpLocks/>
            </p:cNvGrpSpPr>
            <p:nvPr/>
          </p:nvGrpSpPr>
          <p:grpSpPr bwMode="auto">
            <a:xfrm>
              <a:off x="4521" y="2825"/>
              <a:ext cx="33" cy="170"/>
              <a:chOff x="4521" y="2825"/>
              <a:chExt cx="33" cy="170"/>
            </a:xfrm>
          </p:grpSpPr>
          <p:sp>
            <p:nvSpPr>
              <p:cNvPr id="13371" name="Line 59"/>
              <p:cNvSpPr>
                <a:spLocks noChangeShapeType="1"/>
              </p:cNvSpPr>
              <p:nvPr/>
            </p:nvSpPr>
            <p:spPr bwMode="auto">
              <a:xfrm flipV="1">
                <a:off x="4538" y="2824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72" name="Line 60"/>
              <p:cNvSpPr>
                <a:spLocks noChangeShapeType="1"/>
              </p:cNvSpPr>
              <p:nvPr/>
            </p:nvSpPr>
            <p:spPr bwMode="auto">
              <a:xfrm flipH="1" flipV="1">
                <a:off x="4519" y="2882"/>
                <a:ext cx="35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73" name="Line 61"/>
              <p:cNvSpPr>
                <a:spLocks noChangeShapeType="1"/>
              </p:cNvSpPr>
              <p:nvPr/>
            </p:nvSpPr>
            <p:spPr bwMode="auto">
              <a:xfrm flipH="1">
                <a:off x="4519" y="2886"/>
                <a:ext cx="35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4" name="Group 62"/>
            <p:cNvGrpSpPr>
              <a:grpSpLocks/>
            </p:cNvGrpSpPr>
            <p:nvPr/>
          </p:nvGrpSpPr>
          <p:grpSpPr bwMode="auto">
            <a:xfrm>
              <a:off x="4632" y="2844"/>
              <a:ext cx="34" cy="170"/>
              <a:chOff x="4632" y="2844"/>
              <a:chExt cx="34" cy="170"/>
            </a:xfrm>
          </p:grpSpPr>
          <p:sp>
            <p:nvSpPr>
              <p:cNvPr id="13375" name="Line 63"/>
              <p:cNvSpPr>
                <a:spLocks noChangeShapeType="1"/>
              </p:cNvSpPr>
              <p:nvPr/>
            </p:nvSpPr>
            <p:spPr bwMode="auto">
              <a:xfrm flipV="1">
                <a:off x="4650" y="2843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76" name="Line 64"/>
              <p:cNvSpPr>
                <a:spLocks noChangeShapeType="1"/>
              </p:cNvSpPr>
              <p:nvPr/>
            </p:nvSpPr>
            <p:spPr bwMode="auto">
              <a:xfrm flipH="1" flipV="1">
                <a:off x="4631" y="2901"/>
                <a:ext cx="36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77" name="Line 65"/>
              <p:cNvSpPr>
                <a:spLocks noChangeShapeType="1"/>
              </p:cNvSpPr>
              <p:nvPr/>
            </p:nvSpPr>
            <p:spPr bwMode="auto">
              <a:xfrm flipH="1">
                <a:off x="4631" y="2905"/>
                <a:ext cx="36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66"/>
            <p:cNvGrpSpPr>
              <a:grpSpLocks/>
            </p:cNvGrpSpPr>
            <p:nvPr/>
          </p:nvGrpSpPr>
          <p:grpSpPr bwMode="auto">
            <a:xfrm>
              <a:off x="4735" y="2960"/>
              <a:ext cx="33" cy="170"/>
              <a:chOff x="4735" y="2960"/>
              <a:chExt cx="33" cy="170"/>
            </a:xfrm>
          </p:grpSpPr>
          <p:sp>
            <p:nvSpPr>
              <p:cNvPr id="13379" name="Line 67"/>
              <p:cNvSpPr>
                <a:spLocks noChangeShapeType="1"/>
              </p:cNvSpPr>
              <p:nvPr/>
            </p:nvSpPr>
            <p:spPr bwMode="auto">
              <a:xfrm flipV="1">
                <a:off x="4752" y="2959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80" name="Line 68"/>
              <p:cNvSpPr>
                <a:spLocks noChangeShapeType="1"/>
              </p:cNvSpPr>
              <p:nvPr/>
            </p:nvSpPr>
            <p:spPr bwMode="auto">
              <a:xfrm flipH="1" flipV="1">
                <a:off x="4734" y="3017"/>
                <a:ext cx="35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81" name="Line 69"/>
              <p:cNvSpPr>
                <a:spLocks noChangeShapeType="1"/>
              </p:cNvSpPr>
              <p:nvPr/>
            </p:nvSpPr>
            <p:spPr bwMode="auto">
              <a:xfrm flipH="1">
                <a:off x="4734" y="3021"/>
                <a:ext cx="35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70"/>
            <p:cNvGrpSpPr>
              <a:grpSpLocks/>
            </p:cNvGrpSpPr>
            <p:nvPr/>
          </p:nvGrpSpPr>
          <p:grpSpPr bwMode="auto">
            <a:xfrm>
              <a:off x="4846" y="2934"/>
              <a:ext cx="34" cy="170"/>
              <a:chOff x="4846" y="2934"/>
              <a:chExt cx="34" cy="170"/>
            </a:xfrm>
          </p:grpSpPr>
          <p:sp>
            <p:nvSpPr>
              <p:cNvPr id="13383" name="Line 71"/>
              <p:cNvSpPr>
                <a:spLocks noChangeShapeType="1"/>
              </p:cNvSpPr>
              <p:nvPr/>
            </p:nvSpPr>
            <p:spPr bwMode="auto">
              <a:xfrm flipV="1">
                <a:off x="4864" y="2933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84" name="Line 72"/>
              <p:cNvSpPr>
                <a:spLocks noChangeShapeType="1"/>
              </p:cNvSpPr>
              <p:nvPr/>
            </p:nvSpPr>
            <p:spPr bwMode="auto">
              <a:xfrm flipH="1" flipV="1">
                <a:off x="4845" y="2991"/>
                <a:ext cx="36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85" name="Line 73"/>
              <p:cNvSpPr>
                <a:spLocks noChangeShapeType="1"/>
              </p:cNvSpPr>
              <p:nvPr/>
            </p:nvSpPr>
            <p:spPr bwMode="auto">
              <a:xfrm flipH="1">
                <a:off x="4845" y="2995"/>
                <a:ext cx="36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74"/>
            <p:cNvGrpSpPr>
              <a:grpSpLocks/>
            </p:cNvGrpSpPr>
            <p:nvPr/>
          </p:nvGrpSpPr>
          <p:grpSpPr bwMode="auto">
            <a:xfrm>
              <a:off x="4973" y="3022"/>
              <a:ext cx="33" cy="170"/>
              <a:chOff x="4973" y="3022"/>
              <a:chExt cx="33" cy="170"/>
            </a:xfrm>
          </p:grpSpPr>
          <p:sp>
            <p:nvSpPr>
              <p:cNvPr id="13387" name="Line 75"/>
              <p:cNvSpPr>
                <a:spLocks noChangeShapeType="1"/>
              </p:cNvSpPr>
              <p:nvPr/>
            </p:nvSpPr>
            <p:spPr bwMode="auto">
              <a:xfrm flipV="1">
                <a:off x="4991" y="3021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88" name="Line 76"/>
              <p:cNvSpPr>
                <a:spLocks noChangeShapeType="1"/>
              </p:cNvSpPr>
              <p:nvPr/>
            </p:nvSpPr>
            <p:spPr bwMode="auto">
              <a:xfrm flipH="1" flipV="1">
                <a:off x="4972" y="3079"/>
                <a:ext cx="35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89" name="Line 77"/>
              <p:cNvSpPr>
                <a:spLocks noChangeShapeType="1"/>
              </p:cNvSpPr>
              <p:nvPr/>
            </p:nvSpPr>
            <p:spPr bwMode="auto">
              <a:xfrm flipH="1">
                <a:off x="4972" y="3083"/>
                <a:ext cx="35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" name="Group 78"/>
            <p:cNvGrpSpPr>
              <a:grpSpLocks/>
            </p:cNvGrpSpPr>
            <p:nvPr/>
          </p:nvGrpSpPr>
          <p:grpSpPr bwMode="auto">
            <a:xfrm>
              <a:off x="5069" y="2900"/>
              <a:ext cx="33" cy="170"/>
              <a:chOff x="5069" y="2900"/>
              <a:chExt cx="33" cy="170"/>
            </a:xfrm>
          </p:grpSpPr>
          <p:sp>
            <p:nvSpPr>
              <p:cNvPr id="13391" name="Line 79"/>
              <p:cNvSpPr>
                <a:spLocks noChangeShapeType="1"/>
              </p:cNvSpPr>
              <p:nvPr/>
            </p:nvSpPr>
            <p:spPr bwMode="auto">
              <a:xfrm flipV="1">
                <a:off x="5086" y="2899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92" name="Line 80"/>
              <p:cNvSpPr>
                <a:spLocks noChangeShapeType="1"/>
              </p:cNvSpPr>
              <p:nvPr/>
            </p:nvSpPr>
            <p:spPr bwMode="auto">
              <a:xfrm flipH="1" flipV="1">
                <a:off x="5068" y="2957"/>
                <a:ext cx="35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93" name="Line 81"/>
              <p:cNvSpPr>
                <a:spLocks noChangeShapeType="1"/>
              </p:cNvSpPr>
              <p:nvPr/>
            </p:nvSpPr>
            <p:spPr bwMode="auto">
              <a:xfrm flipH="1">
                <a:off x="5068" y="2961"/>
                <a:ext cx="35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" name="Group 82"/>
            <p:cNvGrpSpPr>
              <a:grpSpLocks/>
            </p:cNvGrpSpPr>
            <p:nvPr/>
          </p:nvGrpSpPr>
          <p:grpSpPr bwMode="auto">
            <a:xfrm>
              <a:off x="5170" y="3026"/>
              <a:ext cx="33" cy="170"/>
              <a:chOff x="5170" y="3026"/>
              <a:chExt cx="33" cy="170"/>
            </a:xfrm>
          </p:grpSpPr>
          <p:sp>
            <p:nvSpPr>
              <p:cNvPr id="13395" name="Line 83"/>
              <p:cNvSpPr>
                <a:spLocks noChangeShapeType="1"/>
              </p:cNvSpPr>
              <p:nvPr/>
            </p:nvSpPr>
            <p:spPr bwMode="auto">
              <a:xfrm flipV="1">
                <a:off x="5187" y="3025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96" name="Line 84"/>
              <p:cNvSpPr>
                <a:spLocks noChangeShapeType="1"/>
              </p:cNvSpPr>
              <p:nvPr/>
            </p:nvSpPr>
            <p:spPr bwMode="auto">
              <a:xfrm flipH="1" flipV="1">
                <a:off x="5169" y="3083"/>
                <a:ext cx="35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97" name="Line 85"/>
              <p:cNvSpPr>
                <a:spLocks noChangeShapeType="1"/>
              </p:cNvSpPr>
              <p:nvPr/>
            </p:nvSpPr>
            <p:spPr bwMode="auto">
              <a:xfrm flipH="1">
                <a:off x="5169" y="3087"/>
                <a:ext cx="35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" name="Group 86"/>
            <p:cNvGrpSpPr>
              <a:grpSpLocks/>
            </p:cNvGrpSpPr>
            <p:nvPr/>
          </p:nvGrpSpPr>
          <p:grpSpPr bwMode="auto">
            <a:xfrm>
              <a:off x="5300" y="3049"/>
              <a:ext cx="34" cy="170"/>
              <a:chOff x="5300" y="3049"/>
              <a:chExt cx="34" cy="170"/>
            </a:xfrm>
          </p:grpSpPr>
          <p:sp>
            <p:nvSpPr>
              <p:cNvPr id="13399" name="Line 87"/>
              <p:cNvSpPr>
                <a:spLocks noChangeShapeType="1"/>
              </p:cNvSpPr>
              <p:nvPr/>
            </p:nvSpPr>
            <p:spPr bwMode="auto">
              <a:xfrm flipV="1">
                <a:off x="5318" y="3048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00" name="Line 88"/>
              <p:cNvSpPr>
                <a:spLocks noChangeShapeType="1"/>
              </p:cNvSpPr>
              <p:nvPr/>
            </p:nvSpPr>
            <p:spPr bwMode="auto">
              <a:xfrm flipH="1" flipV="1">
                <a:off x="5299" y="3106"/>
                <a:ext cx="36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01" name="Line 89"/>
              <p:cNvSpPr>
                <a:spLocks noChangeShapeType="1"/>
              </p:cNvSpPr>
              <p:nvPr/>
            </p:nvSpPr>
            <p:spPr bwMode="auto">
              <a:xfrm flipH="1">
                <a:off x="5299" y="3110"/>
                <a:ext cx="36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>
              <a:off x="5418" y="3259"/>
              <a:ext cx="33" cy="170"/>
              <a:chOff x="5418" y="3259"/>
              <a:chExt cx="33" cy="170"/>
            </a:xfrm>
          </p:grpSpPr>
          <p:sp>
            <p:nvSpPr>
              <p:cNvPr id="13403" name="Line 91"/>
              <p:cNvSpPr>
                <a:spLocks noChangeShapeType="1"/>
              </p:cNvSpPr>
              <p:nvPr/>
            </p:nvSpPr>
            <p:spPr bwMode="auto">
              <a:xfrm flipV="1">
                <a:off x="5435" y="3258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04" name="Line 92"/>
              <p:cNvSpPr>
                <a:spLocks noChangeShapeType="1"/>
              </p:cNvSpPr>
              <p:nvPr/>
            </p:nvSpPr>
            <p:spPr bwMode="auto">
              <a:xfrm flipH="1" flipV="1">
                <a:off x="5417" y="3316"/>
                <a:ext cx="35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05" name="Line 93"/>
              <p:cNvSpPr>
                <a:spLocks noChangeShapeType="1"/>
              </p:cNvSpPr>
              <p:nvPr/>
            </p:nvSpPr>
            <p:spPr bwMode="auto">
              <a:xfrm flipH="1">
                <a:off x="5417" y="3320"/>
                <a:ext cx="35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2" name="Group 94"/>
            <p:cNvGrpSpPr>
              <a:grpSpLocks/>
            </p:cNvGrpSpPr>
            <p:nvPr/>
          </p:nvGrpSpPr>
          <p:grpSpPr bwMode="auto">
            <a:xfrm>
              <a:off x="5557" y="3110"/>
              <a:ext cx="34" cy="170"/>
              <a:chOff x="5557" y="3110"/>
              <a:chExt cx="34" cy="170"/>
            </a:xfrm>
          </p:grpSpPr>
          <p:sp>
            <p:nvSpPr>
              <p:cNvPr id="13407" name="Line 95"/>
              <p:cNvSpPr>
                <a:spLocks noChangeShapeType="1"/>
              </p:cNvSpPr>
              <p:nvPr/>
            </p:nvSpPr>
            <p:spPr bwMode="auto">
              <a:xfrm flipV="1">
                <a:off x="5575" y="3109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08" name="Line 96"/>
              <p:cNvSpPr>
                <a:spLocks noChangeShapeType="1"/>
              </p:cNvSpPr>
              <p:nvPr/>
            </p:nvSpPr>
            <p:spPr bwMode="auto">
              <a:xfrm flipH="1" flipV="1">
                <a:off x="5556" y="3167"/>
                <a:ext cx="36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09" name="Line 97"/>
              <p:cNvSpPr>
                <a:spLocks noChangeShapeType="1"/>
              </p:cNvSpPr>
              <p:nvPr/>
            </p:nvSpPr>
            <p:spPr bwMode="auto">
              <a:xfrm flipH="1">
                <a:off x="5556" y="3171"/>
                <a:ext cx="36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3" name="Group 98"/>
            <p:cNvGrpSpPr>
              <a:grpSpLocks/>
            </p:cNvGrpSpPr>
            <p:nvPr/>
          </p:nvGrpSpPr>
          <p:grpSpPr bwMode="auto">
            <a:xfrm>
              <a:off x="5718" y="3145"/>
              <a:ext cx="33" cy="170"/>
              <a:chOff x="5718" y="3145"/>
              <a:chExt cx="33" cy="170"/>
            </a:xfrm>
          </p:grpSpPr>
          <p:sp>
            <p:nvSpPr>
              <p:cNvPr id="13411" name="Line 99"/>
              <p:cNvSpPr>
                <a:spLocks noChangeShapeType="1"/>
              </p:cNvSpPr>
              <p:nvPr/>
            </p:nvSpPr>
            <p:spPr bwMode="auto">
              <a:xfrm flipV="1">
                <a:off x="5736" y="3144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12" name="Line 100"/>
              <p:cNvSpPr>
                <a:spLocks noChangeShapeType="1"/>
              </p:cNvSpPr>
              <p:nvPr/>
            </p:nvSpPr>
            <p:spPr bwMode="auto">
              <a:xfrm flipH="1" flipV="1">
                <a:off x="5717" y="3202"/>
                <a:ext cx="35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13" name="Line 101"/>
              <p:cNvSpPr>
                <a:spLocks noChangeShapeType="1"/>
              </p:cNvSpPr>
              <p:nvPr/>
            </p:nvSpPr>
            <p:spPr bwMode="auto">
              <a:xfrm flipH="1">
                <a:off x="5717" y="3206"/>
                <a:ext cx="35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4" name="Group 102"/>
            <p:cNvGrpSpPr>
              <a:grpSpLocks/>
            </p:cNvGrpSpPr>
            <p:nvPr/>
          </p:nvGrpSpPr>
          <p:grpSpPr bwMode="auto">
            <a:xfrm>
              <a:off x="5893" y="3220"/>
              <a:ext cx="33" cy="170"/>
              <a:chOff x="5893" y="3220"/>
              <a:chExt cx="33" cy="170"/>
            </a:xfrm>
          </p:grpSpPr>
          <p:sp>
            <p:nvSpPr>
              <p:cNvPr id="13415" name="Line 103"/>
              <p:cNvSpPr>
                <a:spLocks noChangeShapeType="1"/>
              </p:cNvSpPr>
              <p:nvPr/>
            </p:nvSpPr>
            <p:spPr bwMode="auto">
              <a:xfrm flipV="1">
                <a:off x="5911" y="3219"/>
                <a:ext cx="0" cy="172"/>
              </a:xfrm>
              <a:prstGeom prst="line">
                <a:avLst/>
              </a:prstGeom>
              <a:noFill/>
              <a:ln w="1584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16" name="Line 104"/>
              <p:cNvSpPr>
                <a:spLocks noChangeShapeType="1"/>
              </p:cNvSpPr>
              <p:nvPr/>
            </p:nvSpPr>
            <p:spPr bwMode="auto">
              <a:xfrm flipH="1" flipV="1">
                <a:off x="5892" y="3277"/>
                <a:ext cx="35" cy="42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17" name="Line 105"/>
              <p:cNvSpPr>
                <a:spLocks noChangeShapeType="1"/>
              </p:cNvSpPr>
              <p:nvPr/>
            </p:nvSpPr>
            <p:spPr bwMode="auto">
              <a:xfrm flipH="1">
                <a:off x="5892" y="3281"/>
                <a:ext cx="35" cy="35"/>
              </a:xfrm>
              <a:prstGeom prst="line">
                <a:avLst/>
              </a:prstGeom>
              <a:noFill/>
              <a:ln w="9360" cap="sq">
                <a:solidFill>
                  <a:srgbClr val="EE2D24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3418" name="Line 106"/>
          <p:cNvSpPr>
            <a:spLocks noChangeShapeType="1"/>
          </p:cNvSpPr>
          <p:nvPr/>
        </p:nvSpPr>
        <p:spPr bwMode="auto">
          <a:xfrm flipV="1">
            <a:off x="5790272" y="1312864"/>
            <a:ext cx="2952277" cy="2251075"/>
          </a:xfrm>
          <a:prstGeom prst="line">
            <a:avLst/>
          </a:prstGeom>
          <a:noFill/>
          <a:ln w="19080" cap="sq">
            <a:solidFill>
              <a:srgbClr val="EE2D24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419" name="Line 107"/>
          <p:cNvSpPr>
            <a:spLocks noChangeShapeType="1"/>
          </p:cNvSpPr>
          <p:nvPr/>
        </p:nvSpPr>
        <p:spPr bwMode="auto">
          <a:xfrm>
            <a:off x="8088603" y="1287464"/>
            <a:ext cx="1588" cy="2274887"/>
          </a:xfrm>
          <a:prstGeom prst="line">
            <a:avLst/>
          </a:prstGeom>
          <a:noFill/>
          <a:ln w="28440" cap="sq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420" name="Rectangle 108"/>
          <p:cNvSpPr>
            <a:spLocks noChangeArrowheads="1"/>
          </p:cNvSpPr>
          <p:nvPr/>
        </p:nvSpPr>
        <p:spPr bwMode="auto">
          <a:xfrm>
            <a:off x="7823534" y="3171825"/>
            <a:ext cx="593630" cy="233014"/>
          </a:xfrm>
          <a:prstGeom prst="rect">
            <a:avLst/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i="1">
                <a:solidFill>
                  <a:srgbClr val="008000"/>
                </a:solidFill>
                <a:latin typeface="Times New Roman" pitchFamily="16" charset="0"/>
                <a:cs typeface="Times New Roman" pitchFamily="16" charset="0"/>
              </a:rPr>
              <a:t>x</a:t>
            </a:r>
            <a:r>
              <a:rPr lang="en-GB" sz="1800" b="0" baseline="-25000">
                <a:solidFill>
                  <a:srgbClr val="008000"/>
                </a:solidFill>
                <a:latin typeface="Times New Roman" pitchFamily="16" charset="0"/>
                <a:cs typeface="Times New Roman" pitchFamily="16" charset="0"/>
              </a:rPr>
              <a:t>STD</a:t>
            </a:r>
          </a:p>
        </p:txBody>
      </p:sp>
      <p:sp>
        <p:nvSpPr>
          <p:cNvPr id="13421" name="AutoShape 109"/>
          <p:cNvSpPr>
            <a:spLocks noChangeArrowheads="1"/>
          </p:cNvSpPr>
          <p:nvPr/>
        </p:nvSpPr>
        <p:spPr bwMode="auto">
          <a:xfrm rot="780000">
            <a:off x="7399739" y="3679826"/>
            <a:ext cx="322211" cy="587375"/>
          </a:xfrm>
          <a:prstGeom prst="downArrow">
            <a:avLst>
              <a:gd name="adj1" fmla="val 50000"/>
              <a:gd name="adj2" fmla="val 45566"/>
            </a:avLst>
          </a:prstGeom>
          <a:noFill/>
          <a:ln w="9360" cap="sq">
            <a:solidFill>
              <a:srgbClr val="EE2D2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-1"/>
            <a:ext cx="4476466" cy="118735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GB" sz="40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of GSICS Bias </a:t>
            </a:r>
            <a:r>
              <a:rPr lang="en-GB" sz="40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Monitoring</a:t>
            </a:r>
            <a:endParaRPr lang="en-GB" sz="40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4448" r="25682"/>
          <a:stretch>
            <a:fillRect/>
          </a:stretch>
        </p:blipFill>
        <p:spPr bwMode="auto">
          <a:xfrm>
            <a:off x="4433865" y="0"/>
            <a:ext cx="54721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80788" y="1318571"/>
            <a:ext cx="3841087" cy="3567327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endParaRPr lang="en-GB" sz="2000" kern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GB" sz="20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From </a:t>
            </a:r>
            <a:r>
              <a:rPr lang="en-GB" sz="20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EUMETSAT: </a:t>
            </a:r>
            <a:r>
              <a:rPr lang="en-GB" sz="20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20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20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Time </a:t>
            </a:r>
            <a:r>
              <a:rPr lang="en-GB" sz="20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Series of </a:t>
            </a:r>
            <a:r>
              <a:rPr lang="en-GB" sz="20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20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20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Meteosat-10/SEVIRI-IASI </a:t>
            </a:r>
          </a:p>
          <a:p>
            <a:pPr eaLnBrk="0" hangingPunct="0">
              <a:defRPr/>
            </a:pPr>
            <a:r>
              <a:rPr lang="en-GB" sz="20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Standard </a:t>
            </a:r>
            <a:r>
              <a:rPr lang="en-GB" sz="2000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Biases [K</a:t>
            </a:r>
            <a:r>
              <a:rPr lang="en-GB" sz="20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]</a:t>
            </a:r>
          </a:p>
          <a:p>
            <a:pPr eaLnBrk="0" hangingPunct="0">
              <a:defRPr/>
            </a:pPr>
            <a:endParaRPr lang="en-GB" sz="2000" kern="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GB" sz="20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Interactive plotting tool </a:t>
            </a:r>
            <a:br>
              <a:rPr lang="en-GB" sz="20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GB" sz="20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under development</a:t>
            </a:r>
            <a:endParaRPr lang="en-GB" sz="2800" kern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24745</TotalTime>
  <Words>1228</Words>
  <Application>Microsoft Office PowerPoint</Application>
  <PresentationFormat>A4 Paper (210x297 mm)</PresentationFormat>
  <Paragraphs>425</Paragraphs>
  <Slides>19</Slides>
  <Notes>16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Introduction to  Mini Conference &amp; GSICS</vt:lpstr>
      <vt:lpstr>Not that sort of Mini Conference </vt:lpstr>
      <vt:lpstr>Slide 3</vt:lpstr>
      <vt:lpstr>Slide 4</vt:lpstr>
      <vt:lpstr>GSICS Organisation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HewisonT</cp:lastModifiedBy>
  <cp:revision>1023</cp:revision>
  <cp:lastPrinted>2006-03-06T14:11:17Z</cp:lastPrinted>
  <dcterms:created xsi:type="dcterms:W3CDTF">1997-07-23T08:21:02Z</dcterms:created>
  <dcterms:modified xsi:type="dcterms:W3CDTF">2014-03-23T21:35:02Z</dcterms:modified>
</cp:coreProperties>
</file>