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56" r:id="rId2"/>
    <p:sldId id="625" r:id="rId3"/>
    <p:sldId id="614" r:id="rId4"/>
    <p:sldId id="615" r:id="rId5"/>
    <p:sldId id="624" r:id="rId6"/>
    <p:sldId id="622" r:id="rId7"/>
    <p:sldId id="616" r:id="rId8"/>
    <p:sldId id="617" r:id="rId9"/>
    <p:sldId id="618" r:id="rId10"/>
    <p:sldId id="588" r:id="rId11"/>
    <p:sldId id="613" r:id="rId12"/>
    <p:sldId id="619" r:id="rId13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D8C8"/>
    <a:srgbClr val="CCFFFF"/>
    <a:srgbClr val="00CCFF"/>
    <a:srgbClr val="FF66CC"/>
    <a:srgbClr val="00B5E2"/>
    <a:srgbClr val="FE5000"/>
    <a:srgbClr val="FFCCFF"/>
    <a:srgbClr val="00205B"/>
    <a:srgbClr val="C5B9AC"/>
    <a:srgbClr val="CB333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1432" autoAdjust="0"/>
  </p:normalViewPr>
  <p:slideViewPr>
    <p:cSldViewPr snapToGrid="0">
      <p:cViewPr>
        <p:scale>
          <a:sx n="93" d="100"/>
          <a:sy n="93" d="100"/>
        </p:scale>
        <p:origin x="-2244" y="-378"/>
      </p:cViewPr>
      <p:guideLst>
        <p:guide orient="horz" pos="1164"/>
        <p:guide orient="horz" pos="1410"/>
        <p:guide orient="horz" pos="2704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-2970" y="-132"/>
      </p:cViewPr>
      <p:guideLst>
        <p:guide orient="horz" pos="312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89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4" y="9739314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1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3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1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EUM/STG-SWG/36/14/VWG/15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3FEEC36F-9106-40FE-B913-16FFFD9D97E1}" type="slidenum">
              <a:rPr lang="de-DE" altLang="en-US" smtClean="0"/>
              <a:pPr defTabSz="919163"/>
              <a:t>3</a:t>
            </a:fld>
            <a:endParaRPr lang="de-DE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2ACA7E0-32AB-4663-89C5-59079993FB91}" type="slidenum">
              <a:rPr lang="de-DE" altLang="en-US" smtClean="0"/>
              <a:pPr defTabSz="911225"/>
              <a:t>7</a:t>
            </a:fld>
            <a:endParaRPr lang="de-DE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FDHSI = Full Disc High Spectral resolution Imagery mission</a:t>
            </a:r>
          </a:p>
          <a:p>
            <a:r>
              <a:rPr lang="en-GB" sz="1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HRFI = High Resolution Fast Imagery mission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22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23" name="Clip" r:id="rId5" imgW="2835360" imgH="1920600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421093" y="16016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7200900" y="6303885"/>
            <a:ext cx="2486025" cy="4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86524" y="6610350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293688" y="6416873"/>
            <a:ext cx="2049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GSICS Annual Meeting - Darmstadt</a:t>
            </a:r>
          </a:p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24-28 March 2014</a:t>
            </a:r>
            <a:endParaRPr lang="de-DE" sz="1000" b="0" baseline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 b="34722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19250" y="296713"/>
            <a:ext cx="8048625" cy="1979762"/>
          </a:xfrm>
        </p:spPr>
        <p:txBody>
          <a:bodyPr/>
          <a:lstStyle/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cap="none" dirty="0" smtClean="0"/>
              <a:t>   Welcome to the </a:t>
            </a: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cap="none" dirty="0" smtClean="0"/>
              <a:t>GSICS Annual meeting</a:t>
            </a: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400" cap="none" dirty="0" smtClean="0"/>
              <a:t>held at EUMETSAT</a:t>
            </a: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400" cap="none" dirty="0" smtClean="0"/>
              <a:t>24 -28 March 2014</a:t>
            </a: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17222" y="3780890"/>
            <a:ext cx="2648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Johannes Schmetz 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EUMETSAT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Slide: </a:t>
            </a:r>
            <a:fld id="{017634D5-2521-4AEA-AF5C-46CCC3F7459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Calibration / Inter-calibration (GSICS) contributions to MTG/FCI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7650" y="1281113"/>
            <a:ext cx="918402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</a:rPr>
              <a:t>Many new challenges to tackle</a:t>
            </a:r>
          </a:p>
          <a:p>
            <a:pPr>
              <a:defRPr/>
            </a:pPr>
            <a:endParaRPr lang="en-GB" sz="18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</a:endParaRPr>
          </a:p>
          <a:p>
            <a:pPr marL="723900" lvl="1" indent="-266700">
              <a:buFont typeface="Wingdings" pitchFamily="2" charset="2"/>
              <a:buChar char="ü"/>
              <a:defRPr/>
            </a:pPr>
            <a:r>
              <a:rPr lang="en-GB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</a:rPr>
              <a:t>Three-axis stabilised platform</a:t>
            </a:r>
          </a:p>
          <a:p>
            <a:pPr marL="723900" lvl="1" indent="-266700">
              <a:buFont typeface="Wingdings" pitchFamily="2" charset="2"/>
              <a:buChar char="ü"/>
              <a:defRPr/>
            </a:pPr>
            <a:r>
              <a:rPr lang="en-GB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</a:rPr>
              <a:t>Many new bands in the VIS/NIR </a:t>
            </a:r>
            <a:r>
              <a:rPr lang="en-GB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8 solar channels </a:t>
            </a:r>
            <a:r>
              <a:rPr lang="en-GB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</a:rPr>
              <a:t> (VIS04 / VIS05 / VIS06 / VIS08 / VIS09 / NIR13 / NIR16 / NIR22)</a:t>
            </a:r>
          </a:p>
          <a:p>
            <a:pPr marL="723900" lvl="1" indent="-266700">
              <a:buFont typeface="Wingdings" pitchFamily="2" charset="2"/>
              <a:buChar char="ü"/>
              <a:defRPr/>
            </a:pPr>
            <a:r>
              <a:rPr lang="en-GB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</a:rPr>
              <a:t>Large arrays of detectors </a:t>
            </a:r>
            <a:r>
              <a:rPr lang="en-GB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How to equalize? How to define homogeneous targets for the vicarious calibration?</a:t>
            </a:r>
            <a:endParaRPr lang="en-GB" sz="18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</a:endParaRPr>
          </a:p>
          <a:p>
            <a:pPr marL="723900" lvl="1" indent="-266700">
              <a:buFont typeface="Wingdings" pitchFamily="2" charset="2"/>
              <a:buChar char="ü"/>
              <a:defRPr/>
            </a:pPr>
            <a:r>
              <a:rPr lang="en-GB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</a:rPr>
              <a:t>Stricter requirements on radiometric accuracy:</a:t>
            </a:r>
          </a:p>
          <a:p>
            <a:pPr marL="1181100" lvl="2" indent="-266700">
              <a:buFont typeface="Wingdings" pitchFamily="2" charset="2"/>
              <a:buChar char="q"/>
              <a:defRPr/>
            </a:pP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VIS/NIR:</a:t>
            </a:r>
          </a:p>
          <a:p>
            <a:pPr marL="1638300" lvl="3" indent="-266700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5% (FDHSI) / 10% (HRFI) for NRT services (whereas MSG/SEVIRI has 10% requirement)</a:t>
            </a:r>
          </a:p>
          <a:p>
            <a:pPr marL="1638300" lvl="3" indent="-266700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2% yr</a:t>
            </a:r>
            <a:r>
              <a:rPr lang="en-GB" sz="1800" baseline="30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long-term stability</a:t>
            </a:r>
          </a:p>
          <a:p>
            <a:pPr marL="1181100" lvl="2" indent="-266700">
              <a:buFont typeface="Wingdings" pitchFamily="2" charset="2"/>
              <a:buChar char="q"/>
              <a:defRPr/>
            </a:pP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IR:</a:t>
            </a:r>
          </a:p>
          <a:p>
            <a:pPr marL="1638300" lvl="3" indent="-266700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0.7K (FDHSI) / 1K (HRFI) for NRT services </a:t>
            </a:r>
          </a:p>
          <a:p>
            <a:pPr marL="1638300" lvl="3" indent="-266700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0.3K yr</a:t>
            </a:r>
            <a:r>
              <a:rPr lang="en-GB" sz="1800" baseline="30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long-term stability</a:t>
            </a:r>
          </a:p>
          <a:p>
            <a:pPr marL="723900" lvl="1" indent="-266700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</a:rPr>
              <a:t>Calibration:</a:t>
            </a:r>
          </a:p>
          <a:p>
            <a:pPr marL="1181100" lvl="2" indent="-266700">
              <a:buFont typeface="Wingdings" pitchFamily="2" charset="2"/>
              <a:buChar char="q"/>
              <a:defRPr/>
            </a:pP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On-board calibration for VIS/NIR </a:t>
            </a: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Metallic </a:t>
            </a: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Neutral Density Filter (MND)</a:t>
            </a:r>
          </a:p>
          <a:p>
            <a:pPr marL="1181100" lvl="2" indent="-266700">
              <a:buFont typeface="Wingdings" pitchFamily="2" charset="2"/>
              <a:buChar char="q"/>
              <a:defRPr/>
            </a:pP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Back bodies for IR</a:t>
            </a:r>
            <a:endParaRPr lang="en-GB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Calibration / Inter-calibration (GSICS) contributions to MTG/FCI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38062" y="1281113"/>
            <a:ext cx="858812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</a:rPr>
              <a:t>Plans for calibration / inter-calibration activities on MTG/FCI</a:t>
            </a:r>
          </a:p>
          <a:p>
            <a:pPr marL="723900" lvl="1" indent="-266700">
              <a:defRPr/>
            </a:pPr>
            <a:endParaRPr lang="en-GB" sz="18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</a:endParaRPr>
          </a:p>
          <a:p>
            <a:pPr marL="266700" indent="-266700">
              <a:buFont typeface="Wingdings" pitchFamily="2" charset="2"/>
              <a:buChar char="q"/>
              <a:defRPr/>
            </a:pP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VIS/NIR:</a:t>
            </a:r>
          </a:p>
          <a:p>
            <a:pPr marL="723900" lvl="1" indent="-266700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Lunar calibration: successfully applied to SEVIRI (Met-8, -9 and -10) and MVIRI (Met-7)</a:t>
            </a:r>
          </a:p>
          <a:p>
            <a:pPr marL="723900" lvl="1" indent="-266700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Improving the current vicarious calibration system SSCC to meet new requirements</a:t>
            </a:r>
          </a:p>
          <a:p>
            <a:pPr marL="723900" lvl="1" indent="-266700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Inter-calibration using Deep Convective Clouds as transfer targets: currently applied to Met-9</a:t>
            </a:r>
          </a:p>
          <a:p>
            <a:pPr marL="723900" lvl="1" indent="-266700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Implementing new methods as developed by the GSICS Research Working group</a:t>
            </a:r>
          </a:p>
          <a:p>
            <a:pPr marL="723900" lvl="1" indent="-266700">
              <a:defRPr/>
            </a:pPr>
            <a:endParaRPr lang="en-GB" sz="18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079500" lvl="2">
              <a:defRPr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Development of a calibration monitoring facility for monitoring the instrument(s) between MND calibrations + monitoring the MND degradation</a:t>
            </a:r>
          </a:p>
          <a:p>
            <a:pPr marL="266700" indent="-266700">
              <a:buFont typeface="Wingdings" pitchFamily="2" charset="2"/>
              <a:buChar char="q"/>
              <a:defRPr/>
            </a:pP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IR:</a:t>
            </a:r>
          </a:p>
          <a:p>
            <a:pPr marL="723900" lvl="1" indent="-266700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Inter-calibration by SNOs with respect to IASI</a:t>
            </a:r>
          </a:p>
          <a:p>
            <a:pPr marL="723900" lvl="1" indent="-266700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Implementing new methods as developed by the GSICS Research Working group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1058230" y="4356247"/>
            <a:ext cx="585627" cy="297951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9388" algn="ctr" eaLnBrk="1" hangingPunct="1"/>
            <a:r>
              <a:rPr lang="en-GB" altLang="en-US" sz="2400" smtClean="0">
                <a:latin typeface="Arial" charset="0"/>
                <a:cs typeface="Arial" charset="0"/>
              </a:rPr>
              <a:t> EPS-SG (Second Generation) Payload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828675"/>
          <a:ext cx="6743700" cy="2851149"/>
        </p:xfrm>
        <a:graphic>
          <a:graphicData uri="http://schemas.openxmlformats.org/drawingml/2006/table">
            <a:tbl>
              <a:tblPr/>
              <a:tblGrid>
                <a:gridCol w="3495676"/>
                <a:gridCol w="1857984"/>
                <a:gridCol w="1390040"/>
              </a:tblGrid>
              <a:tr h="43927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Satellite-A Missions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Instrument</a:t>
                      </a:r>
                      <a:br>
                        <a:rPr lang="en-GB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(and Provider)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Predecessor on Metop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2196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Infrared Atmospheric Sounding (IAS)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IASI-NG (CNES)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IASI (CNES)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53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Microwave Sounding (MWS)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MWS (ESA)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AMSU-A (NOAA)</a:t>
                      </a:r>
                      <a:b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MHS (EUM) 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5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Visible-infrared Imaging (VII)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METImage (DLR)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AVHRR (NOAA)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Radio Occultation (RO)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RO </a:t>
                      </a: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(ESA)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GRAS (ESA)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5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UV/VIS/NIR/SWIR Sounding (UVNS)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Sentinel-5 (GMES, ESA)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GOME-2 (ESA)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5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Multi-viewing, -channel, -polarisation Imaging (3MI)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3MI (ESA)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-/-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5275" y="3724275"/>
          <a:ext cx="6810375" cy="2770189"/>
        </p:xfrm>
        <a:graphic>
          <a:graphicData uri="http://schemas.openxmlformats.org/drawingml/2006/table">
            <a:tbl>
              <a:tblPr/>
              <a:tblGrid>
                <a:gridCol w="4048495"/>
                <a:gridCol w="1358096"/>
                <a:gridCol w="1403784"/>
              </a:tblGrid>
              <a:tr h="83105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Satellite-B Missions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Instrument</a:t>
                      </a:r>
                      <a:br>
                        <a:rPr lang="en-GB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(and Provider)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Predecessor on Metop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27701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 err="1">
                          <a:latin typeface="Arial"/>
                          <a:ea typeface="Times New Roman"/>
                          <a:cs typeface="Times New Roman"/>
                        </a:rPr>
                        <a:t>Scatterometer</a:t>
                      </a: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 (SCA)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SCA (ESA)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ASCAT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Radio Occultation (RO)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RO </a:t>
                      </a:r>
                      <a:r>
                        <a:rPr lang="en-GB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(ESA)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GRAS (ESA)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Microwave Imaging for Precipitation (MWI)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MWI (ESA)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-/-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i="0" dirty="0" smtClean="0">
                          <a:latin typeface="Arial"/>
                          <a:ea typeface="Times New Roman"/>
                          <a:cs typeface="Times New Roman"/>
                        </a:rPr>
                        <a:t>Ice</a:t>
                      </a:r>
                      <a:r>
                        <a:rPr lang="en-GB" sz="1400" b="1" i="0" baseline="0" dirty="0" smtClean="0">
                          <a:latin typeface="Arial"/>
                          <a:ea typeface="Times New Roman"/>
                          <a:cs typeface="Times New Roman"/>
                        </a:rPr>
                        <a:t> Cloud Imager (ICI )</a:t>
                      </a:r>
                      <a:endParaRPr lang="en-GB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ICI (ESA)</a:t>
                      </a:r>
                      <a:endParaRPr lang="en-GB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-/-</a:t>
                      </a:r>
                      <a:endParaRPr lang="en-GB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Advanced Data Collection System (ADCS)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Argos-4 (CNES)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A-DCS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643" name="Picture 11" descr="eps-s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050" y="1543050"/>
            <a:ext cx="20955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12" y="1002463"/>
            <a:ext cx="9914561" cy="5391150"/>
          </a:xfrm>
        </p:spPr>
        <p:txBody>
          <a:bodyPr>
            <a:normAutofit/>
          </a:bodyPr>
          <a:lstStyle/>
          <a:p>
            <a:endParaRPr lang="en-GB" sz="2000" b="1" dirty="0" smtClean="0"/>
          </a:p>
          <a:p>
            <a:endParaRPr lang="en-GB" sz="2000" b="1" dirty="0" smtClean="0"/>
          </a:p>
          <a:p>
            <a:r>
              <a:rPr lang="en-GB" sz="2000" b="1" dirty="0" smtClean="0"/>
              <a:t>Some </a:t>
            </a:r>
            <a:r>
              <a:rPr lang="en-GB" sz="2000" b="1" dirty="0" smtClean="0"/>
              <a:t>important ‘events’ on </a:t>
            </a:r>
            <a:r>
              <a:rPr lang="en-GB" sz="2000" b="1" dirty="0" err="1" smtClean="0"/>
              <a:t>Meteosat</a:t>
            </a:r>
            <a:r>
              <a:rPr lang="en-GB" sz="2000" b="1" dirty="0" smtClean="0"/>
              <a:t> and </a:t>
            </a:r>
            <a:r>
              <a:rPr lang="en-GB" sz="2000" b="1" dirty="0" err="1" smtClean="0"/>
              <a:t>Metop</a:t>
            </a:r>
            <a:r>
              <a:rPr lang="en-GB" sz="2000" b="1" dirty="0" smtClean="0"/>
              <a:t> in </a:t>
            </a:r>
            <a:r>
              <a:rPr lang="en-GB" sz="2000" b="1" dirty="0" smtClean="0"/>
              <a:t>the </a:t>
            </a:r>
            <a:r>
              <a:rPr lang="en-GB" sz="2000" b="1" dirty="0" smtClean="0"/>
              <a:t>last year </a:t>
            </a:r>
            <a:endParaRPr lang="en-GB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GB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b="1" dirty="0" smtClean="0"/>
              <a:t>The beginning of </a:t>
            </a:r>
            <a:r>
              <a:rPr lang="en-GB" sz="2000" b="1" dirty="0" smtClean="0"/>
              <a:t>GSICS =&gt; It has been greatly evolved since the early </a:t>
            </a:r>
            <a:r>
              <a:rPr lang="en-GB" sz="2000" b="1" dirty="0" smtClean="0"/>
              <a:t>start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GB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b="1" dirty="0" smtClean="0"/>
              <a:t> </a:t>
            </a:r>
            <a:r>
              <a:rPr lang="en-GB" sz="2000" b="1" dirty="0" err="1" smtClean="0"/>
              <a:t>Meteosat</a:t>
            </a:r>
            <a:r>
              <a:rPr lang="en-GB" sz="2000" b="1" dirty="0" smtClean="0"/>
              <a:t> </a:t>
            </a:r>
            <a:r>
              <a:rPr lang="en-GB" sz="2000" b="1" dirty="0" smtClean="0"/>
              <a:t>Third Generation (MTG) </a:t>
            </a:r>
            <a:endParaRPr lang="en-GB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GB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b="1" dirty="0" smtClean="0"/>
              <a:t>EUMETSAT </a:t>
            </a:r>
            <a:r>
              <a:rPr lang="en-GB" sz="2000" b="1" dirty="0" smtClean="0"/>
              <a:t>Polar System – Second Generation (EPS-SG) ; i.e. METOP – follow-on 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99334" y="143838"/>
            <a:ext cx="663710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 smtClean="0"/>
          </a:p>
          <a:p>
            <a:pPr algn="ctr">
              <a:buNone/>
            </a:pPr>
            <a:r>
              <a:rPr lang="en-GB" sz="2000" dirty="0" smtClean="0"/>
              <a:t>Content  of Talk</a:t>
            </a:r>
            <a:endParaRPr lang="en-GB" sz="2000" dirty="0" smtClean="0"/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5438" y="-247650"/>
            <a:ext cx="9371012" cy="1019175"/>
          </a:xfrm>
        </p:spPr>
        <p:txBody>
          <a:bodyPr/>
          <a:lstStyle/>
          <a:p>
            <a:pPr marL="179388" algn="ctr" eaLnBrk="1" hangingPunct="1"/>
            <a:r>
              <a:rPr lang="en-GB" altLang="en-US" dirty="0" smtClean="0">
                <a:latin typeface="Arial" charset="0"/>
                <a:cs typeface="Arial" charset="0"/>
              </a:rPr>
              <a:t/>
            </a:r>
            <a:br>
              <a:rPr lang="en-GB" altLang="en-US" dirty="0" smtClean="0">
                <a:latin typeface="Arial" charset="0"/>
                <a:cs typeface="Arial" charset="0"/>
              </a:rPr>
            </a:br>
            <a:r>
              <a:rPr lang="en-GB" altLang="en-US" dirty="0" smtClean="0">
                <a:latin typeface="Arial" charset="0"/>
                <a:cs typeface="Arial" charset="0"/>
              </a:rPr>
              <a:t>Selected Highlights from 2013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0675" y="1038225"/>
            <a:ext cx="9342438" cy="532447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Meteosat-10 is prime geostationary satellite at 0°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Meteosat-9 at 9.5° E =&gt; rapid scan service (5 min)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lang="en-GB" b="1" dirty="0" err="1" smtClean="0">
                <a:latin typeface="Arial" charset="0"/>
                <a:cs typeface="Arial" charset="0"/>
              </a:rPr>
              <a:t>Meteosat</a:t>
            </a:r>
            <a:r>
              <a:rPr lang="en-GB" b="1" dirty="0" smtClean="0">
                <a:latin typeface="Arial" charset="0"/>
                <a:cs typeface="Arial" charset="0"/>
              </a:rPr>
              <a:t>- 8 at 3.5°E =&gt; back-up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buFontTx/>
              <a:buChar char="•"/>
              <a:defRPr/>
            </a:pPr>
            <a:r>
              <a:rPr lang="en-GB" sz="3400" b="1" dirty="0" smtClean="0"/>
              <a:t>Super-rapid scan tests with Meteosat-8, an innovation with a view toward MTG (not operational): 2.5 min scans</a:t>
            </a:r>
          </a:p>
          <a:p>
            <a:pPr eaLnBrk="1" hangingPunct="1">
              <a:buFontTx/>
              <a:buChar char="•"/>
              <a:defRPr/>
            </a:pPr>
            <a:endParaRPr lang="en-GB" sz="3400" dirty="0" smtClean="0"/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lang="en-GB" sz="3400" b="1" dirty="0" smtClean="0">
                <a:solidFill>
                  <a:srgbClr val="FF0000"/>
                </a:solidFill>
              </a:rPr>
              <a:t>Both </a:t>
            </a:r>
            <a:r>
              <a:rPr lang="en-GB" sz="3400" b="1" dirty="0" err="1" smtClean="0">
                <a:solidFill>
                  <a:srgbClr val="FF0000"/>
                </a:solidFill>
              </a:rPr>
              <a:t>Metop</a:t>
            </a:r>
            <a:r>
              <a:rPr lang="en-GB" sz="3400" b="1" dirty="0" smtClean="0">
                <a:solidFill>
                  <a:srgbClr val="FF0000"/>
                </a:solidFill>
              </a:rPr>
              <a:t>-A and </a:t>
            </a:r>
            <a:r>
              <a:rPr lang="en-GB" sz="3400" b="1" dirty="0" err="1" smtClean="0">
                <a:solidFill>
                  <a:srgbClr val="FF0000"/>
                </a:solidFill>
              </a:rPr>
              <a:t>Metop</a:t>
            </a:r>
            <a:r>
              <a:rPr lang="en-GB" sz="3400" b="1" dirty="0" smtClean="0">
                <a:solidFill>
                  <a:srgbClr val="FF0000"/>
                </a:solidFill>
              </a:rPr>
              <a:t>-B are in operational mode</a:t>
            </a:r>
            <a:r>
              <a:rPr lang="en-GB" sz="3400" dirty="0" smtClean="0">
                <a:solidFill>
                  <a:srgbClr val="FF0000"/>
                </a:solidFill>
              </a:rPr>
              <a:t> </a:t>
            </a:r>
            <a:r>
              <a:rPr lang="en-GB" sz="3400" dirty="0" smtClean="0"/>
              <a:t>(48 </a:t>
            </a:r>
            <a:r>
              <a:rPr lang="en-GB" sz="3400" dirty="0" err="1" smtClean="0"/>
              <a:t>mins</a:t>
            </a:r>
            <a:r>
              <a:rPr lang="en-GB" sz="3400" dirty="0" smtClean="0"/>
              <a:t> apart)</a:t>
            </a:r>
          </a:p>
          <a:p>
            <a:pPr eaLnBrk="1" hangingPunct="1">
              <a:lnSpc>
                <a:spcPct val="170000"/>
              </a:lnSpc>
              <a:buFont typeface="Arial" charset="0"/>
              <a:buNone/>
              <a:defRPr/>
            </a:pPr>
            <a:r>
              <a:rPr lang="en-GB" sz="3400" b="1" dirty="0" smtClean="0"/>
              <a:t>=&gt; positive impact on NWP </a:t>
            </a:r>
          </a:p>
          <a:p>
            <a:pPr eaLnBrk="1" hangingPunct="1">
              <a:buFontTx/>
              <a:buChar char="•"/>
              <a:defRPr/>
            </a:pPr>
            <a:endParaRPr lang="en-GB" sz="3400" b="1" dirty="0" smtClean="0"/>
          </a:p>
          <a:p>
            <a:pPr eaLnBrk="1" hangingPunct="1">
              <a:buFontTx/>
              <a:buChar char="•"/>
              <a:defRPr/>
            </a:pPr>
            <a:r>
              <a:rPr lang="en-GB" sz="3400" b="1" dirty="0" smtClean="0"/>
              <a:t>Examples for improvements of products: Winds (AMVs) from the two </a:t>
            </a:r>
            <a:r>
              <a:rPr lang="en-GB" sz="3400" b="1" dirty="0" err="1" smtClean="0"/>
              <a:t>Metop</a:t>
            </a:r>
            <a:r>
              <a:rPr lang="en-GB" sz="3400" b="1" dirty="0" smtClean="0"/>
              <a:t> satellites, tandem operations of two GOME-2instruments</a:t>
            </a:r>
          </a:p>
          <a:p>
            <a:pPr eaLnBrk="1" hangingPunct="1">
              <a:buFontTx/>
              <a:buChar char="•"/>
              <a:defRPr/>
            </a:pPr>
            <a:endParaRPr lang="en-GB" sz="3400" b="1" dirty="0" smtClean="0"/>
          </a:p>
          <a:p>
            <a:pPr eaLnBrk="1" hangingPunct="1">
              <a:buFontTx/>
              <a:buChar char="•"/>
              <a:defRPr/>
            </a:pPr>
            <a:r>
              <a:rPr lang="en-GB" sz="3400" b="1" dirty="0" err="1" smtClean="0"/>
              <a:t>Meteosat</a:t>
            </a:r>
            <a:r>
              <a:rPr lang="en-GB" sz="3400" b="1" dirty="0" smtClean="0"/>
              <a:t> Third Generation: Workshop on the use of the </a:t>
            </a:r>
            <a:r>
              <a:rPr lang="en-GB" sz="3400" b="1" dirty="0" err="1" smtClean="0"/>
              <a:t>hyperspectral</a:t>
            </a:r>
            <a:r>
              <a:rPr lang="en-GB" sz="3400" b="1" dirty="0" smtClean="0"/>
              <a:t> geostationary sounder (IRS) for </a:t>
            </a:r>
            <a:r>
              <a:rPr lang="en-GB" sz="3400" b="1" dirty="0" err="1" smtClean="0"/>
              <a:t>Nowcasting</a:t>
            </a:r>
            <a:endParaRPr lang="en-GB" sz="3400" b="1" dirty="0" smtClean="0"/>
          </a:p>
          <a:p>
            <a:pPr eaLnBrk="1" hangingPunct="1">
              <a:buFontTx/>
              <a:buChar char="•"/>
              <a:defRPr/>
            </a:pPr>
            <a:endParaRPr lang="en-GB" b="1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•"/>
              <a:defRPr/>
            </a:pPr>
            <a:endParaRPr lang="en-GB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238125"/>
            <a:ext cx="9802813" cy="590550"/>
          </a:xfrm>
        </p:spPr>
        <p:txBody>
          <a:bodyPr/>
          <a:lstStyle/>
          <a:p>
            <a:pPr marL="179388" algn="ctr" eaLnBrk="1" hangingPunct="1"/>
            <a:r>
              <a:rPr lang="en-GB" altLang="en-US" sz="2400" smtClean="0">
                <a:latin typeface="Arial" charset="0"/>
                <a:cs typeface="Arial" charset="0"/>
              </a:rPr>
              <a:t>Metop dual operation =&gt; beneficial impact on NWP</a:t>
            </a:r>
          </a:p>
        </p:txBody>
      </p:sp>
      <p:pic>
        <p:nvPicPr>
          <p:cNvPr id="18435" name="Picture 3" descr="H:\DESKTOP\ECMWF text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9100" y="6134100"/>
            <a:ext cx="1514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59817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14925" y="1076325"/>
            <a:ext cx="4791075" cy="4586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accent5">
                    <a:lumMod val="10000"/>
                  </a:schemeClr>
                </a:solidFill>
              </a:rPr>
              <a:t>  Impact of adding </a:t>
            </a:r>
            <a:r>
              <a:rPr lang="en-GB" sz="1600" dirty="0" err="1">
                <a:solidFill>
                  <a:schemeClr val="accent5">
                    <a:lumMod val="10000"/>
                  </a:schemeClr>
                </a:solidFill>
              </a:rPr>
              <a:t>Metop</a:t>
            </a:r>
            <a:r>
              <a:rPr lang="en-GB" sz="1600" dirty="0">
                <a:solidFill>
                  <a:schemeClr val="accent5">
                    <a:lumMod val="10000"/>
                  </a:schemeClr>
                </a:solidFill>
              </a:rPr>
              <a:t>-A and </a:t>
            </a:r>
            <a:r>
              <a:rPr lang="en-GB" sz="1600" dirty="0" err="1">
                <a:solidFill>
                  <a:schemeClr val="accent5">
                    <a:lumMod val="10000"/>
                  </a:schemeClr>
                </a:solidFill>
              </a:rPr>
              <a:t>Metop</a:t>
            </a:r>
            <a:r>
              <a:rPr lang="en-GB" sz="1600" dirty="0">
                <a:solidFill>
                  <a:schemeClr val="accent5">
                    <a:lumMod val="10000"/>
                  </a:schemeClr>
                </a:solidFill>
              </a:rPr>
              <a:t>-B to the baseline data assimilation system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GB" sz="1600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accent5">
                    <a:lumMod val="10000"/>
                  </a:schemeClr>
                </a:solidFill>
              </a:rPr>
              <a:t>   Percentage reduction in </a:t>
            </a:r>
            <a:r>
              <a:rPr lang="en-GB" sz="1600" dirty="0" err="1">
                <a:solidFill>
                  <a:schemeClr val="accent5">
                    <a:lumMod val="10000"/>
                  </a:schemeClr>
                </a:solidFill>
              </a:rPr>
              <a:t>rms</a:t>
            </a:r>
            <a:r>
              <a:rPr lang="en-GB" sz="1600" dirty="0">
                <a:solidFill>
                  <a:schemeClr val="accent5">
                    <a:lumMod val="10000"/>
                  </a:schemeClr>
                </a:solidFill>
              </a:rPr>
              <a:t> error of the 500 </a:t>
            </a:r>
            <a:r>
              <a:rPr lang="en-GB" sz="1600" dirty="0" err="1">
                <a:solidFill>
                  <a:schemeClr val="accent5">
                    <a:lumMod val="10000"/>
                  </a:schemeClr>
                </a:solidFill>
              </a:rPr>
              <a:t>hPa</a:t>
            </a:r>
            <a:r>
              <a:rPr lang="en-GB" sz="16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5">
                    <a:lumMod val="10000"/>
                  </a:schemeClr>
                </a:solidFill>
              </a:rPr>
              <a:t>geopotential</a:t>
            </a:r>
            <a:r>
              <a:rPr lang="en-GB" sz="1600" dirty="0">
                <a:solidFill>
                  <a:schemeClr val="accent5">
                    <a:lumMod val="10000"/>
                  </a:schemeClr>
                </a:solidFill>
              </a:rPr>
              <a:t> heights at </a:t>
            </a:r>
            <a:r>
              <a:rPr lang="en-GB" sz="1600">
                <a:solidFill>
                  <a:schemeClr val="accent5">
                    <a:lumMod val="10000"/>
                  </a:schemeClr>
                </a:solidFill>
              </a:rPr>
              <a:t>days 1, 3 and 5</a:t>
            </a:r>
            <a:endParaRPr lang="en-GB" sz="1600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GB" sz="1600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accent5">
                    <a:lumMod val="10000"/>
                  </a:schemeClr>
                </a:solidFill>
              </a:rPr>
              <a:t>   for Northern and Southern hemisphere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GB" sz="1600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accent5">
                    <a:lumMod val="10000"/>
                  </a:schemeClr>
                </a:solidFill>
              </a:rPr>
              <a:t>   Error bars show the 95% confidence interval representing statistical significance</a:t>
            </a:r>
          </a:p>
          <a:p>
            <a:pPr>
              <a:buFont typeface="Wingdings" pitchFamily="2" charset="2"/>
              <a:buChar char="§"/>
              <a:defRPr/>
            </a:pPr>
            <a:endParaRPr lang="en-GB" sz="1600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GB" sz="1200" b="0" dirty="0">
                <a:solidFill>
                  <a:schemeClr val="accent5">
                    <a:lumMod val="10000"/>
                  </a:schemeClr>
                </a:solidFill>
              </a:rPr>
              <a:t>Healy, English et al., (2013), ECMWF Newsletter No. 137 </a:t>
            </a:r>
            <a:endParaRPr lang="en-GB" sz="1200" dirty="0">
              <a:solidFill>
                <a:srgbClr val="4E0B5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8914"/>
            <a:ext cx="8382000" cy="561100"/>
          </a:xfrm>
        </p:spPr>
        <p:txBody>
          <a:bodyPr/>
          <a:lstStyle/>
          <a:p>
            <a:pPr algn="ctr"/>
            <a:r>
              <a:rPr lang="en-GB" sz="2000" dirty="0" smtClean="0"/>
              <a:t>Roots of GSICS – CGMS 25 in 1997 in St. Petersburg</a:t>
            </a:r>
            <a:endParaRPr lang="en-GB" sz="2000" dirty="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268413"/>
            <a:ext cx="8858250" cy="46085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GB" sz="2000" b="1" dirty="0"/>
              <a:t>Action 25.29 </a:t>
            </a:r>
            <a:r>
              <a:rPr lang="en-GB" sz="2000" dirty="0"/>
              <a:t>- Each CGMS operator to commence satellite </a:t>
            </a:r>
            <a:r>
              <a:rPr lang="en-GB" sz="2000" dirty="0" err="1"/>
              <a:t>intercalibration</a:t>
            </a:r>
            <a:r>
              <a:rPr lang="en-GB" sz="2000" dirty="0"/>
              <a:t> activities and to identify a coordinator for such activity before CGMS XXVI.</a:t>
            </a:r>
          </a:p>
          <a:p>
            <a:pPr>
              <a:lnSpc>
                <a:spcPct val="90000"/>
              </a:lnSpc>
              <a:buNone/>
            </a:pPr>
            <a:r>
              <a:rPr lang="en-GB" sz="2000" dirty="0"/>
              <a:t>=&gt; Closing of action: </a:t>
            </a: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EUMETSAT</a:t>
            </a:r>
            <a:r>
              <a:rPr lang="en-GB" sz="2000" dirty="0"/>
              <a:t>, NOAA/NESDIS, JMA and PRC </a:t>
            </a:r>
            <a:r>
              <a:rPr lang="en-GB" sz="2000" dirty="0" smtClean="0"/>
              <a:t>commenced </a:t>
            </a:r>
            <a:r>
              <a:rPr lang="en-GB" sz="2000" dirty="0" err="1"/>
              <a:t>intercalibration</a:t>
            </a:r>
            <a:r>
              <a:rPr lang="en-GB" sz="2000" dirty="0"/>
              <a:t> activities. …. </a:t>
            </a: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coordinators </a:t>
            </a:r>
            <a:r>
              <a:rPr lang="en-GB" sz="2000" dirty="0" smtClean="0"/>
              <a:t>selected from </a:t>
            </a:r>
            <a:r>
              <a:rPr lang="en-GB" sz="2000" dirty="0"/>
              <a:t>NOAA, EUMETSAT, Russia (</a:t>
            </a:r>
            <a:r>
              <a:rPr lang="en-GB" sz="2000" dirty="0" err="1"/>
              <a:t>Roshydromet</a:t>
            </a:r>
            <a:r>
              <a:rPr lang="en-GB" sz="2000" dirty="0"/>
              <a:t>), China (CMA), Japan (JMA) and India (IMD).</a:t>
            </a:r>
          </a:p>
          <a:p>
            <a:pPr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  <a:buNone/>
            </a:pPr>
            <a:r>
              <a:rPr lang="en-GB" sz="2000" b="1" dirty="0"/>
              <a:t>Action 25.30</a:t>
            </a:r>
            <a:r>
              <a:rPr lang="en-GB" sz="2000" dirty="0"/>
              <a:t>:  All CGMS satellite operators to request an AVHRR data set with the assistance of NOAA/NESDIS, for cross-calibration with their geostationary satellite, by 31 October 1997 and NOAA/NESDIS to provide the data on request.</a:t>
            </a:r>
          </a:p>
          <a:p>
            <a:pPr>
              <a:lnSpc>
                <a:spcPct val="90000"/>
              </a:lnSpc>
              <a:buFont typeface="Symbol"/>
              <a:buChar char="Þ"/>
            </a:pPr>
            <a:r>
              <a:rPr lang="en-GB" sz="2000" dirty="0" smtClean="0"/>
              <a:t> Closing </a:t>
            </a:r>
            <a:r>
              <a:rPr lang="en-GB" sz="2000" dirty="0"/>
              <a:t>of action: … </a:t>
            </a:r>
            <a:r>
              <a:rPr lang="en-GB" sz="2000" dirty="0" smtClean="0"/>
              <a:t>papers </a:t>
            </a:r>
            <a:r>
              <a:rPr lang="en-GB" sz="2000" dirty="0"/>
              <a:t>from NOAA, JMA, CMA and </a:t>
            </a:r>
            <a:r>
              <a:rPr lang="en-GB" sz="2000" dirty="0" smtClean="0"/>
              <a:t>EUMETSAT</a:t>
            </a:r>
          </a:p>
          <a:p>
            <a:pPr>
              <a:lnSpc>
                <a:spcPct val="90000"/>
              </a:lnSpc>
              <a:buFont typeface="Symbol"/>
              <a:buChar char="Þ"/>
            </a:pPr>
            <a:endParaRPr lang="en-GB" sz="2000" dirty="0" smtClean="0"/>
          </a:p>
          <a:p>
            <a:pPr>
              <a:lnSpc>
                <a:spcPct val="90000"/>
              </a:lnSpc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CGMS-26 in 1998 featured a paper: </a:t>
            </a:r>
            <a:r>
              <a:rPr lang="en-GB" sz="2000" b="1" dirty="0" smtClean="0">
                <a:solidFill>
                  <a:srgbClr val="FF0000"/>
                </a:solidFill>
              </a:rPr>
              <a:t>‘Program </a:t>
            </a:r>
            <a:r>
              <a:rPr lang="en-GB" sz="2000" b="1" dirty="0" smtClean="0">
                <a:solidFill>
                  <a:srgbClr val="FF0000"/>
                </a:solidFill>
              </a:rPr>
              <a:t>for the </a:t>
            </a:r>
            <a:r>
              <a:rPr lang="en-GB" sz="2000" b="1" dirty="0" err="1" smtClean="0">
                <a:solidFill>
                  <a:srgbClr val="FF0000"/>
                </a:solidFill>
              </a:rPr>
              <a:t>Intercalibration</a:t>
            </a:r>
            <a:r>
              <a:rPr lang="en-GB" sz="2000" b="1" dirty="0" smtClean="0">
                <a:solidFill>
                  <a:srgbClr val="FF0000"/>
                </a:solidFill>
              </a:rPr>
              <a:t> of GMS, GOES and </a:t>
            </a:r>
            <a:r>
              <a:rPr lang="en-GB" sz="2000" b="1" dirty="0" err="1" smtClean="0">
                <a:solidFill>
                  <a:srgbClr val="FF0000"/>
                </a:solidFill>
              </a:rPr>
              <a:t>Meteosat</a:t>
            </a:r>
            <a:r>
              <a:rPr lang="en-GB" sz="2000" b="1" dirty="0" smtClean="0">
                <a:solidFill>
                  <a:srgbClr val="FF0000"/>
                </a:solidFill>
              </a:rPr>
              <a:t> versus HIRS and AVHRR IR </a:t>
            </a:r>
            <a:r>
              <a:rPr lang="en-GB" sz="2000" b="1" dirty="0" smtClean="0">
                <a:solidFill>
                  <a:srgbClr val="FF0000"/>
                </a:solidFill>
              </a:rPr>
              <a:t>Radiances’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(Working paper USA-WP-21: Lead author </a:t>
            </a:r>
            <a:r>
              <a:rPr lang="en-GB" sz="2000" dirty="0" smtClean="0">
                <a:solidFill>
                  <a:srgbClr val="FF0000"/>
                </a:solidFill>
              </a:rPr>
              <a:t>Paul </a:t>
            </a:r>
            <a:r>
              <a:rPr lang="en-GB" sz="2000" dirty="0" smtClean="0">
                <a:solidFill>
                  <a:srgbClr val="FF0000"/>
                </a:solidFill>
              </a:rPr>
              <a:t>Menzel from NOAA)</a:t>
            </a:r>
            <a:endParaRPr lang="en-GB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Formal beginning of GSICS reported in Nature, 2007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IE" sz="2800" b="1" dirty="0" smtClean="0"/>
              <a:t>Plans forge ahead for better weather monitoring </a:t>
            </a:r>
          </a:p>
          <a:p>
            <a:pPr>
              <a:buNone/>
            </a:pPr>
            <a:r>
              <a:rPr lang="en-IE" sz="2400" dirty="0" smtClean="0"/>
              <a:t>by </a:t>
            </a:r>
            <a:r>
              <a:rPr lang="en-IE" sz="2400" dirty="0" err="1" smtClean="0"/>
              <a:t>Quirin</a:t>
            </a:r>
            <a:r>
              <a:rPr lang="en-IE" sz="2400" dirty="0" smtClean="0"/>
              <a:t> </a:t>
            </a:r>
            <a:r>
              <a:rPr lang="en-IE" sz="2400" dirty="0" err="1" smtClean="0"/>
              <a:t>Schiermeier</a:t>
            </a:r>
            <a:r>
              <a:rPr lang="en-IE" sz="2400" dirty="0" smtClean="0"/>
              <a:t> in </a:t>
            </a:r>
            <a:r>
              <a:rPr lang="en-GB" sz="2400" dirty="0" smtClean="0"/>
              <a:t>NATURE, </a:t>
            </a:r>
            <a:r>
              <a:rPr lang="en-GB" sz="2400" dirty="0" err="1" smtClean="0"/>
              <a:t>Vol</a:t>
            </a:r>
            <a:r>
              <a:rPr lang="en-GB" sz="2400" dirty="0" smtClean="0"/>
              <a:t> 447, 24 May 2007</a:t>
            </a:r>
          </a:p>
          <a:p>
            <a:pPr>
              <a:buNone/>
            </a:pPr>
            <a:endParaRPr lang="en-IE" sz="2800" dirty="0" smtClean="0"/>
          </a:p>
          <a:p>
            <a:pPr>
              <a:buNone/>
            </a:pPr>
            <a:r>
              <a:rPr lang="en-IE" sz="2800" dirty="0" smtClean="0"/>
              <a:t>Quote: </a:t>
            </a:r>
          </a:p>
          <a:p>
            <a:pPr>
              <a:buNone/>
            </a:pPr>
            <a:r>
              <a:rPr lang="en-IE" sz="2800" dirty="0" smtClean="0"/>
              <a:t>‘Meeting last week in Geneva, the </a:t>
            </a:r>
            <a:r>
              <a:rPr lang="en-GB" sz="2800" dirty="0" smtClean="0">
                <a:solidFill>
                  <a:srgbClr val="FF0000"/>
                </a:solidFill>
              </a:rPr>
              <a:t>World Meteorological Organization </a:t>
            </a:r>
            <a:r>
              <a:rPr lang="en-IE" sz="2800" dirty="0" smtClean="0">
                <a:solidFill>
                  <a:srgbClr val="FF0000"/>
                </a:solidFill>
              </a:rPr>
              <a:t>announced plans for a Global </a:t>
            </a:r>
            <a:r>
              <a:rPr lang="en-IE" sz="2800" dirty="0" err="1" smtClean="0">
                <a:solidFill>
                  <a:srgbClr val="FF0000"/>
                </a:solidFill>
              </a:rPr>
              <a:t>Spacebased</a:t>
            </a:r>
            <a:r>
              <a:rPr lang="en-IE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Inter-Calibration System </a:t>
            </a:r>
            <a:r>
              <a:rPr lang="en-IE" sz="2800" dirty="0" smtClean="0">
                <a:solidFill>
                  <a:srgbClr val="FF0000"/>
                </a:solidFill>
              </a:rPr>
              <a:t>(GSICS). </a:t>
            </a:r>
            <a:r>
              <a:rPr lang="en-IE" sz="2800" dirty="0" smtClean="0"/>
              <a:t>The initiative will ask national satellite agencies to take steps to ensure better comparability of satellite measurements made by </a:t>
            </a:r>
            <a:r>
              <a:rPr lang="en-GB" sz="2800" dirty="0" smtClean="0"/>
              <a:t>different instruments and satellites, </a:t>
            </a:r>
            <a:r>
              <a:rPr lang="en-IE" sz="2800" dirty="0" smtClean="0"/>
              <a:t>and to tie these measurements to </a:t>
            </a:r>
            <a:r>
              <a:rPr lang="en-GB" sz="2800" dirty="0" smtClean="0"/>
              <a:t>absolute references.’</a:t>
            </a:r>
          </a:p>
          <a:p>
            <a:pPr>
              <a:buNone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800" i="1" dirty="0" smtClean="0">
                <a:solidFill>
                  <a:schemeClr val="tx1"/>
                </a:solidFill>
              </a:rPr>
              <a:t>Activity since then led by </a:t>
            </a:r>
            <a:r>
              <a:rPr lang="en-GB" sz="2800" i="1" dirty="0" smtClean="0">
                <a:solidFill>
                  <a:schemeClr val="tx1"/>
                </a:solidFill>
              </a:rPr>
              <a:t>Mitch </a:t>
            </a:r>
            <a:r>
              <a:rPr lang="en-GB" sz="2800" i="1" dirty="0" smtClean="0">
                <a:solidFill>
                  <a:schemeClr val="tx1"/>
                </a:solidFill>
              </a:rPr>
              <a:t>Goldberg, </a:t>
            </a:r>
            <a:r>
              <a:rPr lang="en-GB" sz="2800" i="1" dirty="0" smtClean="0">
                <a:solidFill>
                  <a:schemeClr val="tx1"/>
                </a:solidFill>
              </a:rPr>
              <a:t>NOAA as Chair; </a:t>
            </a:r>
            <a:endParaRPr lang="en-GB" sz="2800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800" i="1" dirty="0" smtClean="0">
                <a:solidFill>
                  <a:schemeClr val="tx1"/>
                </a:solidFill>
              </a:rPr>
              <a:t>Key support </a:t>
            </a:r>
            <a:r>
              <a:rPr lang="en-GB" sz="2800" i="1" dirty="0" smtClean="0">
                <a:solidFill>
                  <a:schemeClr val="tx1"/>
                </a:solidFill>
              </a:rPr>
              <a:t>from WMO, Jerome Lafeuille.  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0"/>
            <a:ext cx="8986837" cy="904875"/>
          </a:xfrm>
        </p:spPr>
        <p:txBody>
          <a:bodyPr/>
          <a:lstStyle/>
          <a:p>
            <a:pPr marL="179388" algn="ctr" eaLnBrk="1" hangingPunct="1"/>
            <a:r>
              <a:rPr lang="en-GB" altLang="en-US" sz="2400" smtClean="0">
                <a:latin typeface="Arial" charset="0"/>
                <a:cs typeface="Arial" charset="0"/>
              </a:rPr>
              <a:t> Meteosat Third Generation (MTG)  In-Orbit Configuration </a:t>
            </a:r>
            <a:br>
              <a:rPr lang="en-GB" altLang="en-US" sz="2400" smtClean="0">
                <a:latin typeface="Arial" charset="0"/>
                <a:cs typeface="Arial" charset="0"/>
              </a:rPr>
            </a:br>
            <a:r>
              <a:rPr lang="en-GB" altLang="en-US" sz="2400" smtClean="0">
                <a:latin typeface="Arial" charset="0"/>
                <a:cs typeface="Arial" charset="0"/>
              </a:rPr>
              <a:t>=&gt; An </a:t>
            </a:r>
            <a:r>
              <a:rPr lang="en-GB" altLang="en-US" sz="2400" u="sng" smtClean="0">
                <a:latin typeface="Arial" charset="0"/>
                <a:cs typeface="Arial" charset="0"/>
              </a:rPr>
              <a:t>imaging </a:t>
            </a:r>
            <a:r>
              <a:rPr lang="en-GB" altLang="en-US" sz="2400" smtClean="0">
                <a:latin typeface="Arial" charset="0"/>
                <a:cs typeface="Arial" charset="0"/>
              </a:rPr>
              <a:t>and a </a:t>
            </a:r>
            <a:r>
              <a:rPr lang="en-GB" altLang="en-US" sz="2400" u="sng" smtClean="0">
                <a:latin typeface="Arial" charset="0"/>
                <a:cs typeface="Arial" charset="0"/>
              </a:rPr>
              <a:t>sounding</a:t>
            </a:r>
            <a:r>
              <a:rPr lang="en-GB" altLang="en-US" sz="2400" smtClean="0">
                <a:latin typeface="Arial" charset="0"/>
                <a:cs typeface="Arial" charset="0"/>
              </a:rPr>
              <a:t> satellite 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0338" y="1401763"/>
            <a:ext cx="3395662" cy="3321050"/>
          </a:xfrm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 l="6842"/>
          <a:stretch>
            <a:fillRect/>
          </a:stretch>
        </p:blipFill>
        <p:spPr bwMode="auto">
          <a:xfrm>
            <a:off x="0" y="1387475"/>
            <a:ext cx="3532188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0400" y="1420813"/>
            <a:ext cx="35020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GB" alt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Payload of MTG-I:</a:t>
            </a:r>
          </a:p>
          <a:p>
            <a:pPr lvl="1" eaLnBrk="0" hangingPunct="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alt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 Flexible Combined Imager (FCI) </a:t>
            </a:r>
          </a:p>
          <a:p>
            <a:pPr lvl="1" eaLnBrk="0" hangingPunct="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alt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 Lightning Imager (LI)</a:t>
            </a:r>
          </a:p>
          <a:p>
            <a:pPr lvl="1" eaLnBrk="0" hangingPunct="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altLang="en-US" sz="1600" b="0">
                <a:solidFill>
                  <a:srgbClr val="00469B"/>
                </a:solidFill>
                <a:latin typeface="Arial" charset="0"/>
                <a:cs typeface="Arial" charset="0"/>
              </a:rPr>
              <a:t> Data Collection System (DCS)  and Search and Rescue (GEOSAR)</a:t>
            </a:r>
          </a:p>
          <a:p>
            <a:pPr eaLnBrk="0" hangingPunct="0">
              <a:spcBef>
                <a:spcPct val="50000"/>
              </a:spcBef>
            </a:pPr>
            <a:endParaRPr lang="en-GB" altLang="en-US" sz="1600" b="0">
              <a:cs typeface="Arial" charset="0"/>
            </a:endParaRPr>
          </a:p>
          <a:p>
            <a:pPr lvl="1" eaLnBrk="0" hangingPunct="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GB" alt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Payload  of  MTG-S:</a:t>
            </a:r>
          </a:p>
          <a:p>
            <a:pPr marL="358775" lvl="2" eaLnBrk="0" hangingPunct="0">
              <a:spcBef>
                <a:spcPct val="50000"/>
              </a:spcBef>
              <a:buClr>
                <a:schemeClr val="hlink"/>
              </a:buClr>
              <a:buFont typeface="Arial" charset="0"/>
              <a:buChar char="•"/>
            </a:pPr>
            <a:r>
              <a:rPr lang="en-GB" alt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 Infrared Sounder (IRS)</a:t>
            </a:r>
          </a:p>
          <a:p>
            <a:pPr marL="358775" lvl="2" eaLnBrk="0" hangingPunct="0">
              <a:spcBef>
                <a:spcPct val="50000"/>
              </a:spcBef>
              <a:buClr>
                <a:schemeClr val="hlink"/>
              </a:buClr>
              <a:buFont typeface="Arial" charset="0"/>
              <a:buChar char="•"/>
            </a:pPr>
            <a:r>
              <a:rPr lang="en-GB" alt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 Ultra-violet, Visible and Near Infrared Sounder (UVN). </a:t>
            </a:r>
          </a:p>
          <a:p>
            <a:pPr marL="358775" lvl="2" eaLnBrk="0" hangingPunct="0">
              <a:spcBef>
                <a:spcPct val="50000"/>
              </a:spcBef>
              <a:buClr>
                <a:schemeClr val="hlink"/>
              </a:buClr>
            </a:pPr>
            <a:r>
              <a:rPr lang="en-GB" altLang="en-US" sz="1600" b="0" i="1">
                <a:solidFill>
                  <a:srgbClr val="00469B"/>
                </a:solidFill>
                <a:latin typeface="Arial" charset="0"/>
                <a:cs typeface="Arial" charset="0"/>
              </a:rPr>
              <a:t>(UVN is provided as GMES Sentinel 4 Instruments)</a:t>
            </a:r>
            <a:endParaRPr lang="en-GB" altLang="en-US" sz="1600" b="0">
              <a:cs typeface="Arial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2563" y="4843463"/>
            <a:ext cx="3228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b="0">
                <a:cs typeface="Arial" charset="0"/>
              </a:rPr>
              <a:t>MTG-I  Imaging Satellite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321425" y="4814888"/>
            <a:ext cx="3228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b="0">
                <a:cs typeface="Arial" charset="0"/>
              </a:rPr>
              <a:t>MTG-S Sounding  Satellite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07963"/>
            <a:ext cx="8986837" cy="669925"/>
          </a:xfrm>
        </p:spPr>
        <p:txBody>
          <a:bodyPr/>
          <a:lstStyle/>
          <a:p>
            <a:pPr marL="179388" algn="ctr" eaLnBrk="1" hangingPunct="1"/>
            <a:r>
              <a:rPr lang="en-GB" altLang="en-US" smtClean="0">
                <a:latin typeface="Arial" charset="0"/>
                <a:cs typeface="Arial" charset="0"/>
              </a:rPr>
              <a:t>MTG Provides a Total of Five Missions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952500"/>
            <a:ext cx="990600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5475" indent="-625475" eaLnBrk="0" hangingPunct="0">
              <a:lnSpc>
                <a:spcPct val="85000"/>
              </a:lnSpc>
              <a:spcBef>
                <a:spcPct val="500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GB" sz="1600" dirty="0">
                <a:solidFill>
                  <a:srgbClr val="4E0B55"/>
                </a:solidFill>
                <a:latin typeface="+mn-lt"/>
              </a:rPr>
              <a:t>          </a:t>
            </a:r>
            <a:r>
              <a:rPr lang="en-GB" sz="1800" b="0" dirty="0">
                <a:solidFill>
                  <a:srgbClr val="4E0B55"/>
                </a:solidFill>
                <a:latin typeface="+mn-lt"/>
              </a:rPr>
              <a:t>FCI - Full Disk </a:t>
            </a:r>
            <a:r>
              <a:rPr lang="en-GB" sz="1800" b="0" dirty="0">
                <a:solidFill>
                  <a:srgbClr val="4E0B55"/>
                </a:solidFill>
              </a:rPr>
              <a:t>Scan </a:t>
            </a:r>
            <a:r>
              <a:rPr lang="en-GB" sz="1800" b="0" dirty="0">
                <a:solidFill>
                  <a:srgbClr val="4E0B55"/>
                </a:solidFill>
                <a:latin typeface="+mn-lt"/>
              </a:rPr>
              <a:t>Service (FCI-FDSS), global scales (Full Disk)                                              RC = 10 min, with 16 channels at spatial resolution of  1 km  (8 solar channels)          						   and  2 km  (8 thermal channels)</a:t>
            </a:r>
          </a:p>
          <a:p>
            <a:pPr marL="625475" indent="-625475" eaLnBrk="0" hangingPunct="0">
              <a:spcBef>
                <a:spcPct val="500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GB" sz="1800" b="0" dirty="0">
                <a:solidFill>
                  <a:srgbClr val="4E0B55"/>
                </a:solidFill>
                <a:latin typeface="+mn-lt"/>
              </a:rPr>
              <a:t>         </a:t>
            </a:r>
            <a:r>
              <a:rPr lang="en-GB" sz="1800" b="0" dirty="0">
                <a:solidFill>
                  <a:srgbClr val="4E0B55"/>
                </a:solidFill>
              </a:rPr>
              <a:t>FCI - Rapid Scan Service (FCI-RSS), </a:t>
            </a:r>
            <a:r>
              <a:rPr lang="en-GB" sz="1800" b="0" dirty="0">
                <a:solidFill>
                  <a:srgbClr val="4E0B55"/>
                </a:solidFill>
                <a:latin typeface="+mn-lt"/>
              </a:rPr>
              <a:t>local scales (1/4</a:t>
            </a:r>
            <a:r>
              <a:rPr lang="en-GB" sz="1800" b="0" baseline="30000" dirty="0">
                <a:solidFill>
                  <a:srgbClr val="4E0B55"/>
                </a:solidFill>
                <a:latin typeface="+mn-lt"/>
              </a:rPr>
              <a:t>th</a:t>
            </a:r>
            <a:r>
              <a:rPr lang="en-GB" sz="1800" b="0" dirty="0">
                <a:solidFill>
                  <a:srgbClr val="4E0B55"/>
                </a:solidFill>
                <a:latin typeface="+mn-lt"/>
              </a:rPr>
              <a:t> of Full Disk)                               RC = 2.5 min with 4 channels at high spatial resolution  0.5 km  (2 solar channels),                             						    and  1.0 km   (2 thermal channels)</a:t>
            </a:r>
          </a:p>
          <a:p>
            <a:pPr lvl="2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GB" sz="1800" dirty="0">
                <a:solidFill>
                  <a:srgbClr val="FF0000"/>
                </a:solidFill>
                <a:latin typeface="+mn-lt"/>
              </a:rPr>
              <a:t> IRS =&gt;  Repeat Cycle : 15 min per 1/4th of Full Disk;                                                       Spatial resolution : 4 km, </a:t>
            </a:r>
            <a:r>
              <a:rPr lang="en-GB" sz="1800" dirty="0">
                <a:solidFill>
                  <a:srgbClr val="FF0000"/>
                </a:solidFill>
              </a:rPr>
              <a:t>spectral sampling </a:t>
            </a:r>
            <a:r>
              <a:rPr lang="en-GB" sz="1800" dirty="0">
                <a:solidFill>
                  <a:srgbClr val="FF0000"/>
                </a:solidFill>
                <a:latin typeface="+mn-lt"/>
              </a:rPr>
              <a:t>at 0.625 cm</a:t>
            </a:r>
            <a:r>
              <a:rPr lang="en-GB" sz="1800" baseline="30000" dirty="0">
                <a:solidFill>
                  <a:srgbClr val="FF0000"/>
                </a:solidFill>
                <a:latin typeface="+mn-lt"/>
              </a:rPr>
              <a:t>-1</a:t>
            </a:r>
            <a:r>
              <a:rPr lang="en-GB" sz="1800" dirty="0">
                <a:solidFill>
                  <a:srgbClr val="FF0000"/>
                </a:solidFill>
                <a:latin typeface="+mn-lt"/>
              </a:rPr>
              <a:t>; </a:t>
            </a:r>
          </a:p>
          <a:p>
            <a:pPr marL="1082675" lvl="1" indent="-625475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GB" sz="1800" dirty="0">
                <a:solidFill>
                  <a:srgbClr val="FF0000"/>
                </a:solidFill>
                <a:latin typeface="+mn-lt"/>
              </a:rPr>
              <a:t>       Two bands:  Long-Wave-IR  700 – 1210 cm</a:t>
            </a:r>
            <a:r>
              <a:rPr lang="en-GB" sz="1800" baseline="30000" dirty="0">
                <a:solidFill>
                  <a:srgbClr val="FF0000"/>
                </a:solidFill>
                <a:latin typeface="+mn-lt"/>
              </a:rPr>
              <a:t>-1</a:t>
            </a:r>
            <a:r>
              <a:rPr lang="en-GB" sz="1800" dirty="0">
                <a:solidFill>
                  <a:srgbClr val="FF0000"/>
                </a:solidFill>
                <a:latin typeface="+mn-lt"/>
              </a:rPr>
              <a:t>   ~  820 spectral samples                                 	        Mid-Wave-IR  1600 – 2175 cm</a:t>
            </a:r>
            <a:r>
              <a:rPr lang="en-GB" sz="1800" baseline="30000" dirty="0">
                <a:solidFill>
                  <a:srgbClr val="FF0000"/>
                </a:solidFill>
                <a:latin typeface="+mn-lt"/>
              </a:rPr>
              <a:t>-1</a:t>
            </a:r>
            <a:r>
              <a:rPr lang="en-GB" sz="1800" dirty="0">
                <a:solidFill>
                  <a:srgbClr val="FF0000"/>
                </a:solidFill>
                <a:latin typeface="+mn-lt"/>
              </a:rPr>
              <a:t>   ~  920 spectral samples</a:t>
            </a:r>
          </a:p>
          <a:p>
            <a:pPr marL="625475" indent="-625475" eaLnBrk="0" hangingPunct="0">
              <a:spcBef>
                <a:spcPct val="500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GB" sz="1800" b="0" dirty="0">
                <a:solidFill>
                  <a:srgbClr val="4E0B55"/>
                </a:solidFill>
                <a:latin typeface="+mn-lt"/>
              </a:rPr>
              <a:t>         LI, continuously observing 80% of Full Disk:   Integration Time~1.5ms detection/mapping of Intra-Cloud and Cloud-Ground strokes at ~10km spatial resolution DE=90% (night) and DE=40% (overhead sun)</a:t>
            </a:r>
          </a:p>
          <a:p>
            <a:pPr marL="625475" indent="-625475" eaLnBrk="0" hangingPunct="0"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GB" sz="1800" b="0" dirty="0">
                <a:solidFill>
                  <a:srgbClr val="4E0B55"/>
                </a:solidFill>
                <a:latin typeface="+mn-lt"/>
              </a:rPr>
              <a:t>         UVN Sounding, implemented as GMES Sentinel 4 Instruments provided by ESA</a:t>
            </a:r>
          </a:p>
        </p:txBody>
      </p:sp>
      <p:sp>
        <p:nvSpPr>
          <p:cNvPr id="4" name="Striped Right Arrow 3"/>
          <p:cNvSpPr/>
          <p:nvPr/>
        </p:nvSpPr>
        <p:spPr bwMode="auto">
          <a:xfrm>
            <a:off x="33338" y="952500"/>
            <a:ext cx="523875" cy="330200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5" name="Striped Right Arrow 4"/>
          <p:cNvSpPr/>
          <p:nvPr/>
        </p:nvSpPr>
        <p:spPr bwMode="auto">
          <a:xfrm>
            <a:off x="33338" y="2057400"/>
            <a:ext cx="523875" cy="323850"/>
          </a:xfrm>
          <a:prstGeom prst="stripedRightArrow">
            <a:avLst>
              <a:gd name="adj1" fmla="val 50000"/>
              <a:gd name="adj2" fmla="val 48077"/>
            </a:avLst>
          </a:prstGeom>
          <a:solidFill>
            <a:srgbClr val="00B05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6" name="Striped Right Arrow 5"/>
          <p:cNvSpPr/>
          <p:nvPr/>
        </p:nvSpPr>
        <p:spPr bwMode="auto">
          <a:xfrm>
            <a:off x="33338" y="3171825"/>
            <a:ext cx="633412" cy="438150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" name="Striped Right Arrow 6"/>
          <p:cNvSpPr/>
          <p:nvPr/>
        </p:nvSpPr>
        <p:spPr bwMode="auto">
          <a:xfrm>
            <a:off x="33338" y="4676775"/>
            <a:ext cx="633412" cy="361950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8" name="Striped Right Arrow 7"/>
          <p:cNvSpPr/>
          <p:nvPr/>
        </p:nvSpPr>
        <p:spPr bwMode="auto">
          <a:xfrm>
            <a:off x="33338" y="5600700"/>
            <a:ext cx="557212" cy="382588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9388" algn="ctr" eaLnBrk="1" hangingPunct="1"/>
            <a:r>
              <a:rPr lang="en-GB" altLang="en-US" smtClean="0">
                <a:latin typeface="Arial" charset="0"/>
                <a:cs typeface="Arial" charset="0"/>
              </a:rPr>
              <a:t>MTG Programme Status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66700" y="1171575"/>
            <a:ext cx="9447213" cy="5211763"/>
          </a:xfrm>
        </p:spPr>
        <p:txBody>
          <a:bodyPr/>
          <a:lstStyle/>
          <a:p>
            <a:pPr marL="250825" indent="-250825" eaLnBrk="1" hangingPunct="1">
              <a:spcBef>
                <a:spcPct val="0"/>
              </a:spcBef>
            </a:pPr>
            <a:r>
              <a:rPr lang="en-GB" altLang="en-US" sz="2400" b="1" smtClean="0">
                <a:latin typeface="Arial" charset="0"/>
                <a:cs typeface="Arial" charset="0"/>
              </a:rPr>
              <a:t>MTG-I Satellite: </a:t>
            </a:r>
          </a:p>
          <a:p>
            <a:pPr lvl="1" eaLnBrk="1" hangingPunct="1"/>
            <a:r>
              <a:rPr lang="en-GB" altLang="en-US" sz="2400" b="1" smtClean="0">
                <a:latin typeface="Arial" charset="0"/>
                <a:cs typeface="Arial" charset="0"/>
              </a:rPr>
              <a:t>schedule is stable with FAR (Flight Acceptance Review) in July 2018.</a:t>
            </a:r>
          </a:p>
          <a:p>
            <a:pPr lvl="1" eaLnBrk="1" hangingPunct="1"/>
            <a:r>
              <a:rPr lang="en-GB" altLang="en-US" sz="2400" b="1" smtClean="0">
                <a:latin typeface="Arial" charset="0"/>
                <a:cs typeface="Arial" charset="0"/>
              </a:rPr>
              <a:t>PDR of the LI is on-going.</a:t>
            </a:r>
          </a:p>
          <a:p>
            <a:pPr lvl="1" eaLnBrk="1" hangingPunct="1"/>
            <a:endParaRPr lang="en-GB" altLang="en-US" sz="2400" b="1" smtClean="0">
              <a:latin typeface="Arial" charset="0"/>
              <a:cs typeface="Arial" charset="0"/>
            </a:endParaRPr>
          </a:p>
          <a:p>
            <a:pPr marL="250825" indent="-250825" eaLnBrk="1" hangingPunct="1">
              <a:spcBef>
                <a:spcPct val="0"/>
              </a:spcBef>
            </a:pPr>
            <a:r>
              <a:rPr lang="en-GB" altLang="en-US" sz="2400" b="1" smtClean="0">
                <a:latin typeface="Arial" charset="0"/>
                <a:cs typeface="Arial" charset="0"/>
              </a:rPr>
              <a:t>MTG-S Satellite</a:t>
            </a:r>
          </a:p>
          <a:p>
            <a:pPr lvl="1" eaLnBrk="1" hangingPunct="1"/>
            <a:r>
              <a:rPr lang="en-GB" altLang="en-US" sz="2400" b="1" smtClean="0">
                <a:latin typeface="Arial" charset="0"/>
                <a:cs typeface="Arial" charset="0"/>
              </a:rPr>
              <a:t>Most probable date for the MTG-S FAR is January 2021</a:t>
            </a:r>
          </a:p>
          <a:p>
            <a:pPr lvl="1" eaLnBrk="1" hangingPunct="1"/>
            <a:r>
              <a:rPr lang="en-GB" altLang="en-US" sz="2400" b="1" smtClean="0">
                <a:latin typeface="Arial" charset="0"/>
                <a:cs typeface="Arial" charset="0"/>
              </a:rPr>
              <a:t>Closure of the MTG-S PDR : October 2013</a:t>
            </a:r>
          </a:p>
          <a:p>
            <a:pPr lvl="1" eaLnBrk="1" hangingPunct="1"/>
            <a:r>
              <a:rPr lang="en-GB" altLang="en-US" sz="2400" b="1" smtClean="0">
                <a:latin typeface="Arial" charset="0"/>
                <a:cs typeface="Arial" charset="0"/>
              </a:rPr>
              <a:t>Closure of the S-4 PDR : November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1508</TotalTime>
  <Words>1124</Words>
  <Application>Microsoft Office PowerPoint</Application>
  <PresentationFormat>A4 Paper (210x297 mm)</PresentationFormat>
  <Paragraphs>167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Viewgraph_Landscape_Template[1]</vt:lpstr>
      <vt:lpstr>Clip</vt:lpstr>
      <vt:lpstr>Slide 1</vt:lpstr>
      <vt:lpstr>Slide 2</vt:lpstr>
      <vt:lpstr> Selected Highlights from 2013</vt:lpstr>
      <vt:lpstr>Metop dual operation =&gt; beneficial impact on NWP</vt:lpstr>
      <vt:lpstr>Roots of GSICS – CGMS 25 in 1997 in St. Petersburg</vt:lpstr>
      <vt:lpstr>Formal beginning of GSICS reported in Nature, 2007 </vt:lpstr>
      <vt:lpstr> Meteosat Third Generation (MTG)  In-Orbit Configuration  =&gt; An imaging and a sounding satellite </vt:lpstr>
      <vt:lpstr>MTG Provides a Total of Five Missions</vt:lpstr>
      <vt:lpstr>MTG Programme Status</vt:lpstr>
      <vt:lpstr>Calibration / Inter-calibration (GSICS) contributions to MTG/FCI</vt:lpstr>
      <vt:lpstr>Calibration / Inter-calibration (GSICS) contributions to MTG/FCI</vt:lpstr>
      <vt:lpstr> EPS-SG (Second Generation) Payload 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Johannes Schmetz</cp:lastModifiedBy>
  <cp:revision>178</cp:revision>
  <cp:lastPrinted>2006-03-06T14:11:17Z</cp:lastPrinted>
  <dcterms:created xsi:type="dcterms:W3CDTF">2014-02-05T10:11:59Z</dcterms:created>
  <dcterms:modified xsi:type="dcterms:W3CDTF">2014-03-21T13:01:06Z</dcterms:modified>
</cp:coreProperties>
</file>