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4">
  <p:sldMasterIdLst>
    <p:sldMasterId id="2147483811" r:id="rId1"/>
  </p:sldMasterIdLst>
  <p:notesMasterIdLst>
    <p:notesMasterId r:id="rId28"/>
  </p:notesMasterIdLst>
  <p:handoutMasterIdLst>
    <p:handoutMasterId r:id="rId29"/>
  </p:handoutMasterIdLst>
  <p:sldIdLst>
    <p:sldId id="448" r:id="rId2"/>
    <p:sldId id="1439" r:id="rId3"/>
    <p:sldId id="1350" r:id="rId4"/>
    <p:sldId id="1351" r:id="rId5"/>
    <p:sldId id="1436" r:id="rId6"/>
    <p:sldId id="1427" r:id="rId7"/>
    <p:sldId id="1433" r:id="rId8"/>
    <p:sldId id="1434" r:id="rId9"/>
    <p:sldId id="1428" r:id="rId10"/>
    <p:sldId id="1435" r:id="rId11"/>
    <p:sldId id="1441" r:id="rId12"/>
    <p:sldId id="1442" r:id="rId13"/>
    <p:sldId id="1352" r:id="rId14"/>
    <p:sldId id="1353" r:id="rId15"/>
    <p:sldId id="1438" r:id="rId16"/>
    <p:sldId id="1430" r:id="rId17"/>
    <p:sldId id="1431" r:id="rId18"/>
    <p:sldId id="1440" r:id="rId19"/>
    <p:sldId id="1101" r:id="rId20"/>
    <p:sldId id="1233" r:id="rId21"/>
    <p:sldId id="1234" r:id="rId22"/>
    <p:sldId id="1250" r:id="rId23"/>
    <p:sldId id="1437" r:id="rId24"/>
    <p:sldId id="1247" r:id="rId25"/>
    <p:sldId id="1248" r:id="rId26"/>
    <p:sldId id="1018" r:id="rId27"/>
  </p:sldIdLst>
  <p:sldSz cx="9906000" cy="6858000" type="A4"/>
  <p:notesSz cx="6794500" cy="9906000"/>
  <p:defaultTextStyle>
    <a:defPPr>
      <a:defRPr lang="en-GB"/>
    </a:defPPr>
    <a:lvl1pPr algn="ctr" rtl="0" eaLnBrk="0" fontAlgn="base" hangingPunct="0">
      <a:spcBef>
        <a:spcPct val="0"/>
      </a:spcBef>
      <a:spcAft>
        <a:spcPct val="0"/>
      </a:spcAft>
      <a:defRPr sz="1600" b="1" kern="1200">
        <a:solidFill>
          <a:srgbClr val="990099"/>
        </a:solidFill>
        <a:latin typeface="Helvetica" pitchFamily="34" charset="0"/>
        <a:ea typeface="+mn-ea"/>
        <a:cs typeface="+mn-cs"/>
      </a:defRPr>
    </a:lvl1pPr>
    <a:lvl2pPr marL="457200" algn="ctr" rtl="0" eaLnBrk="0" fontAlgn="base" hangingPunct="0">
      <a:spcBef>
        <a:spcPct val="0"/>
      </a:spcBef>
      <a:spcAft>
        <a:spcPct val="0"/>
      </a:spcAft>
      <a:defRPr sz="1600" b="1" kern="1200">
        <a:solidFill>
          <a:srgbClr val="990099"/>
        </a:solidFill>
        <a:latin typeface="Helvetica" pitchFamily="34" charset="0"/>
        <a:ea typeface="+mn-ea"/>
        <a:cs typeface="+mn-cs"/>
      </a:defRPr>
    </a:lvl2pPr>
    <a:lvl3pPr marL="914400" algn="ctr" rtl="0" eaLnBrk="0" fontAlgn="base" hangingPunct="0">
      <a:spcBef>
        <a:spcPct val="0"/>
      </a:spcBef>
      <a:spcAft>
        <a:spcPct val="0"/>
      </a:spcAft>
      <a:defRPr sz="1600" b="1" kern="1200">
        <a:solidFill>
          <a:srgbClr val="990099"/>
        </a:solidFill>
        <a:latin typeface="Helvetica" pitchFamily="34" charset="0"/>
        <a:ea typeface="+mn-ea"/>
        <a:cs typeface="+mn-cs"/>
      </a:defRPr>
    </a:lvl3pPr>
    <a:lvl4pPr marL="1371600" algn="ctr" rtl="0" eaLnBrk="0" fontAlgn="base" hangingPunct="0">
      <a:spcBef>
        <a:spcPct val="0"/>
      </a:spcBef>
      <a:spcAft>
        <a:spcPct val="0"/>
      </a:spcAft>
      <a:defRPr sz="1600" b="1" kern="1200">
        <a:solidFill>
          <a:srgbClr val="990099"/>
        </a:solidFill>
        <a:latin typeface="Helvetica" pitchFamily="34" charset="0"/>
        <a:ea typeface="+mn-ea"/>
        <a:cs typeface="+mn-cs"/>
      </a:defRPr>
    </a:lvl4pPr>
    <a:lvl5pPr marL="1828800" algn="ctr" rtl="0" eaLnBrk="0" fontAlgn="base" hangingPunct="0">
      <a:spcBef>
        <a:spcPct val="0"/>
      </a:spcBef>
      <a:spcAft>
        <a:spcPct val="0"/>
      </a:spcAft>
      <a:defRPr sz="1600" b="1" kern="1200">
        <a:solidFill>
          <a:srgbClr val="990099"/>
        </a:solidFill>
        <a:latin typeface="Helvetica" pitchFamily="34" charset="0"/>
        <a:ea typeface="+mn-ea"/>
        <a:cs typeface="+mn-cs"/>
      </a:defRPr>
    </a:lvl5pPr>
    <a:lvl6pPr marL="2286000" algn="l" defTabSz="914400" rtl="0" eaLnBrk="1" latinLnBrk="0" hangingPunct="1">
      <a:defRPr sz="1600" b="1" kern="1200">
        <a:solidFill>
          <a:srgbClr val="990099"/>
        </a:solidFill>
        <a:latin typeface="Helvetica" pitchFamily="34" charset="0"/>
        <a:ea typeface="+mn-ea"/>
        <a:cs typeface="+mn-cs"/>
      </a:defRPr>
    </a:lvl6pPr>
    <a:lvl7pPr marL="2743200" algn="l" defTabSz="914400" rtl="0" eaLnBrk="1" latinLnBrk="0" hangingPunct="1">
      <a:defRPr sz="1600" b="1" kern="1200">
        <a:solidFill>
          <a:srgbClr val="990099"/>
        </a:solidFill>
        <a:latin typeface="Helvetica" pitchFamily="34" charset="0"/>
        <a:ea typeface="+mn-ea"/>
        <a:cs typeface="+mn-cs"/>
      </a:defRPr>
    </a:lvl7pPr>
    <a:lvl8pPr marL="3200400" algn="l" defTabSz="914400" rtl="0" eaLnBrk="1" latinLnBrk="0" hangingPunct="1">
      <a:defRPr sz="1600" b="1" kern="1200">
        <a:solidFill>
          <a:srgbClr val="990099"/>
        </a:solidFill>
        <a:latin typeface="Helvetica" pitchFamily="34" charset="0"/>
        <a:ea typeface="+mn-ea"/>
        <a:cs typeface="+mn-cs"/>
      </a:defRPr>
    </a:lvl8pPr>
    <a:lvl9pPr marL="3657600" algn="l" defTabSz="914400" rtl="0" eaLnBrk="1" latinLnBrk="0" hangingPunct="1">
      <a:defRPr sz="1600" b="1" kern="1200">
        <a:solidFill>
          <a:srgbClr val="990099"/>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170466"/>
    <a:srgbClr val="990099"/>
    <a:srgbClr val="33CC33"/>
    <a:srgbClr val="D9D9D9"/>
    <a:srgbClr val="008080"/>
    <a:srgbClr val="5F758D"/>
    <a:srgbClr val="FFCC00"/>
    <a:srgbClr val="FFFFFF"/>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77" autoAdjust="0"/>
    <p:restoredTop sz="92020" autoAdjust="0"/>
  </p:normalViewPr>
  <p:slideViewPr>
    <p:cSldViewPr>
      <p:cViewPr varScale="1">
        <p:scale>
          <a:sx n="105" d="100"/>
          <a:sy n="105" d="100"/>
        </p:scale>
        <p:origin x="-330" y="-7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556"/>
    </p:cViewPr>
  </p:sorterViewPr>
  <p:notesViewPr>
    <p:cSldViewPr>
      <p:cViewPr varScale="1">
        <p:scale>
          <a:sx n="93" d="100"/>
          <a:sy n="93" d="100"/>
        </p:scale>
        <p:origin x="-3042" y="-120"/>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0213" cy="531813"/>
          </a:xfrm>
          <a:prstGeom prst="rect">
            <a:avLst/>
          </a:prstGeom>
          <a:noFill/>
          <a:ln w="9525">
            <a:noFill/>
            <a:miter lim="800000"/>
            <a:headEnd/>
            <a:tailEnd/>
          </a:ln>
          <a:effectLst/>
        </p:spPr>
        <p:txBody>
          <a:bodyPr vert="horz" wrap="square" lIns="91284" tIns="45642" rIns="91284" bIns="45642" numCol="1" anchor="t" anchorCtr="0" compatLnSpc="1">
            <a:prstTxWarp prst="textNoShape">
              <a:avLst/>
            </a:prstTxWarp>
          </a:bodyPr>
          <a:lstStyle>
            <a:lvl1pPr algn="l" defTabSz="913620">
              <a:defRPr sz="1200" b="0">
                <a:solidFill>
                  <a:schemeClr val="tx1"/>
                </a:solidFill>
                <a:latin typeface="Times New Roman" pitchFamily="18" charset="0"/>
              </a:defRPr>
            </a:lvl1pPr>
          </a:lstStyle>
          <a:p>
            <a:pPr>
              <a:defRPr/>
            </a:pPr>
            <a:endParaRPr lang="en-GB"/>
          </a:p>
        </p:txBody>
      </p:sp>
      <p:sp>
        <p:nvSpPr>
          <p:cNvPr id="102403" name="Rectangle 3"/>
          <p:cNvSpPr>
            <a:spLocks noGrp="1" noChangeArrowheads="1"/>
          </p:cNvSpPr>
          <p:nvPr>
            <p:ph type="dt" sz="quarter" idx="1"/>
          </p:nvPr>
        </p:nvSpPr>
        <p:spPr bwMode="auto">
          <a:xfrm>
            <a:off x="3884613" y="0"/>
            <a:ext cx="2894012" cy="531813"/>
          </a:xfrm>
          <a:prstGeom prst="rect">
            <a:avLst/>
          </a:prstGeom>
          <a:noFill/>
          <a:ln w="9525">
            <a:noFill/>
            <a:miter lim="800000"/>
            <a:headEnd/>
            <a:tailEnd/>
          </a:ln>
          <a:effectLst/>
        </p:spPr>
        <p:txBody>
          <a:bodyPr vert="horz" wrap="square" lIns="91284" tIns="45642" rIns="91284" bIns="45642" numCol="1" anchor="t" anchorCtr="0" compatLnSpc="1">
            <a:prstTxWarp prst="textNoShape">
              <a:avLst/>
            </a:prstTxWarp>
          </a:bodyPr>
          <a:lstStyle>
            <a:lvl1pPr algn="r" defTabSz="913620">
              <a:defRPr sz="1200" b="0">
                <a:solidFill>
                  <a:schemeClr val="tx1"/>
                </a:solidFill>
                <a:latin typeface="Times New Roman" pitchFamily="18" charset="0"/>
              </a:defRPr>
            </a:lvl1pPr>
          </a:lstStyle>
          <a:p>
            <a:pPr>
              <a:defRPr/>
            </a:pPr>
            <a:endParaRPr lang="en-GB"/>
          </a:p>
        </p:txBody>
      </p:sp>
      <p:sp>
        <p:nvSpPr>
          <p:cNvPr id="102404" name="Rectangle 4"/>
          <p:cNvSpPr>
            <a:spLocks noGrp="1" noChangeArrowheads="1"/>
          </p:cNvSpPr>
          <p:nvPr>
            <p:ph type="ftr" sz="quarter" idx="2"/>
          </p:nvPr>
        </p:nvSpPr>
        <p:spPr bwMode="auto">
          <a:xfrm>
            <a:off x="0" y="9429750"/>
            <a:ext cx="2970213" cy="455613"/>
          </a:xfrm>
          <a:prstGeom prst="rect">
            <a:avLst/>
          </a:prstGeom>
          <a:noFill/>
          <a:ln w="9525">
            <a:noFill/>
            <a:miter lim="800000"/>
            <a:headEnd/>
            <a:tailEnd/>
          </a:ln>
          <a:effectLst/>
        </p:spPr>
        <p:txBody>
          <a:bodyPr vert="horz" wrap="square" lIns="91284" tIns="45642" rIns="91284" bIns="45642" numCol="1" anchor="b" anchorCtr="0" compatLnSpc="1">
            <a:prstTxWarp prst="textNoShape">
              <a:avLst/>
            </a:prstTxWarp>
          </a:bodyPr>
          <a:lstStyle>
            <a:lvl1pPr algn="l" defTabSz="913620">
              <a:defRPr sz="1200" b="0">
                <a:solidFill>
                  <a:schemeClr val="tx1"/>
                </a:solidFill>
                <a:latin typeface="Times New Roman" pitchFamily="18" charset="0"/>
              </a:defRPr>
            </a:lvl1pPr>
          </a:lstStyle>
          <a:p>
            <a:pPr>
              <a:defRPr/>
            </a:pPr>
            <a:endParaRPr lang="en-GB"/>
          </a:p>
        </p:txBody>
      </p:sp>
      <p:sp>
        <p:nvSpPr>
          <p:cNvPr id="102405" name="Rectangle 5"/>
          <p:cNvSpPr>
            <a:spLocks noGrp="1" noChangeArrowheads="1"/>
          </p:cNvSpPr>
          <p:nvPr>
            <p:ph type="sldNum" sz="quarter" idx="3"/>
          </p:nvPr>
        </p:nvSpPr>
        <p:spPr bwMode="auto">
          <a:xfrm>
            <a:off x="3884613" y="9429750"/>
            <a:ext cx="2894012" cy="455613"/>
          </a:xfrm>
          <a:prstGeom prst="rect">
            <a:avLst/>
          </a:prstGeom>
          <a:noFill/>
          <a:ln w="9525">
            <a:noFill/>
            <a:miter lim="800000"/>
            <a:headEnd/>
            <a:tailEnd/>
          </a:ln>
          <a:effectLst/>
        </p:spPr>
        <p:txBody>
          <a:bodyPr vert="horz" wrap="square" lIns="91284" tIns="45642" rIns="91284" bIns="45642" numCol="1" anchor="b" anchorCtr="0" compatLnSpc="1">
            <a:prstTxWarp prst="textNoShape">
              <a:avLst/>
            </a:prstTxWarp>
          </a:bodyPr>
          <a:lstStyle>
            <a:lvl1pPr algn="r" defTabSz="913620">
              <a:defRPr sz="1200" b="0">
                <a:solidFill>
                  <a:schemeClr val="tx1"/>
                </a:solidFill>
                <a:latin typeface="Times New Roman" pitchFamily="18" charset="0"/>
              </a:defRPr>
            </a:lvl1pPr>
          </a:lstStyle>
          <a:p>
            <a:pPr>
              <a:defRPr/>
            </a:pPr>
            <a:fld id="{E5AE5227-5874-4DF7-A749-3BB31EC4E552}" type="slidenum">
              <a:rPr lang="en-GB"/>
              <a:pPr>
                <a:defRPr/>
              </a:pPr>
              <a:t>‹#›</a:t>
            </a:fld>
            <a:endParaRPr lang="en-GB"/>
          </a:p>
        </p:txBody>
      </p:sp>
    </p:spTree>
    <p:extLst>
      <p:ext uri="{BB962C8B-B14F-4D97-AF65-F5344CB8AC3E}">
        <p14:creationId xmlns="" xmlns:p14="http://schemas.microsoft.com/office/powerpoint/2010/main" val="222442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284" tIns="45642" rIns="91284" bIns="45642" numCol="1" anchor="t" anchorCtr="0" compatLnSpc="1">
            <a:prstTxWarp prst="textNoShape">
              <a:avLst/>
            </a:prstTxWarp>
          </a:bodyPr>
          <a:lstStyle>
            <a:lvl1pPr algn="l" defTabSz="913620">
              <a:defRPr sz="1200" b="0">
                <a:solidFill>
                  <a:schemeClr val="tx1"/>
                </a:solidFill>
                <a:latin typeface="Times New Roman" pitchFamily="18" charset="0"/>
              </a:defRPr>
            </a:lvl1pPr>
          </a:lstStyle>
          <a:p>
            <a:pPr>
              <a:defRPr/>
            </a:pPr>
            <a:endParaRPr lang="en-GB"/>
          </a:p>
        </p:txBody>
      </p:sp>
      <p:sp>
        <p:nvSpPr>
          <p:cNvPr id="31747"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284" tIns="45642" rIns="91284" bIns="45642" numCol="1" anchor="t" anchorCtr="0" compatLnSpc="1">
            <a:prstTxWarp prst="textNoShape">
              <a:avLst/>
            </a:prstTxWarp>
          </a:bodyPr>
          <a:lstStyle>
            <a:lvl1pPr algn="r" defTabSz="913620">
              <a:defRPr sz="1200" b="0">
                <a:solidFill>
                  <a:schemeClr val="tx1"/>
                </a:solidFill>
                <a:latin typeface="Times New Roman" pitchFamily="18" charset="0"/>
              </a:defRPr>
            </a:lvl1pPr>
          </a:lstStyle>
          <a:p>
            <a:pPr>
              <a:defRPr/>
            </a:pPr>
            <a:endParaRPr lang="en-GB"/>
          </a:p>
        </p:txBody>
      </p:sp>
      <p:sp>
        <p:nvSpPr>
          <p:cNvPr id="30724" name="Rectangle 4"/>
          <p:cNvSpPr>
            <a:spLocks noGrp="1" noRot="1" noChangeAspect="1" noChangeArrowheads="1" noTextEdit="1"/>
          </p:cNvSpPr>
          <p:nvPr>
            <p:ph type="sldImg" idx="2"/>
          </p:nvPr>
        </p:nvSpPr>
        <p:spPr bwMode="auto">
          <a:xfrm>
            <a:off x="714375" y="742950"/>
            <a:ext cx="5367338" cy="3716338"/>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906463" y="4705350"/>
            <a:ext cx="4981575" cy="4457700"/>
          </a:xfrm>
          <a:prstGeom prst="rect">
            <a:avLst/>
          </a:prstGeom>
          <a:noFill/>
          <a:ln w="9525">
            <a:noFill/>
            <a:miter lim="800000"/>
            <a:headEnd/>
            <a:tailEnd/>
          </a:ln>
          <a:effectLst/>
        </p:spPr>
        <p:txBody>
          <a:bodyPr vert="horz" wrap="square" lIns="91284" tIns="45642" rIns="91284" bIns="4564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1750"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1284" tIns="45642" rIns="91284" bIns="45642" numCol="1" anchor="b" anchorCtr="0" compatLnSpc="1">
            <a:prstTxWarp prst="textNoShape">
              <a:avLst/>
            </a:prstTxWarp>
          </a:bodyPr>
          <a:lstStyle>
            <a:lvl1pPr algn="l" defTabSz="913620">
              <a:defRPr sz="1200" b="0">
                <a:solidFill>
                  <a:schemeClr val="tx1"/>
                </a:solidFill>
                <a:latin typeface="Times New Roman" pitchFamily="18" charset="0"/>
              </a:defRPr>
            </a:lvl1pPr>
          </a:lstStyle>
          <a:p>
            <a:pPr>
              <a:defRPr/>
            </a:pPr>
            <a:endParaRPr lang="en-GB"/>
          </a:p>
        </p:txBody>
      </p:sp>
      <p:sp>
        <p:nvSpPr>
          <p:cNvPr id="31751"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1284" tIns="45642" rIns="91284" bIns="45642" numCol="1" anchor="b" anchorCtr="0" compatLnSpc="1">
            <a:prstTxWarp prst="textNoShape">
              <a:avLst/>
            </a:prstTxWarp>
          </a:bodyPr>
          <a:lstStyle>
            <a:lvl1pPr algn="r" defTabSz="913620">
              <a:defRPr sz="1200" b="0">
                <a:solidFill>
                  <a:schemeClr val="tx1"/>
                </a:solidFill>
                <a:latin typeface="Times New Roman" pitchFamily="18" charset="0"/>
              </a:defRPr>
            </a:lvl1pPr>
          </a:lstStyle>
          <a:p>
            <a:pPr>
              <a:defRPr/>
            </a:pPr>
            <a:fld id="{8BC863BD-7C8A-4B99-8B1B-6AB574743EF6}" type="slidenum">
              <a:rPr lang="en-GB"/>
              <a:pPr>
                <a:defRPr/>
              </a:pPr>
              <a:t>‹#›</a:t>
            </a:fld>
            <a:endParaRPr lang="en-GB"/>
          </a:p>
        </p:txBody>
      </p:sp>
    </p:spTree>
    <p:extLst>
      <p:ext uri="{BB962C8B-B14F-4D97-AF65-F5344CB8AC3E}">
        <p14:creationId xmlns="" xmlns:p14="http://schemas.microsoft.com/office/powerpoint/2010/main" val="11469385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smtClean="0"/>
              <a:t>Fits shown as (pre-01Oct2007,post-01Oct 2007) as apparent change in processing (thought to be AVHRR/3). Colours indicate AVHRR/3 channel.</a:t>
            </a:r>
          </a:p>
          <a:p>
            <a:r>
              <a:rPr lang="en-GB" dirty="0" smtClean="0"/>
              <a:t>Corrected AVHRR/3 = scale factor * AVHRR/3(Calibrated &amp; </a:t>
            </a:r>
            <a:r>
              <a:rPr lang="en-GB" dirty="0" err="1" smtClean="0"/>
              <a:t>Rsun_corrected</a:t>
            </a:r>
            <a:r>
              <a:rPr lang="en-GB" dirty="0" smtClean="0"/>
              <a:t>)</a:t>
            </a:r>
          </a:p>
          <a:p>
            <a:r>
              <a:rPr lang="en-GB" dirty="0" smtClean="0"/>
              <a:t>Best fit methods taken as: </a:t>
            </a:r>
          </a:p>
          <a:p>
            <a:r>
              <a:rPr lang="en-GB" dirty="0" smtClean="0"/>
              <a:t> CH1=scale factors(1.06,1.09) from: img1 </a:t>
            </a:r>
            <a:r>
              <a:rPr lang="en-GB" dirty="0" err="1" smtClean="0"/>
              <a:t>vs</a:t>
            </a:r>
            <a:r>
              <a:rPr lang="en-GB" dirty="0" smtClean="0"/>
              <a:t> spec1 (direct comparison with GOME-2 using spatial/spectral averaging)</a:t>
            </a:r>
          </a:p>
          <a:p>
            <a:r>
              <a:rPr lang="en-GB" dirty="0" smtClean="0"/>
              <a:t> CH2=scale factors(1.43,1.17) from: LUT(spec1) (Ice cloud properties predicted ch1/ch2 ratio, with CH1 correction applied)</a:t>
            </a:r>
          </a:p>
          <a:p>
            <a:r>
              <a:rPr lang="en-GB" dirty="0" smtClean="0"/>
              <a:t> CH3=scale factors(1.14,1.00) from: img1 v img2 (Comparison of AATSR </a:t>
            </a:r>
            <a:r>
              <a:rPr lang="en-GB" dirty="0" err="1" smtClean="0"/>
              <a:t>vs</a:t>
            </a:r>
            <a:r>
              <a:rPr lang="en-GB" dirty="0" smtClean="0"/>
              <a:t> AVHRR/3 1.6micron channel, spatially average over GOME-2 scenes)</a:t>
            </a:r>
          </a:p>
          <a:p>
            <a:r>
              <a:rPr lang="en-GB" dirty="0" smtClean="0"/>
              <a:t>Note 1: Due to time differences with AATSR, some scatter is expected due to scene variation, but assumed to average out over an orbit. (As the time difference is always in same sense, developing convection or burn-off of sea mist etc. may actually cause a small bias, but neglected here.)</a:t>
            </a:r>
          </a:p>
          <a:p>
            <a:r>
              <a:rPr lang="en-GB" dirty="0" smtClean="0"/>
              <a:t>Note 2: For CH2, the CH1 correction applied is that calculated for the same orbit, hence the increased scatter as scene changes effective impact twice (but again should average out over the orbit)</a:t>
            </a:r>
          </a:p>
          <a:p>
            <a:r>
              <a:rPr lang="en-GB" dirty="0" smtClean="0"/>
              <a:t>Note 3: AVHRR/3 irradiance corrected for sun-earth distance variation (not included in AVHRR/3 standard calibration)</a:t>
            </a:r>
          </a:p>
          <a:p>
            <a:r>
              <a:rPr lang="en-GB" dirty="0" smtClean="0"/>
              <a:t>Comments:</a:t>
            </a:r>
          </a:p>
          <a:p>
            <a:r>
              <a:rPr lang="en-GB" dirty="0" smtClean="0"/>
              <a:t>Diamonds (filters img1 v img2) show a bias of ~3% is expected between AVHRR/3 and AATSR if both calibrated correctly. Above (post 01Oct2007) shows AATSR 1% higher than GOME-2, AVHRR/3 9% higher than GOME-2, (i.e. 10% diff), but direct comparison suggest 15% (of which 3% attributable to filter difference (AVHRR/3 lower))</a:t>
            </a:r>
          </a:p>
          <a:p>
            <a:r>
              <a:rPr lang="en-GB" dirty="0" smtClean="0"/>
              <a:t>CH2 (x) img1 v img2 shows large scatter, but bands very different and strongly affected by water vapour, so not surprising.</a:t>
            </a:r>
          </a:p>
        </p:txBody>
      </p:sp>
      <p:sp>
        <p:nvSpPr>
          <p:cNvPr id="4" name="Slide Number Placeholder 3"/>
          <p:cNvSpPr>
            <a:spLocks noGrp="1"/>
          </p:cNvSpPr>
          <p:nvPr>
            <p:ph type="sldNum" sz="quarter" idx="10"/>
          </p:nvPr>
        </p:nvSpPr>
        <p:spPr/>
        <p:txBody>
          <a:bodyPr/>
          <a:lstStyle/>
          <a:p>
            <a:pPr>
              <a:defRPr/>
            </a:pPr>
            <a:fld id="{8BC863BD-7C8A-4B99-8B1B-6AB574743EF6}" type="slidenum">
              <a:rPr lang="en-GB" smtClean="0"/>
              <a:pPr>
                <a:defRPr/>
              </a:pPr>
              <a:t>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12813"/>
            <a:fld id="{811BFF3A-7583-4740-B23B-BEBB741E070C}" type="slidenum">
              <a:rPr lang="en-GB" smtClean="0"/>
              <a:pPr defTabSz="912813"/>
              <a:t>26</a:t>
            </a:fld>
            <a:endParaRPr lang="en-GB"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2" name="Group 41"/>
          <p:cNvGrpSpPr>
            <a:grpSpLocks noChangeAspect="1"/>
          </p:cNvGrpSpPr>
          <p:nvPr userDrawn="1"/>
        </p:nvGrpSpPr>
        <p:grpSpPr bwMode="auto">
          <a:xfrm>
            <a:off x="7737475" y="6307138"/>
            <a:ext cx="1814513" cy="447675"/>
            <a:chOff x="4874" y="3973"/>
            <a:chExt cx="1143" cy="282"/>
          </a:xfrm>
        </p:grpSpPr>
        <p:sp>
          <p:nvSpPr>
            <p:cNvPr id="5" name="AutoShape 4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algn="l">
                <a:spcBef>
                  <a:spcPct val="50000"/>
                </a:spcBef>
                <a:defRPr/>
              </a:pPr>
              <a:endParaRPr lang="en-GB" sz="900">
                <a:solidFill>
                  <a:srgbClr val="FFFFFF"/>
                </a:solidFill>
                <a:latin typeface="Tahoma" pitchFamily="34" charset="0"/>
              </a:endParaRPr>
            </a:p>
          </p:txBody>
        </p:sp>
        <p:sp>
          <p:nvSpPr>
            <p:cNvPr id="6" name="Freeform 43"/>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7" name="Freeform 44"/>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8" name="Freeform 45"/>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9" name="Freeform 46"/>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10" name="Freeform 47"/>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11" name="Freeform 48"/>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12" name="Freeform 49"/>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13" name="Freeform 50"/>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pic>
          <p:nvPicPr>
            <p:cNvPr id="14" name="Picture 51"/>
            <p:cNvPicPr>
              <a:picLocks noChangeAspect="1" noChangeArrowheads="1"/>
            </p:cNvPicPr>
            <p:nvPr userDrawn="1"/>
          </p:nvPicPr>
          <p:blipFill>
            <a:blip r:embed="rId3" cstate="print"/>
            <a:srcRect/>
            <a:stretch>
              <a:fillRect/>
            </a:stretch>
          </p:blipFill>
          <p:spPr bwMode="auto">
            <a:xfrm>
              <a:off x="4929" y="4026"/>
              <a:ext cx="176" cy="176"/>
            </a:xfrm>
            <a:prstGeom prst="rect">
              <a:avLst/>
            </a:prstGeom>
            <a:noFill/>
            <a:ln w="9525">
              <a:noFill/>
              <a:miter lim="800000"/>
              <a:headEnd/>
              <a:tailEnd/>
            </a:ln>
          </p:spPr>
        </p:pic>
      </p:grpSp>
      <p:sp>
        <p:nvSpPr>
          <p:cNvPr id="16" name="AutoShape 5"/>
          <p:cNvSpPr>
            <a:spLocks noChangeAspect="1" noChangeArrowheads="1" noTextEdit="1"/>
          </p:cNvSpPr>
          <p:nvPr/>
        </p:nvSpPr>
        <p:spPr bwMode="auto">
          <a:xfrm>
            <a:off x="0" y="3244850"/>
            <a:ext cx="9906000" cy="288925"/>
          </a:xfrm>
          <a:prstGeom prst="rect">
            <a:avLst/>
          </a:prstGeom>
          <a:noFill/>
          <a:ln w="9525">
            <a:noFill/>
            <a:miter lim="800000"/>
            <a:headEnd/>
            <a:tailEnd/>
          </a:ln>
        </p:spPr>
        <p:txBody>
          <a:bodyPr/>
          <a:lstStyle/>
          <a:p>
            <a:pPr algn="l">
              <a:spcBef>
                <a:spcPct val="50000"/>
              </a:spcBef>
              <a:defRPr/>
            </a:pPr>
            <a:endParaRPr lang="en-GB" sz="900">
              <a:solidFill>
                <a:srgbClr val="FFFFFF"/>
              </a:solidFill>
              <a:latin typeface="Tahoma" pitchFamily="34" charset="0"/>
            </a:endParaRPr>
          </a:p>
        </p:txBody>
      </p:sp>
      <p:grpSp>
        <p:nvGrpSpPr>
          <p:cNvPr id="3" name="Group 6"/>
          <p:cNvGrpSpPr>
            <a:grpSpLocks/>
          </p:cNvGrpSpPr>
          <p:nvPr/>
        </p:nvGrpSpPr>
        <p:grpSpPr bwMode="auto">
          <a:xfrm>
            <a:off x="4763" y="3098800"/>
            <a:ext cx="9901237" cy="128588"/>
            <a:chOff x="3" y="2044"/>
            <a:chExt cx="6237" cy="179"/>
          </a:xfrm>
        </p:grpSpPr>
        <p:sp>
          <p:nvSpPr>
            <p:cNvPr id="18" name="Rectangle 7"/>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algn="l">
                <a:spcBef>
                  <a:spcPct val="50000"/>
                </a:spcBef>
                <a:defRPr/>
              </a:pPr>
              <a:endParaRPr lang="en-GB" sz="900">
                <a:solidFill>
                  <a:srgbClr val="FFFFFF"/>
                </a:solidFill>
                <a:latin typeface="Tahoma" pitchFamily="34" charset="0"/>
              </a:endParaRPr>
            </a:p>
          </p:txBody>
        </p:sp>
        <p:sp>
          <p:nvSpPr>
            <p:cNvPr id="19" name="Rectangle 8"/>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algn="l">
                <a:spcBef>
                  <a:spcPct val="50000"/>
                </a:spcBef>
                <a:defRPr/>
              </a:pPr>
              <a:endParaRPr lang="en-GB" sz="900">
                <a:solidFill>
                  <a:srgbClr val="FFFFFF"/>
                </a:solidFill>
                <a:latin typeface="Tahoma" pitchFamily="34" charset="0"/>
              </a:endParaRPr>
            </a:p>
          </p:txBody>
        </p:sp>
        <p:sp>
          <p:nvSpPr>
            <p:cNvPr id="20" name="Rectangle 9"/>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algn="l">
                <a:spcBef>
                  <a:spcPct val="50000"/>
                </a:spcBef>
                <a:defRPr/>
              </a:pPr>
              <a:endParaRPr lang="en-GB" sz="900">
                <a:solidFill>
                  <a:srgbClr val="FFFFFF"/>
                </a:solidFill>
                <a:latin typeface="Tahoma" pitchFamily="34" charset="0"/>
              </a:endParaRPr>
            </a:p>
          </p:txBody>
        </p:sp>
        <p:sp>
          <p:nvSpPr>
            <p:cNvPr id="21" name="Rectangle 10"/>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algn="l">
                <a:spcBef>
                  <a:spcPct val="50000"/>
                </a:spcBef>
                <a:defRPr/>
              </a:pPr>
              <a:endParaRPr lang="en-GB" sz="900">
                <a:solidFill>
                  <a:srgbClr val="FFFFFF"/>
                </a:solidFill>
                <a:latin typeface="Tahoma" pitchFamily="34" charset="0"/>
              </a:endParaRPr>
            </a:p>
          </p:txBody>
        </p:sp>
        <p:sp>
          <p:nvSpPr>
            <p:cNvPr id="22" name="Rectangle 11"/>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algn="l">
                <a:spcBef>
                  <a:spcPct val="50000"/>
                </a:spcBef>
                <a:defRPr/>
              </a:pPr>
              <a:endParaRPr lang="en-GB" sz="900">
                <a:solidFill>
                  <a:srgbClr val="FFFFFF"/>
                </a:solidFill>
                <a:latin typeface="Tahoma" pitchFamily="34" charset="0"/>
              </a:endParaRPr>
            </a:p>
          </p:txBody>
        </p:sp>
      </p:grpSp>
      <p:grpSp>
        <p:nvGrpSpPr>
          <p:cNvPr id="4" name="Group 53"/>
          <p:cNvGrpSpPr>
            <a:grpSpLocks noChangeAspect="1"/>
          </p:cNvGrpSpPr>
          <p:nvPr userDrawn="1"/>
        </p:nvGrpSpPr>
        <p:grpSpPr bwMode="auto">
          <a:xfrm>
            <a:off x="7737475" y="6307138"/>
            <a:ext cx="1814513" cy="447675"/>
            <a:chOff x="4874" y="3973"/>
            <a:chExt cx="1143" cy="282"/>
          </a:xfrm>
        </p:grpSpPr>
        <p:sp>
          <p:nvSpPr>
            <p:cNvPr id="24" name="AutoShape 5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algn="l">
                <a:spcBef>
                  <a:spcPct val="50000"/>
                </a:spcBef>
                <a:defRPr/>
              </a:pPr>
              <a:endParaRPr lang="en-GB" sz="900">
                <a:solidFill>
                  <a:srgbClr val="FFFFFF"/>
                </a:solidFill>
                <a:latin typeface="Tahoma" pitchFamily="34" charset="0"/>
              </a:endParaRPr>
            </a:p>
          </p:txBody>
        </p:sp>
        <p:sp>
          <p:nvSpPr>
            <p:cNvPr id="25" name="Freeform 54"/>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26" name="Freeform 55"/>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27" name="Freeform 56"/>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28" name="Freeform 57"/>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29" name="Freeform 58"/>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30" name="Freeform 59"/>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31" name="Freeform 60"/>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32" name="Freeform 61"/>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pic>
          <p:nvPicPr>
            <p:cNvPr id="33" name="Picture 62"/>
            <p:cNvPicPr>
              <a:picLocks noChangeAspect="1" noChangeArrowheads="1"/>
            </p:cNvPicPr>
            <p:nvPr userDrawn="1"/>
          </p:nvPicPr>
          <p:blipFill>
            <a:blip r:embed="rId3" cstate="print"/>
            <a:srcRect/>
            <a:stretch>
              <a:fillRect/>
            </a:stretch>
          </p:blipFill>
          <p:spPr bwMode="auto">
            <a:xfrm>
              <a:off x="4929" y="4026"/>
              <a:ext cx="176" cy="176"/>
            </a:xfrm>
            <a:prstGeom prst="rect">
              <a:avLst/>
            </a:prstGeom>
            <a:noFill/>
            <a:ln w="9525">
              <a:noFill/>
              <a:miter lim="800000"/>
              <a:headEnd/>
              <a:tailEnd/>
            </a:ln>
          </p:spPr>
        </p:pic>
      </p:grpSp>
      <p:sp>
        <p:nvSpPr>
          <p:cNvPr id="328706" name="Rectangle 2"/>
          <p:cNvSpPr>
            <a:spLocks noGrp="1" noChangeArrowheads="1"/>
          </p:cNvSpPr>
          <p:nvPr>
            <p:ph type="ctrTitle" sz="quarter"/>
          </p:nvPr>
        </p:nvSpPr>
        <p:spPr>
          <a:xfrm>
            <a:off x="3965575" y="666750"/>
            <a:ext cx="5676900" cy="1319213"/>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3956050" y="1992313"/>
            <a:ext cx="5694363" cy="1093787"/>
          </a:xfrm>
        </p:spPr>
        <p:txBody>
          <a:bodyPr/>
          <a:lstStyle>
            <a:lvl1pPr marL="0" indent="0">
              <a:defRPr sz="1800">
                <a:solidFill>
                  <a:schemeClr val="bg1"/>
                </a:solidFill>
                <a:latin typeface="Century Gothic" pitchFamily="34" charset="0"/>
              </a:defRPr>
            </a:lvl1pPr>
          </a:lstStyle>
          <a:p>
            <a:r>
              <a:rPr lang="en-GB"/>
              <a:t>Click to edit Master subtitle style</a:t>
            </a:r>
          </a:p>
        </p:txBody>
      </p:sp>
      <p:sp>
        <p:nvSpPr>
          <p:cNvPr id="34" name="TextBox 33"/>
          <p:cNvSpPr txBox="1"/>
          <p:nvPr userDrawn="1"/>
        </p:nvSpPr>
        <p:spPr>
          <a:xfrm>
            <a:off x="328612" y="6451600"/>
            <a:ext cx="6784628" cy="261610"/>
          </a:xfrm>
          <a:prstGeom prst="rect">
            <a:avLst/>
          </a:prstGeom>
          <a:noFill/>
        </p:spPr>
        <p:txBody>
          <a:bodyPr wrap="square">
            <a:spAutoFit/>
          </a:bodyPr>
          <a:lstStyle/>
          <a:p>
            <a:pPr algn="l">
              <a:defRPr/>
            </a:pPr>
            <a:r>
              <a:rPr lang="en-GB" sz="1100" baseline="0" dirty="0" smtClean="0">
                <a:solidFill>
                  <a:srgbClr val="002060"/>
                </a:solidFill>
                <a:latin typeface="BankGothic Md BT"/>
              </a:rPr>
              <a:t>GOME-2 </a:t>
            </a:r>
            <a:r>
              <a:rPr lang="en-GB" sz="1100" baseline="0" dirty="0" err="1" smtClean="0">
                <a:solidFill>
                  <a:srgbClr val="002060"/>
                </a:solidFill>
                <a:latin typeface="BankGothic Md BT"/>
              </a:rPr>
              <a:t>Metop</a:t>
            </a:r>
            <a:r>
              <a:rPr lang="en-GB" sz="1100" baseline="0" dirty="0" smtClean="0">
                <a:solidFill>
                  <a:srgbClr val="002060"/>
                </a:solidFill>
                <a:latin typeface="BankGothic Md BT"/>
              </a:rPr>
              <a:t> instrument review - November 2013, EUMETSAT</a:t>
            </a:r>
            <a:r>
              <a:rPr lang="en-GB" sz="1100" baseline="0" dirty="0">
                <a:solidFill>
                  <a:srgbClr val="002060"/>
                </a:solidFill>
                <a:latin typeface="BankGothic Md BT"/>
              </a:rPr>
              <a:t>	</a:t>
            </a:r>
            <a:r>
              <a:rPr lang="en-GB" sz="1100" baseline="0" dirty="0" smtClean="0">
                <a:solidFill>
                  <a:srgbClr val="002060"/>
                </a:solidFill>
                <a:latin typeface="BankGothic Md BT"/>
              </a:rPr>
              <a:t>	</a:t>
            </a:r>
            <a:r>
              <a:rPr lang="de-DE" sz="1100" dirty="0" smtClean="0">
                <a:solidFill>
                  <a:srgbClr val="002060"/>
                </a:solidFill>
                <a:latin typeface="BankGothic Md BT"/>
              </a:rPr>
              <a:t>Slide</a:t>
            </a:r>
            <a:r>
              <a:rPr lang="de-DE" sz="1100" dirty="0">
                <a:solidFill>
                  <a:srgbClr val="002060"/>
                </a:solidFill>
                <a:latin typeface="BankGothic Md BT"/>
              </a:rPr>
              <a:t>: </a:t>
            </a:r>
            <a:fld id="{D2DDE2D0-36E2-4D3C-A9AF-713EED030A7F}" type="slidenum">
              <a:rPr lang="de-DE" sz="1100">
                <a:solidFill>
                  <a:srgbClr val="002060"/>
                </a:solidFill>
                <a:latin typeface="BankGothic Md BT"/>
              </a:rPr>
              <a:pPr algn="l">
                <a:defRPr/>
              </a:pPr>
              <a:t>‹#›</a:t>
            </a:fld>
            <a:endParaRPr lang="de-DE" sz="1100" dirty="0">
              <a:solidFill>
                <a:srgbClr val="002060"/>
              </a:solidFill>
              <a:latin typeface="BankGothic Md BT"/>
            </a:endParaRPr>
          </a:p>
        </p:txBody>
      </p:sp>
    </p:spTree>
  </p:cSld>
  <p:clrMapOvr>
    <a:masterClrMapping/>
  </p:clrMapOvr>
  <p:transition/>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pic>
        <p:nvPicPr>
          <p:cNvPr id="7" name="Picture 6" descr="EUMETSATLogo_hor_noTagline_gradient_CMYK"/>
          <p:cNvPicPr>
            <a:picLocks noChangeAspect="1" noChangeArrowheads="1"/>
          </p:cNvPicPr>
          <p:nvPr userDrawn="1"/>
        </p:nvPicPr>
        <p:blipFill>
          <a:blip r:embed="rId2" cstate="print"/>
          <a:srcRect/>
          <a:stretch>
            <a:fillRect/>
          </a:stretch>
        </p:blipFill>
        <p:spPr bwMode="auto">
          <a:xfrm>
            <a:off x="7185025" y="6092825"/>
            <a:ext cx="2544763" cy="630238"/>
          </a:xfrm>
          <a:prstGeom prst="rect">
            <a:avLst/>
          </a:prstGeom>
          <a:noFill/>
          <a:ln w="9525">
            <a:noFill/>
            <a:miter lim="800000"/>
            <a:headEnd/>
            <a:tailEnd/>
          </a:ln>
        </p:spPr>
      </p:pic>
      <p:sp>
        <p:nvSpPr>
          <p:cNvPr id="4" name="TextBox 3"/>
          <p:cNvSpPr txBox="1"/>
          <p:nvPr userDrawn="1"/>
        </p:nvSpPr>
        <p:spPr>
          <a:xfrm>
            <a:off x="328612" y="6451600"/>
            <a:ext cx="6784628" cy="261610"/>
          </a:xfrm>
          <a:prstGeom prst="rect">
            <a:avLst/>
          </a:prstGeom>
          <a:noFill/>
        </p:spPr>
        <p:txBody>
          <a:bodyPr wrap="square">
            <a:spAutoFit/>
          </a:bodyPr>
          <a:lstStyle/>
          <a:p>
            <a:pPr algn="l">
              <a:defRPr/>
            </a:pPr>
            <a:r>
              <a:rPr lang="en-GB" sz="1100" baseline="0" dirty="0" smtClean="0">
                <a:solidFill>
                  <a:srgbClr val="002060"/>
                </a:solidFill>
                <a:latin typeface="BankGothic Md BT"/>
              </a:rPr>
              <a:t>GOME-2 </a:t>
            </a:r>
            <a:r>
              <a:rPr lang="en-GB" sz="1100" baseline="0" dirty="0" err="1" smtClean="0">
                <a:solidFill>
                  <a:srgbClr val="002060"/>
                </a:solidFill>
                <a:latin typeface="BankGothic Md BT"/>
              </a:rPr>
              <a:t>Metop</a:t>
            </a:r>
            <a:r>
              <a:rPr lang="en-GB" sz="1100" baseline="0" dirty="0" smtClean="0">
                <a:solidFill>
                  <a:srgbClr val="002060"/>
                </a:solidFill>
                <a:latin typeface="BankGothic Md BT"/>
              </a:rPr>
              <a:t> instrument review - November 2013, EUMETSAT</a:t>
            </a:r>
            <a:r>
              <a:rPr lang="en-GB" sz="1100" baseline="0" dirty="0">
                <a:solidFill>
                  <a:srgbClr val="002060"/>
                </a:solidFill>
                <a:latin typeface="BankGothic Md BT"/>
              </a:rPr>
              <a:t>	</a:t>
            </a:r>
            <a:r>
              <a:rPr lang="en-GB" sz="1100" baseline="0" dirty="0" smtClean="0">
                <a:solidFill>
                  <a:srgbClr val="002060"/>
                </a:solidFill>
                <a:latin typeface="BankGothic Md BT"/>
              </a:rPr>
              <a:t>	</a:t>
            </a:r>
            <a:r>
              <a:rPr lang="de-DE" sz="1100" dirty="0" smtClean="0">
                <a:solidFill>
                  <a:srgbClr val="002060"/>
                </a:solidFill>
                <a:latin typeface="BankGothic Md BT"/>
              </a:rPr>
              <a:t>Slide</a:t>
            </a:r>
            <a:r>
              <a:rPr lang="de-DE" sz="1100" dirty="0">
                <a:solidFill>
                  <a:srgbClr val="002060"/>
                </a:solidFill>
                <a:latin typeface="BankGothic Md BT"/>
              </a:rPr>
              <a:t>: </a:t>
            </a:r>
            <a:fld id="{D2DDE2D0-36E2-4D3C-A9AF-713EED030A7F}" type="slidenum">
              <a:rPr lang="de-DE" sz="1100">
                <a:solidFill>
                  <a:srgbClr val="002060"/>
                </a:solidFill>
                <a:latin typeface="BankGothic Md BT"/>
              </a:rPr>
              <a:pPr algn="l">
                <a:defRPr/>
              </a:pPr>
              <a:t>‹#›</a:t>
            </a:fld>
            <a:endParaRPr lang="de-DE" sz="1100" dirty="0">
              <a:solidFill>
                <a:srgbClr val="002060"/>
              </a:solidFill>
              <a:latin typeface="BankGothic Md BT"/>
            </a:endParaRP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pic>
        <p:nvPicPr>
          <p:cNvPr id="6" name="Picture 6" descr="EUMETSATLogo_hor_noTagline_gradient_CMYK"/>
          <p:cNvPicPr>
            <a:picLocks noChangeAspect="1" noChangeArrowheads="1"/>
          </p:cNvPicPr>
          <p:nvPr userDrawn="1"/>
        </p:nvPicPr>
        <p:blipFill>
          <a:blip r:embed="rId2" cstate="print"/>
          <a:srcRect/>
          <a:stretch>
            <a:fillRect/>
          </a:stretch>
        </p:blipFill>
        <p:spPr bwMode="auto">
          <a:xfrm>
            <a:off x="7185025" y="6092825"/>
            <a:ext cx="2544763" cy="63023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latin typeface="Tahoma" pitchFamily="34" charset="0"/>
                <a:cs typeface="Tahoma" pitchFamily="34" charset="0"/>
              </a:defRPr>
            </a:lvl1pPr>
            <a:lvl2pPr>
              <a:defRPr sz="1800">
                <a:latin typeface="Tahoma" pitchFamily="34" charset="0"/>
                <a:cs typeface="Tahoma" pitchFamily="34" charset="0"/>
              </a:defRPr>
            </a:lvl2pPr>
            <a:lvl3pPr>
              <a:defRPr sz="1800">
                <a:solidFill>
                  <a:schemeClr val="tx2"/>
                </a:solidFill>
                <a:latin typeface="Tahoma" pitchFamily="34" charset="0"/>
                <a:cs typeface="Tahoma" pitchFamily="34" charset="0"/>
              </a:defRPr>
            </a:lvl3pPr>
            <a:lvl4pPr>
              <a:defRPr sz="1800">
                <a:solidFill>
                  <a:schemeClr val="tx2"/>
                </a:solidFill>
                <a:latin typeface="Tahoma" pitchFamily="34" charset="0"/>
                <a:cs typeface="Tahoma" pitchFamily="34" charset="0"/>
              </a:defRPr>
            </a:lvl4pPr>
            <a:lvl5pPr>
              <a:defRPr sz="1800">
                <a:solidFill>
                  <a:schemeClr val="tx2"/>
                </a:solidFill>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328612" y="6451600"/>
            <a:ext cx="6784628" cy="261610"/>
          </a:xfrm>
          <a:prstGeom prst="rect">
            <a:avLst/>
          </a:prstGeom>
          <a:noFill/>
        </p:spPr>
        <p:txBody>
          <a:bodyPr wrap="square">
            <a:spAutoFit/>
          </a:bodyPr>
          <a:lstStyle/>
          <a:p>
            <a:pPr algn="l">
              <a:defRPr/>
            </a:pPr>
            <a:r>
              <a:rPr lang="en-GB" sz="1100" baseline="0" dirty="0" smtClean="0">
                <a:solidFill>
                  <a:srgbClr val="002060"/>
                </a:solidFill>
                <a:latin typeface="BankGothic Md BT"/>
              </a:rPr>
              <a:t>GOME-2 </a:t>
            </a:r>
            <a:r>
              <a:rPr lang="en-GB" sz="1100" baseline="0" dirty="0" err="1" smtClean="0">
                <a:solidFill>
                  <a:srgbClr val="002060"/>
                </a:solidFill>
                <a:latin typeface="BankGothic Md BT"/>
              </a:rPr>
              <a:t>Metop</a:t>
            </a:r>
            <a:r>
              <a:rPr lang="en-GB" sz="1100" baseline="0" dirty="0" smtClean="0">
                <a:solidFill>
                  <a:srgbClr val="002060"/>
                </a:solidFill>
                <a:latin typeface="BankGothic Md BT"/>
              </a:rPr>
              <a:t> instrument review - November 2013, EUMETSAT</a:t>
            </a:r>
            <a:r>
              <a:rPr lang="en-GB" sz="1100" baseline="0" dirty="0">
                <a:solidFill>
                  <a:srgbClr val="002060"/>
                </a:solidFill>
                <a:latin typeface="BankGothic Md BT"/>
              </a:rPr>
              <a:t>	</a:t>
            </a:r>
            <a:r>
              <a:rPr lang="en-GB" sz="1100" baseline="0" dirty="0" smtClean="0">
                <a:solidFill>
                  <a:srgbClr val="002060"/>
                </a:solidFill>
                <a:latin typeface="BankGothic Md BT"/>
              </a:rPr>
              <a:t>	</a:t>
            </a:r>
            <a:r>
              <a:rPr lang="de-DE" sz="1100" dirty="0" smtClean="0">
                <a:solidFill>
                  <a:srgbClr val="002060"/>
                </a:solidFill>
                <a:latin typeface="BankGothic Md BT"/>
              </a:rPr>
              <a:t>Slide</a:t>
            </a:r>
            <a:r>
              <a:rPr lang="de-DE" sz="1100" dirty="0">
                <a:solidFill>
                  <a:srgbClr val="002060"/>
                </a:solidFill>
                <a:latin typeface="BankGothic Md BT"/>
              </a:rPr>
              <a:t>: </a:t>
            </a:r>
            <a:fld id="{D2DDE2D0-36E2-4D3C-A9AF-713EED030A7F}" type="slidenum">
              <a:rPr lang="de-DE" sz="1100">
                <a:solidFill>
                  <a:srgbClr val="002060"/>
                </a:solidFill>
                <a:latin typeface="BankGothic Md BT"/>
              </a:rPr>
              <a:pPr algn="l">
                <a:defRPr/>
              </a:pPr>
              <a:t>‹#›</a:t>
            </a:fld>
            <a:endParaRPr lang="de-DE" sz="1100" dirty="0">
              <a:solidFill>
                <a:srgbClr val="002060"/>
              </a:solidFill>
              <a:latin typeface="BankGothic Md BT"/>
            </a:endParaRP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5438" y="238125"/>
            <a:ext cx="9150350" cy="8397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grpSp>
        <p:nvGrpSpPr>
          <p:cNvPr id="2" name="Group 41"/>
          <p:cNvGrpSpPr>
            <a:grpSpLocks noChangeAspect="1"/>
          </p:cNvGrpSpPr>
          <p:nvPr/>
        </p:nvGrpSpPr>
        <p:grpSpPr bwMode="auto">
          <a:xfrm>
            <a:off x="7737475" y="6307138"/>
            <a:ext cx="1814513" cy="447675"/>
            <a:chOff x="4874" y="3973"/>
            <a:chExt cx="1143" cy="282"/>
          </a:xfrm>
        </p:grpSpPr>
        <p:sp>
          <p:nvSpPr>
            <p:cNvPr id="327722" name="AutoShape 4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algn="l">
                <a:spcBef>
                  <a:spcPct val="50000"/>
                </a:spcBef>
                <a:defRPr/>
              </a:pPr>
              <a:endParaRPr lang="en-GB" sz="900">
                <a:solidFill>
                  <a:srgbClr val="FFFFFF"/>
                </a:solidFill>
                <a:latin typeface="Tahoma" pitchFamily="34" charset="0"/>
              </a:endParaRPr>
            </a:p>
          </p:txBody>
        </p:sp>
        <p:sp>
          <p:nvSpPr>
            <p:cNvPr id="327723" name="Freeform 43"/>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327724" name="Freeform 44"/>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327725" name="Freeform 45"/>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327726" name="Freeform 46"/>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327727" name="Freeform 47"/>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327728" name="Freeform 48"/>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327729" name="Freeform 49"/>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sp>
          <p:nvSpPr>
            <p:cNvPr id="327730" name="Freeform 50"/>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algn="l">
                <a:spcBef>
                  <a:spcPct val="50000"/>
                </a:spcBef>
                <a:defRPr/>
              </a:pPr>
              <a:endParaRPr lang="en-GB" sz="900">
                <a:solidFill>
                  <a:srgbClr val="FFFFFF"/>
                </a:solidFill>
                <a:latin typeface="Tahoma" pitchFamily="34" charset="0"/>
              </a:endParaRPr>
            </a:p>
          </p:txBody>
        </p:sp>
        <p:pic>
          <p:nvPicPr>
            <p:cNvPr id="2063" name="Picture 51"/>
            <p:cNvPicPr>
              <a:picLocks noChangeAspect="1" noChangeArrowheads="1"/>
            </p:cNvPicPr>
            <p:nvPr userDrawn="1"/>
          </p:nvPicPr>
          <p:blipFill>
            <a:blip r:embed="rId6" cstate="print"/>
            <a:srcRect/>
            <a:stretch>
              <a:fillRect/>
            </a:stretch>
          </p:blipFill>
          <p:spPr bwMode="auto">
            <a:xfrm>
              <a:off x="4929" y="4026"/>
              <a:ext cx="176" cy="176"/>
            </a:xfrm>
            <a:prstGeom prst="rect">
              <a:avLst/>
            </a:prstGeom>
            <a:noFill/>
            <a:ln w="9525">
              <a:noFill/>
              <a:miter lim="800000"/>
              <a:headEnd/>
              <a:tailEnd/>
            </a:ln>
          </p:spPr>
        </p:pic>
      </p:grpSp>
      <p:sp>
        <p:nvSpPr>
          <p:cNvPr id="2052" name="Rectangle 58"/>
          <p:cNvSpPr>
            <a:spLocks noGrp="1" noChangeArrowheads="1"/>
          </p:cNvSpPr>
          <p:nvPr>
            <p:ph type="body" idx="1"/>
          </p:nvPr>
        </p:nvSpPr>
        <p:spPr bwMode="auto">
          <a:xfrm>
            <a:off x="322263" y="1401763"/>
            <a:ext cx="9148762"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7" name="TextBox 16"/>
          <p:cNvSpPr txBox="1"/>
          <p:nvPr/>
        </p:nvSpPr>
        <p:spPr>
          <a:xfrm>
            <a:off x="328612" y="6451600"/>
            <a:ext cx="6784628" cy="261610"/>
          </a:xfrm>
          <a:prstGeom prst="rect">
            <a:avLst/>
          </a:prstGeom>
          <a:noFill/>
        </p:spPr>
        <p:txBody>
          <a:bodyPr wrap="square">
            <a:spAutoFit/>
          </a:bodyPr>
          <a:lstStyle/>
          <a:p>
            <a:pPr algn="l">
              <a:defRPr/>
            </a:pPr>
            <a:r>
              <a:rPr lang="en-GB" sz="1100" baseline="0" dirty="0" smtClean="0">
                <a:solidFill>
                  <a:srgbClr val="002060"/>
                </a:solidFill>
                <a:latin typeface="BankGothic Md BT"/>
              </a:rPr>
              <a:t>GOME-2 </a:t>
            </a:r>
            <a:r>
              <a:rPr lang="en-GB" sz="1100" baseline="0" dirty="0" err="1" smtClean="0">
                <a:solidFill>
                  <a:srgbClr val="002060"/>
                </a:solidFill>
                <a:latin typeface="BankGothic Md BT"/>
              </a:rPr>
              <a:t>Metop</a:t>
            </a:r>
            <a:r>
              <a:rPr lang="en-GB" sz="1100" baseline="0" dirty="0" smtClean="0">
                <a:solidFill>
                  <a:srgbClr val="002060"/>
                </a:solidFill>
                <a:latin typeface="BankGothic Md BT"/>
              </a:rPr>
              <a:t> instrument review - November 2013, EUMETSAT</a:t>
            </a:r>
            <a:r>
              <a:rPr lang="en-GB" sz="1100" baseline="0" dirty="0">
                <a:solidFill>
                  <a:srgbClr val="002060"/>
                </a:solidFill>
                <a:latin typeface="BankGothic Md BT"/>
              </a:rPr>
              <a:t>	</a:t>
            </a:r>
            <a:r>
              <a:rPr lang="en-GB" sz="1100" baseline="0" dirty="0" smtClean="0">
                <a:solidFill>
                  <a:srgbClr val="002060"/>
                </a:solidFill>
                <a:latin typeface="BankGothic Md BT"/>
              </a:rPr>
              <a:t>	</a:t>
            </a:r>
            <a:r>
              <a:rPr lang="de-DE" sz="1100" dirty="0" smtClean="0">
                <a:solidFill>
                  <a:srgbClr val="002060"/>
                </a:solidFill>
                <a:latin typeface="BankGothic Md BT"/>
              </a:rPr>
              <a:t>Slide</a:t>
            </a:r>
            <a:r>
              <a:rPr lang="de-DE" sz="1100" dirty="0">
                <a:solidFill>
                  <a:srgbClr val="002060"/>
                </a:solidFill>
                <a:latin typeface="BankGothic Md BT"/>
              </a:rPr>
              <a:t>: </a:t>
            </a:r>
            <a:fld id="{D2DDE2D0-36E2-4D3C-A9AF-713EED030A7F}" type="slidenum">
              <a:rPr lang="de-DE" sz="1100">
                <a:solidFill>
                  <a:srgbClr val="002060"/>
                </a:solidFill>
                <a:latin typeface="BankGothic Md BT"/>
              </a:rPr>
              <a:pPr algn="l">
                <a:defRPr/>
              </a:pPr>
              <a:t>‹#›</a:t>
            </a:fld>
            <a:endParaRPr lang="de-DE" sz="1100" dirty="0">
              <a:solidFill>
                <a:srgbClr val="002060"/>
              </a:solidFill>
              <a:latin typeface="BankGothic Md BT"/>
            </a:endParaRP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entury Gothic" pitchFamily="34" charset="0"/>
        </a:defRPr>
      </a:lvl2pPr>
      <a:lvl3pPr algn="l" rtl="0" eaLnBrk="0" fontAlgn="base" hangingPunct="0">
        <a:spcBef>
          <a:spcPct val="0"/>
        </a:spcBef>
        <a:spcAft>
          <a:spcPct val="0"/>
        </a:spcAft>
        <a:defRPr sz="2800" b="1">
          <a:solidFill>
            <a:schemeClr val="bg1"/>
          </a:solidFill>
          <a:latin typeface="Century Gothic" pitchFamily="34" charset="0"/>
        </a:defRPr>
      </a:lvl3pPr>
      <a:lvl4pPr algn="l" rtl="0" eaLnBrk="0" fontAlgn="base" hangingPunct="0">
        <a:spcBef>
          <a:spcPct val="0"/>
        </a:spcBef>
        <a:spcAft>
          <a:spcPct val="0"/>
        </a:spcAft>
        <a:defRPr sz="2800" b="1">
          <a:solidFill>
            <a:schemeClr val="bg1"/>
          </a:solidFill>
          <a:latin typeface="Century Gothic" pitchFamily="34" charset="0"/>
        </a:defRPr>
      </a:lvl4pPr>
      <a:lvl5pPr algn="l" rtl="0" eaLnBrk="0" fontAlgn="base" hangingPunct="0">
        <a:spcBef>
          <a:spcPct val="0"/>
        </a:spcBef>
        <a:spcAft>
          <a:spcPct val="0"/>
        </a:spcAft>
        <a:defRPr sz="2800" b="1">
          <a:solidFill>
            <a:schemeClr val="bg1"/>
          </a:solidFill>
          <a:latin typeface="Century Gothic" pitchFamily="34" charset="0"/>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Char char="•"/>
        <a:defRPr sz="24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400">
          <a:solidFill>
            <a:schemeClr val="tx2"/>
          </a:solidFill>
          <a:latin typeface="+mn-lt"/>
        </a:defRPr>
      </a:lvl4pPr>
      <a:lvl5pPr marL="2057400" indent="-228600" algn="l" rtl="0" eaLnBrk="0" fontAlgn="base" hangingPunct="0">
        <a:spcBef>
          <a:spcPct val="20000"/>
        </a:spcBef>
        <a:spcAft>
          <a:spcPct val="0"/>
        </a:spcAft>
        <a:buChar char="»"/>
        <a:defRPr sz="2400">
          <a:solidFill>
            <a:schemeClr val="tx2"/>
          </a:solidFill>
          <a:latin typeface="+mn-lt"/>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3512840" y="692696"/>
            <a:ext cx="6264573" cy="2160239"/>
          </a:xfrm>
        </p:spPr>
        <p:txBody>
          <a:bodyPr/>
          <a:lstStyle/>
          <a:p>
            <a:r>
              <a:rPr lang="en-GB" sz="2800" dirty="0" smtClean="0"/>
              <a:t>GOME-2 hyper-spectral reflectance measurements:  Inter-comparison with AVHRR and </a:t>
            </a:r>
            <a:r>
              <a:rPr lang="en-GB" sz="2800" dirty="0" err="1" smtClean="0"/>
              <a:t>Seviri</a:t>
            </a:r>
            <a:endParaRPr lang="en-GB" b="0" dirty="0" smtClean="0"/>
          </a:p>
        </p:txBody>
      </p:sp>
      <p:sp>
        <p:nvSpPr>
          <p:cNvPr id="4" name="TextBox 4"/>
          <p:cNvSpPr txBox="1">
            <a:spLocks noChangeArrowheads="1"/>
          </p:cNvSpPr>
          <p:nvPr/>
        </p:nvSpPr>
        <p:spPr bwMode="auto">
          <a:xfrm>
            <a:off x="273050" y="5229200"/>
            <a:ext cx="8712200" cy="590931"/>
          </a:xfrm>
          <a:prstGeom prst="rect">
            <a:avLst/>
          </a:prstGeom>
          <a:noFill/>
          <a:ln w="9525">
            <a:noFill/>
            <a:miter lim="800000"/>
            <a:headEnd/>
            <a:tailEnd/>
          </a:ln>
        </p:spPr>
        <p:txBody>
          <a:bodyPr>
            <a:spAutoFit/>
          </a:bodyPr>
          <a:lstStyle/>
          <a:p>
            <a:pPr algn="l">
              <a:lnSpc>
                <a:spcPct val="90000"/>
              </a:lnSpc>
            </a:pPr>
            <a:r>
              <a:rPr lang="en-GB" sz="1800" dirty="0" err="1" smtClean="0">
                <a:solidFill>
                  <a:srgbClr val="002060"/>
                </a:solidFill>
                <a:latin typeface="BankGothic Md BT" pitchFamily="32" charset="0"/>
                <a:cs typeface="Times New Roman" pitchFamily="18" charset="0"/>
              </a:rPr>
              <a:t>Rűdiger</a:t>
            </a:r>
            <a:r>
              <a:rPr lang="en-GB" sz="1800" dirty="0" smtClean="0">
                <a:solidFill>
                  <a:srgbClr val="002060"/>
                </a:solidFill>
                <a:latin typeface="BankGothic Md BT" pitchFamily="32" charset="0"/>
                <a:cs typeface="Times New Roman" pitchFamily="18" charset="0"/>
              </a:rPr>
              <a:t> Lang, Rose Munro, Antoine Lacan, Christian Retscher, Gabriele Poli, Michael </a:t>
            </a:r>
            <a:r>
              <a:rPr lang="en-GB" sz="1800" dirty="0" err="1" smtClean="0">
                <a:solidFill>
                  <a:srgbClr val="002060"/>
                </a:solidFill>
                <a:latin typeface="BankGothic Md BT" pitchFamily="32" charset="0"/>
                <a:cs typeface="Times New Roman" pitchFamily="18" charset="0"/>
              </a:rPr>
              <a:t>Grzegorski</a:t>
            </a:r>
            <a:r>
              <a:rPr lang="en-GB" sz="1800" dirty="0" smtClean="0">
                <a:solidFill>
                  <a:srgbClr val="002060"/>
                </a:solidFill>
                <a:latin typeface="BankGothic Md BT" pitchFamily="32" charset="0"/>
                <a:cs typeface="Times New Roman" pitchFamily="18" charset="0"/>
              </a:rPr>
              <a:t>, </a:t>
            </a:r>
            <a:r>
              <a:rPr lang="en-GB" sz="1800" dirty="0" err="1" smtClean="0">
                <a:solidFill>
                  <a:srgbClr val="002060"/>
                </a:solidFill>
                <a:latin typeface="BankGothic Md BT" pitchFamily="32" charset="0"/>
                <a:cs typeface="Times New Roman" pitchFamily="18" charset="0"/>
              </a:rPr>
              <a:t>Andriy</a:t>
            </a:r>
            <a:r>
              <a:rPr lang="en-GB" sz="1800" dirty="0" smtClean="0">
                <a:solidFill>
                  <a:srgbClr val="002060"/>
                </a:solidFill>
                <a:latin typeface="BankGothic Md BT" pitchFamily="32" charset="0"/>
                <a:cs typeface="Times New Roman" pitchFamily="18" charset="0"/>
              </a:rPr>
              <a:t> </a:t>
            </a:r>
            <a:r>
              <a:rPr lang="en-GB" sz="1800" dirty="0" err="1" smtClean="0">
                <a:solidFill>
                  <a:srgbClr val="002060"/>
                </a:solidFill>
                <a:latin typeface="BankGothic Md BT" pitchFamily="32" charset="0"/>
                <a:cs typeface="Times New Roman" pitchFamily="18" charset="0"/>
              </a:rPr>
              <a:t>Holdak</a:t>
            </a:r>
            <a:r>
              <a:rPr lang="en-GB" sz="1800" dirty="0" smtClean="0">
                <a:solidFill>
                  <a:srgbClr val="002060"/>
                </a:solidFill>
                <a:latin typeface="BankGothic Md BT" pitchFamily="32" charset="0"/>
                <a:cs typeface="Times New Roman" pitchFamily="18" charset="0"/>
              </a:rPr>
              <a:t>, </a:t>
            </a:r>
            <a:r>
              <a:rPr lang="en-GB" sz="1800" dirty="0" err="1" smtClean="0">
                <a:solidFill>
                  <a:srgbClr val="002060"/>
                </a:solidFill>
                <a:latin typeface="BankGothic Md BT" pitchFamily="32" charset="0"/>
                <a:cs typeface="Times New Roman" pitchFamily="18" charset="0"/>
              </a:rPr>
              <a:t>Rasmus</a:t>
            </a:r>
            <a:r>
              <a:rPr lang="en-GB" sz="1800" dirty="0" smtClean="0">
                <a:solidFill>
                  <a:srgbClr val="002060"/>
                </a:solidFill>
                <a:latin typeface="BankGothic Md BT" pitchFamily="32" charset="0"/>
                <a:cs typeface="Times New Roman" pitchFamily="18" charset="0"/>
              </a:rPr>
              <a:t> </a:t>
            </a:r>
            <a:r>
              <a:rPr lang="en-GB" sz="1800" dirty="0" err="1" smtClean="0">
                <a:solidFill>
                  <a:srgbClr val="002060"/>
                </a:solidFill>
                <a:latin typeface="BankGothic Md BT" pitchFamily="32" charset="0"/>
                <a:cs typeface="Times New Roman" pitchFamily="18" charset="0"/>
              </a:rPr>
              <a:t>Lindstrot</a:t>
            </a:r>
            <a:r>
              <a:rPr lang="en-GB" sz="1800" dirty="0" smtClean="0">
                <a:solidFill>
                  <a:srgbClr val="002060"/>
                </a:solidFill>
                <a:latin typeface="BankGothic Md BT" pitchFamily="32" charset="0"/>
                <a:cs typeface="Times New Roman" pitchFamily="18" charset="0"/>
              </a:rPr>
              <a:t> and </a:t>
            </a:r>
            <a:r>
              <a:rPr lang="en-GB" sz="1800" dirty="0" err="1" smtClean="0">
                <a:solidFill>
                  <a:srgbClr val="002060"/>
                </a:solidFill>
                <a:latin typeface="BankGothic Md BT" pitchFamily="32" charset="0"/>
                <a:cs typeface="Times New Roman" pitchFamily="18" charset="0"/>
              </a:rPr>
              <a:t>Jörg</a:t>
            </a:r>
            <a:r>
              <a:rPr lang="en-GB" sz="1800" dirty="0" smtClean="0">
                <a:solidFill>
                  <a:srgbClr val="002060"/>
                </a:solidFill>
                <a:latin typeface="BankGothic Md BT" pitchFamily="32" charset="0"/>
                <a:cs typeface="Times New Roman" pitchFamily="18" charset="0"/>
              </a:rPr>
              <a:t> Ackermann</a:t>
            </a:r>
            <a:endParaRPr lang="en-GB" sz="1800" dirty="0">
              <a:solidFill>
                <a:srgbClr val="002060"/>
              </a:solidFill>
              <a:latin typeface="BankGothic Md BT" pitchFamily="32"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S:\EPS GOME2\Meetings\GSICS\GSICS_Workshop_March14\Plots\AVHRR\120_InstThroughAvgEarthM02_R2_OPS_nonnorm_ver2_TrendfromRefl__NormFitCoeffOverViewingPosition_Wav680nm_Sahara.jpg"/>
          <p:cNvPicPr>
            <a:picLocks noChangeAspect="1" noChangeArrowheads="1"/>
          </p:cNvPicPr>
          <p:nvPr/>
        </p:nvPicPr>
        <p:blipFill>
          <a:blip r:embed="rId2" cstate="print"/>
          <a:srcRect/>
          <a:stretch>
            <a:fillRect/>
          </a:stretch>
        </p:blipFill>
        <p:spPr bwMode="auto">
          <a:xfrm>
            <a:off x="920552" y="1844824"/>
            <a:ext cx="4517233" cy="3387925"/>
          </a:xfrm>
          <a:prstGeom prst="rect">
            <a:avLst/>
          </a:prstGeom>
          <a:noFill/>
        </p:spPr>
      </p:pic>
      <p:pic>
        <p:nvPicPr>
          <p:cNvPr id="135171" name="Picture 3" descr="S:\EPS GOME2\Meetings\GSICS\GSICS_Workshop_March14\Plots\AVHRR\120_InstThroughAvgEarthM02_R2_OPS_nonnorm_ver2_TrendfromRefl__NormFitCoeffOverViewingPosition_Wav640nm_Sahara.jpg"/>
          <p:cNvPicPr>
            <a:picLocks noChangeAspect="1" noChangeArrowheads="1"/>
          </p:cNvPicPr>
          <p:nvPr/>
        </p:nvPicPr>
        <p:blipFill>
          <a:blip r:embed="rId3" cstate="print"/>
          <a:srcRect/>
          <a:stretch>
            <a:fillRect/>
          </a:stretch>
        </p:blipFill>
        <p:spPr bwMode="auto">
          <a:xfrm>
            <a:off x="920552" y="1844824"/>
            <a:ext cx="4517233" cy="3387925"/>
          </a:xfrm>
          <a:prstGeom prst="rect">
            <a:avLst/>
          </a:prstGeom>
          <a:noFill/>
        </p:spPr>
      </p:pic>
      <p:pic>
        <p:nvPicPr>
          <p:cNvPr id="135172" name="Picture 4" descr="S:\EPS GOME2\Meetings\GSICS\GSICS_Workshop_March14\Plots\AVHRR\120_InstThroughAvgEarthM02_R2_OPS_nonnorm_ver2_TrendfromRefl__NormFitCoeffOverViewingPosition_Wav660nm_Sahara.jpg"/>
          <p:cNvPicPr>
            <a:picLocks noChangeAspect="1" noChangeArrowheads="1"/>
          </p:cNvPicPr>
          <p:nvPr/>
        </p:nvPicPr>
        <p:blipFill>
          <a:blip r:embed="rId4" cstate="print"/>
          <a:srcRect/>
          <a:stretch>
            <a:fillRect/>
          </a:stretch>
        </p:blipFill>
        <p:spPr bwMode="auto">
          <a:xfrm>
            <a:off x="920552" y="1844824"/>
            <a:ext cx="4517233" cy="3387925"/>
          </a:xfrm>
          <a:prstGeom prst="rect">
            <a:avLst/>
          </a:prstGeom>
          <a:noFill/>
        </p:spPr>
      </p:pic>
      <p:pic>
        <p:nvPicPr>
          <p:cNvPr id="135174" name="Picture 6" descr="S:\EPS GOME2\Meetings\GSICS\GSICS_Workshop_March14\Plots\AVHRR\120_InstThroughAvgEarthM02_R2_OPS_nonnorm_ver2_TrendfromRefl__NormFitCoeffOverViewingPosition_Wav660nm_Sahara.jpg"/>
          <p:cNvPicPr>
            <a:picLocks noChangeAspect="1" noChangeArrowheads="1"/>
          </p:cNvPicPr>
          <p:nvPr/>
        </p:nvPicPr>
        <p:blipFill>
          <a:blip r:embed="rId4" cstate="print"/>
          <a:srcRect/>
          <a:stretch>
            <a:fillRect/>
          </a:stretch>
        </p:blipFill>
        <p:spPr bwMode="auto">
          <a:xfrm>
            <a:off x="0" y="1053376"/>
            <a:ext cx="7679999" cy="5760000"/>
          </a:xfrm>
          <a:prstGeom prst="rect">
            <a:avLst/>
          </a:prstGeom>
          <a:noFill/>
        </p:spPr>
      </p:pic>
      <p:pic>
        <p:nvPicPr>
          <p:cNvPr id="135175" name="Picture 7" descr="S:\EPS GOME2\Meetings\GSICS\GSICS_Workshop_March14\Plots\AVHRR\120_InstThroughAvgEarthM02_R2_OPS_nonnorm_ver2_TrendfromRefl__NormFitCoeffOverViewingPosition_Wav680nm_Sahara.jpg"/>
          <p:cNvPicPr>
            <a:picLocks noChangeAspect="1" noChangeArrowheads="1"/>
          </p:cNvPicPr>
          <p:nvPr/>
        </p:nvPicPr>
        <p:blipFill>
          <a:blip r:embed="rId2" cstate="print"/>
          <a:srcRect/>
          <a:stretch>
            <a:fillRect/>
          </a:stretch>
        </p:blipFill>
        <p:spPr bwMode="auto">
          <a:xfrm>
            <a:off x="0" y="1052736"/>
            <a:ext cx="7679999" cy="5760000"/>
          </a:xfrm>
          <a:prstGeom prst="rect">
            <a:avLst/>
          </a:prstGeom>
          <a:noFill/>
        </p:spPr>
      </p:pic>
      <p:pic>
        <p:nvPicPr>
          <p:cNvPr id="135176" name="Picture 8" descr="S:\EPS GOME2\Meetings\GSICS\GSICS_Workshop_March14\Plots\AVHRR\120_InstThroughAvgEarthM02_R2_OPS_nonnorm_ver2_TrendfromRefl__NormFitCoeffOverViewingPosition_Wav640nm_Sahara.jpg"/>
          <p:cNvPicPr>
            <a:picLocks noChangeAspect="1" noChangeArrowheads="1"/>
          </p:cNvPicPr>
          <p:nvPr/>
        </p:nvPicPr>
        <p:blipFill>
          <a:blip r:embed="rId3" cstate="print"/>
          <a:srcRect/>
          <a:stretch>
            <a:fillRect/>
          </a:stretch>
        </p:blipFill>
        <p:spPr bwMode="auto">
          <a:xfrm>
            <a:off x="0" y="1052736"/>
            <a:ext cx="7679999" cy="5760000"/>
          </a:xfrm>
          <a:prstGeom prst="rect">
            <a:avLst/>
          </a:prstGeom>
          <a:noFill/>
        </p:spPr>
      </p:pic>
      <p:sp>
        <p:nvSpPr>
          <p:cNvPr id="15" name="TextBox 14"/>
          <p:cNvSpPr txBox="1"/>
          <p:nvPr/>
        </p:nvSpPr>
        <p:spPr>
          <a:xfrm>
            <a:off x="8481392" y="663079"/>
            <a:ext cx="1304925" cy="461665"/>
          </a:xfrm>
          <a:prstGeom prst="rect">
            <a:avLst/>
          </a:prstGeom>
          <a:solidFill>
            <a:schemeClr val="accent1">
              <a:lumMod val="75000"/>
            </a:schemeClr>
          </a:solidFill>
        </p:spPr>
        <p:txBody>
          <a:bodyPr wrap="square" rtlCol="0">
            <a:spAutoFit/>
          </a:bodyPr>
          <a:lstStyle/>
          <a:p>
            <a:pPr algn="ctr"/>
            <a:r>
              <a:rPr lang="en-GB" sz="1200" dirty="0" smtClean="0"/>
              <a:t>GOME-2 FM3 Metop-A</a:t>
            </a:r>
            <a:endParaRPr lang="en-GB" sz="1200" dirty="0"/>
          </a:p>
        </p:txBody>
      </p:sp>
      <p:sp>
        <p:nvSpPr>
          <p:cNvPr id="16" name="Text Box 4"/>
          <p:cNvSpPr txBox="1">
            <a:spLocks noChangeArrowheads="1"/>
          </p:cNvSpPr>
          <p:nvPr/>
        </p:nvSpPr>
        <p:spPr bwMode="auto">
          <a:xfrm>
            <a:off x="200024" y="88176"/>
            <a:ext cx="8929439" cy="892552"/>
          </a:xfrm>
          <a:prstGeom prst="rect">
            <a:avLst/>
          </a:prstGeom>
          <a:noFill/>
          <a:ln w="9525" algn="ctr">
            <a:noFill/>
            <a:miter lim="800000"/>
            <a:headEnd/>
            <a:tailEnd/>
          </a:ln>
        </p:spPr>
        <p:txBody>
          <a:bodyPr wrap="square">
            <a:spAutoFit/>
          </a:bodyPr>
          <a:lstStyle/>
          <a:p>
            <a:pPr algn="l"/>
            <a:r>
              <a:rPr lang="en-GB" sz="2800" b="0" dirty="0" smtClean="0">
                <a:solidFill>
                  <a:schemeClr val="bg1"/>
                </a:solidFill>
                <a:latin typeface="Arial" pitchFamily="34" charset="0"/>
              </a:rPr>
              <a:t>GOME-2 </a:t>
            </a:r>
            <a:r>
              <a:rPr lang="en-GB" sz="2800" b="0" dirty="0" err="1" smtClean="0">
                <a:solidFill>
                  <a:schemeClr val="bg1"/>
                </a:solidFill>
                <a:latin typeface="Arial" pitchFamily="34" charset="0"/>
              </a:rPr>
              <a:t>Metop</a:t>
            </a:r>
            <a:r>
              <a:rPr lang="en-GB" sz="2800" b="0" dirty="0" smtClean="0">
                <a:solidFill>
                  <a:schemeClr val="bg1"/>
                </a:solidFill>
                <a:latin typeface="Arial" pitchFamily="34" charset="0"/>
              </a:rPr>
              <a:t>-A degradation component modelling</a:t>
            </a:r>
          </a:p>
          <a:p>
            <a:pPr algn="l"/>
            <a:r>
              <a:rPr lang="en-GB" sz="2000" b="0" dirty="0" smtClean="0">
                <a:solidFill>
                  <a:schemeClr val="bg1"/>
                </a:solidFill>
                <a:latin typeface="Arial" pitchFamily="34" charset="0"/>
              </a:rPr>
              <a:t>Sahara </a:t>
            </a:r>
            <a:r>
              <a:rPr lang="en-GB" sz="2400" b="0" dirty="0" smtClean="0">
                <a:solidFill>
                  <a:schemeClr val="bg1"/>
                </a:solidFill>
                <a:latin typeface="Arial" pitchFamily="34" charset="0"/>
              </a:rPr>
              <a:t>– </a:t>
            </a:r>
            <a:r>
              <a:rPr lang="en-GB" sz="2000" b="0" dirty="0" smtClean="0">
                <a:solidFill>
                  <a:schemeClr val="bg1"/>
                </a:solidFill>
                <a:latin typeface="Arial" pitchFamily="34" charset="0"/>
              </a:rPr>
              <a:t>Reflectivity Degradation / AVHRR ch1-domain</a:t>
            </a:r>
            <a:endParaRPr lang="en-GB" sz="2400" b="0" dirty="0">
              <a:solidFill>
                <a:schemeClr val="bg1"/>
              </a:solidFill>
              <a:latin typeface="Arial" pitchFamily="34" charset="0"/>
            </a:endParaRPr>
          </a:p>
        </p:txBody>
      </p:sp>
      <p:sp>
        <p:nvSpPr>
          <p:cNvPr id="17" name="TextBox 16"/>
          <p:cNvSpPr txBox="1"/>
          <p:nvPr/>
        </p:nvSpPr>
        <p:spPr>
          <a:xfrm>
            <a:off x="7709087" y="1340768"/>
            <a:ext cx="2212465" cy="584775"/>
          </a:xfrm>
          <a:prstGeom prst="rect">
            <a:avLst/>
          </a:prstGeom>
          <a:noFill/>
        </p:spPr>
        <p:txBody>
          <a:bodyPr wrap="none" rtlCol="0">
            <a:spAutoFit/>
          </a:bodyPr>
          <a:lstStyle/>
          <a:p>
            <a:pPr algn="l"/>
            <a:r>
              <a:rPr lang="en-GB" dirty="0" smtClean="0">
                <a:solidFill>
                  <a:srgbClr val="FF0000"/>
                </a:solidFill>
              </a:rPr>
              <a:t>R2 campaign</a:t>
            </a:r>
          </a:p>
          <a:p>
            <a:pPr algn="l"/>
            <a:r>
              <a:rPr lang="en-GB" dirty="0" smtClean="0">
                <a:solidFill>
                  <a:srgbClr val="FF0000"/>
                </a:solidFill>
              </a:rPr>
              <a:t>Jan 2007– June 2013</a:t>
            </a:r>
            <a:endParaRPr lang="en-GB" dirty="0">
              <a:solidFill>
                <a:srgbClr val="FF0000"/>
              </a:solidFill>
            </a:endParaRPr>
          </a:p>
        </p:txBody>
      </p:sp>
      <p:sp>
        <p:nvSpPr>
          <p:cNvPr id="18" name="TextBox 17"/>
          <p:cNvSpPr txBox="1"/>
          <p:nvPr/>
        </p:nvSpPr>
        <p:spPr>
          <a:xfrm>
            <a:off x="7697866" y="2276872"/>
            <a:ext cx="2007662" cy="3785652"/>
          </a:xfrm>
          <a:prstGeom prst="rect">
            <a:avLst/>
          </a:prstGeom>
          <a:noFill/>
        </p:spPr>
        <p:txBody>
          <a:bodyPr wrap="square" rtlCol="0">
            <a:spAutoFit/>
          </a:bodyPr>
          <a:lstStyle/>
          <a:p>
            <a:pPr algn="l"/>
            <a:r>
              <a:rPr lang="en-GB" dirty="0" err="1" smtClean="0">
                <a:solidFill>
                  <a:srgbClr val="1C1C1C"/>
                </a:solidFill>
              </a:rPr>
              <a:t>Reflectivtiy</a:t>
            </a:r>
            <a:r>
              <a:rPr lang="en-GB" dirty="0" smtClean="0">
                <a:solidFill>
                  <a:srgbClr val="1C1C1C"/>
                </a:solidFill>
              </a:rPr>
              <a:t> </a:t>
            </a:r>
          </a:p>
          <a:p>
            <a:pPr algn="l"/>
            <a:r>
              <a:rPr lang="en-GB" dirty="0" smtClean="0">
                <a:solidFill>
                  <a:srgbClr val="1C1C1C"/>
                </a:solidFill>
              </a:rPr>
              <a:t>Degradation</a:t>
            </a:r>
          </a:p>
          <a:p>
            <a:pPr algn="l"/>
            <a:endParaRPr lang="en-GB" dirty="0" smtClean="0"/>
          </a:p>
          <a:p>
            <a:pPr algn="l"/>
            <a:r>
              <a:rPr lang="en-GB" dirty="0" smtClean="0">
                <a:solidFill>
                  <a:srgbClr val="1C1C1C"/>
                </a:solidFill>
              </a:rPr>
              <a:t>640/660/680 nm</a:t>
            </a:r>
            <a:endParaRPr lang="en-GB" dirty="0" smtClean="0"/>
          </a:p>
          <a:p>
            <a:pPr algn="l"/>
            <a:endParaRPr lang="en-GB" dirty="0" smtClean="0"/>
          </a:p>
          <a:p>
            <a:pPr algn="l"/>
            <a:r>
              <a:rPr lang="en-GB" i="1" dirty="0" smtClean="0"/>
              <a:t>Over all</a:t>
            </a:r>
          </a:p>
          <a:p>
            <a:pPr algn="l"/>
            <a:r>
              <a:rPr lang="en-GB" i="1" dirty="0" smtClean="0"/>
              <a:t>GOME-2 viewing angles</a:t>
            </a:r>
          </a:p>
          <a:p>
            <a:pPr algn="l"/>
            <a:endParaRPr lang="en-GB" dirty="0" smtClean="0"/>
          </a:p>
          <a:p>
            <a:pPr algn="l"/>
            <a:r>
              <a:rPr lang="en-GB" dirty="0" smtClean="0">
                <a:solidFill>
                  <a:srgbClr val="1C1C1C"/>
                </a:solidFill>
              </a:rPr>
              <a:t>at</a:t>
            </a:r>
          </a:p>
          <a:p>
            <a:pPr algn="l"/>
            <a:endParaRPr lang="en-GB" dirty="0" smtClean="0"/>
          </a:p>
          <a:p>
            <a:pPr algn="l"/>
            <a:r>
              <a:rPr lang="en-GB" dirty="0" smtClean="0">
                <a:solidFill>
                  <a:srgbClr val="170466"/>
                </a:solidFill>
              </a:rPr>
              <a:t>2007/02/01</a:t>
            </a:r>
          </a:p>
          <a:p>
            <a:pPr algn="l"/>
            <a:r>
              <a:rPr lang="en-GB" dirty="0" smtClean="0">
                <a:solidFill>
                  <a:srgbClr val="FF0000"/>
                </a:solidFill>
              </a:rPr>
              <a:t>2008/02/01</a:t>
            </a:r>
          </a:p>
          <a:p>
            <a:pPr algn="l"/>
            <a:r>
              <a:rPr lang="en-GB" dirty="0" smtClean="0">
                <a:solidFill>
                  <a:srgbClr val="00B050"/>
                </a:solidFill>
              </a:rPr>
              <a:t>2009/10/01</a:t>
            </a:r>
          </a:p>
          <a:p>
            <a:pPr algn="l"/>
            <a:r>
              <a:rPr lang="en-GB" dirty="0" smtClean="0"/>
              <a:t>2011/12/01</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1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PS GOME2\Meetings\GSICS\GSICS_Workshop_March14\Plots\AVHRR\400_AVHRR_GOME_AllCollocated_g2avhrr_scan_PPF530_CGS1_M02_WithCorr_20130405043258_20130405061458.jpg"/>
          <p:cNvPicPr>
            <a:picLocks noChangeAspect="1" noChangeArrowheads="1"/>
          </p:cNvPicPr>
          <p:nvPr/>
        </p:nvPicPr>
        <p:blipFill>
          <a:blip r:embed="rId2" cstate="print"/>
          <a:srcRect/>
          <a:stretch>
            <a:fillRect/>
          </a:stretch>
        </p:blipFill>
        <p:spPr bwMode="auto">
          <a:xfrm>
            <a:off x="0" y="1196752"/>
            <a:ext cx="7200000" cy="5400000"/>
          </a:xfrm>
          <a:prstGeom prst="rect">
            <a:avLst/>
          </a:prstGeom>
          <a:noFill/>
        </p:spPr>
      </p:pic>
      <p:sp>
        <p:nvSpPr>
          <p:cNvPr id="13" name="TextBox 12"/>
          <p:cNvSpPr txBox="1"/>
          <p:nvPr/>
        </p:nvSpPr>
        <p:spPr>
          <a:xfrm>
            <a:off x="8553450" y="133350"/>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9" name="TextBox 8"/>
          <p:cNvSpPr txBox="1"/>
          <p:nvPr/>
        </p:nvSpPr>
        <p:spPr>
          <a:xfrm>
            <a:off x="7257256" y="1351215"/>
            <a:ext cx="2520280" cy="3631763"/>
          </a:xfrm>
          <a:prstGeom prst="rect">
            <a:avLst/>
          </a:prstGeom>
          <a:noFill/>
        </p:spPr>
        <p:txBody>
          <a:bodyPr wrap="square" rtlCol="0">
            <a:spAutoFit/>
          </a:bodyPr>
          <a:lstStyle/>
          <a:p>
            <a:pPr algn="l"/>
            <a:r>
              <a:rPr lang="en-GB" dirty="0" smtClean="0"/>
              <a:t>AVHRR channel 1 to GOME-2/</a:t>
            </a:r>
            <a:r>
              <a:rPr lang="en-GB" dirty="0" err="1" smtClean="0"/>
              <a:t>Metop</a:t>
            </a:r>
            <a:r>
              <a:rPr lang="en-GB" dirty="0" smtClean="0"/>
              <a:t>-A gain in reflectivity &lt;8%</a:t>
            </a:r>
          </a:p>
          <a:p>
            <a:pPr algn="l"/>
            <a:r>
              <a:rPr lang="en-GB" dirty="0" smtClean="0"/>
              <a:t>(AVHRR &lt; GOME-2)</a:t>
            </a:r>
          </a:p>
          <a:p>
            <a:pPr algn="l"/>
            <a:endParaRPr lang="en-GB" dirty="0" smtClean="0"/>
          </a:p>
          <a:p>
            <a:pPr algn="l"/>
            <a:r>
              <a:rPr lang="en-GB" dirty="0" smtClean="0">
                <a:solidFill>
                  <a:schemeClr val="tx2"/>
                </a:solidFill>
              </a:rPr>
              <a:t>2013</a:t>
            </a:r>
          </a:p>
          <a:p>
            <a:pPr algn="l"/>
            <a:r>
              <a:rPr lang="en-GB" dirty="0" smtClean="0">
                <a:solidFill>
                  <a:srgbClr val="FF0000"/>
                </a:solidFill>
              </a:rPr>
              <a:t>Corrected / </a:t>
            </a:r>
          </a:p>
          <a:p>
            <a:pPr algn="l"/>
            <a:r>
              <a:rPr lang="en-GB" dirty="0" smtClean="0">
                <a:solidFill>
                  <a:schemeClr val="tx2"/>
                </a:solidFill>
              </a:rPr>
              <a:t>Un-corrected</a:t>
            </a:r>
          </a:p>
          <a:p>
            <a:pPr algn="l"/>
            <a:endParaRPr lang="en-GB" dirty="0" smtClean="0">
              <a:solidFill>
                <a:schemeClr val="tx2"/>
              </a:solidFill>
            </a:endParaRPr>
          </a:p>
          <a:p>
            <a:pPr algn="l"/>
            <a:endParaRPr lang="en-GB" dirty="0" smtClean="0">
              <a:solidFill>
                <a:schemeClr val="tx2"/>
              </a:solidFill>
            </a:endParaRPr>
          </a:p>
          <a:p>
            <a:pPr algn="l"/>
            <a:endParaRPr lang="en-GB" dirty="0" smtClean="0">
              <a:solidFill>
                <a:schemeClr val="tx2"/>
              </a:solidFill>
            </a:endParaRPr>
          </a:p>
          <a:p>
            <a:pPr algn="l"/>
            <a:endParaRPr lang="en-GB" dirty="0" smtClean="0">
              <a:solidFill>
                <a:schemeClr val="tx2"/>
              </a:solidFill>
            </a:endParaRPr>
          </a:p>
          <a:p>
            <a:pPr algn="l"/>
            <a:r>
              <a:rPr lang="en-GB" sz="1100" dirty="0" smtClean="0"/>
              <a:t>see GSICS Quarterly Newsletters, </a:t>
            </a:r>
            <a:r>
              <a:rPr lang="en-GB" sz="1100" dirty="0" err="1" smtClean="0"/>
              <a:t>vol</a:t>
            </a:r>
            <a:r>
              <a:rPr lang="en-GB" sz="1100" dirty="0" smtClean="0"/>
              <a:t> 5, number 3, </a:t>
            </a:r>
            <a:r>
              <a:rPr lang="en-GB" sz="1100" i="1" dirty="0" smtClean="0"/>
              <a:t>Latter et al.</a:t>
            </a:r>
          </a:p>
          <a:p>
            <a:pPr algn="l"/>
            <a:endParaRPr lang="en-GB" dirty="0">
              <a:solidFill>
                <a:schemeClr val="tx2"/>
              </a:solidFill>
            </a:endParaRPr>
          </a:p>
        </p:txBody>
      </p:sp>
      <p:sp>
        <p:nvSpPr>
          <p:cNvPr id="10" name="Rectangle 2"/>
          <p:cNvSpPr txBox="1">
            <a:spLocks noChangeArrowheads="1"/>
          </p:cNvSpPr>
          <p:nvPr/>
        </p:nvSpPr>
        <p:spPr>
          <a:xfrm>
            <a:off x="325438" y="116632"/>
            <a:ext cx="9150350" cy="839788"/>
          </a:xfrm>
          <a:prstGeom prst="rect">
            <a:avLst/>
          </a:prstGeom>
        </p:spPr>
        <p:txBody>
          <a:bodyPr/>
          <a:lstStyle/>
          <a:p>
            <a:pPr lvl="0" algn="l">
              <a:defRPr/>
            </a:pPr>
            <a: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GOME-2</a:t>
            </a:r>
            <a:r>
              <a:rPr lang="en-GB" sz="2800" b="0" kern="0" dirty="0" smtClean="0">
                <a:solidFill>
                  <a:schemeClr val="bg1"/>
                </a:solidFill>
                <a:latin typeface="Arial" pitchFamily="34" charset="0"/>
                <a:cs typeface="Arial" pitchFamily="34" charset="0"/>
              </a:rPr>
              <a:t>/AVHRR</a:t>
            </a:r>
            <a: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 reflectivity inter-calibration</a:t>
            </a:r>
          </a:p>
          <a:p>
            <a:pPr marL="0" marR="0" lvl="0" indent="0" algn="l" defTabSz="914400" rtl="0" eaLnBrk="0" fontAlgn="base" latinLnBrk="0" hangingPunct="0">
              <a:lnSpc>
                <a:spcPct val="100000"/>
              </a:lnSpc>
              <a:spcBef>
                <a:spcPct val="0"/>
              </a:spcBef>
              <a:spcAft>
                <a:spcPct val="0"/>
              </a:spcAft>
              <a:buClrTx/>
              <a:buSzTx/>
              <a:buFontTx/>
              <a:buNone/>
              <a:tabLst/>
              <a:defRPr/>
            </a:pPr>
            <a:r>
              <a:rPr lang="en-GB" sz="2000" b="0" kern="0" dirty="0" smtClean="0">
                <a:solidFill>
                  <a:schemeClr val="bg1"/>
                </a:solidFill>
                <a:latin typeface="Arial" pitchFamily="34" charset="0"/>
                <a:ea typeface="+mj-ea"/>
                <a:cs typeface="Arial" pitchFamily="34" charset="0"/>
              </a:rPr>
              <a:t>AVHRR </a:t>
            </a:r>
            <a:r>
              <a:rPr lang="en-GB" sz="2000" b="0" kern="0" dirty="0" err="1" smtClean="0">
                <a:solidFill>
                  <a:schemeClr val="bg1"/>
                </a:solidFill>
                <a:latin typeface="Arial" pitchFamily="34" charset="0"/>
                <a:ea typeface="+mj-ea"/>
                <a:cs typeface="Arial" pitchFamily="34" charset="0"/>
              </a:rPr>
              <a:t>ch</a:t>
            </a:r>
            <a:r>
              <a:rPr lang="en-GB" sz="2000" b="0" kern="0" dirty="0" smtClean="0">
                <a:solidFill>
                  <a:schemeClr val="bg1"/>
                </a:solidFill>
                <a:latin typeface="Arial" pitchFamily="34" charset="0"/>
                <a:ea typeface="+mj-ea"/>
                <a:cs typeface="Arial" pitchFamily="34" charset="0"/>
              </a:rPr>
              <a:t> 1/ </a:t>
            </a:r>
            <a:r>
              <a:rPr lang="en-GB" sz="2000" b="0" kern="0" dirty="0" err="1" smtClean="0">
                <a:solidFill>
                  <a:schemeClr val="bg1"/>
                </a:solidFill>
                <a:latin typeface="Arial" pitchFamily="34" charset="0"/>
                <a:ea typeface="+mj-ea"/>
                <a:cs typeface="Arial" pitchFamily="34" charset="0"/>
              </a:rPr>
              <a:t>Metop</a:t>
            </a:r>
            <a:r>
              <a:rPr lang="en-GB" sz="2000" b="0" kern="0" dirty="0" smtClean="0">
                <a:solidFill>
                  <a:schemeClr val="bg1"/>
                </a:solidFill>
                <a:latin typeface="Arial" pitchFamily="34" charset="0"/>
                <a:ea typeface="+mj-ea"/>
                <a:cs typeface="Arial" pitchFamily="34" charset="0"/>
              </a:rPr>
              <a:t>-A</a:t>
            </a:r>
            <a:endParaRPr kumimoji="0" lang="en-GB"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p:txBody>
      </p:sp>
      <p:sp>
        <p:nvSpPr>
          <p:cNvPr id="8" name="TextBox 7"/>
          <p:cNvSpPr txBox="1"/>
          <p:nvPr/>
        </p:nvSpPr>
        <p:spPr>
          <a:xfrm>
            <a:off x="7257256" y="5508521"/>
            <a:ext cx="2391816" cy="584775"/>
          </a:xfrm>
          <a:prstGeom prst="rect">
            <a:avLst/>
          </a:prstGeom>
          <a:noFill/>
        </p:spPr>
        <p:txBody>
          <a:bodyPr wrap="square" rtlCol="0">
            <a:spAutoFit/>
          </a:bodyPr>
          <a:lstStyle/>
          <a:p>
            <a:pPr algn="l"/>
            <a:r>
              <a:rPr lang="en-GB" b="0" i="1" dirty="0" smtClean="0">
                <a:solidFill>
                  <a:srgbClr val="1C1C1C"/>
                </a:solidFill>
                <a:latin typeface="Arial" pitchFamily="34" charset="0"/>
                <a:cs typeface="Arial" pitchFamily="34" charset="0"/>
              </a:rPr>
              <a:t>spatial aliasing accounted for</a:t>
            </a:r>
            <a:endParaRPr lang="en-GB" dirty="0"/>
          </a:p>
        </p:txBody>
      </p:sp>
      <p:sp>
        <p:nvSpPr>
          <p:cNvPr id="11" name="TextBox 10"/>
          <p:cNvSpPr txBox="1"/>
          <p:nvPr/>
        </p:nvSpPr>
        <p:spPr>
          <a:xfrm>
            <a:off x="1527409" y="3074210"/>
            <a:ext cx="639919" cy="338554"/>
          </a:xfrm>
          <a:prstGeom prst="rect">
            <a:avLst/>
          </a:prstGeom>
          <a:noFill/>
        </p:spPr>
        <p:txBody>
          <a:bodyPr wrap="none" rtlCol="0">
            <a:spAutoFit/>
          </a:bodyPr>
          <a:lstStyle/>
          <a:p>
            <a:r>
              <a:rPr lang="en-GB" dirty="0" smtClean="0"/>
              <a:t>2013</a:t>
            </a:r>
            <a:endParaRPr lang="en-GB"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PS GOME2\Meetings\GSICS\GSICS_Workshop_March14\Plots\AVHRR\402_AVHRR_GOME_AllCollocatedWithCorr_g2avhrr_scan_PPF530_CGS1_M02_WithCorr_20130405043258_20130405061458.jpg"/>
          <p:cNvPicPr>
            <a:picLocks noChangeAspect="1" noChangeArrowheads="1"/>
          </p:cNvPicPr>
          <p:nvPr/>
        </p:nvPicPr>
        <p:blipFill>
          <a:blip r:embed="rId2" cstate="print"/>
          <a:srcRect/>
          <a:stretch>
            <a:fillRect/>
          </a:stretch>
        </p:blipFill>
        <p:spPr bwMode="auto">
          <a:xfrm>
            <a:off x="0" y="1196752"/>
            <a:ext cx="7199999" cy="5400000"/>
          </a:xfrm>
          <a:prstGeom prst="rect">
            <a:avLst/>
          </a:prstGeom>
          <a:noFill/>
        </p:spPr>
      </p:pic>
      <p:sp>
        <p:nvSpPr>
          <p:cNvPr id="13" name="TextBox 12"/>
          <p:cNvSpPr txBox="1"/>
          <p:nvPr/>
        </p:nvSpPr>
        <p:spPr>
          <a:xfrm>
            <a:off x="8553450" y="133350"/>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9" name="TextBox 8"/>
          <p:cNvSpPr txBox="1"/>
          <p:nvPr/>
        </p:nvSpPr>
        <p:spPr>
          <a:xfrm>
            <a:off x="7257256" y="1351215"/>
            <a:ext cx="2520280" cy="3631763"/>
          </a:xfrm>
          <a:prstGeom prst="rect">
            <a:avLst/>
          </a:prstGeom>
          <a:noFill/>
        </p:spPr>
        <p:txBody>
          <a:bodyPr wrap="square" rtlCol="0">
            <a:spAutoFit/>
          </a:bodyPr>
          <a:lstStyle/>
          <a:p>
            <a:pPr algn="l"/>
            <a:r>
              <a:rPr lang="en-GB" dirty="0" smtClean="0"/>
              <a:t>AVHRR channel 1 to GOME-2/</a:t>
            </a:r>
            <a:r>
              <a:rPr lang="en-GB" dirty="0" err="1" smtClean="0"/>
              <a:t>Metop</a:t>
            </a:r>
            <a:r>
              <a:rPr lang="en-GB" dirty="0" smtClean="0"/>
              <a:t>-A gain in reflectivity &lt;8%</a:t>
            </a:r>
          </a:p>
          <a:p>
            <a:pPr algn="l"/>
            <a:r>
              <a:rPr lang="en-GB" dirty="0" smtClean="0"/>
              <a:t>(AVHRR &lt; GOME-2)</a:t>
            </a:r>
          </a:p>
          <a:p>
            <a:pPr algn="l"/>
            <a:endParaRPr lang="en-GB" dirty="0" smtClean="0"/>
          </a:p>
          <a:p>
            <a:pPr algn="l"/>
            <a:r>
              <a:rPr lang="en-GB" dirty="0" smtClean="0">
                <a:solidFill>
                  <a:schemeClr val="tx2"/>
                </a:solidFill>
              </a:rPr>
              <a:t>2013</a:t>
            </a:r>
          </a:p>
          <a:p>
            <a:pPr algn="l"/>
            <a:r>
              <a:rPr lang="en-GB" dirty="0" smtClean="0">
                <a:solidFill>
                  <a:srgbClr val="FF0000"/>
                </a:solidFill>
              </a:rPr>
              <a:t>Corrected / </a:t>
            </a:r>
          </a:p>
          <a:p>
            <a:pPr algn="l"/>
            <a:r>
              <a:rPr lang="en-GB" dirty="0" smtClean="0">
                <a:solidFill>
                  <a:schemeClr val="tx2"/>
                </a:solidFill>
              </a:rPr>
              <a:t>Un-corrected</a:t>
            </a:r>
          </a:p>
          <a:p>
            <a:pPr algn="l"/>
            <a:endParaRPr lang="en-GB" dirty="0" smtClean="0">
              <a:solidFill>
                <a:schemeClr val="tx2"/>
              </a:solidFill>
            </a:endParaRPr>
          </a:p>
          <a:p>
            <a:pPr algn="l"/>
            <a:endParaRPr lang="en-GB" dirty="0" smtClean="0">
              <a:solidFill>
                <a:schemeClr val="tx2"/>
              </a:solidFill>
            </a:endParaRPr>
          </a:p>
          <a:p>
            <a:pPr algn="l"/>
            <a:endParaRPr lang="en-GB" dirty="0" smtClean="0">
              <a:solidFill>
                <a:schemeClr val="tx2"/>
              </a:solidFill>
            </a:endParaRPr>
          </a:p>
          <a:p>
            <a:pPr algn="l"/>
            <a:endParaRPr lang="en-GB" dirty="0" smtClean="0">
              <a:solidFill>
                <a:schemeClr val="tx2"/>
              </a:solidFill>
            </a:endParaRPr>
          </a:p>
          <a:p>
            <a:pPr algn="l"/>
            <a:r>
              <a:rPr lang="en-GB" sz="1100" dirty="0" smtClean="0"/>
              <a:t>see GSICS Quarterly Newsletters, </a:t>
            </a:r>
            <a:r>
              <a:rPr lang="en-GB" sz="1100" dirty="0" err="1" smtClean="0"/>
              <a:t>vol</a:t>
            </a:r>
            <a:r>
              <a:rPr lang="en-GB" sz="1100" dirty="0" smtClean="0"/>
              <a:t> 5, number 3, </a:t>
            </a:r>
            <a:r>
              <a:rPr lang="en-GB" sz="1100" i="1" dirty="0" smtClean="0"/>
              <a:t>Latter et al.</a:t>
            </a:r>
          </a:p>
          <a:p>
            <a:pPr algn="l"/>
            <a:endParaRPr lang="en-GB" dirty="0">
              <a:solidFill>
                <a:schemeClr val="tx2"/>
              </a:solidFill>
            </a:endParaRPr>
          </a:p>
        </p:txBody>
      </p:sp>
      <p:sp>
        <p:nvSpPr>
          <p:cNvPr id="10" name="Rectangle 2"/>
          <p:cNvSpPr txBox="1">
            <a:spLocks noChangeArrowheads="1"/>
          </p:cNvSpPr>
          <p:nvPr/>
        </p:nvSpPr>
        <p:spPr>
          <a:xfrm>
            <a:off x="325438" y="116632"/>
            <a:ext cx="9150350" cy="839788"/>
          </a:xfrm>
          <a:prstGeom prst="rect">
            <a:avLst/>
          </a:prstGeom>
        </p:spPr>
        <p:txBody>
          <a:bodyPr/>
          <a:lstStyle/>
          <a:p>
            <a:pPr lvl="0" algn="l">
              <a:defRPr/>
            </a:pPr>
            <a: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GOME-2</a:t>
            </a:r>
            <a:r>
              <a:rPr lang="en-GB" sz="2800" b="0" kern="0" dirty="0" smtClean="0">
                <a:solidFill>
                  <a:schemeClr val="bg1"/>
                </a:solidFill>
                <a:latin typeface="Arial" pitchFamily="34" charset="0"/>
                <a:cs typeface="Arial" pitchFamily="34" charset="0"/>
              </a:rPr>
              <a:t>/AVHRR</a:t>
            </a:r>
            <a: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 reflectivity inter-calibration</a:t>
            </a:r>
          </a:p>
          <a:p>
            <a:pPr marL="0" marR="0" lvl="0" indent="0" algn="l" defTabSz="914400" rtl="0" eaLnBrk="0" fontAlgn="base" latinLnBrk="0" hangingPunct="0">
              <a:lnSpc>
                <a:spcPct val="100000"/>
              </a:lnSpc>
              <a:spcBef>
                <a:spcPct val="0"/>
              </a:spcBef>
              <a:spcAft>
                <a:spcPct val="0"/>
              </a:spcAft>
              <a:buClrTx/>
              <a:buSzTx/>
              <a:buFontTx/>
              <a:buNone/>
              <a:tabLst/>
              <a:defRPr/>
            </a:pPr>
            <a:r>
              <a:rPr lang="en-GB" sz="2000" b="0" kern="0" dirty="0" smtClean="0">
                <a:solidFill>
                  <a:schemeClr val="bg1"/>
                </a:solidFill>
                <a:latin typeface="Arial" pitchFamily="34" charset="0"/>
                <a:ea typeface="+mj-ea"/>
                <a:cs typeface="Arial" pitchFamily="34" charset="0"/>
              </a:rPr>
              <a:t>AVHRR </a:t>
            </a:r>
            <a:r>
              <a:rPr lang="en-GB" sz="2000" b="0" kern="0" dirty="0" err="1" smtClean="0">
                <a:solidFill>
                  <a:schemeClr val="bg1"/>
                </a:solidFill>
                <a:latin typeface="Arial" pitchFamily="34" charset="0"/>
                <a:ea typeface="+mj-ea"/>
                <a:cs typeface="Arial" pitchFamily="34" charset="0"/>
              </a:rPr>
              <a:t>ch</a:t>
            </a:r>
            <a:r>
              <a:rPr lang="en-GB" sz="2000" b="0" kern="0" dirty="0" smtClean="0">
                <a:solidFill>
                  <a:schemeClr val="bg1"/>
                </a:solidFill>
                <a:latin typeface="Arial" pitchFamily="34" charset="0"/>
                <a:ea typeface="+mj-ea"/>
                <a:cs typeface="Arial" pitchFamily="34" charset="0"/>
              </a:rPr>
              <a:t> 1/ </a:t>
            </a:r>
            <a:r>
              <a:rPr lang="en-GB" sz="2000" b="0" kern="0" dirty="0" err="1" smtClean="0">
                <a:solidFill>
                  <a:schemeClr val="bg1"/>
                </a:solidFill>
                <a:latin typeface="Arial" pitchFamily="34" charset="0"/>
                <a:ea typeface="+mj-ea"/>
                <a:cs typeface="Arial" pitchFamily="34" charset="0"/>
              </a:rPr>
              <a:t>Metop</a:t>
            </a:r>
            <a:r>
              <a:rPr lang="en-GB" sz="2000" b="0" kern="0" dirty="0" smtClean="0">
                <a:solidFill>
                  <a:schemeClr val="bg1"/>
                </a:solidFill>
                <a:latin typeface="Arial" pitchFamily="34" charset="0"/>
                <a:ea typeface="+mj-ea"/>
                <a:cs typeface="Arial" pitchFamily="34" charset="0"/>
              </a:rPr>
              <a:t>-A</a:t>
            </a:r>
            <a:endParaRPr kumimoji="0" lang="en-GB"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p:txBody>
      </p:sp>
      <p:sp>
        <p:nvSpPr>
          <p:cNvPr id="8" name="TextBox 7"/>
          <p:cNvSpPr txBox="1"/>
          <p:nvPr/>
        </p:nvSpPr>
        <p:spPr>
          <a:xfrm>
            <a:off x="7257256" y="5508521"/>
            <a:ext cx="2391816" cy="584775"/>
          </a:xfrm>
          <a:prstGeom prst="rect">
            <a:avLst/>
          </a:prstGeom>
          <a:noFill/>
        </p:spPr>
        <p:txBody>
          <a:bodyPr wrap="square" rtlCol="0">
            <a:spAutoFit/>
          </a:bodyPr>
          <a:lstStyle/>
          <a:p>
            <a:pPr algn="l"/>
            <a:r>
              <a:rPr lang="en-GB" b="0" i="1" dirty="0" smtClean="0">
                <a:solidFill>
                  <a:srgbClr val="1C1C1C"/>
                </a:solidFill>
                <a:latin typeface="Arial" pitchFamily="34" charset="0"/>
                <a:cs typeface="Arial" pitchFamily="34" charset="0"/>
              </a:rPr>
              <a:t>spatial aliasing accounted for</a:t>
            </a:r>
            <a:endParaRPr lang="en-GB" dirty="0"/>
          </a:p>
        </p:txBody>
      </p:sp>
      <p:sp>
        <p:nvSpPr>
          <p:cNvPr id="11" name="TextBox 10"/>
          <p:cNvSpPr txBox="1"/>
          <p:nvPr/>
        </p:nvSpPr>
        <p:spPr>
          <a:xfrm>
            <a:off x="1527409" y="3074210"/>
            <a:ext cx="639919" cy="338554"/>
          </a:xfrm>
          <a:prstGeom prst="rect">
            <a:avLst/>
          </a:prstGeom>
          <a:noFill/>
        </p:spPr>
        <p:txBody>
          <a:bodyPr wrap="none" rtlCol="0">
            <a:spAutoFit/>
          </a:bodyPr>
          <a:lstStyle/>
          <a:p>
            <a:r>
              <a:rPr lang="en-GB" dirty="0" smtClean="0"/>
              <a:t>2013</a:t>
            </a:r>
            <a:endParaRPr lang="en-GB"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2" descr="h:\Desktop\ruedi\Documentation\MSG\ProFig\10_Reflectances_GOME2Ch3and4_and_MSGresponse_g2msg_PPF520_WESTbox_20110728145955_20110728150255.jpg"/>
          <p:cNvPicPr>
            <a:picLocks noChangeAspect="1" noChangeArrowheads="1"/>
          </p:cNvPicPr>
          <p:nvPr/>
        </p:nvPicPr>
        <p:blipFill>
          <a:blip r:embed="rId2" cstate="print"/>
          <a:srcRect/>
          <a:stretch>
            <a:fillRect/>
          </a:stretch>
        </p:blipFill>
        <p:spPr bwMode="auto">
          <a:xfrm>
            <a:off x="416496" y="1106742"/>
            <a:ext cx="9217024" cy="5418602"/>
          </a:xfrm>
          <a:prstGeom prst="rect">
            <a:avLst/>
          </a:prstGeom>
          <a:noFill/>
        </p:spPr>
      </p:pic>
      <p:grpSp>
        <p:nvGrpSpPr>
          <p:cNvPr id="2" name="Group 10"/>
          <p:cNvGrpSpPr>
            <a:grpSpLocks/>
          </p:cNvGrpSpPr>
          <p:nvPr/>
        </p:nvGrpSpPr>
        <p:grpSpPr bwMode="auto">
          <a:xfrm>
            <a:off x="2381250" y="2851225"/>
            <a:ext cx="3214688" cy="1785937"/>
            <a:chOff x="2381232" y="2928934"/>
            <a:chExt cx="3214710" cy="1785950"/>
          </a:xfrm>
        </p:grpSpPr>
        <p:sp>
          <p:nvSpPr>
            <p:cNvPr id="4" name="TextBox 3"/>
            <p:cNvSpPr txBox="1"/>
            <p:nvPr/>
          </p:nvSpPr>
          <p:spPr>
            <a:xfrm>
              <a:off x="2800335" y="2928934"/>
              <a:ext cx="1835163" cy="438153"/>
            </a:xfrm>
            <a:prstGeom prst="rect">
              <a:avLst/>
            </a:prstGeom>
            <a:noFill/>
          </p:spPr>
          <p:txBody>
            <a:bodyPr wrap="none">
              <a:spAutoFit/>
            </a:bodyPr>
            <a:lstStyle/>
            <a:p>
              <a:pPr algn="l">
                <a:defRPr/>
              </a:pPr>
              <a:r>
                <a:rPr lang="en-GB" sz="1200" dirty="0">
                  <a:solidFill>
                    <a:srgbClr val="0033CC"/>
                  </a:solidFill>
                </a:rPr>
                <a:t>GOME-2 Ch:3 (Band 5)</a:t>
              </a:r>
            </a:p>
            <a:p>
              <a:pPr algn="l">
                <a:defRPr/>
              </a:pPr>
              <a:r>
                <a:rPr lang="en-GB" sz="1050" dirty="0">
                  <a:solidFill>
                    <a:srgbClr val="0033CC"/>
                  </a:solidFill>
                </a:rPr>
                <a:t>1024 measurements</a:t>
              </a:r>
            </a:p>
          </p:txBody>
        </p:sp>
        <p:cxnSp>
          <p:nvCxnSpPr>
            <p:cNvPr id="9229" name="Straight Connector 5"/>
            <p:cNvCxnSpPr>
              <a:cxnSpLocks noChangeShapeType="1"/>
            </p:cNvCxnSpPr>
            <p:nvPr/>
          </p:nvCxnSpPr>
          <p:spPr bwMode="auto">
            <a:xfrm rot="10800000" flipV="1">
              <a:off x="2381232" y="3286124"/>
              <a:ext cx="1071570" cy="857256"/>
            </a:xfrm>
            <a:prstGeom prst="line">
              <a:avLst/>
            </a:prstGeom>
            <a:noFill/>
            <a:ln w="9525" algn="ctr">
              <a:solidFill>
                <a:schemeClr val="tx1"/>
              </a:solidFill>
              <a:round/>
              <a:headEnd/>
              <a:tailEnd/>
            </a:ln>
          </p:spPr>
        </p:cxnSp>
        <p:cxnSp>
          <p:nvCxnSpPr>
            <p:cNvPr id="9230" name="Straight Connector 7"/>
            <p:cNvCxnSpPr>
              <a:cxnSpLocks noChangeShapeType="1"/>
            </p:cNvCxnSpPr>
            <p:nvPr/>
          </p:nvCxnSpPr>
          <p:spPr bwMode="auto">
            <a:xfrm>
              <a:off x="3452802" y="3286124"/>
              <a:ext cx="2143140" cy="1428760"/>
            </a:xfrm>
            <a:prstGeom prst="line">
              <a:avLst/>
            </a:prstGeom>
            <a:noFill/>
            <a:ln w="9525" algn="ctr">
              <a:solidFill>
                <a:schemeClr val="tx1"/>
              </a:solidFill>
              <a:round/>
              <a:headEnd/>
              <a:tailEnd/>
            </a:ln>
          </p:spPr>
        </p:cxnSp>
      </p:grpSp>
      <p:grpSp>
        <p:nvGrpSpPr>
          <p:cNvPr id="3" name="Group 19"/>
          <p:cNvGrpSpPr>
            <a:grpSpLocks/>
          </p:cNvGrpSpPr>
          <p:nvPr/>
        </p:nvGrpSpPr>
        <p:grpSpPr bwMode="auto">
          <a:xfrm>
            <a:off x="5595938" y="2636912"/>
            <a:ext cx="3316287" cy="2000250"/>
            <a:chOff x="5595942" y="2714620"/>
            <a:chExt cx="3315886" cy="2000264"/>
          </a:xfrm>
        </p:grpSpPr>
        <p:sp>
          <p:nvSpPr>
            <p:cNvPr id="13" name="TextBox 12"/>
            <p:cNvSpPr txBox="1"/>
            <p:nvPr/>
          </p:nvSpPr>
          <p:spPr>
            <a:xfrm>
              <a:off x="6524517" y="2714620"/>
              <a:ext cx="2387311" cy="438153"/>
            </a:xfrm>
            <a:prstGeom prst="rect">
              <a:avLst/>
            </a:prstGeom>
            <a:noFill/>
          </p:spPr>
          <p:txBody>
            <a:bodyPr>
              <a:spAutoFit/>
            </a:bodyPr>
            <a:lstStyle/>
            <a:p>
              <a:pPr algn="l">
                <a:defRPr/>
              </a:pPr>
              <a:r>
                <a:rPr lang="en-GB" sz="1200" dirty="0">
                  <a:solidFill>
                    <a:srgbClr val="0033CC"/>
                  </a:solidFill>
                </a:rPr>
                <a:t>GOME-2 Ch:4 (Band 6)</a:t>
              </a:r>
            </a:p>
            <a:p>
              <a:pPr algn="l">
                <a:defRPr/>
              </a:pPr>
              <a:r>
                <a:rPr lang="en-GB" sz="1050" dirty="0">
                  <a:solidFill>
                    <a:srgbClr val="0033CC"/>
                  </a:solidFill>
                </a:rPr>
                <a:t>1024 measurements</a:t>
              </a:r>
            </a:p>
          </p:txBody>
        </p:sp>
        <p:cxnSp>
          <p:nvCxnSpPr>
            <p:cNvPr id="9226" name="Straight Connector 13"/>
            <p:cNvCxnSpPr>
              <a:cxnSpLocks noChangeShapeType="1"/>
            </p:cNvCxnSpPr>
            <p:nvPr/>
          </p:nvCxnSpPr>
          <p:spPr bwMode="auto">
            <a:xfrm rot="10800000" flipV="1">
              <a:off x="5595942" y="3071810"/>
              <a:ext cx="1857388" cy="1643074"/>
            </a:xfrm>
            <a:prstGeom prst="line">
              <a:avLst/>
            </a:prstGeom>
            <a:noFill/>
            <a:ln w="9525" algn="ctr">
              <a:solidFill>
                <a:schemeClr val="tx1"/>
              </a:solidFill>
              <a:round/>
              <a:headEnd/>
              <a:tailEnd/>
            </a:ln>
          </p:spPr>
        </p:cxnSp>
        <p:cxnSp>
          <p:nvCxnSpPr>
            <p:cNvPr id="9227" name="Straight Connector 14"/>
            <p:cNvCxnSpPr>
              <a:cxnSpLocks noChangeShapeType="1"/>
            </p:cNvCxnSpPr>
            <p:nvPr/>
          </p:nvCxnSpPr>
          <p:spPr bwMode="auto">
            <a:xfrm rot="16200000" flipH="1">
              <a:off x="7274735" y="3250405"/>
              <a:ext cx="1571636" cy="1214446"/>
            </a:xfrm>
            <a:prstGeom prst="line">
              <a:avLst/>
            </a:prstGeom>
            <a:noFill/>
            <a:ln w="9525" algn="ctr">
              <a:solidFill>
                <a:schemeClr val="tx1"/>
              </a:solidFill>
              <a:round/>
              <a:headEnd/>
              <a:tailEnd/>
            </a:ln>
          </p:spPr>
        </p:cxnSp>
      </p:grpSp>
      <p:grpSp>
        <p:nvGrpSpPr>
          <p:cNvPr id="5" name="Group 24"/>
          <p:cNvGrpSpPr>
            <a:grpSpLocks/>
          </p:cNvGrpSpPr>
          <p:nvPr/>
        </p:nvGrpSpPr>
        <p:grpSpPr bwMode="auto">
          <a:xfrm>
            <a:off x="3846513" y="1857375"/>
            <a:ext cx="1677987" cy="571500"/>
            <a:chOff x="3845853" y="1857364"/>
            <a:chExt cx="1678648" cy="571503"/>
          </a:xfrm>
        </p:grpSpPr>
        <p:sp>
          <p:nvSpPr>
            <p:cNvPr id="21" name="TextBox 20"/>
            <p:cNvSpPr txBox="1"/>
            <p:nvPr/>
          </p:nvSpPr>
          <p:spPr>
            <a:xfrm>
              <a:off x="3845853" y="1857364"/>
              <a:ext cx="1519835" cy="461965"/>
            </a:xfrm>
            <a:prstGeom prst="rect">
              <a:avLst/>
            </a:prstGeom>
            <a:noFill/>
          </p:spPr>
          <p:txBody>
            <a:bodyPr wrap="none">
              <a:spAutoFit/>
            </a:bodyPr>
            <a:lstStyle/>
            <a:p>
              <a:pPr>
                <a:defRPr/>
              </a:pPr>
              <a:r>
                <a:rPr lang="en-GB" sz="1200" dirty="0" err="1" smtClean="0">
                  <a:solidFill>
                    <a:srgbClr val="169A35"/>
                  </a:solidFill>
                </a:rPr>
                <a:t>Seviri</a:t>
              </a:r>
              <a:r>
                <a:rPr lang="en-GB" sz="1200" dirty="0" smtClean="0">
                  <a:solidFill>
                    <a:srgbClr val="169A35"/>
                  </a:solidFill>
                </a:rPr>
                <a:t> </a:t>
              </a:r>
              <a:r>
                <a:rPr lang="en-GB" sz="1200" dirty="0">
                  <a:solidFill>
                    <a:srgbClr val="169A35"/>
                  </a:solidFill>
                </a:rPr>
                <a:t>ch1 </a:t>
              </a:r>
            </a:p>
            <a:p>
              <a:pPr>
                <a:defRPr/>
              </a:pPr>
              <a:r>
                <a:rPr lang="en-GB" sz="1200" dirty="0">
                  <a:solidFill>
                    <a:srgbClr val="169A35"/>
                  </a:solidFill>
                </a:rPr>
                <a:t>response function</a:t>
              </a:r>
            </a:p>
          </p:txBody>
        </p:sp>
        <p:cxnSp>
          <p:nvCxnSpPr>
            <p:cNvPr id="23" name="Straight Connector 22"/>
            <p:cNvCxnSpPr>
              <a:stCxn id="21" idx="2"/>
            </p:cNvCxnSpPr>
            <p:nvPr/>
          </p:nvCxnSpPr>
          <p:spPr bwMode="auto">
            <a:xfrm rot="16200000" flipH="1">
              <a:off x="5010764" y="1915130"/>
              <a:ext cx="109538" cy="917936"/>
            </a:xfrm>
            <a:prstGeom prst="line">
              <a:avLst/>
            </a:prstGeom>
            <a:solidFill>
              <a:srgbClr val="FFFFFF"/>
            </a:solidFill>
            <a:ln w="9525" cap="flat" cmpd="sng" algn="ctr">
              <a:solidFill>
                <a:schemeClr val="accent3">
                  <a:lumMod val="75000"/>
                </a:schemeClr>
              </a:solidFill>
              <a:prstDash val="solid"/>
              <a:round/>
              <a:headEnd type="none" w="med" len="med"/>
              <a:tailEnd type="none" w="med" len="med"/>
            </a:ln>
            <a:effectLst/>
          </p:spPr>
        </p:cxnSp>
      </p:grpSp>
      <p:sp>
        <p:nvSpPr>
          <p:cNvPr id="16" name="Rectangle 2"/>
          <p:cNvSpPr txBox="1">
            <a:spLocks noChangeArrowheads="1"/>
          </p:cNvSpPr>
          <p:nvPr/>
        </p:nvSpPr>
        <p:spPr>
          <a:xfrm>
            <a:off x="325438" y="140940"/>
            <a:ext cx="9150350" cy="83978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GOME-2 /</a:t>
            </a:r>
            <a:r>
              <a:rPr kumimoji="0" lang="en-GB" sz="3200" b="0" i="0" u="none" strike="noStrike" kern="0" cap="none" spc="0" normalizeH="0" noProof="0" dirty="0" smtClean="0">
                <a:ln>
                  <a:noFill/>
                </a:ln>
                <a:solidFill>
                  <a:schemeClr val="bg1"/>
                </a:solidFill>
                <a:effectLst/>
                <a:uLnTx/>
                <a:uFillTx/>
                <a:latin typeface="Arial" pitchFamily="34" charset="0"/>
                <a:ea typeface="+mj-ea"/>
                <a:cs typeface="Arial" pitchFamily="34" charset="0"/>
              </a:rPr>
              <a:t> </a:t>
            </a:r>
            <a:r>
              <a:rPr kumimoji="0" lang="en-GB" sz="3200" b="0" i="0" u="none" strike="noStrike" kern="0" cap="none" spc="0" normalizeH="0" noProof="0" dirty="0" err="1" smtClean="0">
                <a:ln>
                  <a:noFill/>
                </a:ln>
                <a:solidFill>
                  <a:schemeClr val="bg1"/>
                </a:solidFill>
                <a:effectLst/>
                <a:uLnTx/>
                <a:uFillTx/>
                <a:latin typeface="Arial" pitchFamily="34" charset="0"/>
                <a:ea typeface="+mj-ea"/>
                <a:cs typeface="Arial" pitchFamily="34" charset="0"/>
              </a:rPr>
              <a:t>Seviri</a:t>
            </a:r>
            <a:r>
              <a:rPr kumimoji="0" lang="en-GB" sz="32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 reflectivity inter-calibration</a:t>
            </a:r>
            <a:endPar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2000" b="0" kern="0" dirty="0" smtClean="0">
                <a:solidFill>
                  <a:schemeClr val="bg1"/>
                </a:solidFill>
                <a:latin typeface="Arial" pitchFamily="34" charset="0"/>
                <a:ea typeface="+mj-ea"/>
                <a:cs typeface="Arial" pitchFamily="34" charset="0"/>
              </a:rPr>
              <a:t>SEVIRI ch1/ MSG-2 – preliminary results</a:t>
            </a:r>
            <a:endParaRPr kumimoji="0" lang="en-GB"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p:txBody>
      </p:sp>
      <p:sp>
        <p:nvSpPr>
          <p:cNvPr id="15" name="TextBox 14"/>
          <p:cNvSpPr txBox="1"/>
          <p:nvPr/>
        </p:nvSpPr>
        <p:spPr>
          <a:xfrm>
            <a:off x="8553450" y="133350"/>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0" name="Picture 2" descr="H:\DESKTOP\ruedi\Documentation\MSG\ProFig\3_GOME2vsMSGResiduals_Reflectance_g2msg_PPF520_fullDisk_20110728050255_20110728150255.jpg"/>
          <p:cNvPicPr>
            <a:picLocks noChangeAspect="1" noChangeArrowheads="1"/>
          </p:cNvPicPr>
          <p:nvPr/>
        </p:nvPicPr>
        <p:blipFill>
          <a:blip r:embed="rId2" cstate="print"/>
          <a:srcRect/>
          <a:stretch>
            <a:fillRect/>
          </a:stretch>
        </p:blipFill>
        <p:spPr bwMode="auto">
          <a:xfrm>
            <a:off x="416496" y="1124744"/>
            <a:ext cx="7315167" cy="5486375"/>
          </a:xfrm>
          <a:prstGeom prst="rect">
            <a:avLst/>
          </a:prstGeom>
          <a:noFill/>
        </p:spPr>
      </p:pic>
      <p:sp>
        <p:nvSpPr>
          <p:cNvPr id="4" name="TextBox 3"/>
          <p:cNvSpPr txBox="1"/>
          <p:nvPr/>
        </p:nvSpPr>
        <p:spPr>
          <a:xfrm>
            <a:off x="6609184" y="1556792"/>
            <a:ext cx="2972570" cy="3539430"/>
          </a:xfrm>
          <a:prstGeom prst="rect">
            <a:avLst/>
          </a:prstGeom>
          <a:noFill/>
        </p:spPr>
        <p:txBody>
          <a:bodyPr wrap="square" rtlCol="0">
            <a:spAutoFit/>
          </a:bodyPr>
          <a:lstStyle/>
          <a:p>
            <a:pPr algn="l"/>
            <a:r>
              <a:rPr lang="en-GB" dirty="0" smtClean="0"/>
              <a:t>Co-location of GOME-2 </a:t>
            </a:r>
            <a:r>
              <a:rPr lang="en-GB" dirty="0" err="1" smtClean="0"/>
              <a:t>Metop</a:t>
            </a:r>
            <a:r>
              <a:rPr lang="en-GB" dirty="0" smtClean="0"/>
              <a:t>-A with </a:t>
            </a:r>
            <a:r>
              <a:rPr lang="en-GB" dirty="0" err="1" smtClean="0"/>
              <a:t>Seviri</a:t>
            </a:r>
            <a:r>
              <a:rPr lang="en-GB" dirty="0" smtClean="0"/>
              <a:t> / MSG data.</a:t>
            </a:r>
          </a:p>
          <a:p>
            <a:pPr algn="l"/>
            <a:endParaRPr lang="en-GB" dirty="0" smtClean="0"/>
          </a:p>
          <a:p>
            <a:pPr algn="l"/>
            <a:r>
              <a:rPr lang="en-GB" dirty="0" smtClean="0"/>
              <a:t>Spatial collocation: </a:t>
            </a:r>
            <a:r>
              <a:rPr lang="en-GB" dirty="0" smtClean="0">
                <a:solidFill>
                  <a:schemeClr val="tx2"/>
                </a:solidFill>
              </a:rPr>
              <a:t>Average of all </a:t>
            </a:r>
            <a:r>
              <a:rPr lang="en-GB" dirty="0" err="1" smtClean="0">
                <a:solidFill>
                  <a:schemeClr val="tx2"/>
                </a:solidFill>
              </a:rPr>
              <a:t>Seviri</a:t>
            </a:r>
            <a:r>
              <a:rPr lang="en-GB" dirty="0" smtClean="0">
                <a:solidFill>
                  <a:schemeClr val="tx2"/>
                </a:solidFill>
              </a:rPr>
              <a:t> measurements (~4km) in one GOME-2 ground pixel (40 by 80 km)</a:t>
            </a:r>
          </a:p>
          <a:p>
            <a:pPr algn="l"/>
            <a:endParaRPr lang="en-GB" dirty="0" smtClean="0">
              <a:solidFill>
                <a:schemeClr val="tx2"/>
              </a:solidFill>
            </a:endParaRPr>
          </a:p>
          <a:p>
            <a:pPr algn="l"/>
            <a:r>
              <a:rPr lang="en-GB" dirty="0" smtClean="0"/>
              <a:t>Temporal collocation: </a:t>
            </a:r>
            <a:r>
              <a:rPr lang="en-GB" dirty="0" smtClean="0">
                <a:solidFill>
                  <a:schemeClr val="tx2"/>
                </a:solidFill>
              </a:rPr>
              <a:t>Within +- 15 min of sensing time.</a:t>
            </a:r>
          </a:p>
          <a:p>
            <a:pPr algn="l"/>
            <a:endParaRPr lang="en-GB" dirty="0" smtClean="0">
              <a:solidFill>
                <a:schemeClr val="tx2"/>
              </a:solidFill>
            </a:endParaRPr>
          </a:p>
          <a:p>
            <a:pPr algn="l"/>
            <a:r>
              <a:rPr lang="en-GB" b="0" i="1" dirty="0" smtClean="0">
                <a:solidFill>
                  <a:srgbClr val="1C1C1C"/>
                </a:solidFill>
              </a:rPr>
              <a:t>No spatial aliasing correction</a:t>
            </a:r>
          </a:p>
          <a:p>
            <a:pPr algn="l"/>
            <a:r>
              <a:rPr lang="en-GB" dirty="0" smtClean="0">
                <a:solidFill>
                  <a:schemeClr val="tx2"/>
                </a:solidFill>
              </a:rPr>
              <a:t> </a:t>
            </a:r>
            <a:endParaRPr lang="en-GB" dirty="0">
              <a:solidFill>
                <a:schemeClr val="tx2"/>
              </a:solidFill>
            </a:endParaRPr>
          </a:p>
        </p:txBody>
      </p:sp>
      <p:sp>
        <p:nvSpPr>
          <p:cNvPr id="5" name="TextBox 4"/>
          <p:cNvSpPr txBox="1"/>
          <p:nvPr/>
        </p:nvSpPr>
        <p:spPr>
          <a:xfrm>
            <a:off x="8481392" y="476672"/>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7" name="Rectangle 2"/>
          <p:cNvSpPr txBox="1">
            <a:spLocks noChangeArrowheads="1"/>
          </p:cNvSpPr>
          <p:nvPr/>
        </p:nvSpPr>
        <p:spPr>
          <a:xfrm>
            <a:off x="325438" y="140940"/>
            <a:ext cx="9150350" cy="83978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GOME-2 /</a:t>
            </a:r>
            <a:r>
              <a:rPr kumimoji="0" lang="en-GB" sz="3200" b="0" i="0" u="none" strike="noStrike" kern="0" cap="none" spc="0" normalizeH="0" noProof="0" dirty="0" smtClean="0">
                <a:ln>
                  <a:noFill/>
                </a:ln>
                <a:solidFill>
                  <a:schemeClr val="bg1"/>
                </a:solidFill>
                <a:effectLst/>
                <a:uLnTx/>
                <a:uFillTx/>
                <a:latin typeface="Arial" pitchFamily="34" charset="0"/>
                <a:ea typeface="+mj-ea"/>
                <a:cs typeface="Arial" pitchFamily="34" charset="0"/>
              </a:rPr>
              <a:t> </a:t>
            </a:r>
            <a:r>
              <a:rPr kumimoji="0" lang="en-GB" sz="3200" b="0" i="0" u="none" strike="noStrike" kern="0" cap="none" spc="0" normalizeH="0" noProof="0" dirty="0" err="1" smtClean="0">
                <a:ln>
                  <a:noFill/>
                </a:ln>
                <a:solidFill>
                  <a:schemeClr val="bg1"/>
                </a:solidFill>
                <a:effectLst/>
                <a:uLnTx/>
                <a:uFillTx/>
                <a:latin typeface="Arial" pitchFamily="34" charset="0"/>
                <a:ea typeface="+mj-ea"/>
                <a:cs typeface="Arial" pitchFamily="34" charset="0"/>
              </a:rPr>
              <a:t>Seviri</a:t>
            </a:r>
            <a:r>
              <a:rPr kumimoji="0" lang="en-GB" sz="32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 reflectivity inter-calibration</a:t>
            </a:r>
            <a:endPar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2000" b="0" kern="0" dirty="0" smtClean="0">
                <a:solidFill>
                  <a:schemeClr val="bg1"/>
                </a:solidFill>
                <a:latin typeface="Arial" pitchFamily="34" charset="0"/>
                <a:ea typeface="+mj-ea"/>
                <a:cs typeface="Arial" pitchFamily="34" charset="0"/>
              </a:rPr>
              <a:t>SEVIRI ch1/ MSG-2 – preliminary results</a:t>
            </a:r>
            <a:endParaRPr kumimoji="0" lang="en-GB"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00472" y="116632"/>
            <a:ext cx="9150350" cy="83978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GOME-2/</a:t>
            </a:r>
            <a:r>
              <a:rPr kumimoji="0" lang="en-GB" sz="2800" b="0" i="0" u="none" strike="noStrike" kern="0" cap="none" spc="0" normalizeH="0" baseline="0" noProof="0" dirty="0" err="1" smtClean="0">
                <a:ln>
                  <a:noFill/>
                </a:ln>
                <a:solidFill>
                  <a:schemeClr val="bg1"/>
                </a:solidFill>
                <a:effectLst/>
                <a:uLnTx/>
                <a:uFillTx/>
                <a:latin typeface="Arial" pitchFamily="34" charset="0"/>
                <a:ea typeface="+mj-ea"/>
                <a:cs typeface="Arial" pitchFamily="34" charset="0"/>
              </a:rPr>
              <a:t>Metop</a:t>
            </a:r>
            <a: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-B reflectivity inter-calibration</a:t>
            </a:r>
          </a:p>
          <a:p>
            <a:pPr marL="0" marR="0" lvl="0" indent="0" algn="l" defTabSz="914400" rtl="0" eaLnBrk="0" fontAlgn="base" latinLnBrk="0" hangingPunct="0">
              <a:lnSpc>
                <a:spcPct val="100000"/>
              </a:lnSpc>
              <a:spcBef>
                <a:spcPct val="0"/>
              </a:spcBef>
              <a:spcAft>
                <a:spcPct val="0"/>
              </a:spcAft>
              <a:buClrTx/>
              <a:buSzTx/>
              <a:buFontTx/>
              <a:buNone/>
              <a:tabLst/>
              <a:defRPr/>
            </a:pPr>
            <a:r>
              <a:rPr lang="en-GB" sz="2000" b="0" kern="0" dirty="0" smtClean="0">
                <a:solidFill>
                  <a:schemeClr val="bg1"/>
                </a:solidFill>
                <a:latin typeface="Arial" pitchFamily="34" charset="0"/>
                <a:ea typeface="+mj-ea"/>
                <a:cs typeface="Arial" pitchFamily="34" charset="0"/>
              </a:rPr>
              <a:t>SEVIRI ch1/ MSG-3 – preliminary results</a:t>
            </a:r>
            <a:endParaRPr kumimoji="0" lang="en-GB"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p:txBody>
      </p:sp>
      <p:sp>
        <p:nvSpPr>
          <p:cNvPr id="10" name="TextBox 9"/>
          <p:cNvSpPr txBox="1"/>
          <p:nvPr/>
        </p:nvSpPr>
        <p:spPr>
          <a:xfrm>
            <a:off x="8481392" y="476672"/>
            <a:ext cx="1304925"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grpSp>
        <p:nvGrpSpPr>
          <p:cNvPr id="2" name="Group 10"/>
          <p:cNvGrpSpPr/>
          <p:nvPr/>
        </p:nvGrpSpPr>
        <p:grpSpPr>
          <a:xfrm>
            <a:off x="-2" y="1196752"/>
            <a:ext cx="5331064" cy="4905255"/>
            <a:chOff x="-2" y="1196752"/>
            <a:chExt cx="5331064" cy="4905255"/>
          </a:xfrm>
        </p:grpSpPr>
        <p:pic>
          <p:nvPicPr>
            <p:cNvPr id="130050" name="Picture 2" descr="S:\EPS GOME2\Meetings\GSICS\GSICS_Workshop_March14\Plots\MSG\1_MSG_Reflectance_g2msg_PPF520_MSG3_fulldisk_ver2_1.5degBox_20130107092843_20131122093043.jpg"/>
            <p:cNvPicPr>
              <a:picLocks noChangeAspect="1" noChangeArrowheads="1"/>
            </p:cNvPicPr>
            <p:nvPr/>
          </p:nvPicPr>
          <p:blipFill>
            <a:blip r:embed="rId2" cstate="print"/>
            <a:srcRect l="8498" r="6290" b="7932"/>
            <a:stretch>
              <a:fillRect/>
            </a:stretch>
          </p:blipFill>
          <p:spPr bwMode="auto">
            <a:xfrm>
              <a:off x="-2" y="1196752"/>
              <a:ext cx="5331064" cy="4320000"/>
            </a:xfrm>
            <a:prstGeom prst="rect">
              <a:avLst/>
            </a:prstGeom>
            <a:noFill/>
          </p:spPr>
        </p:pic>
        <p:sp>
          <p:nvSpPr>
            <p:cNvPr id="8" name="TextBox 7"/>
            <p:cNvSpPr txBox="1"/>
            <p:nvPr/>
          </p:nvSpPr>
          <p:spPr>
            <a:xfrm>
              <a:off x="1136576" y="5517232"/>
              <a:ext cx="3209532" cy="584775"/>
            </a:xfrm>
            <a:prstGeom prst="rect">
              <a:avLst/>
            </a:prstGeom>
            <a:noFill/>
          </p:spPr>
          <p:txBody>
            <a:bodyPr wrap="none" rtlCol="0">
              <a:spAutoFit/>
            </a:bodyPr>
            <a:lstStyle/>
            <a:p>
              <a:r>
                <a:rPr lang="en-GB" dirty="0" smtClean="0"/>
                <a:t>Reflectance MSG3 / </a:t>
              </a:r>
              <a:r>
                <a:rPr lang="en-GB" dirty="0" err="1" smtClean="0"/>
                <a:t>Seviri</a:t>
              </a:r>
              <a:r>
                <a:rPr lang="en-GB" dirty="0" smtClean="0"/>
                <a:t> Ch 1</a:t>
              </a:r>
            </a:p>
            <a:p>
              <a:r>
                <a:rPr lang="en-GB" dirty="0" smtClean="0"/>
                <a:t>1.5/1.5 degrees box at 0/0</a:t>
              </a:r>
              <a:r>
                <a:rPr lang="en-GB" baseline="30000" dirty="0" smtClean="0"/>
                <a:t>o</a:t>
              </a:r>
              <a:endParaRPr lang="en-GB" baseline="30000" dirty="0"/>
            </a:p>
          </p:txBody>
        </p:sp>
      </p:grpSp>
      <p:grpSp>
        <p:nvGrpSpPr>
          <p:cNvPr id="3" name="Group 11"/>
          <p:cNvGrpSpPr/>
          <p:nvPr/>
        </p:nvGrpSpPr>
        <p:grpSpPr>
          <a:xfrm>
            <a:off x="4880990" y="1196752"/>
            <a:ext cx="5087102" cy="4905255"/>
            <a:chOff x="4880990" y="1196752"/>
            <a:chExt cx="5087102" cy="4905255"/>
          </a:xfrm>
        </p:grpSpPr>
        <p:pic>
          <p:nvPicPr>
            <p:cNvPr id="130051" name="Picture 3" descr="S:\EPS GOME2\Meetings\GSICS\GSICS_Workshop_March14\Plots\MSG\2_GOME-2_Reflectance_g2msg_PPF520_MSG3_fulldisk_ver2_1.5degBox_20130107092843_20131122093043.jpg"/>
            <p:cNvPicPr>
              <a:picLocks noChangeAspect="1" noChangeArrowheads="1"/>
            </p:cNvPicPr>
            <p:nvPr/>
          </p:nvPicPr>
          <p:blipFill>
            <a:blip r:embed="rId3" cstate="print"/>
            <a:srcRect l="11970" r="8651" b="10121"/>
            <a:stretch>
              <a:fillRect/>
            </a:stretch>
          </p:blipFill>
          <p:spPr bwMode="auto">
            <a:xfrm>
              <a:off x="4880990" y="1196752"/>
              <a:ext cx="5087102" cy="4320000"/>
            </a:xfrm>
            <a:prstGeom prst="rect">
              <a:avLst/>
            </a:prstGeom>
            <a:noFill/>
          </p:spPr>
        </p:pic>
        <p:sp>
          <p:nvSpPr>
            <p:cNvPr id="9" name="TextBox 8"/>
            <p:cNvSpPr txBox="1"/>
            <p:nvPr/>
          </p:nvSpPr>
          <p:spPr>
            <a:xfrm>
              <a:off x="6033120" y="5517232"/>
              <a:ext cx="3198312" cy="584775"/>
            </a:xfrm>
            <a:prstGeom prst="rect">
              <a:avLst/>
            </a:prstGeom>
            <a:noFill/>
          </p:spPr>
          <p:txBody>
            <a:bodyPr wrap="none" rtlCol="0">
              <a:spAutoFit/>
            </a:bodyPr>
            <a:lstStyle/>
            <a:p>
              <a:r>
                <a:rPr lang="en-GB" dirty="0" smtClean="0"/>
                <a:t>Reflectance GOME-2 / </a:t>
              </a:r>
              <a:r>
                <a:rPr lang="en-GB" dirty="0" err="1" smtClean="0"/>
                <a:t>Metop</a:t>
              </a:r>
              <a:r>
                <a:rPr lang="en-GB" dirty="0" smtClean="0"/>
                <a:t>-B</a:t>
              </a:r>
            </a:p>
            <a:p>
              <a:r>
                <a:rPr lang="en-GB" dirty="0" smtClean="0"/>
                <a:t>1.5/1.5 degrees box at 0/0</a:t>
              </a:r>
              <a:r>
                <a:rPr lang="en-GB" baseline="30000" dirty="0" smtClean="0"/>
                <a:t>o</a:t>
              </a:r>
              <a:endParaRPr lang="en-GB" baseline="30000" dirty="0"/>
            </a:p>
          </p:txBody>
        </p:sp>
      </p:grpSp>
      <p:grpSp>
        <p:nvGrpSpPr>
          <p:cNvPr id="4" name="Group 13"/>
          <p:cNvGrpSpPr/>
          <p:nvPr/>
        </p:nvGrpSpPr>
        <p:grpSpPr>
          <a:xfrm>
            <a:off x="1856656" y="980728"/>
            <a:ext cx="6408712" cy="5761206"/>
            <a:chOff x="1856656" y="980728"/>
            <a:chExt cx="6408712" cy="5761206"/>
          </a:xfrm>
        </p:grpSpPr>
        <p:pic>
          <p:nvPicPr>
            <p:cNvPr id="130052" name="Picture 4" descr="S:\EPS GOME2\Meetings\GSICS\GSICS_Workshop_March14\Plots\MSG\3_GOME2vsMSGResiduals_Reflectance_g2msg_PPF520_MSG3_fulldisk_ver2_1.5degBox_20130107092843_20131122093043.jpg"/>
            <p:cNvPicPr>
              <a:picLocks noChangeAspect="1" noChangeArrowheads="1"/>
            </p:cNvPicPr>
            <p:nvPr/>
          </p:nvPicPr>
          <p:blipFill>
            <a:blip r:embed="rId4" cstate="print"/>
            <a:srcRect l="10216" r="6355"/>
            <a:stretch>
              <a:fillRect/>
            </a:stretch>
          </p:blipFill>
          <p:spPr bwMode="auto">
            <a:xfrm>
              <a:off x="1856656" y="980728"/>
              <a:ext cx="6408712" cy="5761206"/>
            </a:xfrm>
            <a:prstGeom prst="rect">
              <a:avLst/>
            </a:prstGeom>
            <a:noFill/>
          </p:spPr>
        </p:pic>
        <p:sp>
          <p:nvSpPr>
            <p:cNvPr id="13" name="TextBox 12"/>
            <p:cNvSpPr txBox="1"/>
            <p:nvPr/>
          </p:nvSpPr>
          <p:spPr>
            <a:xfrm>
              <a:off x="2531598" y="6093296"/>
              <a:ext cx="4948791" cy="584775"/>
            </a:xfrm>
            <a:prstGeom prst="rect">
              <a:avLst/>
            </a:prstGeom>
            <a:noFill/>
          </p:spPr>
          <p:txBody>
            <a:bodyPr wrap="none" rtlCol="0">
              <a:spAutoFit/>
            </a:bodyPr>
            <a:lstStyle/>
            <a:p>
              <a:r>
                <a:rPr lang="en-GB" dirty="0" smtClean="0">
                  <a:solidFill>
                    <a:srgbClr val="1C1C1C"/>
                  </a:solidFill>
                </a:rPr>
                <a:t>Residual MSG-3 /</a:t>
              </a:r>
              <a:r>
                <a:rPr lang="en-GB" dirty="0" err="1" smtClean="0">
                  <a:solidFill>
                    <a:srgbClr val="1C1C1C"/>
                  </a:solidFill>
                </a:rPr>
                <a:t>Seviri</a:t>
              </a:r>
              <a:r>
                <a:rPr lang="en-GB" dirty="0" smtClean="0">
                  <a:solidFill>
                    <a:srgbClr val="1C1C1C"/>
                  </a:solidFill>
                </a:rPr>
                <a:t> </a:t>
              </a:r>
              <a:r>
                <a:rPr lang="en-GB" dirty="0" err="1" smtClean="0">
                  <a:solidFill>
                    <a:srgbClr val="1C1C1C"/>
                  </a:solidFill>
                </a:rPr>
                <a:t>vs</a:t>
              </a:r>
              <a:r>
                <a:rPr lang="en-GB" dirty="0" smtClean="0">
                  <a:solidFill>
                    <a:srgbClr val="1C1C1C"/>
                  </a:solidFill>
                </a:rPr>
                <a:t> GOME-2 / </a:t>
              </a:r>
              <a:r>
                <a:rPr lang="en-GB" dirty="0" err="1" smtClean="0">
                  <a:solidFill>
                    <a:srgbClr val="1C1C1C"/>
                  </a:solidFill>
                </a:rPr>
                <a:t>Metop</a:t>
              </a:r>
              <a:r>
                <a:rPr lang="en-GB" dirty="0" smtClean="0">
                  <a:solidFill>
                    <a:srgbClr val="1C1C1C"/>
                  </a:solidFill>
                </a:rPr>
                <a:t>-B [%]</a:t>
              </a:r>
            </a:p>
            <a:p>
              <a:r>
                <a:rPr lang="en-GB" dirty="0" smtClean="0">
                  <a:solidFill>
                    <a:srgbClr val="1C1C1C"/>
                  </a:solidFill>
                </a:rPr>
                <a:t>1.5/1.5 degrees box at 0/0</a:t>
              </a:r>
              <a:r>
                <a:rPr lang="en-GB" baseline="30000" dirty="0" smtClean="0">
                  <a:solidFill>
                    <a:srgbClr val="1C1C1C"/>
                  </a:solidFill>
                </a:rPr>
                <a:t>o</a:t>
              </a:r>
              <a:endParaRPr lang="en-GB" baseline="30000" dirty="0">
                <a:solidFill>
                  <a:srgbClr val="1C1C1C"/>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325438" y="188640"/>
            <a:ext cx="9150350" cy="839788"/>
          </a:xfrm>
          <a:prstGeom prst="rect">
            <a:avLst/>
          </a:prstGeom>
        </p:spPr>
        <p:txBody>
          <a:bodyPr/>
          <a:lstStyle/>
          <a:p>
            <a:pPr lvl="0" algn="l">
              <a:defRPr/>
            </a:pPr>
            <a: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GOME-2/</a:t>
            </a:r>
            <a:r>
              <a:rPr lang="en-GB" sz="2800" b="0" kern="0" dirty="0" err="1" smtClean="0">
                <a:solidFill>
                  <a:schemeClr val="bg1"/>
                </a:solidFill>
                <a:latin typeface="Arial" pitchFamily="34" charset="0"/>
                <a:cs typeface="Arial" pitchFamily="34" charset="0"/>
              </a:rPr>
              <a:t>Seviri</a:t>
            </a:r>
            <a: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 reflectivity inter-calibration</a:t>
            </a:r>
          </a:p>
          <a:p>
            <a:pPr marL="0" marR="0" lvl="0" indent="0" algn="l" defTabSz="914400" rtl="0" eaLnBrk="0" fontAlgn="base" latinLnBrk="0" hangingPunct="0">
              <a:lnSpc>
                <a:spcPct val="100000"/>
              </a:lnSpc>
              <a:spcBef>
                <a:spcPct val="0"/>
              </a:spcBef>
              <a:spcAft>
                <a:spcPct val="0"/>
              </a:spcAft>
              <a:buClrTx/>
              <a:buSzTx/>
              <a:buFontTx/>
              <a:buNone/>
              <a:tabLst/>
              <a:defRPr/>
            </a:pPr>
            <a:r>
              <a:rPr lang="en-GB" sz="2000" b="0" kern="0" dirty="0" smtClean="0">
                <a:solidFill>
                  <a:schemeClr val="bg1"/>
                </a:solidFill>
                <a:latin typeface="Arial" pitchFamily="34" charset="0"/>
                <a:ea typeface="+mj-ea"/>
                <a:cs typeface="Arial" pitchFamily="34" charset="0"/>
              </a:rPr>
              <a:t>SEVIRI ch1/ MSG-3 </a:t>
            </a:r>
            <a:r>
              <a:rPr lang="en-GB" sz="2000" b="0" kern="0" dirty="0" err="1" smtClean="0">
                <a:solidFill>
                  <a:schemeClr val="bg1"/>
                </a:solidFill>
                <a:latin typeface="Arial" pitchFamily="34" charset="0"/>
                <a:ea typeface="+mj-ea"/>
                <a:cs typeface="Arial" pitchFamily="34" charset="0"/>
              </a:rPr>
              <a:t>vs</a:t>
            </a:r>
            <a:r>
              <a:rPr lang="en-GB" sz="2000" b="0" kern="0" dirty="0" smtClean="0">
                <a:solidFill>
                  <a:schemeClr val="bg1"/>
                </a:solidFill>
                <a:latin typeface="Arial" pitchFamily="34" charset="0"/>
                <a:ea typeface="+mj-ea"/>
                <a:cs typeface="Arial" pitchFamily="34" charset="0"/>
              </a:rPr>
              <a:t> GOME-2/</a:t>
            </a:r>
            <a:r>
              <a:rPr lang="en-GB" sz="2000" b="0" kern="0" dirty="0" err="1" smtClean="0">
                <a:solidFill>
                  <a:schemeClr val="bg1"/>
                </a:solidFill>
                <a:latin typeface="Arial" pitchFamily="34" charset="0"/>
                <a:ea typeface="+mj-ea"/>
                <a:cs typeface="Arial" pitchFamily="34" charset="0"/>
              </a:rPr>
              <a:t>Metop</a:t>
            </a:r>
            <a:r>
              <a:rPr lang="en-GB" sz="2000" b="0" kern="0" dirty="0" smtClean="0">
                <a:solidFill>
                  <a:schemeClr val="bg1"/>
                </a:solidFill>
                <a:latin typeface="Arial" pitchFamily="34" charset="0"/>
                <a:ea typeface="+mj-ea"/>
                <a:cs typeface="Arial" pitchFamily="34" charset="0"/>
              </a:rPr>
              <a:t>-B – preliminary results</a:t>
            </a:r>
            <a:endParaRPr kumimoji="0" lang="en-GB"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p:txBody>
      </p:sp>
      <p:sp>
        <p:nvSpPr>
          <p:cNvPr id="10" name="TextBox 9"/>
          <p:cNvSpPr txBox="1"/>
          <p:nvPr/>
        </p:nvSpPr>
        <p:spPr>
          <a:xfrm>
            <a:off x="8481392" y="476672"/>
            <a:ext cx="1304925"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pic>
        <p:nvPicPr>
          <p:cNvPr id="131074" name="Picture 2" descr="S:\EPS GOME2\Meetings\GSICS\GSICS_Workshop_March14\Plots\MSG\11_MSG_GOME_AllCollocated_g2msg_PPF520_MSG3_fulldisk_ver2_1.5degBox_20130107092843_20131122093043.jpg"/>
          <p:cNvPicPr>
            <a:picLocks noChangeAspect="1" noChangeArrowheads="1"/>
          </p:cNvPicPr>
          <p:nvPr/>
        </p:nvPicPr>
        <p:blipFill>
          <a:blip r:embed="rId2" cstate="print"/>
          <a:srcRect/>
          <a:stretch>
            <a:fillRect/>
          </a:stretch>
        </p:blipFill>
        <p:spPr bwMode="auto">
          <a:xfrm>
            <a:off x="-15552" y="1197351"/>
            <a:ext cx="7200000" cy="5400001"/>
          </a:xfrm>
          <a:prstGeom prst="rect">
            <a:avLst/>
          </a:prstGeom>
          <a:noFill/>
        </p:spPr>
      </p:pic>
      <p:sp>
        <p:nvSpPr>
          <p:cNvPr id="5" name="TextBox 4"/>
          <p:cNvSpPr txBox="1"/>
          <p:nvPr/>
        </p:nvSpPr>
        <p:spPr>
          <a:xfrm>
            <a:off x="7257256" y="1351215"/>
            <a:ext cx="2520280" cy="2308324"/>
          </a:xfrm>
          <a:prstGeom prst="rect">
            <a:avLst/>
          </a:prstGeom>
          <a:noFill/>
        </p:spPr>
        <p:txBody>
          <a:bodyPr wrap="square" rtlCol="0">
            <a:spAutoFit/>
          </a:bodyPr>
          <a:lstStyle/>
          <a:p>
            <a:pPr algn="l"/>
            <a:r>
              <a:rPr lang="en-GB" dirty="0" smtClean="0"/>
              <a:t>MSG-3 / </a:t>
            </a:r>
            <a:r>
              <a:rPr lang="en-GB" dirty="0" err="1" smtClean="0"/>
              <a:t>Seviri</a:t>
            </a:r>
            <a:r>
              <a:rPr lang="en-GB" dirty="0" smtClean="0"/>
              <a:t> </a:t>
            </a:r>
            <a:r>
              <a:rPr lang="en-GB" dirty="0" err="1" smtClean="0"/>
              <a:t>ch</a:t>
            </a:r>
            <a:r>
              <a:rPr lang="en-GB" dirty="0" smtClean="0"/>
              <a:t> 1 to GOME-2/</a:t>
            </a:r>
            <a:r>
              <a:rPr lang="en-GB" dirty="0" err="1" smtClean="0"/>
              <a:t>Metop</a:t>
            </a:r>
            <a:r>
              <a:rPr lang="en-GB" dirty="0" smtClean="0"/>
              <a:t>-B gain in reflectivity ~8%</a:t>
            </a:r>
          </a:p>
          <a:p>
            <a:pPr algn="l"/>
            <a:r>
              <a:rPr lang="en-GB" dirty="0" smtClean="0"/>
              <a:t>(</a:t>
            </a:r>
            <a:r>
              <a:rPr lang="en-GB" dirty="0" err="1" smtClean="0"/>
              <a:t>Seviri</a:t>
            </a:r>
            <a:r>
              <a:rPr lang="en-GB" dirty="0" smtClean="0"/>
              <a:t> &lt; GOME-2)</a:t>
            </a:r>
          </a:p>
          <a:p>
            <a:pPr algn="l"/>
            <a:endParaRPr lang="en-GB" dirty="0" smtClean="0"/>
          </a:p>
          <a:p>
            <a:pPr algn="l"/>
            <a:r>
              <a:rPr lang="en-GB" dirty="0" smtClean="0">
                <a:solidFill>
                  <a:schemeClr val="tx2"/>
                </a:solidFill>
              </a:rPr>
              <a:t>1</a:t>
            </a:r>
            <a:r>
              <a:rPr lang="en-GB" baseline="30000" dirty="0" smtClean="0">
                <a:solidFill>
                  <a:schemeClr val="tx2"/>
                </a:solidFill>
              </a:rPr>
              <a:t>st</a:t>
            </a:r>
            <a:r>
              <a:rPr lang="en-GB" dirty="0" smtClean="0">
                <a:solidFill>
                  <a:schemeClr val="tx2"/>
                </a:solidFill>
              </a:rPr>
              <a:t> Jan to 22</a:t>
            </a:r>
            <a:r>
              <a:rPr lang="en-GB" baseline="30000" dirty="0" smtClean="0">
                <a:solidFill>
                  <a:schemeClr val="tx2"/>
                </a:solidFill>
              </a:rPr>
              <a:t>nd</a:t>
            </a:r>
            <a:r>
              <a:rPr lang="en-GB" dirty="0" smtClean="0">
                <a:solidFill>
                  <a:schemeClr val="tx2"/>
                </a:solidFill>
              </a:rPr>
              <a:t> Nov 2013</a:t>
            </a:r>
          </a:p>
          <a:p>
            <a:pPr algn="l"/>
            <a:endParaRPr lang="en-GB" dirty="0" smtClean="0">
              <a:solidFill>
                <a:schemeClr val="tx2"/>
              </a:solidFill>
            </a:endParaRPr>
          </a:p>
          <a:p>
            <a:pPr algn="l"/>
            <a:endParaRPr lang="en-GB" dirty="0">
              <a:solidFill>
                <a:schemeClr val="tx2"/>
              </a:solidFill>
            </a:endParaRPr>
          </a:p>
          <a:p>
            <a:pPr algn="l"/>
            <a:endParaRPr lang="en-GB" dirty="0" smtClean="0">
              <a:solidFill>
                <a:schemeClr val="tx2"/>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325438" y="188640"/>
            <a:ext cx="9150350" cy="83978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GOME-2/</a:t>
            </a:r>
            <a:r>
              <a:rPr kumimoji="0" lang="en-GB" sz="2800" b="0" i="0" u="none" strike="noStrike" kern="0" cap="none" spc="0" normalizeH="0" baseline="0" noProof="0" dirty="0" err="1" smtClean="0">
                <a:ln>
                  <a:noFill/>
                </a:ln>
                <a:solidFill>
                  <a:schemeClr val="bg1"/>
                </a:solidFill>
                <a:effectLst/>
                <a:uLnTx/>
                <a:uFillTx/>
                <a:latin typeface="Arial" pitchFamily="34" charset="0"/>
                <a:ea typeface="+mj-ea"/>
                <a:cs typeface="Arial" pitchFamily="34" charset="0"/>
              </a:rPr>
              <a:t>Metop</a:t>
            </a:r>
            <a: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-B reflectivity inter-calibration</a:t>
            </a:r>
          </a:p>
          <a:p>
            <a:pPr marL="0" marR="0" lvl="0" indent="0" algn="l" defTabSz="914400" rtl="0" eaLnBrk="0" fontAlgn="base" latinLnBrk="0" hangingPunct="0">
              <a:lnSpc>
                <a:spcPct val="100000"/>
              </a:lnSpc>
              <a:spcBef>
                <a:spcPct val="0"/>
              </a:spcBef>
              <a:spcAft>
                <a:spcPct val="0"/>
              </a:spcAft>
              <a:buClrTx/>
              <a:buSzTx/>
              <a:buFontTx/>
              <a:buNone/>
              <a:tabLst/>
              <a:defRPr/>
            </a:pPr>
            <a:r>
              <a:rPr lang="en-GB" sz="2000" b="0" kern="0" dirty="0" smtClean="0">
                <a:solidFill>
                  <a:schemeClr val="bg1"/>
                </a:solidFill>
                <a:latin typeface="Arial" pitchFamily="34" charset="0"/>
                <a:ea typeface="+mj-ea"/>
                <a:cs typeface="Arial" pitchFamily="34" charset="0"/>
              </a:rPr>
              <a:t>SEVIRI ch1/ MSG-3 – preliminary results</a:t>
            </a:r>
            <a:endParaRPr kumimoji="0" lang="en-GB"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p:txBody>
      </p:sp>
      <p:sp>
        <p:nvSpPr>
          <p:cNvPr id="10" name="TextBox 9"/>
          <p:cNvSpPr txBox="1"/>
          <p:nvPr/>
        </p:nvSpPr>
        <p:spPr>
          <a:xfrm>
            <a:off x="8481392" y="476672"/>
            <a:ext cx="1304925"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pic>
        <p:nvPicPr>
          <p:cNvPr id="132098" name="Picture 2" descr="S:\EPS GOME2\Meetings\GSICS\GSICS_Workshop_March14\Plots\MSG\10_MSG_GOME_TimeSeriesCollocated_g2msg_PPF520_MSG3_fulldisk_ver2_1.5degBox_20130107092843_20131122093043.jpg"/>
          <p:cNvPicPr>
            <a:picLocks noChangeAspect="1" noChangeArrowheads="1"/>
          </p:cNvPicPr>
          <p:nvPr/>
        </p:nvPicPr>
        <p:blipFill>
          <a:blip r:embed="rId2" cstate="print"/>
          <a:srcRect/>
          <a:stretch>
            <a:fillRect/>
          </a:stretch>
        </p:blipFill>
        <p:spPr bwMode="auto">
          <a:xfrm>
            <a:off x="0" y="1196752"/>
            <a:ext cx="7200000" cy="5400000"/>
          </a:xfrm>
          <a:prstGeom prst="rect">
            <a:avLst/>
          </a:prstGeom>
          <a:noFill/>
        </p:spPr>
      </p:pic>
      <p:sp>
        <p:nvSpPr>
          <p:cNvPr id="6" name="TextBox 5"/>
          <p:cNvSpPr txBox="1"/>
          <p:nvPr/>
        </p:nvSpPr>
        <p:spPr>
          <a:xfrm>
            <a:off x="7329264" y="3861048"/>
            <a:ext cx="2092550" cy="1323439"/>
          </a:xfrm>
          <a:prstGeom prst="rect">
            <a:avLst/>
          </a:prstGeom>
          <a:noFill/>
        </p:spPr>
        <p:txBody>
          <a:bodyPr wrap="square" rtlCol="0">
            <a:spAutoFit/>
          </a:bodyPr>
          <a:lstStyle/>
          <a:p>
            <a:pPr algn="l"/>
            <a:r>
              <a:rPr lang="en-GB" b="0" i="1" dirty="0" smtClean="0">
                <a:solidFill>
                  <a:srgbClr val="1C1C1C"/>
                </a:solidFill>
              </a:rPr>
              <a:t>No spatial aliasing correction yet </a:t>
            </a:r>
          </a:p>
          <a:p>
            <a:pPr algn="l"/>
            <a:endParaRPr lang="en-GB" b="0" i="1" dirty="0" smtClean="0">
              <a:solidFill>
                <a:srgbClr val="1C1C1C"/>
              </a:solidFill>
            </a:endParaRPr>
          </a:p>
          <a:p>
            <a:pPr algn="l"/>
            <a:r>
              <a:rPr lang="en-GB" b="0" i="1" dirty="0" smtClean="0">
                <a:solidFill>
                  <a:srgbClr val="1C1C1C"/>
                </a:solidFill>
              </a:rPr>
              <a:t>No correlation with SZA found</a:t>
            </a:r>
            <a:endParaRPr lang="en-GB" b="0" i="1" dirty="0">
              <a:solidFill>
                <a:srgbClr val="1C1C1C"/>
              </a:solidFill>
            </a:endParaRPr>
          </a:p>
        </p:txBody>
      </p:sp>
      <p:sp>
        <p:nvSpPr>
          <p:cNvPr id="8" name="TextBox 7"/>
          <p:cNvSpPr txBox="1"/>
          <p:nvPr/>
        </p:nvSpPr>
        <p:spPr>
          <a:xfrm>
            <a:off x="7257256" y="1351215"/>
            <a:ext cx="2520280" cy="2308324"/>
          </a:xfrm>
          <a:prstGeom prst="rect">
            <a:avLst/>
          </a:prstGeom>
          <a:noFill/>
        </p:spPr>
        <p:txBody>
          <a:bodyPr wrap="square" rtlCol="0">
            <a:spAutoFit/>
          </a:bodyPr>
          <a:lstStyle/>
          <a:p>
            <a:pPr algn="l"/>
            <a:r>
              <a:rPr lang="en-GB" dirty="0" smtClean="0"/>
              <a:t>MSG-3 / </a:t>
            </a:r>
            <a:r>
              <a:rPr lang="en-GB" dirty="0" err="1" smtClean="0"/>
              <a:t>Seviri</a:t>
            </a:r>
            <a:r>
              <a:rPr lang="en-GB" dirty="0" smtClean="0"/>
              <a:t> </a:t>
            </a:r>
            <a:r>
              <a:rPr lang="en-GB" dirty="0" err="1" smtClean="0"/>
              <a:t>ch</a:t>
            </a:r>
            <a:r>
              <a:rPr lang="en-GB" dirty="0" smtClean="0"/>
              <a:t> 1 to GOME-2/</a:t>
            </a:r>
            <a:r>
              <a:rPr lang="en-GB" dirty="0" err="1" smtClean="0"/>
              <a:t>Metop</a:t>
            </a:r>
            <a:r>
              <a:rPr lang="en-GB" dirty="0" smtClean="0"/>
              <a:t>-B gain in reflectivity ~8.5%</a:t>
            </a:r>
          </a:p>
          <a:p>
            <a:pPr algn="l"/>
            <a:r>
              <a:rPr lang="en-GB" dirty="0" smtClean="0"/>
              <a:t>(</a:t>
            </a:r>
            <a:r>
              <a:rPr lang="en-GB" dirty="0" err="1" smtClean="0"/>
              <a:t>Seviri</a:t>
            </a:r>
            <a:r>
              <a:rPr lang="en-GB" dirty="0" smtClean="0"/>
              <a:t> &lt; GOME-2)</a:t>
            </a:r>
          </a:p>
          <a:p>
            <a:pPr algn="l"/>
            <a:endParaRPr lang="en-GB" dirty="0" smtClean="0"/>
          </a:p>
          <a:p>
            <a:pPr algn="l"/>
            <a:r>
              <a:rPr lang="en-GB" dirty="0" smtClean="0">
                <a:solidFill>
                  <a:schemeClr val="tx2"/>
                </a:solidFill>
              </a:rPr>
              <a:t>1</a:t>
            </a:r>
            <a:r>
              <a:rPr lang="en-GB" baseline="30000" dirty="0" smtClean="0">
                <a:solidFill>
                  <a:schemeClr val="tx2"/>
                </a:solidFill>
              </a:rPr>
              <a:t>st</a:t>
            </a:r>
            <a:r>
              <a:rPr lang="en-GB" dirty="0" smtClean="0">
                <a:solidFill>
                  <a:schemeClr val="tx2"/>
                </a:solidFill>
              </a:rPr>
              <a:t> Jan to 22</a:t>
            </a:r>
            <a:r>
              <a:rPr lang="en-GB" baseline="30000" dirty="0" smtClean="0">
                <a:solidFill>
                  <a:schemeClr val="tx2"/>
                </a:solidFill>
              </a:rPr>
              <a:t>nd</a:t>
            </a:r>
            <a:r>
              <a:rPr lang="en-GB" dirty="0" smtClean="0">
                <a:solidFill>
                  <a:schemeClr val="tx2"/>
                </a:solidFill>
              </a:rPr>
              <a:t> Nov 2013</a:t>
            </a:r>
          </a:p>
          <a:p>
            <a:pPr algn="l"/>
            <a:endParaRPr lang="en-GB" dirty="0" smtClean="0">
              <a:solidFill>
                <a:schemeClr val="tx2"/>
              </a:solidFill>
            </a:endParaRPr>
          </a:p>
          <a:p>
            <a:pPr algn="l"/>
            <a:endParaRPr lang="en-GB" dirty="0">
              <a:solidFill>
                <a:schemeClr val="tx2"/>
              </a:solidFill>
            </a:endParaRPr>
          </a:p>
          <a:p>
            <a:pPr algn="l"/>
            <a:endParaRPr lang="en-GB" dirty="0" smtClean="0">
              <a:solidFill>
                <a:schemeClr val="tx2"/>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339154" y="332656"/>
            <a:ext cx="9150350" cy="57606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Summary</a:t>
            </a:r>
          </a:p>
        </p:txBody>
      </p:sp>
      <p:sp>
        <p:nvSpPr>
          <p:cNvPr id="18" name="TextBox 17"/>
          <p:cNvSpPr txBox="1"/>
          <p:nvPr/>
        </p:nvSpPr>
        <p:spPr>
          <a:xfrm>
            <a:off x="344488" y="1700808"/>
            <a:ext cx="7848872" cy="2831544"/>
          </a:xfrm>
          <a:prstGeom prst="rect">
            <a:avLst/>
          </a:prstGeom>
          <a:noFill/>
        </p:spPr>
        <p:txBody>
          <a:bodyPr wrap="square" rtlCol="0">
            <a:spAutoFit/>
          </a:bodyPr>
          <a:lstStyle/>
          <a:p>
            <a:pPr algn="l">
              <a:buFont typeface="Arial" pitchFamily="34" charset="0"/>
              <a:buChar char="•"/>
            </a:pPr>
            <a:r>
              <a:rPr lang="en-GB" sz="2000" b="0" dirty="0" smtClean="0">
                <a:latin typeface="Arial" pitchFamily="34" charset="0"/>
                <a:cs typeface="Arial" pitchFamily="34" charset="0"/>
              </a:rPr>
              <a:t> GOME-2 / </a:t>
            </a:r>
            <a:r>
              <a:rPr lang="en-GB" sz="2000" b="0" dirty="0" err="1" smtClean="0">
                <a:latin typeface="Arial" pitchFamily="34" charset="0"/>
                <a:cs typeface="Arial" pitchFamily="34" charset="0"/>
              </a:rPr>
              <a:t>Metop</a:t>
            </a:r>
            <a:r>
              <a:rPr lang="en-GB" sz="2000" b="0" dirty="0" smtClean="0">
                <a:latin typeface="Arial" pitchFamily="34" charset="0"/>
                <a:cs typeface="Arial" pitchFamily="34" charset="0"/>
              </a:rPr>
              <a:t>-A channel 3/4 </a:t>
            </a:r>
            <a:r>
              <a:rPr lang="en-GB" sz="2000" b="0" dirty="0" err="1" smtClean="0">
                <a:latin typeface="Arial" pitchFamily="34" charset="0"/>
                <a:cs typeface="Arial" pitchFamily="34" charset="0"/>
              </a:rPr>
              <a:t>vs</a:t>
            </a:r>
            <a:r>
              <a:rPr lang="en-GB" sz="2000" b="0" dirty="0" smtClean="0">
                <a:latin typeface="Arial" pitchFamily="34" charset="0"/>
                <a:cs typeface="Arial" pitchFamily="34" charset="0"/>
              </a:rPr>
              <a:t> AVHRR / </a:t>
            </a:r>
            <a:r>
              <a:rPr lang="en-GB" sz="2000" b="0" dirty="0" err="1" smtClean="0">
                <a:latin typeface="Arial" pitchFamily="34" charset="0"/>
                <a:cs typeface="Arial" pitchFamily="34" charset="0"/>
              </a:rPr>
              <a:t>Metop</a:t>
            </a:r>
            <a:r>
              <a:rPr lang="en-GB" sz="2000" b="0" dirty="0" smtClean="0">
                <a:latin typeface="Arial" pitchFamily="34" charset="0"/>
                <a:cs typeface="Arial" pitchFamily="34" charset="0"/>
              </a:rPr>
              <a:t>-A channel 1</a:t>
            </a:r>
          </a:p>
          <a:p>
            <a:pPr algn="l"/>
            <a:r>
              <a:rPr lang="en-GB" sz="2000" b="0" dirty="0" smtClean="0">
                <a:solidFill>
                  <a:srgbClr val="1C1C1C"/>
                </a:solidFill>
                <a:latin typeface="Arial" pitchFamily="34" charset="0"/>
                <a:cs typeface="Arial" pitchFamily="34" charset="0"/>
              </a:rPr>
              <a:t>Scale factor of 0.89</a:t>
            </a:r>
          </a:p>
          <a:p>
            <a:pPr algn="l"/>
            <a:r>
              <a:rPr lang="en-GB" sz="2000" b="0" dirty="0" smtClean="0">
                <a:solidFill>
                  <a:srgbClr val="1C1C1C"/>
                </a:solidFill>
                <a:latin typeface="Arial" pitchFamily="34" charset="0"/>
                <a:cs typeface="Arial" pitchFamily="34" charset="0"/>
              </a:rPr>
              <a:t>(</a:t>
            </a:r>
            <a:r>
              <a:rPr lang="en-GB" sz="1800" b="0" i="1" dirty="0" smtClean="0">
                <a:solidFill>
                  <a:srgbClr val="1C1C1C"/>
                </a:solidFill>
                <a:latin typeface="Arial" pitchFamily="34" charset="0"/>
                <a:cs typeface="Arial" pitchFamily="34" charset="0"/>
              </a:rPr>
              <a:t>2007 to 2011, 2011 to 2013 after correction of GOME-2 data, spatial aliasing accounted for by empirical correlation optimisation)</a:t>
            </a:r>
            <a:endParaRPr lang="en-GB" sz="2000" b="0" i="1" dirty="0" smtClean="0">
              <a:solidFill>
                <a:srgbClr val="1C1C1C"/>
              </a:solidFill>
              <a:latin typeface="Arial" pitchFamily="34" charset="0"/>
              <a:cs typeface="Arial" pitchFamily="34" charset="0"/>
            </a:endParaRPr>
          </a:p>
          <a:p>
            <a:pPr algn="l"/>
            <a:endParaRPr lang="en-GB" sz="2000" b="0" dirty="0" smtClean="0">
              <a:latin typeface="Arial" pitchFamily="34" charset="0"/>
              <a:cs typeface="Arial" pitchFamily="34" charset="0"/>
            </a:endParaRPr>
          </a:p>
          <a:p>
            <a:pPr algn="l">
              <a:buFont typeface="Arial" pitchFamily="34" charset="0"/>
              <a:buChar char="•"/>
            </a:pPr>
            <a:r>
              <a:rPr lang="en-GB" sz="2000" b="0" dirty="0" smtClean="0">
                <a:latin typeface="Arial" pitchFamily="34" charset="0"/>
                <a:cs typeface="Arial" pitchFamily="34" charset="0"/>
              </a:rPr>
              <a:t> GOME-2 / </a:t>
            </a:r>
            <a:r>
              <a:rPr lang="en-GB" sz="2000" b="0" dirty="0" err="1" smtClean="0">
                <a:latin typeface="Arial" pitchFamily="34" charset="0"/>
                <a:cs typeface="Arial" pitchFamily="34" charset="0"/>
              </a:rPr>
              <a:t>Metop</a:t>
            </a:r>
            <a:r>
              <a:rPr lang="en-GB" sz="2000" b="0" dirty="0" smtClean="0">
                <a:latin typeface="Arial" pitchFamily="34" charset="0"/>
                <a:cs typeface="Arial" pitchFamily="34" charset="0"/>
              </a:rPr>
              <a:t>-B channel 3/4 </a:t>
            </a:r>
            <a:r>
              <a:rPr lang="en-GB" sz="2000" b="0" dirty="0" err="1" smtClean="0">
                <a:latin typeface="Arial" pitchFamily="34" charset="0"/>
                <a:cs typeface="Arial" pitchFamily="34" charset="0"/>
              </a:rPr>
              <a:t>vs</a:t>
            </a:r>
            <a:r>
              <a:rPr lang="en-GB" sz="2000" b="0" dirty="0" smtClean="0">
                <a:latin typeface="Arial" pitchFamily="34" charset="0"/>
                <a:cs typeface="Arial" pitchFamily="34" charset="0"/>
              </a:rPr>
              <a:t> </a:t>
            </a:r>
            <a:r>
              <a:rPr lang="en-GB" sz="2000" b="0" dirty="0" err="1" smtClean="0">
                <a:latin typeface="Arial" pitchFamily="34" charset="0"/>
                <a:cs typeface="Arial" pitchFamily="34" charset="0"/>
              </a:rPr>
              <a:t>Seviri</a:t>
            </a:r>
            <a:r>
              <a:rPr lang="en-GB" sz="2000" b="0" dirty="0" smtClean="0">
                <a:latin typeface="Arial" pitchFamily="34" charset="0"/>
                <a:cs typeface="Arial" pitchFamily="34" charset="0"/>
              </a:rPr>
              <a:t> / MSG-3 channel 1</a:t>
            </a:r>
          </a:p>
          <a:p>
            <a:pPr algn="l"/>
            <a:r>
              <a:rPr lang="en-GB" sz="2000" b="0" dirty="0" smtClean="0">
                <a:solidFill>
                  <a:srgbClr val="1C1C1C"/>
                </a:solidFill>
                <a:latin typeface="Arial" pitchFamily="34" charset="0"/>
                <a:cs typeface="Arial" pitchFamily="34" charset="0"/>
              </a:rPr>
              <a:t>Scale factor of ~0.92</a:t>
            </a:r>
          </a:p>
          <a:p>
            <a:pPr algn="l"/>
            <a:r>
              <a:rPr lang="en-GB" sz="2000" b="0" dirty="0" smtClean="0">
                <a:solidFill>
                  <a:srgbClr val="1C1C1C"/>
                </a:solidFill>
                <a:latin typeface="Arial" pitchFamily="34" charset="0"/>
                <a:cs typeface="Arial" pitchFamily="34" charset="0"/>
              </a:rPr>
              <a:t>(</a:t>
            </a:r>
            <a:r>
              <a:rPr lang="en-GB" sz="1800" b="0" i="1" dirty="0" smtClean="0">
                <a:solidFill>
                  <a:srgbClr val="1C1C1C"/>
                </a:solidFill>
                <a:latin typeface="Arial" pitchFamily="34" charset="0"/>
                <a:cs typeface="Arial" pitchFamily="34" charset="0"/>
              </a:rPr>
              <a:t>2013, no correction of GOME-2 data, no spatial aliasing)</a:t>
            </a:r>
            <a:endParaRPr lang="en-GB" sz="1800" b="0" dirty="0" smtClean="0">
              <a:latin typeface="Arial" pitchFamily="34" charset="0"/>
              <a:cs typeface="Arial" pitchFamily="34" charset="0"/>
            </a:endParaRPr>
          </a:p>
          <a:p>
            <a:pPr algn="l"/>
            <a:endParaRPr lang="en-GB" sz="2000" b="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76936" y="3284984"/>
            <a:ext cx="970137" cy="338554"/>
          </a:xfrm>
          <a:prstGeom prst="rect">
            <a:avLst/>
          </a:prstGeom>
          <a:noFill/>
        </p:spPr>
        <p:txBody>
          <a:bodyPr wrap="none" rtlCol="0">
            <a:spAutoFit/>
          </a:bodyPr>
          <a:lstStyle/>
          <a:p>
            <a:r>
              <a:rPr lang="en-GB" dirty="0" smtClean="0"/>
              <a:t>The end</a:t>
            </a:r>
            <a:endParaRPr lang="en-GB"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339154" y="332656"/>
            <a:ext cx="9150350" cy="576064"/>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Outline</a:t>
            </a:r>
          </a:p>
        </p:txBody>
      </p:sp>
      <p:sp>
        <p:nvSpPr>
          <p:cNvPr id="18" name="TextBox 17"/>
          <p:cNvSpPr txBox="1"/>
          <p:nvPr/>
        </p:nvSpPr>
        <p:spPr>
          <a:xfrm>
            <a:off x="344488" y="1700808"/>
            <a:ext cx="7848872" cy="2246769"/>
          </a:xfrm>
          <a:prstGeom prst="rect">
            <a:avLst/>
          </a:prstGeom>
          <a:noFill/>
        </p:spPr>
        <p:txBody>
          <a:bodyPr wrap="square" rtlCol="0">
            <a:spAutoFit/>
          </a:bodyPr>
          <a:lstStyle/>
          <a:p>
            <a:pPr algn="l">
              <a:buFont typeface="Arial" pitchFamily="34" charset="0"/>
              <a:buChar char="•"/>
            </a:pPr>
            <a:r>
              <a:rPr lang="en-GB" sz="2000" b="0" dirty="0" smtClean="0">
                <a:latin typeface="Arial" pitchFamily="34" charset="0"/>
                <a:cs typeface="Arial" pitchFamily="34" charset="0"/>
              </a:rPr>
              <a:t> Comparison GOME-2 / </a:t>
            </a:r>
            <a:r>
              <a:rPr lang="en-GB" sz="2000" b="0" dirty="0" err="1" smtClean="0">
                <a:latin typeface="Arial" pitchFamily="34" charset="0"/>
                <a:cs typeface="Arial" pitchFamily="34" charset="0"/>
              </a:rPr>
              <a:t>Metop</a:t>
            </a:r>
            <a:r>
              <a:rPr lang="en-GB" sz="2000" b="0" dirty="0" smtClean="0">
                <a:latin typeface="Arial" pitchFamily="34" charset="0"/>
                <a:cs typeface="Arial" pitchFamily="34" charset="0"/>
              </a:rPr>
              <a:t>-A channel 3/4 </a:t>
            </a:r>
          </a:p>
          <a:p>
            <a:pPr algn="l"/>
            <a:r>
              <a:rPr lang="en-GB" sz="2000" b="0" dirty="0" smtClean="0">
                <a:latin typeface="Arial" pitchFamily="34" charset="0"/>
                <a:cs typeface="Arial" pitchFamily="34" charset="0"/>
              </a:rPr>
              <a:t>	with AVHRR / </a:t>
            </a:r>
            <a:r>
              <a:rPr lang="en-GB" sz="2000" b="0" dirty="0" err="1" smtClean="0">
                <a:latin typeface="Arial" pitchFamily="34" charset="0"/>
                <a:cs typeface="Arial" pitchFamily="34" charset="0"/>
              </a:rPr>
              <a:t>Metop</a:t>
            </a:r>
            <a:r>
              <a:rPr lang="en-GB" sz="2000" b="0" dirty="0" smtClean="0">
                <a:latin typeface="Arial" pitchFamily="34" charset="0"/>
                <a:cs typeface="Arial" pitchFamily="34" charset="0"/>
              </a:rPr>
              <a:t>-A channel 1</a:t>
            </a:r>
          </a:p>
          <a:p>
            <a:pPr algn="l"/>
            <a:endParaRPr lang="en-GB" sz="2000" b="0" dirty="0" smtClean="0">
              <a:latin typeface="Arial" pitchFamily="34" charset="0"/>
              <a:cs typeface="Arial" pitchFamily="34" charset="0"/>
            </a:endParaRPr>
          </a:p>
          <a:p>
            <a:pPr algn="l">
              <a:buFont typeface="Arial" pitchFamily="34" charset="0"/>
              <a:buChar char="•"/>
            </a:pPr>
            <a:r>
              <a:rPr lang="en-GB" sz="2000" b="0" i="1" dirty="0" smtClean="0">
                <a:solidFill>
                  <a:srgbClr val="1C1C1C"/>
                </a:solidFill>
                <a:latin typeface="Arial" pitchFamily="34" charset="0"/>
                <a:cs typeface="Arial" pitchFamily="34" charset="0"/>
              </a:rPr>
              <a:t> Impact of GOME-2 / </a:t>
            </a:r>
            <a:r>
              <a:rPr lang="en-GB" sz="2000" b="0" i="1" dirty="0" err="1" smtClean="0">
                <a:solidFill>
                  <a:srgbClr val="1C1C1C"/>
                </a:solidFill>
                <a:latin typeface="Arial" pitchFamily="34" charset="0"/>
                <a:cs typeface="Arial" pitchFamily="34" charset="0"/>
              </a:rPr>
              <a:t>Metop</a:t>
            </a:r>
            <a:r>
              <a:rPr lang="en-GB" sz="2000" b="0" i="1" dirty="0" smtClean="0">
                <a:solidFill>
                  <a:srgbClr val="1C1C1C"/>
                </a:solidFill>
                <a:latin typeface="Arial" pitchFamily="34" charset="0"/>
                <a:cs typeface="Arial" pitchFamily="34" charset="0"/>
              </a:rPr>
              <a:t>-A degradation</a:t>
            </a:r>
          </a:p>
          <a:p>
            <a:pPr algn="l"/>
            <a:endParaRPr lang="en-GB" sz="2000" b="0" dirty="0" smtClean="0">
              <a:latin typeface="Arial" pitchFamily="34" charset="0"/>
              <a:cs typeface="Arial" pitchFamily="34" charset="0"/>
            </a:endParaRPr>
          </a:p>
          <a:p>
            <a:pPr algn="l">
              <a:buFont typeface="Arial" pitchFamily="34" charset="0"/>
              <a:buChar char="•"/>
            </a:pPr>
            <a:r>
              <a:rPr lang="en-GB" sz="2000" b="0" dirty="0" smtClean="0">
                <a:latin typeface="Arial" pitchFamily="34" charset="0"/>
                <a:cs typeface="Arial" pitchFamily="34" charset="0"/>
              </a:rPr>
              <a:t> Preliminary comparison GOME-2 / </a:t>
            </a:r>
            <a:r>
              <a:rPr lang="en-GB" sz="2000" b="0" dirty="0" err="1" smtClean="0">
                <a:latin typeface="Arial" pitchFamily="34" charset="0"/>
                <a:cs typeface="Arial" pitchFamily="34" charset="0"/>
              </a:rPr>
              <a:t>Metop</a:t>
            </a:r>
            <a:r>
              <a:rPr lang="en-GB" sz="2000" b="0" dirty="0" smtClean="0">
                <a:latin typeface="Arial" pitchFamily="34" charset="0"/>
                <a:cs typeface="Arial" pitchFamily="34" charset="0"/>
              </a:rPr>
              <a:t>-B channel 3/4 </a:t>
            </a:r>
          </a:p>
          <a:p>
            <a:pPr algn="l"/>
            <a:r>
              <a:rPr lang="en-GB" sz="2000" b="0" dirty="0" smtClean="0">
                <a:latin typeface="Arial" pitchFamily="34" charset="0"/>
                <a:cs typeface="Arial" pitchFamily="34" charset="0"/>
              </a:rPr>
              <a:t>	with </a:t>
            </a:r>
            <a:r>
              <a:rPr lang="en-GB" sz="2000" b="0" dirty="0" err="1" smtClean="0">
                <a:latin typeface="Arial" pitchFamily="34" charset="0"/>
                <a:cs typeface="Arial" pitchFamily="34" charset="0"/>
              </a:rPr>
              <a:t>Seviri</a:t>
            </a:r>
            <a:r>
              <a:rPr lang="en-GB" sz="2000" b="0" dirty="0" smtClean="0">
                <a:latin typeface="Arial" pitchFamily="34" charset="0"/>
                <a:cs typeface="Arial" pitchFamily="34" charset="0"/>
              </a:rPr>
              <a:t> / MSG-3 channel 1</a:t>
            </a:r>
            <a:endParaRPr lang="en-GB" sz="2000" b="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2"/>
          <p:cNvSpPr txBox="1">
            <a:spLocks noChangeArrowheads="1"/>
          </p:cNvSpPr>
          <p:nvPr/>
        </p:nvSpPr>
        <p:spPr bwMode="auto">
          <a:xfrm>
            <a:off x="271463" y="765175"/>
            <a:ext cx="9517062" cy="396875"/>
          </a:xfrm>
          <a:prstGeom prst="rect">
            <a:avLst/>
          </a:prstGeom>
          <a:noFill/>
          <a:ln w="9525" algn="ctr">
            <a:noFill/>
            <a:miter lim="800000"/>
            <a:headEnd/>
            <a:tailEnd/>
          </a:ln>
        </p:spPr>
        <p:txBody>
          <a:bodyPr>
            <a:spAutoFit/>
          </a:bodyPr>
          <a:lstStyle/>
          <a:p>
            <a:r>
              <a:rPr lang="en-GB" sz="2000" b="0">
                <a:solidFill>
                  <a:srgbClr val="000066"/>
                </a:solidFill>
                <a:latin typeface="Arial" pitchFamily="34" charset="0"/>
              </a:rPr>
              <a:t>	</a:t>
            </a:r>
          </a:p>
        </p:txBody>
      </p:sp>
      <p:sp>
        <p:nvSpPr>
          <p:cNvPr id="6" name="Text Box 4"/>
          <p:cNvSpPr txBox="1">
            <a:spLocks noChangeArrowheads="1"/>
          </p:cNvSpPr>
          <p:nvPr/>
        </p:nvSpPr>
        <p:spPr bwMode="auto">
          <a:xfrm>
            <a:off x="200024" y="260350"/>
            <a:ext cx="8929439" cy="738664"/>
          </a:xfrm>
          <a:prstGeom prst="rect">
            <a:avLst/>
          </a:prstGeom>
          <a:noFill/>
          <a:ln w="9525" algn="ctr">
            <a:noFill/>
            <a:miter lim="800000"/>
            <a:headEnd/>
            <a:tailEnd/>
          </a:ln>
        </p:spPr>
        <p:txBody>
          <a:bodyPr wrap="square">
            <a:spAutoFit/>
          </a:bodyPr>
          <a:lstStyle/>
          <a:p>
            <a:pPr algn="l"/>
            <a:r>
              <a:rPr lang="en-GB" sz="2400" b="0" dirty="0" smtClean="0">
                <a:solidFill>
                  <a:schemeClr val="bg1"/>
                </a:solidFill>
                <a:latin typeface="Arial" pitchFamily="34" charset="0"/>
              </a:rPr>
              <a:t>Geo-referencing</a:t>
            </a:r>
            <a:endParaRPr lang="en-GB" sz="2400" b="0" dirty="0">
              <a:solidFill>
                <a:schemeClr val="bg1"/>
              </a:solidFill>
              <a:latin typeface="Arial" pitchFamily="34" charset="0"/>
            </a:endParaRPr>
          </a:p>
          <a:p>
            <a:pPr algn="l"/>
            <a:r>
              <a:rPr lang="en-GB" sz="1800" b="0" dirty="0" smtClean="0">
                <a:solidFill>
                  <a:schemeClr val="bg1"/>
                </a:solidFill>
                <a:latin typeface="Arial" pitchFamily="34" charset="0"/>
              </a:rPr>
              <a:t>PMD/co-location – spatial aliasing</a:t>
            </a:r>
            <a:endParaRPr lang="en-GB" sz="1800" b="0" i="1" dirty="0">
              <a:solidFill>
                <a:schemeClr val="bg1"/>
              </a:solidFill>
              <a:latin typeface="Arial" pitchFamily="34" charset="0"/>
            </a:endParaRPr>
          </a:p>
        </p:txBody>
      </p:sp>
      <p:sp>
        <p:nvSpPr>
          <p:cNvPr id="11" name="TextBox 10"/>
          <p:cNvSpPr txBox="1"/>
          <p:nvPr/>
        </p:nvSpPr>
        <p:spPr>
          <a:xfrm>
            <a:off x="200472" y="1268760"/>
            <a:ext cx="4690708" cy="1815882"/>
          </a:xfrm>
          <a:prstGeom prst="rect">
            <a:avLst/>
          </a:prstGeom>
          <a:noFill/>
        </p:spPr>
        <p:txBody>
          <a:bodyPr wrap="none" rtlCol="0">
            <a:spAutoFit/>
          </a:bodyPr>
          <a:lstStyle/>
          <a:p>
            <a:pPr algn="l"/>
            <a:r>
              <a:rPr lang="en-GB" dirty="0" smtClean="0"/>
              <a:t>Detector-pixel read-out direction per channel:</a:t>
            </a:r>
          </a:p>
          <a:p>
            <a:pPr algn="l"/>
            <a:endParaRPr lang="en-GB" dirty="0" smtClean="0"/>
          </a:p>
          <a:p>
            <a:pPr algn="l"/>
            <a:r>
              <a:rPr lang="en-GB" dirty="0" smtClean="0">
                <a:solidFill>
                  <a:srgbClr val="1C1C1C"/>
                </a:solidFill>
              </a:rPr>
              <a:t>GIADR-Channels : CHANNEL_READOUT_SEQ</a:t>
            </a:r>
          </a:p>
          <a:p>
            <a:pPr algn="l"/>
            <a:r>
              <a:rPr lang="en-GB" b="0" dirty="0" smtClean="0">
                <a:solidFill>
                  <a:srgbClr val="1C1C1C"/>
                </a:solidFill>
              </a:rPr>
              <a:t>0: from short to long wavelength</a:t>
            </a:r>
          </a:p>
          <a:p>
            <a:pPr algn="l"/>
            <a:r>
              <a:rPr lang="en-GB" b="0" dirty="0" smtClean="0">
                <a:solidFill>
                  <a:srgbClr val="1C1C1C"/>
                </a:solidFill>
              </a:rPr>
              <a:t>1: from long to short wavelength</a:t>
            </a:r>
          </a:p>
          <a:p>
            <a:pPr algn="l"/>
            <a:endParaRPr lang="en-GB" dirty="0" smtClean="0"/>
          </a:p>
          <a:p>
            <a:pPr algn="l"/>
            <a:endParaRPr lang="en-GB" dirty="0"/>
          </a:p>
        </p:txBody>
      </p:sp>
      <p:sp>
        <p:nvSpPr>
          <p:cNvPr id="12" name="TextBox 11"/>
          <p:cNvSpPr txBox="1"/>
          <p:nvPr/>
        </p:nvSpPr>
        <p:spPr>
          <a:xfrm>
            <a:off x="200472" y="2636912"/>
            <a:ext cx="5544616" cy="830997"/>
          </a:xfrm>
          <a:prstGeom prst="rect">
            <a:avLst/>
          </a:prstGeom>
          <a:noFill/>
        </p:spPr>
        <p:txBody>
          <a:bodyPr wrap="square" rtlCol="0">
            <a:spAutoFit/>
          </a:bodyPr>
          <a:lstStyle/>
          <a:p>
            <a:pPr algn="l"/>
            <a:r>
              <a:rPr lang="en-GB" b="0" i="1" dirty="0" smtClean="0">
                <a:solidFill>
                  <a:srgbClr val="1C1C1C"/>
                </a:solidFill>
              </a:rPr>
              <a:t>Current setting: </a:t>
            </a:r>
          </a:p>
          <a:p>
            <a:pPr algn="l"/>
            <a:r>
              <a:rPr lang="en-GB" b="0" i="1" dirty="0" smtClean="0">
                <a:solidFill>
                  <a:srgbClr val="1C1C1C"/>
                </a:solidFill>
              </a:rPr>
              <a:t>Channel:	1 2 3 4 PMD-P PMD-S (SW-PMD-P SW-PMD-S)</a:t>
            </a:r>
          </a:p>
          <a:p>
            <a:pPr algn="l"/>
            <a:r>
              <a:rPr lang="en-GB" b="0" i="1" dirty="0" smtClean="0">
                <a:solidFill>
                  <a:srgbClr val="1C1C1C"/>
                </a:solidFill>
              </a:rPr>
              <a:t>Flag:	0 1 0 1       1        1       (         1                1         )</a:t>
            </a:r>
            <a:endParaRPr lang="en-GB" b="0" i="1" dirty="0">
              <a:solidFill>
                <a:srgbClr val="1C1C1C"/>
              </a:solidFill>
            </a:endParaRPr>
          </a:p>
        </p:txBody>
      </p:sp>
      <p:sp>
        <p:nvSpPr>
          <p:cNvPr id="39" name="TextBox 38"/>
          <p:cNvSpPr txBox="1"/>
          <p:nvPr/>
        </p:nvSpPr>
        <p:spPr>
          <a:xfrm>
            <a:off x="200472" y="3573016"/>
            <a:ext cx="8136904" cy="830997"/>
          </a:xfrm>
          <a:prstGeom prst="rect">
            <a:avLst/>
          </a:prstGeom>
          <a:noFill/>
        </p:spPr>
        <p:txBody>
          <a:bodyPr wrap="square" rtlCol="0">
            <a:spAutoFit/>
          </a:bodyPr>
          <a:lstStyle/>
          <a:p>
            <a:pPr algn="l"/>
            <a:r>
              <a:rPr lang="en-GB" b="0" dirty="0" smtClean="0"/>
              <a:t>Read-out time per detector pixel:	</a:t>
            </a:r>
            <a:r>
              <a:rPr lang="en-GB" b="0" dirty="0" smtClean="0">
                <a:solidFill>
                  <a:srgbClr val="33CC33"/>
                </a:solidFill>
              </a:rPr>
              <a:t>45.78 </a:t>
            </a:r>
            <a:r>
              <a:rPr lang="en-GB" b="0" dirty="0" smtClean="0">
                <a:solidFill>
                  <a:srgbClr val="33CC33"/>
                </a:solidFill>
                <a:latin typeface="Symbol" pitchFamily="18" charset="2"/>
              </a:rPr>
              <a:t>m</a:t>
            </a:r>
            <a:r>
              <a:rPr lang="en-GB" b="0" dirty="0" smtClean="0">
                <a:solidFill>
                  <a:srgbClr val="33CC33"/>
                </a:solidFill>
              </a:rPr>
              <a:t>s</a:t>
            </a:r>
          </a:p>
          <a:p>
            <a:pPr algn="l"/>
            <a:r>
              <a:rPr lang="en-GB" b="0" dirty="0" smtClean="0"/>
              <a:t>Read-out time per channel:		</a:t>
            </a:r>
            <a:r>
              <a:rPr lang="en-GB" b="0" dirty="0" smtClean="0">
                <a:solidFill>
                  <a:srgbClr val="33CC33"/>
                </a:solidFill>
              </a:rPr>
              <a:t>46.875 ms (1024 </a:t>
            </a:r>
            <a:r>
              <a:rPr lang="en-GB" b="0" dirty="0" err="1" smtClean="0">
                <a:solidFill>
                  <a:srgbClr val="33CC33"/>
                </a:solidFill>
              </a:rPr>
              <a:t>pix</a:t>
            </a:r>
            <a:r>
              <a:rPr lang="en-GB" b="0" dirty="0" smtClean="0">
                <a:solidFill>
                  <a:srgbClr val="33CC33"/>
                </a:solidFill>
              </a:rPr>
              <a:t>) / 11.72 ms (256 </a:t>
            </a:r>
            <a:r>
              <a:rPr lang="en-GB" b="0" dirty="0" err="1" smtClean="0">
                <a:solidFill>
                  <a:srgbClr val="33CC33"/>
                </a:solidFill>
              </a:rPr>
              <a:t>pix</a:t>
            </a:r>
            <a:r>
              <a:rPr lang="en-GB" b="0" dirty="0" smtClean="0">
                <a:solidFill>
                  <a:srgbClr val="33CC33"/>
                </a:solidFill>
              </a:rPr>
              <a:t>)</a:t>
            </a:r>
          </a:p>
          <a:p>
            <a:pPr algn="l"/>
            <a:r>
              <a:rPr lang="en-GB" b="0" dirty="0" smtClean="0"/>
              <a:t>Fraction to (nominal) IT at last </a:t>
            </a:r>
            <a:r>
              <a:rPr lang="en-GB" b="0" dirty="0" err="1" smtClean="0"/>
              <a:t>pix</a:t>
            </a:r>
            <a:r>
              <a:rPr lang="en-GB" b="0" dirty="0" smtClean="0"/>
              <a:t>:	25% </a:t>
            </a:r>
            <a:r>
              <a:rPr lang="en-GB" b="0" dirty="0" smtClean="0">
                <a:solidFill>
                  <a:srgbClr val="33CC33"/>
                </a:solidFill>
              </a:rPr>
              <a:t>(at  </a:t>
            </a:r>
            <a:r>
              <a:rPr lang="en-GB" b="0" dirty="0" err="1" smtClean="0">
                <a:solidFill>
                  <a:srgbClr val="33CC33"/>
                </a:solidFill>
              </a:rPr>
              <a:t>pix</a:t>
            </a:r>
            <a:r>
              <a:rPr lang="en-GB" b="0" dirty="0" smtClean="0">
                <a:solidFill>
                  <a:srgbClr val="33CC33"/>
                </a:solidFill>
              </a:rPr>
              <a:t> 1024)     /  </a:t>
            </a:r>
            <a:r>
              <a:rPr lang="en-GB" b="0" dirty="0" smtClean="0"/>
              <a:t>50% </a:t>
            </a:r>
            <a:r>
              <a:rPr lang="en-GB" b="0" dirty="0" smtClean="0">
                <a:solidFill>
                  <a:srgbClr val="33CC33"/>
                </a:solidFill>
              </a:rPr>
              <a:t>(at </a:t>
            </a:r>
            <a:r>
              <a:rPr lang="en-GB" b="0" dirty="0" err="1" smtClean="0">
                <a:solidFill>
                  <a:srgbClr val="33CC33"/>
                </a:solidFill>
              </a:rPr>
              <a:t>pix</a:t>
            </a:r>
            <a:r>
              <a:rPr lang="en-GB" b="0" dirty="0" smtClean="0">
                <a:solidFill>
                  <a:srgbClr val="33CC33"/>
                </a:solidFill>
              </a:rPr>
              <a:t> 256)</a:t>
            </a:r>
            <a:endParaRPr lang="en-GB" b="0" dirty="0">
              <a:solidFill>
                <a:srgbClr val="33CC33"/>
              </a:solidFill>
            </a:endParaRPr>
          </a:p>
        </p:txBody>
      </p:sp>
      <p:sp>
        <p:nvSpPr>
          <p:cNvPr id="40" name="TextBox 39"/>
          <p:cNvSpPr txBox="1"/>
          <p:nvPr/>
        </p:nvSpPr>
        <p:spPr>
          <a:xfrm>
            <a:off x="7113240" y="1340768"/>
            <a:ext cx="2514214" cy="338554"/>
          </a:xfrm>
          <a:prstGeom prst="rect">
            <a:avLst/>
          </a:prstGeom>
          <a:noFill/>
        </p:spPr>
        <p:txBody>
          <a:bodyPr wrap="none" rtlCol="0">
            <a:spAutoFit/>
          </a:bodyPr>
          <a:lstStyle/>
          <a:p>
            <a:r>
              <a:rPr lang="en-GB" dirty="0" smtClean="0"/>
              <a:t>See PGS 7, Appendix C </a:t>
            </a:r>
            <a:endParaRPr lang="en-GB" dirty="0"/>
          </a:p>
        </p:txBody>
      </p:sp>
      <p:grpSp>
        <p:nvGrpSpPr>
          <p:cNvPr id="2" name="Group 42"/>
          <p:cNvGrpSpPr/>
          <p:nvPr/>
        </p:nvGrpSpPr>
        <p:grpSpPr>
          <a:xfrm>
            <a:off x="192976" y="4221088"/>
            <a:ext cx="8943984" cy="2066746"/>
            <a:chOff x="192976" y="4005064"/>
            <a:chExt cx="8943984" cy="2066746"/>
          </a:xfrm>
        </p:grpSpPr>
        <p:sp>
          <p:nvSpPr>
            <p:cNvPr id="10" name="Right Arrow 9"/>
            <p:cNvSpPr/>
            <p:nvPr/>
          </p:nvSpPr>
          <p:spPr bwMode="auto">
            <a:xfrm>
              <a:off x="272480" y="4653136"/>
              <a:ext cx="1512168" cy="576064"/>
            </a:xfrm>
            <a:prstGeom prst="rightArrow">
              <a:avLst/>
            </a:prstGeom>
            <a:solidFill>
              <a:schemeClr val="bg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GB" sz="900" b="1" i="0" u="none" strike="noStrike" cap="none" normalizeH="0" baseline="0" dirty="0" smtClean="0">
                  <a:ln>
                    <a:noFill/>
                  </a:ln>
                  <a:solidFill>
                    <a:schemeClr val="bg1"/>
                  </a:solidFill>
                  <a:effectLst/>
                  <a:latin typeface="Tahoma" pitchFamily="34" charset="0"/>
                </a:rPr>
                <a:t>0</a:t>
              </a:r>
            </a:p>
          </p:txBody>
        </p:sp>
        <p:sp>
          <p:nvSpPr>
            <p:cNvPr id="13" name="Right Arrow 12"/>
            <p:cNvSpPr/>
            <p:nvPr/>
          </p:nvSpPr>
          <p:spPr bwMode="auto">
            <a:xfrm flipH="1">
              <a:off x="1784648" y="4653136"/>
              <a:ext cx="1440160" cy="576064"/>
            </a:xfrm>
            <a:prstGeom prst="rightArrow">
              <a:avLst/>
            </a:prstGeom>
            <a:solidFill>
              <a:srgbClr val="33CC3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spcBef>
                  <a:spcPct val="50000"/>
                </a:spcBef>
              </a:pPr>
              <a:r>
                <a:rPr lang="en-GB" sz="900" dirty="0" smtClean="0">
                  <a:solidFill>
                    <a:schemeClr val="bg1"/>
                  </a:solidFill>
                  <a:latin typeface="Tahoma" pitchFamily="34" charset="0"/>
                </a:rPr>
                <a:t>1</a:t>
              </a:r>
            </a:p>
          </p:txBody>
        </p:sp>
        <p:sp>
          <p:nvSpPr>
            <p:cNvPr id="16" name="Right Arrow 15"/>
            <p:cNvSpPr/>
            <p:nvPr/>
          </p:nvSpPr>
          <p:spPr bwMode="auto">
            <a:xfrm>
              <a:off x="3224808" y="4653136"/>
              <a:ext cx="1512168" cy="576064"/>
            </a:xfrm>
            <a:prstGeom prst="rightArrow">
              <a:avLst/>
            </a:prstGeom>
            <a:solidFill>
              <a:schemeClr val="bg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spcBef>
                  <a:spcPct val="50000"/>
                </a:spcBef>
              </a:pPr>
              <a:r>
                <a:rPr lang="en-GB" sz="900" dirty="0" smtClean="0">
                  <a:solidFill>
                    <a:schemeClr val="bg1"/>
                  </a:solidFill>
                  <a:latin typeface="Tahoma" pitchFamily="34" charset="0"/>
                </a:rPr>
                <a:t>0</a:t>
              </a:r>
            </a:p>
          </p:txBody>
        </p:sp>
        <p:sp>
          <p:nvSpPr>
            <p:cNvPr id="17" name="Right Arrow 16"/>
            <p:cNvSpPr/>
            <p:nvPr/>
          </p:nvSpPr>
          <p:spPr bwMode="auto">
            <a:xfrm flipH="1">
              <a:off x="4736976" y="4653136"/>
              <a:ext cx="1440160" cy="576064"/>
            </a:xfrm>
            <a:prstGeom prst="rightArrow">
              <a:avLst/>
            </a:prstGeom>
            <a:solidFill>
              <a:srgbClr val="33CC3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spcBef>
                  <a:spcPct val="50000"/>
                </a:spcBef>
              </a:pPr>
              <a:r>
                <a:rPr lang="en-GB" sz="900" dirty="0" smtClean="0">
                  <a:solidFill>
                    <a:schemeClr val="bg1"/>
                  </a:solidFill>
                  <a:latin typeface="Tahoma" pitchFamily="34" charset="0"/>
                </a:rPr>
                <a:t>1</a:t>
              </a:r>
            </a:p>
          </p:txBody>
        </p:sp>
        <p:sp>
          <p:nvSpPr>
            <p:cNvPr id="20" name="Right Arrow 19"/>
            <p:cNvSpPr/>
            <p:nvPr/>
          </p:nvSpPr>
          <p:spPr bwMode="auto">
            <a:xfrm flipH="1">
              <a:off x="6177136" y="4653136"/>
              <a:ext cx="1440160" cy="576064"/>
            </a:xfrm>
            <a:prstGeom prst="rightArrow">
              <a:avLst/>
            </a:prstGeom>
            <a:solidFill>
              <a:srgbClr val="33CC3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spcBef>
                  <a:spcPct val="50000"/>
                </a:spcBef>
              </a:pPr>
              <a:r>
                <a:rPr lang="en-GB" sz="900" dirty="0" smtClean="0">
                  <a:solidFill>
                    <a:schemeClr val="bg1"/>
                  </a:solidFill>
                  <a:latin typeface="Tahoma" pitchFamily="34" charset="0"/>
                </a:rPr>
                <a:t>1</a:t>
              </a:r>
            </a:p>
          </p:txBody>
        </p:sp>
        <p:sp>
          <p:nvSpPr>
            <p:cNvPr id="21" name="Right Arrow 20"/>
            <p:cNvSpPr/>
            <p:nvPr/>
          </p:nvSpPr>
          <p:spPr bwMode="auto">
            <a:xfrm flipH="1">
              <a:off x="7617296" y="4653136"/>
              <a:ext cx="1440160" cy="576064"/>
            </a:xfrm>
            <a:prstGeom prst="rightArrow">
              <a:avLst/>
            </a:prstGeom>
            <a:solidFill>
              <a:srgbClr val="33CC3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spcBef>
                  <a:spcPct val="50000"/>
                </a:spcBef>
              </a:pPr>
              <a:r>
                <a:rPr lang="en-GB" sz="900" dirty="0" smtClean="0">
                  <a:solidFill>
                    <a:schemeClr val="bg1"/>
                  </a:solidFill>
                  <a:latin typeface="Tahoma" pitchFamily="34" charset="0"/>
                </a:rPr>
                <a:t>1</a:t>
              </a:r>
            </a:p>
          </p:txBody>
        </p:sp>
        <p:cxnSp>
          <p:nvCxnSpPr>
            <p:cNvPr id="23" name="Straight Connector 22"/>
            <p:cNvCxnSpPr/>
            <p:nvPr/>
          </p:nvCxnSpPr>
          <p:spPr bwMode="auto">
            <a:xfrm rot="5400000">
              <a:off x="5169024" y="5013176"/>
              <a:ext cx="2016224" cy="0"/>
            </a:xfrm>
            <a:prstGeom prst="line">
              <a:avLst/>
            </a:prstGeom>
            <a:solidFill>
              <a:schemeClr val="bg2"/>
            </a:solidFill>
            <a:ln w="9525" cap="flat" cmpd="sng" algn="ctr">
              <a:solidFill>
                <a:srgbClr val="1C1C1C"/>
              </a:solidFill>
              <a:prstDash val="solid"/>
              <a:round/>
              <a:headEnd type="none" w="med" len="med"/>
              <a:tailEnd type="none" w="med" len="med"/>
            </a:ln>
            <a:effectLst/>
          </p:spPr>
        </p:cxnSp>
        <p:cxnSp>
          <p:nvCxnSpPr>
            <p:cNvPr id="26" name="Straight Arrow Connector 25"/>
            <p:cNvCxnSpPr/>
            <p:nvPr/>
          </p:nvCxnSpPr>
          <p:spPr bwMode="auto">
            <a:xfrm>
              <a:off x="272480" y="5733256"/>
              <a:ext cx="5904656" cy="1588"/>
            </a:xfrm>
            <a:prstGeom prst="straightConnector1">
              <a:avLst/>
            </a:prstGeom>
            <a:solidFill>
              <a:schemeClr val="bg2"/>
            </a:solidFill>
            <a:ln w="12700" cap="flat" cmpd="sng" algn="ctr">
              <a:solidFill>
                <a:srgbClr val="990099"/>
              </a:solidFill>
              <a:prstDash val="solid"/>
              <a:round/>
              <a:headEnd type="none" w="med" len="med"/>
              <a:tailEnd type="arrow"/>
            </a:ln>
            <a:effectLst/>
          </p:spPr>
        </p:cxnSp>
        <p:sp>
          <p:nvSpPr>
            <p:cNvPr id="27" name="TextBox 26"/>
            <p:cNvSpPr txBox="1"/>
            <p:nvPr/>
          </p:nvSpPr>
          <p:spPr>
            <a:xfrm>
              <a:off x="5745088" y="5733256"/>
              <a:ext cx="296876" cy="338554"/>
            </a:xfrm>
            <a:prstGeom prst="rect">
              <a:avLst/>
            </a:prstGeom>
            <a:noFill/>
          </p:spPr>
          <p:txBody>
            <a:bodyPr wrap="none" rtlCol="0">
              <a:spAutoFit/>
            </a:bodyPr>
            <a:lstStyle/>
            <a:p>
              <a:r>
                <a:rPr lang="en-GB" dirty="0" smtClean="0">
                  <a:latin typeface="Symbol" pitchFamily="18" charset="2"/>
                </a:rPr>
                <a:t>l</a:t>
              </a:r>
              <a:endParaRPr lang="en-GB" dirty="0">
                <a:latin typeface="Symbol" pitchFamily="18" charset="2"/>
              </a:endParaRPr>
            </a:p>
          </p:txBody>
        </p:sp>
        <p:cxnSp>
          <p:nvCxnSpPr>
            <p:cNvPr id="28" name="Straight Arrow Connector 27"/>
            <p:cNvCxnSpPr/>
            <p:nvPr/>
          </p:nvCxnSpPr>
          <p:spPr bwMode="auto">
            <a:xfrm>
              <a:off x="6177136" y="5733256"/>
              <a:ext cx="1440160" cy="1588"/>
            </a:xfrm>
            <a:prstGeom prst="straightConnector1">
              <a:avLst/>
            </a:prstGeom>
            <a:solidFill>
              <a:schemeClr val="bg2"/>
            </a:solidFill>
            <a:ln w="12700" cap="flat" cmpd="sng" algn="ctr">
              <a:solidFill>
                <a:srgbClr val="990099"/>
              </a:solidFill>
              <a:prstDash val="solid"/>
              <a:round/>
              <a:headEnd type="none" w="med" len="med"/>
              <a:tailEnd type="arrow"/>
            </a:ln>
            <a:effectLst/>
          </p:spPr>
        </p:cxnSp>
        <p:sp>
          <p:nvSpPr>
            <p:cNvPr id="29" name="TextBox 28"/>
            <p:cNvSpPr txBox="1"/>
            <p:nvPr/>
          </p:nvSpPr>
          <p:spPr>
            <a:xfrm>
              <a:off x="7185248" y="5733256"/>
              <a:ext cx="296876" cy="338554"/>
            </a:xfrm>
            <a:prstGeom prst="rect">
              <a:avLst/>
            </a:prstGeom>
            <a:noFill/>
          </p:spPr>
          <p:txBody>
            <a:bodyPr wrap="square" rtlCol="0">
              <a:spAutoFit/>
            </a:bodyPr>
            <a:lstStyle/>
            <a:p>
              <a:r>
                <a:rPr lang="en-GB" dirty="0" smtClean="0">
                  <a:latin typeface="Symbol" pitchFamily="18" charset="2"/>
                </a:rPr>
                <a:t>l</a:t>
              </a:r>
              <a:endParaRPr lang="en-GB" dirty="0">
                <a:latin typeface="Symbol" pitchFamily="18" charset="2"/>
              </a:endParaRPr>
            </a:p>
          </p:txBody>
        </p:sp>
        <p:cxnSp>
          <p:nvCxnSpPr>
            <p:cNvPr id="31" name="Straight Arrow Connector 30"/>
            <p:cNvCxnSpPr/>
            <p:nvPr/>
          </p:nvCxnSpPr>
          <p:spPr bwMode="auto">
            <a:xfrm>
              <a:off x="7617296" y="5733256"/>
              <a:ext cx="1440160" cy="1588"/>
            </a:xfrm>
            <a:prstGeom prst="straightConnector1">
              <a:avLst/>
            </a:prstGeom>
            <a:solidFill>
              <a:schemeClr val="bg2"/>
            </a:solidFill>
            <a:ln w="12700" cap="flat" cmpd="sng" algn="ctr">
              <a:solidFill>
                <a:srgbClr val="990099"/>
              </a:solidFill>
              <a:prstDash val="solid"/>
              <a:round/>
              <a:headEnd type="none" w="med" len="med"/>
              <a:tailEnd type="arrow"/>
            </a:ln>
            <a:effectLst/>
          </p:spPr>
        </p:cxnSp>
        <p:sp>
          <p:nvSpPr>
            <p:cNvPr id="32" name="TextBox 31"/>
            <p:cNvSpPr txBox="1"/>
            <p:nvPr/>
          </p:nvSpPr>
          <p:spPr>
            <a:xfrm>
              <a:off x="8625408" y="5733256"/>
              <a:ext cx="296876" cy="338554"/>
            </a:xfrm>
            <a:prstGeom prst="rect">
              <a:avLst/>
            </a:prstGeom>
            <a:noFill/>
          </p:spPr>
          <p:txBody>
            <a:bodyPr wrap="square" rtlCol="0">
              <a:spAutoFit/>
            </a:bodyPr>
            <a:lstStyle/>
            <a:p>
              <a:r>
                <a:rPr lang="en-GB" dirty="0" smtClean="0">
                  <a:latin typeface="Symbol" pitchFamily="18" charset="2"/>
                </a:rPr>
                <a:t>l</a:t>
              </a:r>
              <a:endParaRPr lang="en-GB" dirty="0">
                <a:latin typeface="Symbol" pitchFamily="18" charset="2"/>
              </a:endParaRPr>
            </a:p>
          </p:txBody>
        </p:sp>
        <p:cxnSp>
          <p:nvCxnSpPr>
            <p:cNvPr id="33" name="Straight Connector 32"/>
            <p:cNvCxnSpPr/>
            <p:nvPr/>
          </p:nvCxnSpPr>
          <p:spPr bwMode="auto">
            <a:xfrm rot="5400000">
              <a:off x="6609184" y="5013176"/>
              <a:ext cx="2016224" cy="0"/>
            </a:xfrm>
            <a:prstGeom prst="line">
              <a:avLst/>
            </a:prstGeom>
            <a:solidFill>
              <a:schemeClr val="bg2"/>
            </a:solidFill>
            <a:ln w="9525" cap="flat" cmpd="sng" algn="ctr">
              <a:solidFill>
                <a:srgbClr val="1C1C1C"/>
              </a:solidFill>
              <a:prstDash val="solid"/>
              <a:round/>
              <a:headEnd type="none" w="med" len="med"/>
              <a:tailEnd type="none" w="med" len="med"/>
            </a:ln>
            <a:effectLst/>
          </p:spPr>
        </p:cxnSp>
        <p:sp>
          <p:nvSpPr>
            <p:cNvPr id="34" name="TextBox 33"/>
            <p:cNvSpPr txBox="1"/>
            <p:nvPr/>
          </p:nvSpPr>
          <p:spPr>
            <a:xfrm>
              <a:off x="192976" y="5456257"/>
              <a:ext cx="439544" cy="276999"/>
            </a:xfrm>
            <a:prstGeom prst="rect">
              <a:avLst/>
            </a:prstGeom>
            <a:noFill/>
          </p:spPr>
          <p:txBody>
            <a:bodyPr wrap="none" rtlCol="0">
              <a:spAutoFit/>
            </a:bodyPr>
            <a:lstStyle/>
            <a:p>
              <a:r>
                <a:rPr lang="en-GB" sz="1200" dirty="0" smtClean="0"/>
                <a:t>240</a:t>
              </a:r>
              <a:endParaRPr lang="en-GB" sz="1200" dirty="0"/>
            </a:p>
          </p:txBody>
        </p:sp>
        <p:sp>
          <p:nvSpPr>
            <p:cNvPr id="36" name="TextBox 35"/>
            <p:cNvSpPr txBox="1"/>
            <p:nvPr/>
          </p:nvSpPr>
          <p:spPr>
            <a:xfrm>
              <a:off x="5745088" y="5445224"/>
              <a:ext cx="439544" cy="276999"/>
            </a:xfrm>
            <a:prstGeom prst="rect">
              <a:avLst/>
            </a:prstGeom>
            <a:noFill/>
          </p:spPr>
          <p:txBody>
            <a:bodyPr wrap="none" rtlCol="0">
              <a:spAutoFit/>
            </a:bodyPr>
            <a:lstStyle/>
            <a:p>
              <a:r>
                <a:rPr lang="en-GB" sz="1200" dirty="0" smtClean="0"/>
                <a:t>790</a:t>
              </a:r>
              <a:endParaRPr lang="en-GB" sz="1200" dirty="0"/>
            </a:p>
          </p:txBody>
        </p:sp>
        <p:sp>
          <p:nvSpPr>
            <p:cNvPr id="37" name="TextBox 36"/>
            <p:cNvSpPr txBox="1"/>
            <p:nvPr/>
          </p:nvSpPr>
          <p:spPr>
            <a:xfrm>
              <a:off x="6177136" y="5445224"/>
              <a:ext cx="439544" cy="276999"/>
            </a:xfrm>
            <a:prstGeom prst="rect">
              <a:avLst/>
            </a:prstGeom>
            <a:noFill/>
          </p:spPr>
          <p:txBody>
            <a:bodyPr wrap="none" rtlCol="0">
              <a:spAutoFit/>
            </a:bodyPr>
            <a:lstStyle/>
            <a:p>
              <a:r>
                <a:rPr lang="en-GB" sz="1200" dirty="0" smtClean="0"/>
                <a:t>312</a:t>
              </a:r>
              <a:endParaRPr lang="en-GB" sz="1200" dirty="0"/>
            </a:p>
          </p:txBody>
        </p:sp>
        <p:sp>
          <p:nvSpPr>
            <p:cNvPr id="38" name="TextBox 37"/>
            <p:cNvSpPr txBox="1"/>
            <p:nvPr/>
          </p:nvSpPr>
          <p:spPr>
            <a:xfrm>
              <a:off x="7185248" y="5445224"/>
              <a:ext cx="439544" cy="276999"/>
            </a:xfrm>
            <a:prstGeom prst="rect">
              <a:avLst/>
            </a:prstGeom>
            <a:noFill/>
          </p:spPr>
          <p:txBody>
            <a:bodyPr wrap="none" rtlCol="0">
              <a:spAutoFit/>
            </a:bodyPr>
            <a:lstStyle/>
            <a:p>
              <a:r>
                <a:rPr lang="en-GB" sz="1200" dirty="0" smtClean="0"/>
                <a:t>790</a:t>
              </a:r>
              <a:endParaRPr lang="en-GB" sz="1200" dirty="0"/>
            </a:p>
          </p:txBody>
        </p:sp>
        <p:sp>
          <p:nvSpPr>
            <p:cNvPr id="41" name="TextBox 40"/>
            <p:cNvSpPr txBox="1"/>
            <p:nvPr/>
          </p:nvSpPr>
          <p:spPr>
            <a:xfrm>
              <a:off x="7689304" y="5445224"/>
              <a:ext cx="439544" cy="276999"/>
            </a:xfrm>
            <a:prstGeom prst="rect">
              <a:avLst/>
            </a:prstGeom>
            <a:noFill/>
          </p:spPr>
          <p:txBody>
            <a:bodyPr wrap="none" rtlCol="0">
              <a:spAutoFit/>
            </a:bodyPr>
            <a:lstStyle/>
            <a:p>
              <a:r>
                <a:rPr lang="en-GB" sz="1200" dirty="0" smtClean="0"/>
                <a:t>312</a:t>
              </a:r>
              <a:endParaRPr lang="en-GB" sz="1200" dirty="0"/>
            </a:p>
          </p:txBody>
        </p:sp>
        <p:sp>
          <p:nvSpPr>
            <p:cNvPr id="42" name="TextBox 41"/>
            <p:cNvSpPr txBox="1"/>
            <p:nvPr/>
          </p:nvSpPr>
          <p:spPr>
            <a:xfrm>
              <a:off x="8697416" y="5445224"/>
              <a:ext cx="439544" cy="276999"/>
            </a:xfrm>
            <a:prstGeom prst="rect">
              <a:avLst/>
            </a:prstGeom>
            <a:noFill/>
          </p:spPr>
          <p:txBody>
            <a:bodyPr wrap="none" rtlCol="0">
              <a:spAutoFit/>
            </a:bodyPr>
            <a:lstStyle/>
            <a:p>
              <a:r>
                <a:rPr lang="en-GB" sz="1200" dirty="0" smtClean="0"/>
                <a:t>790</a:t>
              </a:r>
              <a:endParaRPr lang="en-GB" sz="1200" dirty="0"/>
            </a:p>
          </p:txBody>
        </p:sp>
      </p:grpSp>
      <p:sp>
        <p:nvSpPr>
          <p:cNvPr id="30" name="TextBox 29"/>
          <p:cNvSpPr txBox="1"/>
          <p:nvPr/>
        </p:nvSpPr>
        <p:spPr>
          <a:xfrm>
            <a:off x="8553450" y="133350"/>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35" name="TextBox 34"/>
          <p:cNvSpPr txBox="1"/>
          <p:nvPr/>
        </p:nvSpPr>
        <p:spPr>
          <a:xfrm>
            <a:off x="8553450" y="581025"/>
            <a:ext cx="1304925"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2"/>
          <p:cNvSpPr txBox="1">
            <a:spLocks noChangeArrowheads="1"/>
          </p:cNvSpPr>
          <p:nvPr/>
        </p:nvSpPr>
        <p:spPr bwMode="auto">
          <a:xfrm>
            <a:off x="271463" y="765175"/>
            <a:ext cx="9517062" cy="396875"/>
          </a:xfrm>
          <a:prstGeom prst="rect">
            <a:avLst/>
          </a:prstGeom>
          <a:noFill/>
          <a:ln w="9525" algn="ctr">
            <a:noFill/>
            <a:miter lim="800000"/>
            <a:headEnd/>
            <a:tailEnd/>
          </a:ln>
        </p:spPr>
        <p:txBody>
          <a:bodyPr>
            <a:spAutoFit/>
          </a:bodyPr>
          <a:lstStyle/>
          <a:p>
            <a:r>
              <a:rPr lang="en-GB" sz="2000" b="0">
                <a:solidFill>
                  <a:srgbClr val="000066"/>
                </a:solidFill>
                <a:latin typeface="Arial" pitchFamily="34" charset="0"/>
              </a:rPr>
              <a:t>	</a:t>
            </a:r>
          </a:p>
        </p:txBody>
      </p:sp>
      <p:sp>
        <p:nvSpPr>
          <p:cNvPr id="6" name="Text Box 4"/>
          <p:cNvSpPr txBox="1">
            <a:spLocks noChangeArrowheads="1"/>
          </p:cNvSpPr>
          <p:nvPr/>
        </p:nvSpPr>
        <p:spPr bwMode="auto">
          <a:xfrm>
            <a:off x="200024" y="260350"/>
            <a:ext cx="8929439" cy="738664"/>
          </a:xfrm>
          <a:prstGeom prst="rect">
            <a:avLst/>
          </a:prstGeom>
          <a:noFill/>
          <a:ln w="9525" algn="ctr">
            <a:noFill/>
            <a:miter lim="800000"/>
            <a:headEnd/>
            <a:tailEnd/>
          </a:ln>
        </p:spPr>
        <p:txBody>
          <a:bodyPr wrap="square">
            <a:spAutoFit/>
          </a:bodyPr>
          <a:lstStyle/>
          <a:p>
            <a:pPr algn="l"/>
            <a:r>
              <a:rPr lang="en-GB" sz="2400" b="0" dirty="0" smtClean="0">
                <a:solidFill>
                  <a:schemeClr val="bg1"/>
                </a:solidFill>
                <a:latin typeface="Arial" pitchFamily="34" charset="0"/>
              </a:rPr>
              <a:t>Geo-referencing</a:t>
            </a:r>
            <a:endParaRPr lang="en-GB" sz="2400" b="0" dirty="0">
              <a:solidFill>
                <a:schemeClr val="bg1"/>
              </a:solidFill>
              <a:latin typeface="Arial" pitchFamily="34" charset="0"/>
            </a:endParaRPr>
          </a:p>
          <a:p>
            <a:pPr algn="l"/>
            <a:r>
              <a:rPr lang="en-GB" sz="1800" b="0" dirty="0" smtClean="0">
                <a:solidFill>
                  <a:schemeClr val="bg1"/>
                </a:solidFill>
                <a:latin typeface="Arial" pitchFamily="34" charset="0"/>
              </a:rPr>
              <a:t>PMD/co-location – spatial aliasing</a:t>
            </a:r>
            <a:endParaRPr lang="en-GB" sz="1800" b="0" i="1" dirty="0">
              <a:solidFill>
                <a:schemeClr val="bg1"/>
              </a:solidFill>
              <a:latin typeface="Arial" pitchFamily="34" charset="0"/>
            </a:endParaRPr>
          </a:p>
        </p:txBody>
      </p:sp>
      <p:grpSp>
        <p:nvGrpSpPr>
          <p:cNvPr id="2" name="Group 42"/>
          <p:cNvGrpSpPr/>
          <p:nvPr/>
        </p:nvGrpSpPr>
        <p:grpSpPr>
          <a:xfrm>
            <a:off x="272480" y="3501008"/>
            <a:ext cx="8943984" cy="2066746"/>
            <a:chOff x="192976" y="4005064"/>
            <a:chExt cx="8943984" cy="2066746"/>
          </a:xfrm>
        </p:grpSpPr>
        <p:sp>
          <p:nvSpPr>
            <p:cNvPr id="10" name="Right Arrow 9"/>
            <p:cNvSpPr/>
            <p:nvPr/>
          </p:nvSpPr>
          <p:spPr bwMode="auto">
            <a:xfrm>
              <a:off x="272480" y="4653136"/>
              <a:ext cx="1512168" cy="576064"/>
            </a:xfrm>
            <a:prstGeom prst="rightArrow">
              <a:avLst/>
            </a:prstGeom>
            <a:solidFill>
              <a:schemeClr val="bg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r>
                <a:rPr lang="en-GB" sz="900" dirty="0" smtClean="0">
                  <a:solidFill>
                    <a:schemeClr val="bg1"/>
                  </a:solidFill>
                  <a:latin typeface="Tahoma" pitchFamily="34" charset="0"/>
                </a:rPr>
                <a:t>0                                  3</a:t>
              </a:r>
              <a:endParaRPr kumimoji="0" lang="en-GB" sz="900" b="1" i="0" u="none" strike="noStrike" cap="none" normalizeH="0" baseline="0" dirty="0" smtClean="0">
                <a:ln>
                  <a:noFill/>
                </a:ln>
                <a:solidFill>
                  <a:schemeClr val="bg1"/>
                </a:solidFill>
                <a:effectLst/>
                <a:latin typeface="Tahoma" pitchFamily="34" charset="0"/>
              </a:endParaRPr>
            </a:p>
          </p:txBody>
        </p:sp>
        <p:sp>
          <p:nvSpPr>
            <p:cNvPr id="13" name="Right Arrow 12"/>
            <p:cNvSpPr/>
            <p:nvPr/>
          </p:nvSpPr>
          <p:spPr bwMode="auto">
            <a:xfrm flipH="1">
              <a:off x="1784648" y="4653136"/>
              <a:ext cx="1440160" cy="576064"/>
            </a:xfrm>
            <a:prstGeom prst="rightArrow">
              <a:avLst/>
            </a:prstGeom>
            <a:solidFill>
              <a:srgbClr val="33CC3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l">
                <a:spcBef>
                  <a:spcPct val="50000"/>
                </a:spcBef>
              </a:pPr>
              <a:r>
                <a:rPr lang="en-GB" sz="900" dirty="0" smtClean="0">
                  <a:solidFill>
                    <a:schemeClr val="bg1"/>
                  </a:solidFill>
                  <a:latin typeface="Tahoma" pitchFamily="34" charset="0"/>
                </a:rPr>
                <a:t>25                              0</a:t>
              </a:r>
            </a:p>
          </p:txBody>
        </p:sp>
        <p:sp>
          <p:nvSpPr>
            <p:cNvPr id="16" name="Right Arrow 15"/>
            <p:cNvSpPr/>
            <p:nvPr/>
          </p:nvSpPr>
          <p:spPr bwMode="auto">
            <a:xfrm>
              <a:off x="3224808" y="4653136"/>
              <a:ext cx="1512168" cy="576064"/>
            </a:xfrm>
            <a:prstGeom prst="rightArrow">
              <a:avLst/>
            </a:prstGeom>
            <a:solidFill>
              <a:schemeClr val="bg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l">
                <a:spcBef>
                  <a:spcPct val="50000"/>
                </a:spcBef>
              </a:pPr>
              <a:r>
                <a:rPr lang="en-GB" sz="900" dirty="0" smtClean="0">
                  <a:solidFill>
                    <a:schemeClr val="bg1"/>
                  </a:solidFill>
                  <a:latin typeface="Tahoma" pitchFamily="34" charset="0"/>
                </a:rPr>
                <a:t>0                                25</a:t>
              </a:r>
            </a:p>
          </p:txBody>
        </p:sp>
        <p:sp>
          <p:nvSpPr>
            <p:cNvPr id="17" name="Right Arrow 16"/>
            <p:cNvSpPr/>
            <p:nvPr/>
          </p:nvSpPr>
          <p:spPr bwMode="auto">
            <a:xfrm flipH="1">
              <a:off x="4736976" y="4653136"/>
              <a:ext cx="1440160" cy="576064"/>
            </a:xfrm>
            <a:prstGeom prst="rightArrow">
              <a:avLst/>
            </a:prstGeom>
            <a:solidFill>
              <a:srgbClr val="33CC3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l">
                <a:spcBef>
                  <a:spcPct val="50000"/>
                </a:spcBef>
              </a:pPr>
              <a:r>
                <a:rPr lang="en-GB" sz="900" dirty="0" smtClean="0">
                  <a:solidFill>
                    <a:schemeClr val="bg1"/>
                  </a:solidFill>
                  <a:latin typeface="Tahoma" pitchFamily="34" charset="0"/>
                </a:rPr>
                <a:t>25                             0</a:t>
              </a:r>
            </a:p>
          </p:txBody>
        </p:sp>
        <p:sp>
          <p:nvSpPr>
            <p:cNvPr id="20" name="Right Arrow 19"/>
            <p:cNvSpPr/>
            <p:nvPr/>
          </p:nvSpPr>
          <p:spPr bwMode="auto">
            <a:xfrm flipH="1">
              <a:off x="6177136" y="4653136"/>
              <a:ext cx="1440160" cy="576064"/>
            </a:xfrm>
            <a:prstGeom prst="rightArrow">
              <a:avLst/>
            </a:prstGeom>
            <a:solidFill>
              <a:srgbClr val="33CC3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l">
                <a:spcBef>
                  <a:spcPct val="50000"/>
                </a:spcBef>
              </a:pPr>
              <a:r>
                <a:rPr lang="en-GB" sz="900" dirty="0" smtClean="0">
                  <a:solidFill>
                    <a:schemeClr val="bg1"/>
                  </a:solidFill>
                  <a:latin typeface="Tahoma" pitchFamily="34" charset="0"/>
                </a:rPr>
                <a:t>50                              0</a:t>
              </a:r>
            </a:p>
          </p:txBody>
        </p:sp>
        <p:sp>
          <p:nvSpPr>
            <p:cNvPr id="21" name="Right Arrow 20"/>
            <p:cNvSpPr/>
            <p:nvPr/>
          </p:nvSpPr>
          <p:spPr bwMode="auto">
            <a:xfrm flipH="1">
              <a:off x="7617296" y="4653136"/>
              <a:ext cx="1440160" cy="576064"/>
            </a:xfrm>
            <a:prstGeom prst="rightArrow">
              <a:avLst/>
            </a:prstGeom>
            <a:solidFill>
              <a:srgbClr val="33CC3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l">
                <a:spcBef>
                  <a:spcPct val="50000"/>
                </a:spcBef>
              </a:pPr>
              <a:r>
                <a:rPr lang="en-GB" sz="900" dirty="0" smtClean="0">
                  <a:solidFill>
                    <a:schemeClr val="bg1"/>
                  </a:solidFill>
                  <a:latin typeface="Tahoma" pitchFamily="34" charset="0"/>
                </a:rPr>
                <a:t>50                              0</a:t>
              </a:r>
            </a:p>
          </p:txBody>
        </p:sp>
        <p:cxnSp>
          <p:nvCxnSpPr>
            <p:cNvPr id="23" name="Straight Connector 22"/>
            <p:cNvCxnSpPr/>
            <p:nvPr/>
          </p:nvCxnSpPr>
          <p:spPr bwMode="auto">
            <a:xfrm rot="5400000">
              <a:off x="5169024" y="5013176"/>
              <a:ext cx="2016224" cy="0"/>
            </a:xfrm>
            <a:prstGeom prst="line">
              <a:avLst/>
            </a:prstGeom>
            <a:solidFill>
              <a:schemeClr val="bg2"/>
            </a:solidFill>
            <a:ln w="9525" cap="flat" cmpd="sng" algn="ctr">
              <a:solidFill>
                <a:srgbClr val="1C1C1C"/>
              </a:solidFill>
              <a:prstDash val="solid"/>
              <a:round/>
              <a:headEnd type="none" w="med" len="med"/>
              <a:tailEnd type="none" w="med" len="med"/>
            </a:ln>
            <a:effectLst/>
          </p:spPr>
        </p:cxnSp>
        <p:cxnSp>
          <p:nvCxnSpPr>
            <p:cNvPr id="26" name="Straight Arrow Connector 25"/>
            <p:cNvCxnSpPr/>
            <p:nvPr/>
          </p:nvCxnSpPr>
          <p:spPr bwMode="auto">
            <a:xfrm>
              <a:off x="272480" y="5733256"/>
              <a:ext cx="5904656" cy="1588"/>
            </a:xfrm>
            <a:prstGeom prst="straightConnector1">
              <a:avLst/>
            </a:prstGeom>
            <a:solidFill>
              <a:schemeClr val="bg2"/>
            </a:solidFill>
            <a:ln w="12700" cap="flat" cmpd="sng" algn="ctr">
              <a:solidFill>
                <a:srgbClr val="990099"/>
              </a:solidFill>
              <a:prstDash val="solid"/>
              <a:round/>
              <a:headEnd type="none" w="med" len="med"/>
              <a:tailEnd type="arrow"/>
            </a:ln>
            <a:effectLst/>
          </p:spPr>
        </p:cxnSp>
        <p:sp>
          <p:nvSpPr>
            <p:cNvPr id="27" name="TextBox 26"/>
            <p:cNvSpPr txBox="1"/>
            <p:nvPr/>
          </p:nvSpPr>
          <p:spPr>
            <a:xfrm>
              <a:off x="5745088" y="5733256"/>
              <a:ext cx="296876" cy="338554"/>
            </a:xfrm>
            <a:prstGeom prst="rect">
              <a:avLst/>
            </a:prstGeom>
            <a:noFill/>
          </p:spPr>
          <p:txBody>
            <a:bodyPr wrap="none" rtlCol="0">
              <a:spAutoFit/>
            </a:bodyPr>
            <a:lstStyle/>
            <a:p>
              <a:r>
                <a:rPr lang="en-GB" dirty="0" smtClean="0">
                  <a:latin typeface="Symbol" pitchFamily="18" charset="2"/>
                </a:rPr>
                <a:t>l</a:t>
              </a:r>
              <a:endParaRPr lang="en-GB" dirty="0">
                <a:latin typeface="Symbol" pitchFamily="18" charset="2"/>
              </a:endParaRPr>
            </a:p>
          </p:txBody>
        </p:sp>
        <p:cxnSp>
          <p:nvCxnSpPr>
            <p:cNvPr id="28" name="Straight Arrow Connector 27"/>
            <p:cNvCxnSpPr/>
            <p:nvPr/>
          </p:nvCxnSpPr>
          <p:spPr bwMode="auto">
            <a:xfrm>
              <a:off x="6177136" y="5733256"/>
              <a:ext cx="1440160" cy="1588"/>
            </a:xfrm>
            <a:prstGeom prst="straightConnector1">
              <a:avLst/>
            </a:prstGeom>
            <a:solidFill>
              <a:schemeClr val="bg2"/>
            </a:solidFill>
            <a:ln w="12700" cap="flat" cmpd="sng" algn="ctr">
              <a:solidFill>
                <a:srgbClr val="990099"/>
              </a:solidFill>
              <a:prstDash val="solid"/>
              <a:round/>
              <a:headEnd type="none" w="med" len="med"/>
              <a:tailEnd type="arrow"/>
            </a:ln>
            <a:effectLst/>
          </p:spPr>
        </p:cxnSp>
        <p:sp>
          <p:nvSpPr>
            <p:cNvPr id="29" name="TextBox 28"/>
            <p:cNvSpPr txBox="1"/>
            <p:nvPr/>
          </p:nvSpPr>
          <p:spPr>
            <a:xfrm>
              <a:off x="7185248" y="5733256"/>
              <a:ext cx="296876" cy="338554"/>
            </a:xfrm>
            <a:prstGeom prst="rect">
              <a:avLst/>
            </a:prstGeom>
            <a:noFill/>
          </p:spPr>
          <p:txBody>
            <a:bodyPr wrap="square" rtlCol="0">
              <a:spAutoFit/>
            </a:bodyPr>
            <a:lstStyle/>
            <a:p>
              <a:r>
                <a:rPr lang="en-GB" dirty="0" smtClean="0">
                  <a:latin typeface="Symbol" pitchFamily="18" charset="2"/>
                </a:rPr>
                <a:t>l</a:t>
              </a:r>
              <a:endParaRPr lang="en-GB" dirty="0">
                <a:latin typeface="Symbol" pitchFamily="18" charset="2"/>
              </a:endParaRPr>
            </a:p>
          </p:txBody>
        </p:sp>
        <p:cxnSp>
          <p:nvCxnSpPr>
            <p:cNvPr id="31" name="Straight Arrow Connector 30"/>
            <p:cNvCxnSpPr/>
            <p:nvPr/>
          </p:nvCxnSpPr>
          <p:spPr bwMode="auto">
            <a:xfrm>
              <a:off x="7617296" y="5733256"/>
              <a:ext cx="1440160" cy="1588"/>
            </a:xfrm>
            <a:prstGeom prst="straightConnector1">
              <a:avLst/>
            </a:prstGeom>
            <a:solidFill>
              <a:schemeClr val="bg2"/>
            </a:solidFill>
            <a:ln w="12700" cap="flat" cmpd="sng" algn="ctr">
              <a:solidFill>
                <a:srgbClr val="990099"/>
              </a:solidFill>
              <a:prstDash val="solid"/>
              <a:round/>
              <a:headEnd type="none" w="med" len="med"/>
              <a:tailEnd type="arrow"/>
            </a:ln>
            <a:effectLst/>
          </p:spPr>
        </p:cxnSp>
        <p:sp>
          <p:nvSpPr>
            <p:cNvPr id="32" name="TextBox 31"/>
            <p:cNvSpPr txBox="1"/>
            <p:nvPr/>
          </p:nvSpPr>
          <p:spPr>
            <a:xfrm>
              <a:off x="8625408" y="5733256"/>
              <a:ext cx="296876" cy="338554"/>
            </a:xfrm>
            <a:prstGeom prst="rect">
              <a:avLst/>
            </a:prstGeom>
            <a:noFill/>
          </p:spPr>
          <p:txBody>
            <a:bodyPr wrap="square" rtlCol="0">
              <a:spAutoFit/>
            </a:bodyPr>
            <a:lstStyle/>
            <a:p>
              <a:r>
                <a:rPr lang="en-GB" dirty="0" smtClean="0">
                  <a:latin typeface="Symbol" pitchFamily="18" charset="2"/>
                </a:rPr>
                <a:t>l</a:t>
              </a:r>
              <a:endParaRPr lang="en-GB" dirty="0">
                <a:latin typeface="Symbol" pitchFamily="18" charset="2"/>
              </a:endParaRPr>
            </a:p>
          </p:txBody>
        </p:sp>
        <p:cxnSp>
          <p:nvCxnSpPr>
            <p:cNvPr id="33" name="Straight Connector 32"/>
            <p:cNvCxnSpPr/>
            <p:nvPr/>
          </p:nvCxnSpPr>
          <p:spPr bwMode="auto">
            <a:xfrm rot="5400000">
              <a:off x="6609184" y="5013176"/>
              <a:ext cx="2016224" cy="0"/>
            </a:xfrm>
            <a:prstGeom prst="line">
              <a:avLst/>
            </a:prstGeom>
            <a:solidFill>
              <a:schemeClr val="bg2"/>
            </a:solidFill>
            <a:ln w="9525" cap="flat" cmpd="sng" algn="ctr">
              <a:solidFill>
                <a:srgbClr val="1C1C1C"/>
              </a:solidFill>
              <a:prstDash val="solid"/>
              <a:round/>
              <a:headEnd type="none" w="med" len="med"/>
              <a:tailEnd type="none" w="med" len="med"/>
            </a:ln>
            <a:effectLst/>
          </p:spPr>
        </p:cxnSp>
        <p:sp>
          <p:nvSpPr>
            <p:cNvPr id="34" name="TextBox 33"/>
            <p:cNvSpPr txBox="1"/>
            <p:nvPr/>
          </p:nvSpPr>
          <p:spPr>
            <a:xfrm>
              <a:off x="192976" y="5456257"/>
              <a:ext cx="439544" cy="276999"/>
            </a:xfrm>
            <a:prstGeom prst="rect">
              <a:avLst/>
            </a:prstGeom>
            <a:noFill/>
          </p:spPr>
          <p:txBody>
            <a:bodyPr wrap="none" rtlCol="0">
              <a:spAutoFit/>
            </a:bodyPr>
            <a:lstStyle/>
            <a:p>
              <a:r>
                <a:rPr lang="en-GB" sz="1200" dirty="0" smtClean="0"/>
                <a:t>240</a:t>
              </a:r>
              <a:endParaRPr lang="en-GB" sz="1200" dirty="0"/>
            </a:p>
          </p:txBody>
        </p:sp>
        <p:sp>
          <p:nvSpPr>
            <p:cNvPr id="36" name="TextBox 35"/>
            <p:cNvSpPr txBox="1"/>
            <p:nvPr/>
          </p:nvSpPr>
          <p:spPr>
            <a:xfrm>
              <a:off x="5745088" y="5445224"/>
              <a:ext cx="439544" cy="276999"/>
            </a:xfrm>
            <a:prstGeom prst="rect">
              <a:avLst/>
            </a:prstGeom>
            <a:noFill/>
          </p:spPr>
          <p:txBody>
            <a:bodyPr wrap="none" rtlCol="0">
              <a:spAutoFit/>
            </a:bodyPr>
            <a:lstStyle/>
            <a:p>
              <a:r>
                <a:rPr lang="en-GB" sz="1200" dirty="0" smtClean="0"/>
                <a:t>790</a:t>
              </a:r>
              <a:endParaRPr lang="en-GB" sz="1200" dirty="0"/>
            </a:p>
          </p:txBody>
        </p:sp>
        <p:sp>
          <p:nvSpPr>
            <p:cNvPr id="37" name="TextBox 36"/>
            <p:cNvSpPr txBox="1"/>
            <p:nvPr/>
          </p:nvSpPr>
          <p:spPr>
            <a:xfrm>
              <a:off x="6177136" y="5445224"/>
              <a:ext cx="439544" cy="276999"/>
            </a:xfrm>
            <a:prstGeom prst="rect">
              <a:avLst/>
            </a:prstGeom>
            <a:noFill/>
          </p:spPr>
          <p:txBody>
            <a:bodyPr wrap="none" rtlCol="0">
              <a:spAutoFit/>
            </a:bodyPr>
            <a:lstStyle/>
            <a:p>
              <a:r>
                <a:rPr lang="en-GB" sz="1200" dirty="0" smtClean="0"/>
                <a:t>312</a:t>
              </a:r>
              <a:endParaRPr lang="en-GB" sz="1200" dirty="0"/>
            </a:p>
          </p:txBody>
        </p:sp>
        <p:sp>
          <p:nvSpPr>
            <p:cNvPr id="38" name="TextBox 37"/>
            <p:cNvSpPr txBox="1"/>
            <p:nvPr/>
          </p:nvSpPr>
          <p:spPr>
            <a:xfrm>
              <a:off x="7185248" y="5445224"/>
              <a:ext cx="439544" cy="276999"/>
            </a:xfrm>
            <a:prstGeom prst="rect">
              <a:avLst/>
            </a:prstGeom>
            <a:noFill/>
          </p:spPr>
          <p:txBody>
            <a:bodyPr wrap="none" rtlCol="0">
              <a:spAutoFit/>
            </a:bodyPr>
            <a:lstStyle/>
            <a:p>
              <a:r>
                <a:rPr lang="en-GB" sz="1200" dirty="0" smtClean="0"/>
                <a:t>790</a:t>
              </a:r>
              <a:endParaRPr lang="en-GB" sz="1200" dirty="0"/>
            </a:p>
          </p:txBody>
        </p:sp>
        <p:sp>
          <p:nvSpPr>
            <p:cNvPr id="41" name="TextBox 40"/>
            <p:cNvSpPr txBox="1"/>
            <p:nvPr/>
          </p:nvSpPr>
          <p:spPr>
            <a:xfrm>
              <a:off x="7689304" y="5445224"/>
              <a:ext cx="439544" cy="276999"/>
            </a:xfrm>
            <a:prstGeom prst="rect">
              <a:avLst/>
            </a:prstGeom>
            <a:noFill/>
          </p:spPr>
          <p:txBody>
            <a:bodyPr wrap="none" rtlCol="0">
              <a:spAutoFit/>
            </a:bodyPr>
            <a:lstStyle/>
            <a:p>
              <a:r>
                <a:rPr lang="en-GB" sz="1200" dirty="0" smtClean="0"/>
                <a:t>312</a:t>
              </a:r>
              <a:endParaRPr lang="en-GB" sz="1200" dirty="0"/>
            </a:p>
          </p:txBody>
        </p:sp>
        <p:sp>
          <p:nvSpPr>
            <p:cNvPr id="42" name="TextBox 41"/>
            <p:cNvSpPr txBox="1"/>
            <p:nvPr/>
          </p:nvSpPr>
          <p:spPr>
            <a:xfrm>
              <a:off x="8697416" y="5445224"/>
              <a:ext cx="439544" cy="276999"/>
            </a:xfrm>
            <a:prstGeom prst="rect">
              <a:avLst/>
            </a:prstGeom>
            <a:noFill/>
          </p:spPr>
          <p:txBody>
            <a:bodyPr wrap="none" rtlCol="0">
              <a:spAutoFit/>
            </a:bodyPr>
            <a:lstStyle/>
            <a:p>
              <a:r>
                <a:rPr lang="en-GB" sz="1200" dirty="0" smtClean="0"/>
                <a:t>790</a:t>
              </a:r>
              <a:endParaRPr lang="en-GB" sz="1200" dirty="0"/>
            </a:p>
          </p:txBody>
        </p:sp>
      </p:grpSp>
      <p:sp>
        <p:nvSpPr>
          <p:cNvPr id="30" name="TextBox 29"/>
          <p:cNvSpPr txBox="1"/>
          <p:nvPr/>
        </p:nvSpPr>
        <p:spPr>
          <a:xfrm>
            <a:off x="238016" y="1340768"/>
            <a:ext cx="6133410" cy="830997"/>
          </a:xfrm>
          <a:prstGeom prst="rect">
            <a:avLst/>
          </a:prstGeom>
          <a:noFill/>
        </p:spPr>
        <p:txBody>
          <a:bodyPr wrap="none" rtlCol="0">
            <a:spAutoFit/>
          </a:bodyPr>
          <a:lstStyle/>
          <a:p>
            <a:pPr algn="l"/>
            <a:r>
              <a:rPr lang="en-GB" dirty="0" smtClean="0"/>
              <a:t>Spatial aliasing:</a:t>
            </a:r>
          </a:p>
          <a:p>
            <a:pPr algn="l"/>
            <a:endParaRPr lang="en-GB" dirty="0" smtClean="0"/>
          </a:p>
          <a:p>
            <a:pPr algn="l"/>
            <a:r>
              <a:rPr lang="en-GB" b="0" i="1" dirty="0" smtClean="0">
                <a:solidFill>
                  <a:srgbClr val="1C1C1C"/>
                </a:solidFill>
              </a:rPr>
              <a:t>Shift per detector pixel with respect to with to the first pixel read*. </a:t>
            </a:r>
            <a:endParaRPr lang="en-GB" b="0" i="1" dirty="0">
              <a:solidFill>
                <a:srgbClr val="1C1C1C"/>
              </a:solidFill>
            </a:endParaRPr>
          </a:p>
        </p:txBody>
      </p:sp>
      <p:sp>
        <p:nvSpPr>
          <p:cNvPr id="35" name="TextBox 34"/>
          <p:cNvSpPr txBox="1"/>
          <p:nvPr/>
        </p:nvSpPr>
        <p:spPr>
          <a:xfrm>
            <a:off x="7185247" y="1846565"/>
            <a:ext cx="2376265" cy="646331"/>
          </a:xfrm>
          <a:prstGeom prst="rect">
            <a:avLst/>
          </a:prstGeom>
          <a:noFill/>
        </p:spPr>
        <p:txBody>
          <a:bodyPr wrap="square" rtlCol="0">
            <a:spAutoFit/>
          </a:bodyPr>
          <a:lstStyle/>
          <a:p>
            <a:pPr algn="l"/>
            <a:r>
              <a:rPr lang="en-GB" sz="1200" dirty="0" smtClean="0">
                <a:solidFill>
                  <a:srgbClr val="1C1C1C"/>
                </a:solidFill>
              </a:rPr>
              <a:t>*for which all geo-referencing parameters and angles are defined</a:t>
            </a:r>
            <a:endParaRPr lang="en-GB" sz="1200" dirty="0">
              <a:solidFill>
                <a:srgbClr val="1C1C1C"/>
              </a:solidFill>
            </a:endParaRPr>
          </a:p>
        </p:txBody>
      </p:sp>
      <p:sp>
        <p:nvSpPr>
          <p:cNvPr id="43" name="TextBox 42"/>
          <p:cNvSpPr txBox="1"/>
          <p:nvPr/>
        </p:nvSpPr>
        <p:spPr>
          <a:xfrm>
            <a:off x="200472" y="3356992"/>
            <a:ext cx="6149439" cy="338554"/>
          </a:xfrm>
          <a:prstGeom prst="rect">
            <a:avLst/>
          </a:prstGeom>
          <a:noFill/>
        </p:spPr>
        <p:txBody>
          <a:bodyPr wrap="none" rtlCol="0">
            <a:spAutoFit/>
          </a:bodyPr>
          <a:lstStyle/>
          <a:p>
            <a:r>
              <a:rPr lang="en-GB" b="0" dirty="0" smtClean="0">
                <a:solidFill>
                  <a:srgbClr val="1C1C1C"/>
                </a:solidFill>
              </a:rPr>
              <a:t>Shift in percentage of (nominal) integration time/ground pixel size </a:t>
            </a:r>
            <a:endParaRPr lang="en-GB" b="0" dirty="0">
              <a:solidFill>
                <a:srgbClr val="1C1C1C"/>
              </a:solidFill>
            </a:endParaRPr>
          </a:p>
        </p:txBody>
      </p:sp>
      <p:grpSp>
        <p:nvGrpSpPr>
          <p:cNvPr id="3" name="Group 43"/>
          <p:cNvGrpSpPr/>
          <p:nvPr/>
        </p:nvGrpSpPr>
        <p:grpSpPr>
          <a:xfrm>
            <a:off x="4010614" y="4581128"/>
            <a:ext cx="2731838" cy="1880919"/>
            <a:chOff x="4010614" y="4581128"/>
            <a:chExt cx="2731838" cy="1880919"/>
          </a:xfrm>
        </p:grpSpPr>
        <p:sp>
          <p:nvSpPr>
            <p:cNvPr id="39" name="Down Arrow 38"/>
            <p:cNvSpPr/>
            <p:nvPr/>
          </p:nvSpPr>
          <p:spPr bwMode="auto">
            <a:xfrm flipV="1">
              <a:off x="5241032" y="4581128"/>
              <a:ext cx="216024" cy="1152128"/>
            </a:xfrm>
            <a:prstGeom prst="downArrow">
              <a:avLst/>
            </a:prstGeom>
            <a:solidFill>
              <a:srgbClr val="FF00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40" name="TextBox 39"/>
            <p:cNvSpPr txBox="1"/>
            <p:nvPr/>
          </p:nvSpPr>
          <p:spPr>
            <a:xfrm>
              <a:off x="4010614" y="5877272"/>
              <a:ext cx="2731838" cy="584775"/>
            </a:xfrm>
            <a:prstGeom prst="rect">
              <a:avLst/>
            </a:prstGeom>
            <a:noFill/>
          </p:spPr>
          <p:txBody>
            <a:bodyPr wrap="none" rtlCol="0">
              <a:spAutoFit/>
            </a:bodyPr>
            <a:lstStyle/>
            <a:p>
              <a:r>
                <a:rPr lang="en-GB" dirty="0" smtClean="0">
                  <a:solidFill>
                    <a:srgbClr val="FF0000"/>
                  </a:solidFill>
                </a:rPr>
                <a:t>AVHRR ch1 at ~640 nm</a:t>
              </a:r>
            </a:p>
            <a:p>
              <a:r>
                <a:rPr lang="en-GB" dirty="0" smtClean="0">
                  <a:solidFill>
                    <a:srgbClr val="1C1C1C"/>
                  </a:solidFill>
                </a:rPr>
                <a:t>-&gt; ~15% across-track shift</a:t>
              </a:r>
              <a:endParaRPr lang="en-GB" dirty="0">
                <a:solidFill>
                  <a:srgbClr val="1C1C1C"/>
                </a:solidFill>
              </a:endParaRPr>
            </a:p>
          </p:txBody>
        </p:sp>
      </p:grpSp>
      <p:sp>
        <p:nvSpPr>
          <p:cNvPr id="44" name="TextBox 43"/>
          <p:cNvSpPr txBox="1"/>
          <p:nvPr/>
        </p:nvSpPr>
        <p:spPr>
          <a:xfrm>
            <a:off x="8553450" y="133350"/>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45" name="TextBox 44"/>
          <p:cNvSpPr txBox="1"/>
          <p:nvPr/>
        </p:nvSpPr>
        <p:spPr>
          <a:xfrm>
            <a:off x="8553450" y="581025"/>
            <a:ext cx="1304925"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2"/>
          <p:cNvSpPr txBox="1">
            <a:spLocks noChangeArrowheads="1"/>
          </p:cNvSpPr>
          <p:nvPr/>
        </p:nvSpPr>
        <p:spPr bwMode="auto">
          <a:xfrm>
            <a:off x="271463" y="765175"/>
            <a:ext cx="9517062" cy="396875"/>
          </a:xfrm>
          <a:prstGeom prst="rect">
            <a:avLst/>
          </a:prstGeom>
          <a:noFill/>
          <a:ln w="9525" algn="ctr">
            <a:noFill/>
            <a:miter lim="800000"/>
            <a:headEnd/>
            <a:tailEnd/>
          </a:ln>
        </p:spPr>
        <p:txBody>
          <a:bodyPr>
            <a:spAutoFit/>
          </a:bodyPr>
          <a:lstStyle/>
          <a:p>
            <a:r>
              <a:rPr lang="en-GB" sz="2000" b="0">
                <a:solidFill>
                  <a:srgbClr val="000066"/>
                </a:solidFill>
                <a:latin typeface="Arial" pitchFamily="34" charset="0"/>
              </a:rPr>
              <a:t>	</a:t>
            </a:r>
          </a:p>
        </p:txBody>
      </p:sp>
      <p:sp>
        <p:nvSpPr>
          <p:cNvPr id="6" name="Text Box 4"/>
          <p:cNvSpPr txBox="1">
            <a:spLocks noChangeArrowheads="1"/>
          </p:cNvSpPr>
          <p:nvPr/>
        </p:nvSpPr>
        <p:spPr bwMode="auto">
          <a:xfrm>
            <a:off x="200024" y="260350"/>
            <a:ext cx="8929439" cy="738664"/>
          </a:xfrm>
          <a:prstGeom prst="rect">
            <a:avLst/>
          </a:prstGeom>
          <a:noFill/>
          <a:ln w="9525" algn="ctr">
            <a:noFill/>
            <a:miter lim="800000"/>
            <a:headEnd/>
            <a:tailEnd/>
          </a:ln>
        </p:spPr>
        <p:txBody>
          <a:bodyPr wrap="square">
            <a:spAutoFit/>
          </a:bodyPr>
          <a:lstStyle/>
          <a:p>
            <a:pPr algn="l"/>
            <a:r>
              <a:rPr lang="en-GB" sz="2400" b="0" dirty="0" smtClean="0">
                <a:solidFill>
                  <a:schemeClr val="bg1"/>
                </a:solidFill>
                <a:latin typeface="Arial" pitchFamily="34" charset="0"/>
              </a:rPr>
              <a:t>Geo-referencing</a:t>
            </a:r>
            <a:endParaRPr lang="en-GB" sz="2400" b="0" dirty="0">
              <a:solidFill>
                <a:schemeClr val="bg1"/>
              </a:solidFill>
              <a:latin typeface="Arial" pitchFamily="34" charset="0"/>
            </a:endParaRPr>
          </a:p>
          <a:p>
            <a:pPr algn="l"/>
            <a:r>
              <a:rPr lang="en-GB" sz="1800" b="0" dirty="0" smtClean="0">
                <a:solidFill>
                  <a:schemeClr val="bg1"/>
                </a:solidFill>
                <a:latin typeface="Arial" pitchFamily="34" charset="0"/>
              </a:rPr>
              <a:t>Back-scan – spatial aliasing</a:t>
            </a:r>
            <a:endParaRPr lang="en-GB" sz="1800" b="0" i="1" dirty="0">
              <a:solidFill>
                <a:schemeClr val="bg1"/>
              </a:solidFill>
              <a:latin typeface="Arial" pitchFamily="34" charset="0"/>
            </a:endParaRPr>
          </a:p>
        </p:txBody>
      </p:sp>
      <p:grpSp>
        <p:nvGrpSpPr>
          <p:cNvPr id="2" name="Group 42"/>
          <p:cNvGrpSpPr/>
          <p:nvPr/>
        </p:nvGrpSpPr>
        <p:grpSpPr>
          <a:xfrm>
            <a:off x="272480" y="3501008"/>
            <a:ext cx="8943984" cy="2066746"/>
            <a:chOff x="192976" y="4005064"/>
            <a:chExt cx="8943984" cy="2066746"/>
          </a:xfrm>
        </p:grpSpPr>
        <p:sp>
          <p:nvSpPr>
            <p:cNvPr id="10" name="Right Arrow 9"/>
            <p:cNvSpPr/>
            <p:nvPr/>
          </p:nvSpPr>
          <p:spPr bwMode="auto">
            <a:xfrm>
              <a:off x="272480" y="4653136"/>
              <a:ext cx="1512168" cy="576064"/>
            </a:xfrm>
            <a:prstGeom prst="rightArrow">
              <a:avLst/>
            </a:prstGeom>
            <a:solidFill>
              <a:schemeClr val="bg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r>
                <a:rPr lang="en-GB" sz="900" dirty="0" smtClean="0">
                  <a:solidFill>
                    <a:schemeClr val="bg1"/>
                  </a:solidFill>
                  <a:latin typeface="Tahoma" pitchFamily="34" charset="0"/>
                </a:rPr>
                <a:t>0                                  3</a:t>
              </a:r>
              <a:endParaRPr kumimoji="0" lang="en-GB" sz="900" b="1" i="0" u="none" strike="noStrike" cap="none" normalizeH="0" baseline="0" dirty="0" smtClean="0">
                <a:ln>
                  <a:noFill/>
                </a:ln>
                <a:solidFill>
                  <a:schemeClr val="bg1"/>
                </a:solidFill>
                <a:effectLst/>
                <a:latin typeface="Tahoma" pitchFamily="34" charset="0"/>
              </a:endParaRPr>
            </a:p>
          </p:txBody>
        </p:sp>
        <p:sp>
          <p:nvSpPr>
            <p:cNvPr id="13" name="Right Arrow 12"/>
            <p:cNvSpPr/>
            <p:nvPr/>
          </p:nvSpPr>
          <p:spPr bwMode="auto">
            <a:xfrm flipH="1">
              <a:off x="1784648" y="4653136"/>
              <a:ext cx="1440160" cy="576064"/>
            </a:xfrm>
            <a:prstGeom prst="rightArrow">
              <a:avLst/>
            </a:prstGeom>
            <a:solidFill>
              <a:srgbClr val="33CC3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l">
                <a:spcBef>
                  <a:spcPct val="50000"/>
                </a:spcBef>
              </a:pPr>
              <a:r>
                <a:rPr lang="en-GB" sz="900" dirty="0" smtClean="0">
                  <a:solidFill>
                    <a:schemeClr val="bg1"/>
                  </a:solidFill>
                  <a:latin typeface="Tahoma" pitchFamily="34" charset="0"/>
                </a:rPr>
                <a:t>25                              0</a:t>
              </a:r>
            </a:p>
          </p:txBody>
        </p:sp>
        <p:sp>
          <p:nvSpPr>
            <p:cNvPr id="16" name="Right Arrow 15"/>
            <p:cNvSpPr/>
            <p:nvPr/>
          </p:nvSpPr>
          <p:spPr bwMode="auto">
            <a:xfrm>
              <a:off x="3224808" y="4653136"/>
              <a:ext cx="1512168" cy="576064"/>
            </a:xfrm>
            <a:prstGeom prst="rightArrow">
              <a:avLst/>
            </a:prstGeom>
            <a:solidFill>
              <a:schemeClr val="bg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l">
                <a:spcBef>
                  <a:spcPct val="50000"/>
                </a:spcBef>
              </a:pPr>
              <a:r>
                <a:rPr lang="en-GB" sz="900" dirty="0" smtClean="0">
                  <a:solidFill>
                    <a:schemeClr val="bg1"/>
                  </a:solidFill>
                  <a:latin typeface="Tahoma" pitchFamily="34" charset="0"/>
                </a:rPr>
                <a:t>0                                25</a:t>
              </a:r>
            </a:p>
          </p:txBody>
        </p:sp>
        <p:sp>
          <p:nvSpPr>
            <p:cNvPr id="17" name="Right Arrow 16"/>
            <p:cNvSpPr/>
            <p:nvPr/>
          </p:nvSpPr>
          <p:spPr bwMode="auto">
            <a:xfrm flipH="1">
              <a:off x="4736976" y="4653136"/>
              <a:ext cx="1440160" cy="576064"/>
            </a:xfrm>
            <a:prstGeom prst="rightArrow">
              <a:avLst/>
            </a:prstGeom>
            <a:solidFill>
              <a:srgbClr val="33CC3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l">
                <a:spcBef>
                  <a:spcPct val="50000"/>
                </a:spcBef>
              </a:pPr>
              <a:r>
                <a:rPr lang="en-GB" sz="900" dirty="0" smtClean="0">
                  <a:solidFill>
                    <a:schemeClr val="bg1"/>
                  </a:solidFill>
                  <a:latin typeface="Tahoma" pitchFamily="34" charset="0"/>
                </a:rPr>
                <a:t>25                             0</a:t>
              </a:r>
            </a:p>
          </p:txBody>
        </p:sp>
        <p:sp>
          <p:nvSpPr>
            <p:cNvPr id="20" name="Right Arrow 19"/>
            <p:cNvSpPr/>
            <p:nvPr/>
          </p:nvSpPr>
          <p:spPr bwMode="auto">
            <a:xfrm flipH="1">
              <a:off x="6177136" y="4653136"/>
              <a:ext cx="1440160" cy="576064"/>
            </a:xfrm>
            <a:prstGeom prst="rightArrow">
              <a:avLst/>
            </a:prstGeom>
            <a:solidFill>
              <a:srgbClr val="33CC3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l">
                <a:spcBef>
                  <a:spcPct val="50000"/>
                </a:spcBef>
              </a:pPr>
              <a:r>
                <a:rPr lang="en-GB" sz="900" dirty="0" smtClean="0">
                  <a:solidFill>
                    <a:schemeClr val="bg1"/>
                  </a:solidFill>
                  <a:latin typeface="Tahoma" pitchFamily="34" charset="0"/>
                </a:rPr>
                <a:t>50                              0</a:t>
              </a:r>
            </a:p>
          </p:txBody>
        </p:sp>
        <p:sp>
          <p:nvSpPr>
            <p:cNvPr id="21" name="Right Arrow 20"/>
            <p:cNvSpPr/>
            <p:nvPr/>
          </p:nvSpPr>
          <p:spPr bwMode="auto">
            <a:xfrm flipH="1">
              <a:off x="7617296" y="4653136"/>
              <a:ext cx="1440160" cy="576064"/>
            </a:xfrm>
            <a:prstGeom prst="rightArrow">
              <a:avLst/>
            </a:prstGeom>
            <a:solidFill>
              <a:srgbClr val="33CC3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algn="l">
                <a:spcBef>
                  <a:spcPct val="50000"/>
                </a:spcBef>
              </a:pPr>
              <a:r>
                <a:rPr lang="en-GB" sz="900" dirty="0" smtClean="0">
                  <a:solidFill>
                    <a:schemeClr val="bg1"/>
                  </a:solidFill>
                  <a:latin typeface="Tahoma" pitchFamily="34" charset="0"/>
                </a:rPr>
                <a:t>50                              0</a:t>
              </a:r>
            </a:p>
          </p:txBody>
        </p:sp>
        <p:cxnSp>
          <p:nvCxnSpPr>
            <p:cNvPr id="23" name="Straight Connector 22"/>
            <p:cNvCxnSpPr/>
            <p:nvPr/>
          </p:nvCxnSpPr>
          <p:spPr bwMode="auto">
            <a:xfrm rot="5400000">
              <a:off x="5169024" y="5013176"/>
              <a:ext cx="2016224" cy="0"/>
            </a:xfrm>
            <a:prstGeom prst="line">
              <a:avLst/>
            </a:prstGeom>
            <a:solidFill>
              <a:schemeClr val="bg2"/>
            </a:solidFill>
            <a:ln w="9525" cap="flat" cmpd="sng" algn="ctr">
              <a:solidFill>
                <a:srgbClr val="1C1C1C"/>
              </a:solidFill>
              <a:prstDash val="solid"/>
              <a:round/>
              <a:headEnd type="none" w="med" len="med"/>
              <a:tailEnd type="none" w="med" len="med"/>
            </a:ln>
            <a:effectLst/>
          </p:spPr>
        </p:cxnSp>
        <p:cxnSp>
          <p:nvCxnSpPr>
            <p:cNvPr id="26" name="Straight Arrow Connector 25"/>
            <p:cNvCxnSpPr/>
            <p:nvPr/>
          </p:nvCxnSpPr>
          <p:spPr bwMode="auto">
            <a:xfrm>
              <a:off x="272480" y="5733256"/>
              <a:ext cx="5904656" cy="1588"/>
            </a:xfrm>
            <a:prstGeom prst="straightConnector1">
              <a:avLst/>
            </a:prstGeom>
            <a:solidFill>
              <a:schemeClr val="bg2"/>
            </a:solidFill>
            <a:ln w="12700" cap="flat" cmpd="sng" algn="ctr">
              <a:solidFill>
                <a:srgbClr val="990099"/>
              </a:solidFill>
              <a:prstDash val="solid"/>
              <a:round/>
              <a:headEnd type="none" w="med" len="med"/>
              <a:tailEnd type="arrow"/>
            </a:ln>
            <a:effectLst/>
          </p:spPr>
        </p:cxnSp>
        <p:sp>
          <p:nvSpPr>
            <p:cNvPr id="27" name="TextBox 26"/>
            <p:cNvSpPr txBox="1"/>
            <p:nvPr/>
          </p:nvSpPr>
          <p:spPr>
            <a:xfrm>
              <a:off x="5745088" y="5733256"/>
              <a:ext cx="296876" cy="338554"/>
            </a:xfrm>
            <a:prstGeom prst="rect">
              <a:avLst/>
            </a:prstGeom>
            <a:noFill/>
          </p:spPr>
          <p:txBody>
            <a:bodyPr wrap="none" rtlCol="0">
              <a:spAutoFit/>
            </a:bodyPr>
            <a:lstStyle/>
            <a:p>
              <a:r>
                <a:rPr lang="en-GB" dirty="0" smtClean="0">
                  <a:latin typeface="Symbol" pitchFamily="18" charset="2"/>
                </a:rPr>
                <a:t>l</a:t>
              </a:r>
              <a:endParaRPr lang="en-GB" dirty="0">
                <a:latin typeface="Symbol" pitchFamily="18" charset="2"/>
              </a:endParaRPr>
            </a:p>
          </p:txBody>
        </p:sp>
        <p:cxnSp>
          <p:nvCxnSpPr>
            <p:cNvPr id="28" name="Straight Arrow Connector 27"/>
            <p:cNvCxnSpPr/>
            <p:nvPr/>
          </p:nvCxnSpPr>
          <p:spPr bwMode="auto">
            <a:xfrm>
              <a:off x="6177136" y="5733256"/>
              <a:ext cx="1440160" cy="1588"/>
            </a:xfrm>
            <a:prstGeom prst="straightConnector1">
              <a:avLst/>
            </a:prstGeom>
            <a:solidFill>
              <a:schemeClr val="bg2"/>
            </a:solidFill>
            <a:ln w="12700" cap="flat" cmpd="sng" algn="ctr">
              <a:solidFill>
                <a:srgbClr val="990099"/>
              </a:solidFill>
              <a:prstDash val="solid"/>
              <a:round/>
              <a:headEnd type="none" w="med" len="med"/>
              <a:tailEnd type="arrow"/>
            </a:ln>
            <a:effectLst/>
          </p:spPr>
        </p:cxnSp>
        <p:sp>
          <p:nvSpPr>
            <p:cNvPr id="29" name="TextBox 28"/>
            <p:cNvSpPr txBox="1"/>
            <p:nvPr/>
          </p:nvSpPr>
          <p:spPr>
            <a:xfrm>
              <a:off x="7185248" y="5733256"/>
              <a:ext cx="296876" cy="338554"/>
            </a:xfrm>
            <a:prstGeom prst="rect">
              <a:avLst/>
            </a:prstGeom>
            <a:noFill/>
          </p:spPr>
          <p:txBody>
            <a:bodyPr wrap="square" rtlCol="0">
              <a:spAutoFit/>
            </a:bodyPr>
            <a:lstStyle/>
            <a:p>
              <a:r>
                <a:rPr lang="en-GB" dirty="0" smtClean="0">
                  <a:latin typeface="Symbol" pitchFamily="18" charset="2"/>
                </a:rPr>
                <a:t>l</a:t>
              </a:r>
              <a:endParaRPr lang="en-GB" dirty="0">
                <a:latin typeface="Symbol" pitchFamily="18" charset="2"/>
              </a:endParaRPr>
            </a:p>
          </p:txBody>
        </p:sp>
        <p:cxnSp>
          <p:nvCxnSpPr>
            <p:cNvPr id="31" name="Straight Arrow Connector 30"/>
            <p:cNvCxnSpPr/>
            <p:nvPr/>
          </p:nvCxnSpPr>
          <p:spPr bwMode="auto">
            <a:xfrm>
              <a:off x="7617296" y="5733256"/>
              <a:ext cx="1440160" cy="1588"/>
            </a:xfrm>
            <a:prstGeom prst="straightConnector1">
              <a:avLst/>
            </a:prstGeom>
            <a:solidFill>
              <a:schemeClr val="bg2"/>
            </a:solidFill>
            <a:ln w="12700" cap="flat" cmpd="sng" algn="ctr">
              <a:solidFill>
                <a:srgbClr val="990099"/>
              </a:solidFill>
              <a:prstDash val="solid"/>
              <a:round/>
              <a:headEnd type="none" w="med" len="med"/>
              <a:tailEnd type="arrow"/>
            </a:ln>
            <a:effectLst/>
          </p:spPr>
        </p:cxnSp>
        <p:sp>
          <p:nvSpPr>
            <p:cNvPr id="32" name="TextBox 31"/>
            <p:cNvSpPr txBox="1"/>
            <p:nvPr/>
          </p:nvSpPr>
          <p:spPr>
            <a:xfrm>
              <a:off x="8625408" y="5733256"/>
              <a:ext cx="296876" cy="338554"/>
            </a:xfrm>
            <a:prstGeom prst="rect">
              <a:avLst/>
            </a:prstGeom>
            <a:noFill/>
          </p:spPr>
          <p:txBody>
            <a:bodyPr wrap="square" rtlCol="0">
              <a:spAutoFit/>
            </a:bodyPr>
            <a:lstStyle/>
            <a:p>
              <a:r>
                <a:rPr lang="en-GB" dirty="0" smtClean="0">
                  <a:latin typeface="Symbol" pitchFamily="18" charset="2"/>
                </a:rPr>
                <a:t>l</a:t>
              </a:r>
              <a:endParaRPr lang="en-GB" dirty="0">
                <a:latin typeface="Symbol" pitchFamily="18" charset="2"/>
              </a:endParaRPr>
            </a:p>
          </p:txBody>
        </p:sp>
        <p:cxnSp>
          <p:nvCxnSpPr>
            <p:cNvPr id="33" name="Straight Connector 32"/>
            <p:cNvCxnSpPr/>
            <p:nvPr/>
          </p:nvCxnSpPr>
          <p:spPr bwMode="auto">
            <a:xfrm rot="5400000">
              <a:off x="6609184" y="5013176"/>
              <a:ext cx="2016224" cy="0"/>
            </a:xfrm>
            <a:prstGeom prst="line">
              <a:avLst/>
            </a:prstGeom>
            <a:solidFill>
              <a:schemeClr val="bg2"/>
            </a:solidFill>
            <a:ln w="9525" cap="flat" cmpd="sng" algn="ctr">
              <a:solidFill>
                <a:srgbClr val="1C1C1C"/>
              </a:solidFill>
              <a:prstDash val="solid"/>
              <a:round/>
              <a:headEnd type="none" w="med" len="med"/>
              <a:tailEnd type="none" w="med" len="med"/>
            </a:ln>
            <a:effectLst/>
          </p:spPr>
        </p:cxnSp>
        <p:sp>
          <p:nvSpPr>
            <p:cNvPr id="34" name="TextBox 33"/>
            <p:cNvSpPr txBox="1"/>
            <p:nvPr/>
          </p:nvSpPr>
          <p:spPr>
            <a:xfrm>
              <a:off x="192976" y="5456257"/>
              <a:ext cx="439544" cy="276999"/>
            </a:xfrm>
            <a:prstGeom prst="rect">
              <a:avLst/>
            </a:prstGeom>
            <a:noFill/>
          </p:spPr>
          <p:txBody>
            <a:bodyPr wrap="none" rtlCol="0">
              <a:spAutoFit/>
            </a:bodyPr>
            <a:lstStyle/>
            <a:p>
              <a:r>
                <a:rPr lang="en-GB" sz="1200" dirty="0" smtClean="0"/>
                <a:t>240</a:t>
              </a:r>
              <a:endParaRPr lang="en-GB" sz="1200" dirty="0"/>
            </a:p>
          </p:txBody>
        </p:sp>
        <p:sp>
          <p:nvSpPr>
            <p:cNvPr id="36" name="TextBox 35"/>
            <p:cNvSpPr txBox="1"/>
            <p:nvPr/>
          </p:nvSpPr>
          <p:spPr>
            <a:xfrm>
              <a:off x="5745088" y="5445224"/>
              <a:ext cx="439544" cy="276999"/>
            </a:xfrm>
            <a:prstGeom prst="rect">
              <a:avLst/>
            </a:prstGeom>
            <a:noFill/>
          </p:spPr>
          <p:txBody>
            <a:bodyPr wrap="none" rtlCol="0">
              <a:spAutoFit/>
            </a:bodyPr>
            <a:lstStyle/>
            <a:p>
              <a:r>
                <a:rPr lang="en-GB" sz="1200" dirty="0" smtClean="0"/>
                <a:t>790</a:t>
              </a:r>
              <a:endParaRPr lang="en-GB" sz="1200" dirty="0"/>
            </a:p>
          </p:txBody>
        </p:sp>
        <p:sp>
          <p:nvSpPr>
            <p:cNvPr id="37" name="TextBox 36"/>
            <p:cNvSpPr txBox="1"/>
            <p:nvPr/>
          </p:nvSpPr>
          <p:spPr>
            <a:xfrm>
              <a:off x="6177136" y="5445224"/>
              <a:ext cx="439544" cy="276999"/>
            </a:xfrm>
            <a:prstGeom prst="rect">
              <a:avLst/>
            </a:prstGeom>
            <a:noFill/>
          </p:spPr>
          <p:txBody>
            <a:bodyPr wrap="none" rtlCol="0">
              <a:spAutoFit/>
            </a:bodyPr>
            <a:lstStyle/>
            <a:p>
              <a:r>
                <a:rPr lang="en-GB" sz="1200" dirty="0" smtClean="0"/>
                <a:t>312</a:t>
              </a:r>
              <a:endParaRPr lang="en-GB" sz="1200" dirty="0"/>
            </a:p>
          </p:txBody>
        </p:sp>
        <p:sp>
          <p:nvSpPr>
            <p:cNvPr id="38" name="TextBox 37"/>
            <p:cNvSpPr txBox="1"/>
            <p:nvPr/>
          </p:nvSpPr>
          <p:spPr>
            <a:xfrm>
              <a:off x="7185248" y="5445224"/>
              <a:ext cx="439544" cy="276999"/>
            </a:xfrm>
            <a:prstGeom prst="rect">
              <a:avLst/>
            </a:prstGeom>
            <a:noFill/>
          </p:spPr>
          <p:txBody>
            <a:bodyPr wrap="none" rtlCol="0">
              <a:spAutoFit/>
            </a:bodyPr>
            <a:lstStyle/>
            <a:p>
              <a:r>
                <a:rPr lang="en-GB" sz="1200" dirty="0" smtClean="0"/>
                <a:t>790</a:t>
              </a:r>
              <a:endParaRPr lang="en-GB" sz="1200" dirty="0"/>
            </a:p>
          </p:txBody>
        </p:sp>
        <p:sp>
          <p:nvSpPr>
            <p:cNvPr id="41" name="TextBox 40"/>
            <p:cNvSpPr txBox="1"/>
            <p:nvPr/>
          </p:nvSpPr>
          <p:spPr>
            <a:xfrm>
              <a:off x="7689304" y="5445224"/>
              <a:ext cx="439544" cy="276999"/>
            </a:xfrm>
            <a:prstGeom prst="rect">
              <a:avLst/>
            </a:prstGeom>
            <a:noFill/>
          </p:spPr>
          <p:txBody>
            <a:bodyPr wrap="none" rtlCol="0">
              <a:spAutoFit/>
            </a:bodyPr>
            <a:lstStyle/>
            <a:p>
              <a:r>
                <a:rPr lang="en-GB" sz="1200" dirty="0" smtClean="0"/>
                <a:t>312</a:t>
              </a:r>
              <a:endParaRPr lang="en-GB" sz="1200" dirty="0"/>
            </a:p>
          </p:txBody>
        </p:sp>
        <p:sp>
          <p:nvSpPr>
            <p:cNvPr id="42" name="TextBox 41"/>
            <p:cNvSpPr txBox="1"/>
            <p:nvPr/>
          </p:nvSpPr>
          <p:spPr>
            <a:xfrm>
              <a:off x="8697416" y="5445224"/>
              <a:ext cx="439544" cy="276999"/>
            </a:xfrm>
            <a:prstGeom prst="rect">
              <a:avLst/>
            </a:prstGeom>
            <a:noFill/>
          </p:spPr>
          <p:txBody>
            <a:bodyPr wrap="none" rtlCol="0">
              <a:spAutoFit/>
            </a:bodyPr>
            <a:lstStyle/>
            <a:p>
              <a:r>
                <a:rPr lang="en-GB" sz="1200" dirty="0" smtClean="0"/>
                <a:t>790</a:t>
              </a:r>
              <a:endParaRPr lang="en-GB" sz="1200" dirty="0"/>
            </a:p>
          </p:txBody>
        </p:sp>
      </p:grpSp>
      <p:sp>
        <p:nvSpPr>
          <p:cNvPr id="30" name="TextBox 29"/>
          <p:cNvSpPr txBox="1"/>
          <p:nvPr/>
        </p:nvSpPr>
        <p:spPr>
          <a:xfrm>
            <a:off x="238016" y="1196752"/>
            <a:ext cx="6133410" cy="830997"/>
          </a:xfrm>
          <a:prstGeom prst="rect">
            <a:avLst/>
          </a:prstGeom>
          <a:noFill/>
        </p:spPr>
        <p:txBody>
          <a:bodyPr wrap="none" rtlCol="0">
            <a:spAutoFit/>
          </a:bodyPr>
          <a:lstStyle/>
          <a:p>
            <a:pPr algn="l"/>
            <a:r>
              <a:rPr lang="en-GB" dirty="0" smtClean="0"/>
              <a:t>Spatial aliasing:</a:t>
            </a:r>
          </a:p>
          <a:p>
            <a:pPr algn="l"/>
            <a:endParaRPr lang="en-GB" dirty="0" smtClean="0"/>
          </a:p>
          <a:p>
            <a:pPr algn="l"/>
            <a:r>
              <a:rPr lang="en-GB" b="0" i="1" dirty="0" smtClean="0">
                <a:solidFill>
                  <a:srgbClr val="1C1C1C"/>
                </a:solidFill>
              </a:rPr>
              <a:t>Shift per detector pixel with respect to with to the first pixel read*. </a:t>
            </a:r>
            <a:endParaRPr lang="en-GB" b="0" i="1" dirty="0">
              <a:solidFill>
                <a:srgbClr val="1C1C1C"/>
              </a:solidFill>
            </a:endParaRPr>
          </a:p>
        </p:txBody>
      </p:sp>
      <p:sp>
        <p:nvSpPr>
          <p:cNvPr id="43" name="TextBox 42"/>
          <p:cNvSpPr txBox="1"/>
          <p:nvPr/>
        </p:nvSpPr>
        <p:spPr>
          <a:xfrm>
            <a:off x="6969224" y="1271662"/>
            <a:ext cx="2044983" cy="2739211"/>
          </a:xfrm>
          <a:prstGeom prst="rect">
            <a:avLst/>
          </a:prstGeom>
          <a:noFill/>
        </p:spPr>
        <p:txBody>
          <a:bodyPr wrap="square" rtlCol="0">
            <a:spAutoFit/>
          </a:bodyPr>
          <a:lstStyle/>
          <a:p>
            <a:pPr algn="l"/>
            <a:r>
              <a:rPr lang="en-GB" b="0" dirty="0" smtClean="0">
                <a:solidFill>
                  <a:srgbClr val="1C1C1C"/>
                </a:solidFill>
              </a:rPr>
              <a:t>Back scan mirror movement is 3 times faster than for the forward scan.</a:t>
            </a:r>
          </a:p>
          <a:p>
            <a:pPr algn="l"/>
            <a:r>
              <a:rPr lang="en-GB" b="0" dirty="0" smtClean="0">
                <a:solidFill>
                  <a:srgbClr val="1C1C1C"/>
                </a:solidFill>
              </a:rPr>
              <a:t>&gt; </a:t>
            </a:r>
            <a:r>
              <a:rPr lang="en-GB" b="0" dirty="0" smtClean="0">
                <a:solidFill>
                  <a:srgbClr val="FF0000"/>
                </a:solidFill>
              </a:rPr>
              <a:t>Larger spatial aliasing shift with respect to provided geo-location information </a:t>
            </a:r>
            <a:r>
              <a:rPr lang="en-GB" sz="1200" b="0" dirty="0" smtClean="0">
                <a:solidFill>
                  <a:schemeClr val="tx1"/>
                </a:solidFill>
              </a:rPr>
              <a:t>(&gt;45% with respect to IT=187.5 ms in forward scan</a:t>
            </a:r>
            <a:r>
              <a:rPr lang="en-GB" b="0" dirty="0" smtClean="0">
                <a:solidFill>
                  <a:schemeClr val="tx1"/>
                </a:solidFill>
              </a:rPr>
              <a:t>).</a:t>
            </a:r>
            <a:r>
              <a:rPr lang="en-GB" b="0" dirty="0" smtClean="0">
                <a:solidFill>
                  <a:srgbClr val="FF0000"/>
                </a:solidFill>
              </a:rPr>
              <a:t> </a:t>
            </a:r>
            <a:endParaRPr lang="en-GB" b="0" dirty="0">
              <a:solidFill>
                <a:srgbClr val="FF0000"/>
              </a:solidFill>
            </a:endParaRPr>
          </a:p>
        </p:txBody>
      </p:sp>
      <p:grpSp>
        <p:nvGrpSpPr>
          <p:cNvPr id="3" name="Group 43"/>
          <p:cNvGrpSpPr/>
          <p:nvPr/>
        </p:nvGrpSpPr>
        <p:grpSpPr>
          <a:xfrm>
            <a:off x="3746729" y="4581128"/>
            <a:ext cx="3259611" cy="1880919"/>
            <a:chOff x="3746729" y="4581128"/>
            <a:chExt cx="3259611" cy="1880919"/>
          </a:xfrm>
        </p:grpSpPr>
        <p:sp>
          <p:nvSpPr>
            <p:cNvPr id="39" name="Down Arrow 38"/>
            <p:cNvSpPr/>
            <p:nvPr/>
          </p:nvSpPr>
          <p:spPr bwMode="auto">
            <a:xfrm flipV="1">
              <a:off x="5025008" y="4581128"/>
              <a:ext cx="216024" cy="1152128"/>
            </a:xfrm>
            <a:prstGeom prst="downArrow">
              <a:avLst/>
            </a:prstGeom>
            <a:solidFill>
              <a:srgbClr val="FF00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40" name="TextBox 39"/>
            <p:cNvSpPr txBox="1"/>
            <p:nvPr/>
          </p:nvSpPr>
          <p:spPr>
            <a:xfrm>
              <a:off x="3746729" y="5877272"/>
              <a:ext cx="3259611" cy="584775"/>
            </a:xfrm>
            <a:prstGeom prst="rect">
              <a:avLst/>
            </a:prstGeom>
            <a:noFill/>
          </p:spPr>
          <p:txBody>
            <a:bodyPr wrap="none" rtlCol="0">
              <a:spAutoFit/>
            </a:bodyPr>
            <a:lstStyle/>
            <a:p>
              <a:r>
                <a:rPr lang="en-GB" dirty="0" smtClean="0">
                  <a:solidFill>
                    <a:srgbClr val="FF0000"/>
                  </a:solidFill>
                </a:rPr>
                <a:t>Water-vapour retrieval (640 nm)</a:t>
              </a:r>
            </a:p>
            <a:p>
              <a:r>
                <a:rPr lang="en-GB" dirty="0" smtClean="0">
                  <a:solidFill>
                    <a:srgbClr val="1C1C1C"/>
                  </a:solidFill>
                </a:rPr>
                <a:t>&gt;15% across-track shift</a:t>
              </a:r>
              <a:endParaRPr lang="en-GB" dirty="0">
                <a:solidFill>
                  <a:srgbClr val="1C1C1C"/>
                </a:solidFill>
              </a:endParaRPr>
            </a:p>
          </p:txBody>
        </p:sp>
      </p:grpSp>
      <p:pic>
        <p:nvPicPr>
          <p:cNvPr id="2050" name="Picture 2"/>
          <p:cNvPicPr>
            <a:picLocks noChangeAspect="1" noChangeArrowheads="1"/>
          </p:cNvPicPr>
          <p:nvPr/>
        </p:nvPicPr>
        <p:blipFill>
          <a:blip r:embed="rId2" cstate="print"/>
          <a:srcRect/>
          <a:stretch>
            <a:fillRect/>
          </a:stretch>
        </p:blipFill>
        <p:spPr bwMode="auto">
          <a:xfrm>
            <a:off x="632520" y="2132856"/>
            <a:ext cx="4607049" cy="1928765"/>
          </a:xfrm>
          <a:prstGeom prst="rect">
            <a:avLst/>
          </a:prstGeom>
          <a:noFill/>
          <a:ln w="9525">
            <a:noFill/>
            <a:miter lim="800000"/>
            <a:headEnd/>
            <a:tailEnd/>
          </a:ln>
        </p:spPr>
      </p:pic>
      <p:sp>
        <p:nvSpPr>
          <p:cNvPr id="35" name="TextBox 34"/>
          <p:cNvSpPr txBox="1"/>
          <p:nvPr/>
        </p:nvSpPr>
        <p:spPr>
          <a:xfrm>
            <a:off x="8553450" y="133350"/>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44" name="TextBox 43"/>
          <p:cNvSpPr txBox="1"/>
          <p:nvPr/>
        </p:nvSpPr>
        <p:spPr>
          <a:xfrm>
            <a:off x="8553450" y="581025"/>
            <a:ext cx="1304925" cy="461665"/>
          </a:xfrm>
          <a:prstGeom prst="rect">
            <a:avLst/>
          </a:prstGeom>
          <a:solidFill>
            <a:schemeClr val="accent4">
              <a:lumMod val="50000"/>
              <a:lumOff val="50000"/>
            </a:schemeClr>
          </a:solidFill>
        </p:spPr>
        <p:txBody>
          <a:bodyPr wrap="square" rtlCol="0">
            <a:spAutoFit/>
          </a:bodyPr>
          <a:lstStyle/>
          <a:p>
            <a:pPr algn="ctr"/>
            <a:r>
              <a:rPr lang="en-GB" sz="1200" dirty="0" smtClean="0"/>
              <a:t>GOME-2 FM2 </a:t>
            </a:r>
            <a:r>
              <a:rPr lang="en-GB" sz="1200" dirty="0" err="1" smtClean="0"/>
              <a:t>Metop</a:t>
            </a:r>
            <a:r>
              <a:rPr lang="en-GB" sz="1200" dirty="0" smtClean="0"/>
              <a:t>-B</a:t>
            </a:r>
            <a:endParaRPr lang="en-GB" sz="12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5" name="Picture 3" descr="H:\DESKTOP\ruedi\Documentation\MSG\ProFig\11_MSG_GOME_AllCollocated_g2msg_PPF520_20110728050255_20110728150255.jpg"/>
          <p:cNvPicPr>
            <a:picLocks noChangeAspect="1" noChangeArrowheads="1"/>
          </p:cNvPicPr>
          <p:nvPr/>
        </p:nvPicPr>
        <p:blipFill>
          <a:blip r:embed="rId2" cstate="print"/>
          <a:srcRect/>
          <a:stretch>
            <a:fillRect/>
          </a:stretch>
        </p:blipFill>
        <p:spPr bwMode="auto">
          <a:xfrm>
            <a:off x="4520952" y="1268760"/>
            <a:ext cx="5385048" cy="4038786"/>
          </a:xfrm>
          <a:prstGeom prst="rect">
            <a:avLst/>
          </a:prstGeom>
          <a:noFill/>
        </p:spPr>
      </p:pic>
      <p:pic>
        <p:nvPicPr>
          <p:cNvPr id="325634" name="Picture 2" descr="H:\DESKTOP\ruedi\Documentation\MSG\ProFig\3_GOME2vsMSGResiduals_Reflectance_g2msg_PPF520_20110728050255_20110728150255.jpg"/>
          <p:cNvPicPr>
            <a:picLocks noChangeAspect="1" noChangeArrowheads="1"/>
          </p:cNvPicPr>
          <p:nvPr/>
        </p:nvPicPr>
        <p:blipFill>
          <a:blip r:embed="rId3" cstate="print"/>
          <a:srcRect l="13971" r="11091"/>
          <a:stretch>
            <a:fillRect/>
          </a:stretch>
        </p:blipFill>
        <p:spPr bwMode="auto">
          <a:xfrm>
            <a:off x="200472" y="1268760"/>
            <a:ext cx="4748562" cy="4752528"/>
          </a:xfrm>
          <a:prstGeom prst="rect">
            <a:avLst/>
          </a:prstGeom>
          <a:noFill/>
        </p:spPr>
      </p:pic>
      <p:sp>
        <p:nvSpPr>
          <p:cNvPr id="6" name="TextBox 5"/>
          <p:cNvSpPr txBox="1"/>
          <p:nvPr/>
        </p:nvSpPr>
        <p:spPr>
          <a:xfrm>
            <a:off x="4592960" y="4941168"/>
            <a:ext cx="4248472" cy="1631216"/>
          </a:xfrm>
          <a:prstGeom prst="rect">
            <a:avLst/>
          </a:prstGeom>
          <a:noFill/>
        </p:spPr>
        <p:txBody>
          <a:bodyPr wrap="square" rtlCol="0">
            <a:spAutoFit/>
          </a:bodyPr>
          <a:lstStyle/>
          <a:p>
            <a:pPr algn="l"/>
            <a:r>
              <a:rPr lang="en-GB" dirty="0" smtClean="0"/>
              <a:t>More work needed!!!</a:t>
            </a:r>
          </a:p>
          <a:p>
            <a:pPr marL="342900" indent="-342900" algn="l">
              <a:buFont typeface="+mj-lt"/>
              <a:buAutoNum type="arabicPeriod"/>
            </a:pPr>
            <a:r>
              <a:rPr lang="en-GB" sz="1200" dirty="0" smtClean="0"/>
              <a:t>Improve spatial co-location by taking spatial aliasing into account</a:t>
            </a:r>
          </a:p>
          <a:p>
            <a:pPr marL="342900" indent="-342900" algn="l">
              <a:buFont typeface="+mj-lt"/>
              <a:buAutoNum type="arabicPeriod"/>
            </a:pPr>
            <a:r>
              <a:rPr lang="en-GB" sz="1200" dirty="0" smtClean="0"/>
              <a:t>Improved temporal co-location still possible at the expense of worse statistics</a:t>
            </a:r>
          </a:p>
          <a:p>
            <a:pPr marL="342900" indent="-342900" algn="l">
              <a:buFont typeface="+mj-lt"/>
              <a:buAutoNum type="arabicPeriod"/>
            </a:pPr>
            <a:r>
              <a:rPr lang="en-GB" sz="1200" dirty="0" smtClean="0"/>
              <a:t>Filter for low variability, low path length difference, etc..</a:t>
            </a:r>
          </a:p>
          <a:p>
            <a:pPr marL="342900" indent="-342900" algn="l">
              <a:buFont typeface="+mj-lt"/>
              <a:buAutoNum type="arabicPeriod"/>
            </a:pPr>
            <a:endParaRPr lang="en-GB" sz="1200" dirty="0"/>
          </a:p>
        </p:txBody>
      </p:sp>
      <p:sp>
        <p:nvSpPr>
          <p:cNvPr id="8" name="TextBox 7"/>
          <p:cNvSpPr txBox="1"/>
          <p:nvPr/>
        </p:nvSpPr>
        <p:spPr>
          <a:xfrm>
            <a:off x="8481392" y="476672"/>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7" name="Rectangle 2"/>
          <p:cNvSpPr txBox="1">
            <a:spLocks noChangeArrowheads="1"/>
          </p:cNvSpPr>
          <p:nvPr/>
        </p:nvSpPr>
        <p:spPr>
          <a:xfrm>
            <a:off x="325438" y="188640"/>
            <a:ext cx="9150350" cy="83978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GOME-2/</a:t>
            </a:r>
            <a:r>
              <a:rPr kumimoji="0" lang="en-GB" sz="2800" b="0" i="0" u="none" strike="noStrike" kern="0" cap="none" spc="0" normalizeH="0" baseline="0" noProof="0" dirty="0" err="1" smtClean="0">
                <a:ln>
                  <a:noFill/>
                </a:ln>
                <a:solidFill>
                  <a:schemeClr val="bg1"/>
                </a:solidFill>
                <a:effectLst/>
                <a:uLnTx/>
                <a:uFillTx/>
                <a:latin typeface="Arial" pitchFamily="34" charset="0"/>
                <a:ea typeface="+mj-ea"/>
                <a:cs typeface="Arial" pitchFamily="34" charset="0"/>
              </a:rPr>
              <a:t>Metop</a:t>
            </a:r>
            <a: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-A reflectivity inter-calibration</a:t>
            </a:r>
          </a:p>
          <a:p>
            <a:pPr marL="0" marR="0" lvl="0" indent="0" algn="l" defTabSz="914400" rtl="0" eaLnBrk="0" fontAlgn="base" latinLnBrk="0" hangingPunct="0">
              <a:lnSpc>
                <a:spcPct val="100000"/>
              </a:lnSpc>
              <a:spcBef>
                <a:spcPct val="0"/>
              </a:spcBef>
              <a:spcAft>
                <a:spcPct val="0"/>
              </a:spcAft>
              <a:buClrTx/>
              <a:buSzTx/>
              <a:buFontTx/>
              <a:buNone/>
              <a:tabLst/>
              <a:defRPr/>
            </a:pPr>
            <a:r>
              <a:rPr lang="en-GB" sz="2000" b="0" kern="0" dirty="0" smtClean="0">
                <a:solidFill>
                  <a:schemeClr val="bg1"/>
                </a:solidFill>
                <a:latin typeface="Arial" pitchFamily="34" charset="0"/>
                <a:ea typeface="+mj-ea"/>
                <a:cs typeface="Arial" pitchFamily="34" charset="0"/>
              </a:rPr>
              <a:t>SEVIRI ch1/ MSG-2 – preliminary results</a:t>
            </a:r>
            <a:endParaRPr kumimoji="0" lang="en-GB"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4294967295"/>
          </p:nvPr>
        </p:nvSpPr>
        <p:spPr>
          <a:xfrm>
            <a:off x="495300" y="1268761"/>
            <a:ext cx="8915400" cy="5255864"/>
          </a:xfrm>
        </p:spPr>
        <p:txBody>
          <a:bodyPr/>
          <a:lstStyle/>
          <a:p>
            <a:pPr marL="0" indent="0">
              <a:buFont typeface="Arial" charset="0"/>
              <a:buNone/>
            </a:pPr>
            <a:r>
              <a:rPr lang="de-DE" sz="2400" dirty="0" smtClean="0"/>
              <a:t>Mean H</a:t>
            </a:r>
            <a:r>
              <a:rPr lang="de-DE" sz="2400" baseline="-25000" dirty="0" smtClean="0"/>
              <a:t>2</a:t>
            </a:r>
            <a:r>
              <a:rPr lang="de-DE" sz="2400" dirty="0" smtClean="0"/>
              <a:t>O SCD 5 March 2013: MetopA narrow mode</a:t>
            </a:r>
          </a:p>
        </p:txBody>
      </p:sp>
      <p:pic>
        <p:nvPicPr>
          <p:cNvPr id="22532" name="Picture 7"/>
          <p:cNvPicPr>
            <a:picLocks noChangeAspect="1"/>
          </p:cNvPicPr>
          <p:nvPr/>
        </p:nvPicPr>
        <p:blipFill>
          <a:blip r:embed="rId2" cstate="print"/>
          <a:srcRect/>
          <a:stretch>
            <a:fillRect/>
          </a:stretch>
        </p:blipFill>
        <p:spPr bwMode="auto">
          <a:xfrm>
            <a:off x="2691475" y="5589589"/>
            <a:ext cx="4953000" cy="560387"/>
          </a:xfrm>
          <a:prstGeom prst="rect">
            <a:avLst/>
          </a:prstGeom>
          <a:noFill/>
          <a:ln w="9525">
            <a:noFill/>
            <a:miter lim="800000"/>
            <a:headEnd/>
            <a:tailEnd/>
          </a:ln>
        </p:spPr>
      </p:pic>
      <p:pic>
        <p:nvPicPr>
          <p:cNvPr id="22533" name="Picture 2" descr="M:\RESULTS\STB\Retrieval2012\VCD processing\H2O\GOME2\Metop_A_B_swath_alterations\grid\Map_MetopA_Narrow_Fore_TraceGasColumn_24_2013_3_8.png"/>
          <p:cNvPicPr>
            <a:picLocks noChangeAspect="1" noChangeArrowheads="1"/>
          </p:cNvPicPr>
          <p:nvPr/>
        </p:nvPicPr>
        <p:blipFill>
          <a:blip r:embed="rId3" cstate="print"/>
          <a:srcRect l="40504" t="37720" r="40504" b="37720"/>
          <a:stretch>
            <a:fillRect/>
          </a:stretch>
        </p:blipFill>
        <p:spPr bwMode="auto">
          <a:xfrm>
            <a:off x="0" y="2151064"/>
            <a:ext cx="9176808" cy="4706937"/>
          </a:xfrm>
          <a:prstGeom prst="rect">
            <a:avLst/>
          </a:prstGeom>
          <a:noFill/>
          <a:ln w="9525">
            <a:noFill/>
            <a:miter lim="800000"/>
            <a:headEnd/>
            <a:tailEnd/>
          </a:ln>
        </p:spPr>
      </p:pic>
      <p:sp>
        <p:nvSpPr>
          <p:cNvPr id="6" name="Text Box 4"/>
          <p:cNvSpPr txBox="1">
            <a:spLocks noChangeArrowheads="1"/>
          </p:cNvSpPr>
          <p:nvPr/>
        </p:nvSpPr>
        <p:spPr bwMode="auto">
          <a:xfrm>
            <a:off x="200024" y="260350"/>
            <a:ext cx="8929439" cy="738664"/>
          </a:xfrm>
          <a:prstGeom prst="rect">
            <a:avLst/>
          </a:prstGeom>
          <a:noFill/>
          <a:ln w="9525" algn="ctr">
            <a:noFill/>
            <a:miter lim="800000"/>
            <a:headEnd/>
            <a:tailEnd/>
          </a:ln>
        </p:spPr>
        <p:txBody>
          <a:bodyPr wrap="square">
            <a:spAutoFit/>
          </a:bodyPr>
          <a:lstStyle/>
          <a:p>
            <a:pPr algn="l"/>
            <a:r>
              <a:rPr lang="en-GB" sz="2400" b="0" dirty="0" smtClean="0">
                <a:solidFill>
                  <a:schemeClr val="bg1"/>
                </a:solidFill>
                <a:latin typeface="Arial" pitchFamily="34" charset="0"/>
              </a:rPr>
              <a:t>Geo-referencing</a:t>
            </a:r>
            <a:endParaRPr lang="en-GB" sz="2400" b="0" dirty="0">
              <a:solidFill>
                <a:schemeClr val="bg1"/>
              </a:solidFill>
              <a:latin typeface="Arial" pitchFamily="34" charset="0"/>
            </a:endParaRPr>
          </a:p>
          <a:p>
            <a:pPr algn="l"/>
            <a:r>
              <a:rPr lang="en-GB" sz="1800" b="0" dirty="0" smtClean="0">
                <a:solidFill>
                  <a:schemeClr val="bg1"/>
                </a:solidFill>
                <a:latin typeface="Arial" pitchFamily="34" charset="0"/>
              </a:rPr>
              <a:t>Back-scan – spatial aliasing</a:t>
            </a:r>
            <a:endParaRPr lang="en-GB" sz="1800" b="0" i="1" dirty="0">
              <a:solidFill>
                <a:schemeClr val="bg1"/>
              </a:solidFill>
              <a:latin typeface="Arial" pitchFamily="34" charset="0"/>
            </a:endParaRPr>
          </a:p>
        </p:txBody>
      </p:sp>
      <p:sp>
        <p:nvSpPr>
          <p:cNvPr id="7" name="TextBox 6"/>
          <p:cNvSpPr txBox="1"/>
          <p:nvPr/>
        </p:nvSpPr>
        <p:spPr>
          <a:xfrm>
            <a:off x="5900545" y="1844824"/>
            <a:ext cx="4005455" cy="307777"/>
          </a:xfrm>
          <a:prstGeom prst="rect">
            <a:avLst/>
          </a:prstGeom>
          <a:noFill/>
        </p:spPr>
        <p:txBody>
          <a:bodyPr wrap="none" rtlCol="0">
            <a:spAutoFit/>
          </a:bodyPr>
          <a:lstStyle/>
          <a:p>
            <a:r>
              <a:rPr lang="en-GB" sz="1400" dirty="0" smtClean="0"/>
              <a:t>Courtesy Wagner et al. MPI-Chemistry, Mainz</a:t>
            </a:r>
            <a:endParaRPr lang="en-GB" sz="1400" dirty="0"/>
          </a:p>
        </p:txBody>
      </p:sp>
      <p:sp>
        <p:nvSpPr>
          <p:cNvPr id="9" name="TextBox 8"/>
          <p:cNvSpPr txBox="1"/>
          <p:nvPr/>
        </p:nvSpPr>
        <p:spPr>
          <a:xfrm>
            <a:off x="8553450" y="447055"/>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4294967295"/>
          </p:nvPr>
        </p:nvSpPr>
        <p:spPr>
          <a:xfrm>
            <a:off x="495300" y="1340769"/>
            <a:ext cx="8915400" cy="5183856"/>
          </a:xfrm>
        </p:spPr>
        <p:txBody>
          <a:bodyPr/>
          <a:lstStyle/>
          <a:p>
            <a:pPr marL="0" indent="0">
              <a:buFont typeface="Arial" charset="0"/>
              <a:buNone/>
            </a:pPr>
            <a:r>
              <a:rPr lang="de-DE" sz="2400" dirty="0" smtClean="0"/>
              <a:t>Mean H</a:t>
            </a:r>
            <a:r>
              <a:rPr lang="de-DE" sz="2400" baseline="-25000" dirty="0" smtClean="0"/>
              <a:t>2</a:t>
            </a:r>
            <a:r>
              <a:rPr lang="de-DE" sz="2400" dirty="0" smtClean="0"/>
              <a:t>O SCD 5 March 2013: MetopA narrow mode backscans</a:t>
            </a:r>
          </a:p>
        </p:txBody>
      </p:sp>
      <p:pic>
        <p:nvPicPr>
          <p:cNvPr id="23556" name="Picture 4"/>
          <p:cNvPicPr>
            <a:picLocks noChangeAspect="1"/>
          </p:cNvPicPr>
          <p:nvPr/>
        </p:nvPicPr>
        <p:blipFill>
          <a:blip r:embed="rId2" cstate="print"/>
          <a:srcRect/>
          <a:stretch>
            <a:fillRect/>
          </a:stretch>
        </p:blipFill>
        <p:spPr bwMode="auto">
          <a:xfrm>
            <a:off x="2691475" y="5589589"/>
            <a:ext cx="4953000" cy="560387"/>
          </a:xfrm>
          <a:prstGeom prst="rect">
            <a:avLst/>
          </a:prstGeom>
          <a:noFill/>
          <a:ln w="9525">
            <a:noFill/>
            <a:miter lim="800000"/>
            <a:headEnd/>
            <a:tailEnd/>
          </a:ln>
        </p:spPr>
      </p:pic>
      <p:pic>
        <p:nvPicPr>
          <p:cNvPr id="23557" name="Picture 2" descr="M:\RESULTS\STB\Retrieval2012\VCD processing\H2O\GOME2\Metop_A_B_swath_alterations\grid\Map_MetopA_Narrow_Back_TraceGasColumn_24_2013_3_8.png"/>
          <p:cNvPicPr>
            <a:picLocks noChangeAspect="1" noChangeArrowheads="1"/>
          </p:cNvPicPr>
          <p:nvPr/>
        </p:nvPicPr>
        <p:blipFill>
          <a:blip r:embed="rId3" cstate="print"/>
          <a:srcRect l="40504" t="37720" r="40504" b="37720"/>
          <a:stretch>
            <a:fillRect/>
          </a:stretch>
        </p:blipFill>
        <p:spPr bwMode="auto">
          <a:xfrm>
            <a:off x="0" y="2151064"/>
            <a:ext cx="9176808" cy="4706937"/>
          </a:xfrm>
          <a:prstGeom prst="rect">
            <a:avLst/>
          </a:prstGeom>
          <a:noFill/>
          <a:ln w="9525">
            <a:noFill/>
            <a:miter lim="800000"/>
            <a:headEnd/>
            <a:tailEnd/>
          </a:ln>
        </p:spPr>
      </p:pic>
      <p:sp>
        <p:nvSpPr>
          <p:cNvPr id="6" name="Text Box 4"/>
          <p:cNvSpPr txBox="1">
            <a:spLocks noChangeArrowheads="1"/>
          </p:cNvSpPr>
          <p:nvPr/>
        </p:nvSpPr>
        <p:spPr bwMode="auto">
          <a:xfrm>
            <a:off x="200024" y="260350"/>
            <a:ext cx="8929439" cy="738664"/>
          </a:xfrm>
          <a:prstGeom prst="rect">
            <a:avLst/>
          </a:prstGeom>
          <a:noFill/>
          <a:ln w="9525" algn="ctr">
            <a:noFill/>
            <a:miter lim="800000"/>
            <a:headEnd/>
            <a:tailEnd/>
          </a:ln>
        </p:spPr>
        <p:txBody>
          <a:bodyPr wrap="square">
            <a:spAutoFit/>
          </a:bodyPr>
          <a:lstStyle/>
          <a:p>
            <a:pPr algn="l"/>
            <a:r>
              <a:rPr lang="en-GB" sz="2400" b="0" dirty="0" smtClean="0">
                <a:solidFill>
                  <a:schemeClr val="bg1"/>
                </a:solidFill>
                <a:latin typeface="Arial" pitchFamily="34" charset="0"/>
              </a:rPr>
              <a:t>Geo-referencing</a:t>
            </a:r>
            <a:endParaRPr lang="en-GB" sz="2400" b="0" dirty="0">
              <a:solidFill>
                <a:schemeClr val="bg1"/>
              </a:solidFill>
              <a:latin typeface="Arial" pitchFamily="34" charset="0"/>
            </a:endParaRPr>
          </a:p>
          <a:p>
            <a:pPr algn="l"/>
            <a:r>
              <a:rPr lang="en-GB" sz="1800" b="0" dirty="0" smtClean="0">
                <a:solidFill>
                  <a:schemeClr val="bg1"/>
                </a:solidFill>
                <a:latin typeface="Arial" pitchFamily="34" charset="0"/>
              </a:rPr>
              <a:t>Back-scan – spatial aliasing</a:t>
            </a:r>
            <a:endParaRPr lang="en-GB" sz="1800" b="0" i="1" dirty="0">
              <a:solidFill>
                <a:schemeClr val="bg1"/>
              </a:solidFill>
              <a:latin typeface="Arial" pitchFamily="34" charset="0"/>
            </a:endParaRPr>
          </a:p>
        </p:txBody>
      </p:sp>
      <p:sp>
        <p:nvSpPr>
          <p:cNvPr id="7" name="TextBox 6"/>
          <p:cNvSpPr txBox="1"/>
          <p:nvPr/>
        </p:nvSpPr>
        <p:spPr>
          <a:xfrm>
            <a:off x="5900545" y="1844824"/>
            <a:ext cx="4005455" cy="307777"/>
          </a:xfrm>
          <a:prstGeom prst="rect">
            <a:avLst/>
          </a:prstGeom>
          <a:noFill/>
        </p:spPr>
        <p:txBody>
          <a:bodyPr wrap="none" rtlCol="0">
            <a:spAutoFit/>
          </a:bodyPr>
          <a:lstStyle/>
          <a:p>
            <a:r>
              <a:rPr lang="en-GB" sz="1400" dirty="0" smtClean="0"/>
              <a:t>Courtesy Wagner et al. MPI-Chemistry, Mainz</a:t>
            </a:r>
            <a:endParaRPr lang="en-GB" sz="1400" dirty="0"/>
          </a:p>
        </p:txBody>
      </p:sp>
      <p:sp>
        <p:nvSpPr>
          <p:cNvPr id="8" name="TextBox 7"/>
          <p:cNvSpPr txBox="1"/>
          <p:nvPr/>
        </p:nvSpPr>
        <p:spPr>
          <a:xfrm>
            <a:off x="8553450" y="447055"/>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166688" y="214313"/>
            <a:ext cx="8064500" cy="579437"/>
          </a:xfrm>
        </p:spPr>
        <p:txBody>
          <a:bodyPr/>
          <a:lstStyle/>
          <a:p>
            <a:pPr eaLnBrk="1" hangingPunct="1"/>
            <a:r>
              <a:rPr lang="en-GB" dirty="0" smtClean="0">
                <a:latin typeface="Arial" pitchFamily="34" charset="0"/>
                <a:cs typeface="Arial" pitchFamily="34" charset="0"/>
              </a:rPr>
              <a:t>The GOME-2 instrument on Metop</a:t>
            </a:r>
            <a:br>
              <a:rPr lang="en-GB" dirty="0" smtClean="0">
                <a:latin typeface="Arial" pitchFamily="34" charset="0"/>
                <a:cs typeface="Arial" pitchFamily="34" charset="0"/>
              </a:rPr>
            </a:br>
            <a:r>
              <a:rPr lang="en-GB" sz="1800" b="0" dirty="0" smtClean="0">
                <a:latin typeface="Arial" pitchFamily="34" charset="0"/>
                <a:cs typeface="Arial" pitchFamily="34" charset="0"/>
              </a:rPr>
              <a:t>Measuring atmospheric composition</a:t>
            </a:r>
            <a:endParaRPr lang="en-GB" b="0" dirty="0" smtClean="0">
              <a:latin typeface="Arial" pitchFamily="34" charset="0"/>
              <a:cs typeface="Arial" pitchFamily="34" charset="0"/>
            </a:endParaRPr>
          </a:p>
        </p:txBody>
      </p:sp>
      <p:grpSp>
        <p:nvGrpSpPr>
          <p:cNvPr id="2" name="Group 51"/>
          <p:cNvGrpSpPr/>
          <p:nvPr/>
        </p:nvGrpSpPr>
        <p:grpSpPr>
          <a:xfrm>
            <a:off x="134827" y="1412776"/>
            <a:ext cx="5510869" cy="3324862"/>
            <a:chOff x="774162" y="1341438"/>
            <a:chExt cx="7907876" cy="4771044"/>
          </a:xfrm>
        </p:grpSpPr>
        <p:sp>
          <p:nvSpPr>
            <p:cNvPr id="9219" name="Text Box 53"/>
            <p:cNvSpPr txBox="1">
              <a:spLocks noChangeArrowheads="1"/>
            </p:cNvSpPr>
            <p:nvPr/>
          </p:nvSpPr>
          <p:spPr bwMode="auto">
            <a:xfrm>
              <a:off x="4001081" y="5715000"/>
              <a:ext cx="2037190" cy="397482"/>
            </a:xfrm>
            <a:prstGeom prst="rect">
              <a:avLst/>
            </a:prstGeom>
            <a:noFill/>
            <a:ln w="9525">
              <a:noFill/>
              <a:miter lim="800000"/>
              <a:headEnd/>
              <a:tailEnd/>
            </a:ln>
          </p:spPr>
          <p:txBody>
            <a:bodyPr wrap="none">
              <a:spAutoFit/>
            </a:bodyPr>
            <a:lstStyle/>
            <a:p>
              <a:r>
                <a:rPr lang="en-GB" sz="1200" dirty="0">
                  <a:solidFill>
                    <a:schemeClr val="accent6"/>
                  </a:solidFill>
                  <a:latin typeface="Arial" pitchFamily="34" charset="0"/>
                  <a:cs typeface="Arial" pitchFamily="34" charset="0"/>
                </a:rPr>
                <a:t>Wavelength [nm]</a:t>
              </a:r>
            </a:p>
          </p:txBody>
        </p:sp>
        <p:pic>
          <p:nvPicPr>
            <p:cNvPr id="9221" name="Picture 3"/>
            <p:cNvPicPr>
              <a:picLocks noChangeAspect="1" noChangeArrowheads="1"/>
            </p:cNvPicPr>
            <p:nvPr/>
          </p:nvPicPr>
          <p:blipFill>
            <a:blip r:embed="rId3" cstate="print"/>
            <a:srcRect t="7539" b="12621"/>
            <a:stretch>
              <a:fillRect/>
            </a:stretch>
          </p:blipFill>
          <p:spPr bwMode="auto">
            <a:xfrm>
              <a:off x="974725" y="1701800"/>
              <a:ext cx="7707313" cy="3816350"/>
            </a:xfrm>
            <a:prstGeom prst="rect">
              <a:avLst/>
            </a:prstGeom>
            <a:noFill/>
            <a:ln w="9525">
              <a:noFill/>
              <a:miter lim="800000"/>
              <a:headEnd/>
              <a:tailEnd/>
            </a:ln>
          </p:spPr>
        </p:pic>
        <p:sp>
          <p:nvSpPr>
            <p:cNvPr id="9222" name="Text Box 4"/>
            <p:cNvSpPr txBox="1">
              <a:spLocks noChangeArrowheads="1"/>
            </p:cNvSpPr>
            <p:nvPr/>
          </p:nvSpPr>
          <p:spPr bwMode="auto">
            <a:xfrm>
              <a:off x="2560564" y="1341438"/>
              <a:ext cx="4843516" cy="441648"/>
            </a:xfrm>
            <a:prstGeom prst="rect">
              <a:avLst/>
            </a:prstGeom>
            <a:solidFill>
              <a:schemeClr val="bg1"/>
            </a:solidFill>
            <a:ln w="9525">
              <a:noFill/>
              <a:miter lim="800000"/>
              <a:headEnd/>
              <a:tailEnd/>
            </a:ln>
          </p:spPr>
          <p:txBody>
            <a:bodyPr>
              <a:spAutoFit/>
            </a:bodyPr>
            <a:lstStyle/>
            <a:p>
              <a:pPr>
                <a:spcBef>
                  <a:spcPct val="50000"/>
                </a:spcBef>
              </a:pPr>
              <a:r>
                <a:rPr lang="en-GB" sz="1400" dirty="0">
                  <a:solidFill>
                    <a:schemeClr val="accent6"/>
                  </a:solidFill>
                  <a:latin typeface="Arial" pitchFamily="34" charset="0"/>
                  <a:cs typeface="Arial" pitchFamily="34" charset="0"/>
                </a:rPr>
                <a:t>GOME-2 main channel transmittance</a:t>
              </a:r>
            </a:p>
          </p:txBody>
        </p:sp>
        <p:grpSp>
          <p:nvGrpSpPr>
            <p:cNvPr id="3" name="Group 5"/>
            <p:cNvGrpSpPr>
              <a:grpSpLocks/>
            </p:cNvGrpSpPr>
            <p:nvPr/>
          </p:nvGrpSpPr>
          <p:grpSpPr bwMode="auto">
            <a:xfrm>
              <a:off x="4865361" y="1797050"/>
              <a:ext cx="3383237" cy="338137"/>
              <a:chOff x="2848" y="950"/>
              <a:chExt cx="2131" cy="213"/>
            </a:xfrm>
          </p:grpSpPr>
          <p:sp>
            <p:nvSpPr>
              <p:cNvPr id="9263" name="Line 6"/>
              <p:cNvSpPr>
                <a:spLocks noChangeShapeType="1"/>
              </p:cNvSpPr>
              <p:nvPr/>
            </p:nvSpPr>
            <p:spPr bwMode="auto">
              <a:xfrm>
                <a:off x="2848" y="1071"/>
                <a:ext cx="453" cy="0"/>
              </a:xfrm>
              <a:prstGeom prst="line">
                <a:avLst/>
              </a:prstGeom>
              <a:noFill/>
              <a:ln w="28575">
                <a:solidFill>
                  <a:schemeClr val="tx1"/>
                </a:solidFill>
                <a:round/>
                <a:headEnd type="triangle" w="med" len="med"/>
                <a:tailEnd/>
              </a:ln>
            </p:spPr>
            <p:txBody>
              <a:bodyPr/>
              <a:lstStyle/>
              <a:p>
                <a:endParaRPr lang="en-GB"/>
              </a:p>
            </p:txBody>
          </p:sp>
          <p:sp>
            <p:nvSpPr>
              <p:cNvPr id="9264" name="Line 7"/>
              <p:cNvSpPr>
                <a:spLocks noChangeShapeType="1"/>
              </p:cNvSpPr>
              <p:nvPr/>
            </p:nvSpPr>
            <p:spPr bwMode="auto">
              <a:xfrm>
                <a:off x="4526" y="1071"/>
                <a:ext cx="453" cy="0"/>
              </a:xfrm>
              <a:prstGeom prst="line">
                <a:avLst/>
              </a:prstGeom>
              <a:noFill/>
              <a:ln w="28575">
                <a:solidFill>
                  <a:schemeClr val="tx1"/>
                </a:solidFill>
                <a:round/>
                <a:headEnd/>
                <a:tailEnd type="triangle" w="med" len="med"/>
              </a:ln>
            </p:spPr>
            <p:txBody>
              <a:bodyPr/>
              <a:lstStyle/>
              <a:p>
                <a:endParaRPr lang="en-GB"/>
              </a:p>
            </p:txBody>
          </p:sp>
          <p:sp>
            <p:nvSpPr>
              <p:cNvPr id="9265" name="Text Box 8"/>
              <p:cNvSpPr txBox="1">
                <a:spLocks noChangeArrowheads="1"/>
              </p:cNvSpPr>
              <p:nvPr/>
            </p:nvSpPr>
            <p:spPr bwMode="auto">
              <a:xfrm>
                <a:off x="3559" y="950"/>
                <a:ext cx="597" cy="213"/>
              </a:xfrm>
              <a:prstGeom prst="rect">
                <a:avLst/>
              </a:prstGeom>
              <a:noFill/>
              <a:ln w="9525">
                <a:noFill/>
                <a:miter lim="800000"/>
                <a:headEnd/>
                <a:tailEnd/>
              </a:ln>
            </p:spPr>
            <p:txBody>
              <a:bodyPr wrap="none">
                <a:spAutoFit/>
              </a:bodyPr>
              <a:lstStyle/>
              <a:p>
                <a:r>
                  <a:rPr lang="en-GB"/>
                  <a:t>Aerosol</a:t>
                </a:r>
              </a:p>
            </p:txBody>
          </p:sp>
        </p:grpSp>
        <p:sp>
          <p:nvSpPr>
            <p:cNvPr id="9224" name="Text Box 9"/>
            <p:cNvSpPr txBox="1">
              <a:spLocks noChangeArrowheads="1"/>
            </p:cNvSpPr>
            <p:nvPr/>
          </p:nvSpPr>
          <p:spPr bwMode="auto">
            <a:xfrm>
              <a:off x="1912124" y="3862388"/>
              <a:ext cx="419680" cy="338137"/>
            </a:xfrm>
            <a:prstGeom prst="rect">
              <a:avLst/>
            </a:prstGeom>
            <a:noFill/>
            <a:ln w="9525">
              <a:noFill/>
              <a:miter lim="800000"/>
              <a:headEnd/>
              <a:tailEnd/>
            </a:ln>
          </p:spPr>
          <p:txBody>
            <a:bodyPr wrap="none">
              <a:spAutoFit/>
            </a:bodyPr>
            <a:lstStyle/>
            <a:p>
              <a:r>
                <a:rPr lang="en-GB"/>
                <a:t>O</a:t>
              </a:r>
              <a:r>
                <a:rPr lang="en-GB" baseline="-25000"/>
                <a:t>3</a:t>
              </a:r>
            </a:p>
          </p:txBody>
        </p:sp>
        <p:grpSp>
          <p:nvGrpSpPr>
            <p:cNvPr id="4" name="Group 10"/>
            <p:cNvGrpSpPr>
              <a:grpSpLocks/>
            </p:cNvGrpSpPr>
            <p:nvPr/>
          </p:nvGrpSpPr>
          <p:grpSpPr bwMode="auto">
            <a:xfrm>
              <a:off x="2880483" y="1846263"/>
              <a:ext cx="787759" cy="792162"/>
              <a:chOff x="1597" y="981"/>
              <a:chExt cx="497" cy="499"/>
            </a:xfrm>
          </p:grpSpPr>
          <p:sp>
            <p:nvSpPr>
              <p:cNvPr id="9260" name="Text Box 11"/>
              <p:cNvSpPr txBox="1">
                <a:spLocks noChangeArrowheads="1"/>
              </p:cNvSpPr>
              <p:nvPr/>
            </p:nvSpPr>
            <p:spPr bwMode="auto">
              <a:xfrm>
                <a:off x="1597" y="981"/>
                <a:ext cx="497" cy="213"/>
              </a:xfrm>
              <a:prstGeom prst="rect">
                <a:avLst/>
              </a:prstGeom>
              <a:noFill/>
              <a:ln w="9525">
                <a:noFill/>
                <a:miter lim="800000"/>
                <a:headEnd/>
                <a:tailEnd/>
              </a:ln>
            </p:spPr>
            <p:txBody>
              <a:bodyPr wrap="none">
                <a:spAutoFit/>
              </a:bodyPr>
              <a:lstStyle/>
              <a:p>
                <a:r>
                  <a:rPr lang="en-GB"/>
                  <a:t>HCHO</a:t>
                </a:r>
                <a:endParaRPr lang="en-GB" baseline="-25000"/>
              </a:p>
            </p:txBody>
          </p:sp>
          <p:sp>
            <p:nvSpPr>
              <p:cNvPr id="9261" name="Line 12"/>
              <p:cNvSpPr>
                <a:spLocks noChangeShapeType="1"/>
              </p:cNvSpPr>
              <p:nvPr/>
            </p:nvSpPr>
            <p:spPr bwMode="auto">
              <a:xfrm flipH="1">
                <a:off x="1759" y="1207"/>
                <a:ext cx="91" cy="137"/>
              </a:xfrm>
              <a:prstGeom prst="line">
                <a:avLst/>
              </a:prstGeom>
              <a:noFill/>
              <a:ln w="9525">
                <a:solidFill>
                  <a:schemeClr val="tx1"/>
                </a:solidFill>
                <a:round/>
                <a:headEnd/>
                <a:tailEnd/>
              </a:ln>
            </p:spPr>
            <p:txBody>
              <a:bodyPr/>
              <a:lstStyle/>
              <a:p>
                <a:endParaRPr lang="en-GB"/>
              </a:p>
            </p:txBody>
          </p:sp>
          <p:sp>
            <p:nvSpPr>
              <p:cNvPr id="9262" name="Line 13"/>
              <p:cNvSpPr>
                <a:spLocks noChangeShapeType="1"/>
              </p:cNvSpPr>
              <p:nvPr/>
            </p:nvSpPr>
            <p:spPr bwMode="auto">
              <a:xfrm flipH="1">
                <a:off x="1805" y="1207"/>
                <a:ext cx="45" cy="273"/>
              </a:xfrm>
              <a:prstGeom prst="line">
                <a:avLst/>
              </a:prstGeom>
              <a:noFill/>
              <a:ln w="9525">
                <a:solidFill>
                  <a:schemeClr val="tx1"/>
                </a:solidFill>
                <a:round/>
                <a:headEnd/>
                <a:tailEnd/>
              </a:ln>
            </p:spPr>
            <p:txBody>
              <a:bodyPr/>
              <a:lstStyle/>
              <a:p>
                <a:endParaRPr lang="en-GB"/>
              </a:p>
            </p:txBody>
          </p:sp>
        </p:grpSp>
        <p:grpSp>
          <p:nvGrpSpPr>
            <p:cNvPr id="5" name="Group 14"/>
            <p:cNvGrpSpPr>
              <a:grpSpLocks/>
            </p:cNvGrpSpPr>
            <p:nvPr/>
          </p:nvGrpSpPr>
          <p:grpSpPr bwMode="auto">
            <a:xfrm>
              <a:off x="1839884" y="2133600"/>
              <a:ext cx="1296879" cy="3097212"/>
              <a:chOff x="943" y="1162"/>
              <a:chExt cx="816" cy="1951"/>
            </a:xfrm>
          </p:grpSpPr>
          <p:sp>
            <p:nvSpPr>
              <p:cNvPr id="9257" name="Line 15"/>
              <p:cNvSpPr>
                <a:spLocks noChangeShapeType="1"/>
              </p:cNvSpPr>
              <p:nvPr/>
            </p:nvSpPr>
            <p:spPr bwMode="auto">
              <a:xfrm>
                <a:off x="1124" y="1344"/>
                <a:ext cx="318" cy="1769"/>
              </a:xfrm>
              <a:prstGeom prst="line">
                <a:avLst/>
              </a:prstGeom>
              <a:noFill/>
              <a:ln w="9525">
                <a:solidFill>
                  <a:schemeClr val="tx1"/>
                </a:solidFill>
                <a:round/>
                <a:headEnd/>
                <a:tailEnd/>
              </a:ln>
            </p:spPr>
            <p:txBody>
              <a:bodyPr/>
              <a:lstStyle/>
              <a:p>
                <a:endParaRPr lang="en-GB"/>
              </a:p>
            </p:txBody>
          </p:sp>
          <p:sp>
            <p:nvSpPr>
              <p:cNvPr id="9258" name="Text Box 16"/>
              <p:cNvSpPr txBox="1">
                <a:spLocks noChangeArrowheads="1"/>
              </p:cNvSpPr>
              <p:nvPr/>
            </p:nvSpPr>
            <p:spPr bwMode="auto">
              <a:xfrm>
                <a:off x="943" y="1162"/>
                <a:ext cx="350" cy="213"/>
              </a:xfrm>
              <a:prstGeom prst="rect">
                <a:avLst/>
              </a:prstGeom>
              <a:noFill/>
              <a:ln w="9525">
                <a:noFill/>
                <a:miter lim="800000"/>
                <a:headEnd/>
                <a:tailEnd/>
              </a:ln>
            </p:spPr>
            <p:txBody>
              <a:bodyPr wrap="none">
                <a:spAutoFit/>
              </a:bodyPr>
              <a:lstStyle/>
              <a:p>
                <a:r>
                  <a:rPr lang="en-GB"/>
                  <a:t>SO</a:t>
                </a:r>
                <a:r>
                  <a:rPr lang="en-GB" baseline="-25000"/>
                  <a:t>2</a:t>
                </a:r>
              </a:p>
            </p:txBody>
          </p:sp>
          <p:sp>
            <p:nvSpPr>
              <p:cNvPr id="9259" name="Line 17"/>
              <p:cNvSpPr>
                <a:spLocks noChangeShapeType="1"/>
              </p:cNvSpPr>
              <p:nvPr/>
            </p:nvSpPr>
            <p:spPr bwMode="auto">
              <a:xfrm>
                <a:off x="1124" y="1344"/>
                <a:ext cx="635" cy="136"/>
              </a:xfrm>
              <a:prstGeom prst="line">
                <a:avLst/>
              </a:prstGeom>
              <a:noFill/>
              <a:ln w="9525">
                <a:solidFill>
                  <a:schemeClr val="tx1"/>
                </a:solidFill>
                <a:round/>
                <a:headEnd/>
                <a:tailEnd/>
              </a:ln>
            </p:spPr>
            <p:txBody>
              <a:bodyPr/>
              <a:lstStyle/>
              <a:p>
                <a:endParaRPr lang="en-GB"/>
              </a:p>
            </p:txBody>
          </p:sp>
        </p:grpSp>
        <p:grpSp>
          <p:nvGrpSpPr>
            <p:cNvPr id="6" name="Group 18"/>
            <p:cNvGrpSpPr>
              <a:grpSpLocks/>
            </p:cNvGrpSpPr>
            <p:nvPr/>
          </p:nvGrpSpPr>
          <p:grpSpPr bwMode="auto">
            <a:xfrm>
              <a:off x="2992283" y="2493963"/>
              <a:ext cx="572759" cy="1057275"/>
              <a:chOff x="1668" y="1389"/>
              <a:chExt cx="361" cy="666"/>
            </a:xfrm>
          </p:grpSpPr>
          <p:sp>
            <p:nvSpPr>
              <p:cNvPr id="9254" name="Text Box 19"/>
              <p:cNvSpPr txBox="1">
                <a:spLocks noChangeArrowheads="1"/>
              </p:cNvSpPr>
              <p:nvPr/>
            </p:nvSpPr>
            <p:spPr bwMode="auto">
              <a:xfrm>
                <a:off x="1668" y="1842"/>
                <a:ext cx="361" cy="213"/>
              </a:xfrm>
              <a:prstGeom prst="rect">
                <a:avLst/>
              </a:prstGeom>
              <a:noFill/>
              <a:ln w="9525">
                <a:noFill/>
                <a:miter lim="800000"/>
                <a:headEnd/>
                <a:tailEnd/>
              </a:ln>
            </p:spPr>
            <p:txBody>
              <a:bodyPr wrap="none">
                <a:spAutoFit/>
              </a:bodyPr>
              <a:lstStyle/>
              <a:p>
                <a:r>
                  <a:rPr lang="en-GB"/>
                  <a:t>BrO</a:t>
                </a:r>
                <a:endParaRPr lang="en-GB" baseline="-25000"/>
              </a:p>
            </p:txBody>
          </p:sp>
          <p:sp>
            <p:nvSpPr>
              <p:cNvPr id="9255" name="Line 20"/>
              <p:cNvSpPr>
                <a:spLocks noChangeShapeType="1"/>
              </p:cNvSpPr>
              <p:nvPr/>
            </p:nvSpPr>
            <p:spPr bwMode="auto">
              <a:xfrm flipH="1" flipV="1">
                <a:off x="1714" y="1389"/>
                <a:ext cx="91" cy="499"/>
              </a:xfrm>
              <a:prstGeom prst="line">
                <a:avLst/>
              </a:prstGeom>
              <a:noFill/>
              <a:ln w="9525">
                <a:solidFill>
                  <a:schemeClr val="tx1"/>
                </a:solidFill>
                <a:round/>
                <a:headEnd/>
                <a:tailEnd/>
              </a:ln>
            </p:spPr>
            <p:txBody>
              <a:bodyPr/>
              <a:lstStyle/>
              <a:p>
                <a:endParaRPr lang="en-GB"/>
              </a:p>
            </p:txBody>
          </p:sp>
          <p:sp>
            <p:nvSpPr>
              <p:cNvPr id="9256" name="Line 21"/>
              <p:cNvSpPr>
                <a:spLocks noChangeShapeType="1"/>
              </p:cNvSpPr>
              <p:nvPr/>
            </p:nvSpPr>
            <p:spPr bwMode="auto">
              <a:xfrm flipV="1">
                <a:off x="1805" y="1752"/>
                <a:ext cx="90" cy="136"/>
              </a:xfrm>
              <a:prstGeom prst="line">
                <a:avLst/>
              </a:prstGeom>
              <a:noFill/>
              <a:ln w="9525">
                <a:solidFill>
                  <a:schemeClr val="tx1"/>
                </a:solidFill>
                <a:round/>
                <a:headEnd/>
                <a:tailEnd/>
              </a:ln>
            </p:spPr>
            <p:txBody>
              <a:bodyPr/>
              <a:lstStyle/>
              <a:p>
                <a:endParaRPr lang="en-GB"/>
              </a:p>
            </p:txBody>
          </p:sp>
        </p:grpSp>
        <p:grpSp>
          <p:nvGrpSpPr>
            <p:cNvPr id="7" name="Group 22"/>
            <p:cNvGrpSpPr>
              <a:grpSpLocks/>
            </p:cNvGrpSpPr>
            <p:nvPr/>
          </p:nvGrpSpPr>
          <p:grpSpPr bwMode="auto">
            <a:xfrm>
              <a:off x="2632803" y="3430588"/>
              <a:ext cx="1642599" cy="1727200"/>
              <a:chOff x="1442" y="1979"/>
              <a:chExt cx="1034" cy="1088"/>
            </a:xfrm>
          </p:grpSpPr>
          <p:sp>
            <p:nvSpPr>
              <p:cNvPr id="9251" name="Text Box 23"/>
              <p:cNvSpPr txBox="1">
                <a:spLocks noChangeArrowheads="1"/>
              </p:cNvSpPr>
              <p:nvPr/>
            </p:nvSpPr>
            <p:spPr bwMode="auto">
              <a:xfrm>
                <a:off x="2029" y="2478"/>
                <a:ext cx="447" cy="213"/>
              </a:xfrm>
              <a:prstGeom prst="rect">
                <a:avLst/>
              </a:prstGeom>
              <a:noFill/>
              <a:ln w="9525">
                <a:noFill/>
                <a:miter lim="800000"/>
                <a:headEnd/>
                <a:tailEnd/>
              </a:ln>
            </p:spPr>
            <p:txBody>
              <a:bodyPr wrap="none">
                <a:spAutoFit/>
              </a:bodyPr>
              <a:lstStyle/>
              <a:p>
                <a:r>
                  <a:rPr lang="en-GB"/>
                  <a:t>OClO</a:t>
                </a:r>
                <a:endParaRPr lang="en-GB" baseline="-25000"/>
              </a:p>
            </p:txBody>
          </p:sp>
          <p:sp>
            <p:nvSpPr>
              <p:cNvPr id="9252" name="Line 24"/>
              <p:cNvSpPr>
                <a:spLocks noChangeShapeType="1"/>
              </p:cNvSpPr>
              <p:nvPr/>
            </p:nvSpPr>
            <p:spPr bwMode="auto">
              <a:xfrm flipH="1">
                <a:off x="1442" y="2614"/>
                <a:ext cx="635" cy="453"/>
              </a:xfrm>
              <a:prstGeom prst="line">
                <a:avLst/>
              </a:prstGeom>
              <a:noFill/>
              <a:ln w="9525">
                <a:solidFill>
                  <a:schemeClr val="tx1"/>
                </a:solidFill>
                <a:round/>
                <a:headEnd/>
                <a:tailEnd/>
              </a:ln>
            </p:spPr>
            <p:txBody>
              <a:bodyPr/>
              <a:lstStyle/>
              <a:p>
                <a:endParaRPr lang="en-GB"/>
              </a:p>
            </p:txBody>
          </p:sp>
          <p:sp>
            <p:nvSpPr>
              <p:cNvPr id="9253" name="Line 25"/>
              <p:cNvSpPr>
                <a:spLocks noChangeShapeType="1"/>
              </p:cNvSpPr>
              <p:nvPr/>
            </p:nvSpPr>
            <p:spPr bwMode="auto">
              <a:xfrm flipV="1">
                <a:off x="2122" y="1979"/>
                <a:ext cx="0" cy="544"/>
              </a:xfrm>
              <a:prstGeom prst="line">
                <a:avLst/>
              </a:prstGeom>
              <a:noFill/>
              <a:ln w="9525">
                <a:solidFill>
                  <a:schemeClr val="tx1"/>
                </a:solidFill>
                <a:round/>
                <a:headEnd/>
                <a:tailEnd/>
              </a:ln>
            </p:spPr>
            <p:txBody>
              <a:bodyPr/>
              <a:lstStyle/>
              <a:p>
                <a:endParaRPr lang="en-GB"/>
              </a:p>
            </p:txBody>
          </p:sp>
        </p:grpSp>
        <p:grpSp>
          <p:nvGrpSpPr>
            <p:cNvPr id="8" name="Group 26"/>
            <p:cNvGrpSpPr>
              <a:grpSpLocks/>
            </p:cNvGrpSpPr>
            <p:nvPr/>
          </p:nvGrpSpPr>
          <p:grpSpPr bwMode="auto">
            <a:xfrm>
              <a:off x="2994003" y="2278063"/>
              <a:ext cx="1575519" cy="1368425"/>
              <a:chOff x="1669" y="1253"/>
              <a:chExt cx="993" cy="862"/>
            </a:xfrm>
          </p:grpSpPr>
          <p:sp>
            <p:nvSpPr>
              <p:cNvPr id="9248" name="Text Box 27"/>
              <p:cNvSpPr txBox="1">
                <a:spLocks noChangeArrowheads="1"/>
              </p:cNvSpPr>
              <p:nvPr/>
            </p:nvSpPr>
            <p:spPr bwMode="auto">
              <a:xfrm>
                <a:off x="2304" y="1344"/>
                <a:ext cx="358" cy="213"/>
              </a:xfrm>
              <a:prstGeom prst="rect">
                <a:avLst/>
              </a:prstGeom>
              <a:noFill/>
              <a:ln w="9525">
                <a:noFill/>
                <a:miter lim="800000"/>
                <a:headEnd/>
                <a:tailEnd/>
              </a:ln>
            </p:spPr>
            <p:txBody>
              <a:bodyPr wrap="none">
                <a:spAutoFit/>
              </a:bodyPr>
              <a:lstStyle/>
              <a:p>
                <a:r>
                  <a:rPr lang="en-GB"/>
                  <a:t>NO</a:t>
                </a:r>
                <a:r>
                  <a:rPr lang="en-GB" baseline="-25000"/>
                  <a:t>2</a:t>
                </a:r>
              </a:p>
            </p:txBody>
          </p:sp>
          <p:sp>
            <p:nvSpPr>
              <p:cNvPr id="9249" name="Line 28"/>
              <p:cNvSpPr>
                <a:spLocks noChangeShapeType="1"/>
              </p:cNvSpPr>
              <p:nvPr/>
            </p:nvSpPr>
            <p:spPr bwMode="auto">
              <a:xfrm>
                <a:off x="1669" y="1253"/>
                <a:ext cx="680" cy="227"/>
              </a:xfrm>
              <a:prstGeom prst="line">
                <a:avLst/>
              </a:prstGeom>
              <a:noFill/>
              <a:ln w="9525">
                <a:solidFill>
                  <a:schemeClr val="tx1"/>
                </a:solidFill>
                <a:round/>
                <a:headEnd/>
                <a:tailEnd/>
              </a:ln>
            </p:spPr>
            <p:txBody>
              <a:bodyPr/>
              <a:lstStyle/>
              <a:p>
                <a:endParaRPr lang="en-GB"/>
              </a:p>
            </p:txBody>
          </p:sp>
          <p:sp>
            <p:nvSpPr>
              <p:cNvPr id="9250" name="Line 29"/>
              <p:cNvSpPr>
                <a:spLocks noChangeShapeType="1"/>
              </p:cNvSpPr>
              <p:nvPr/>
            </p:nvSpPr>
            <p:spPr bwMode="auto">
              <a:xfrm flipH="1" flipV="1">
                <a:off x="2394" y="1525"/>
                <a:ext cx="91" cy="590"/>
              </a:xfrm>
              <a:prstGeom prst="line">
                <a:avLst/>
              </a:prstGeom>
              <a:noFill/>
              <a:ln w="9525">
                <a:solidFill>
                  <a:schemeClr val="tx1"/>
                </a:solidFill>
                <a:round/>
                <a:headEnd/>
                <a:tailEnd/>
              </a:ln>
            </p:spPr>
            <p:txBody>
              <a:bodyPr/>
              <a:lstStyle/>
              <a:p>
                <a:endParaRPr lang="en-GB"/>
              </a:p>
            </p:txBody>
          </p:sp>
        </p:grpSp>
        <p:grpSp>
          <p:nvGrpSpPr>
            <p:cNvPr id="9" name="Group 30"/>
            <p:cNvGrpSpPr>
              <a:grpSpLocks/>
            </p:cNvGrpSpPr>
            <p:nvPr/>
          </p:nvGrpSpPr>
          <p:grpSpPr bwMode="auto">
            <a:xfrm>
              <a:off x="4648642" y="3430588"/>
              <a:ext cx="1080159" cy="912812"/>
              <a:chOff x="2712" y="1979"/>
              <a:chExt cx="680" cy="575"/>
            </a:xfrm>
          </p:grpSpPr>
          <p:sp>
            <p:nvSpPr>
              <p:cNvPr id="9245" name="Text Box 31"/>
              <p:cNvSpPr txBox="1">
                <a:spLocks noChangeArrowheads="1"/>
              </p:cNvSpPr>
              <p:nvPr/>
            </p:nvSpPr>
            <p:spPr bwMode="auto">
              <a:xfrm>
                <a:off x="2940" y="2341"/>
                <a:ext cx="399" cy="213"/>
              </a:xfrm>
              <a:prstGeom prst="rect">
                <a:avLst/>
              </a:prstGeom>
              <a:noFill/>
              <a:ln w="9525">
                <a:noFill/>
                <a:miter lim="800000"/>
                <a:headEnd/>
                <a:tailEnd/>
              </a:ln>
            </p:spPr>
            <p:txBody>
              <a:bodyPr wrap="none">
                <a:spAutoFit/>
              </a:bodyPr>
              <a:lstStyle/>
              <a:p>
                <a:r>
                  <a:rPr lang="en-GB" dirty="0"/>
                  <a:t>(O</a:t>
                </a:r>
                <a:r>
                  <a:rPr lang="en-GB" baseline="-25000" dirty="0"/>
                  <a:t>2</a:t>
                </a:r>
                <a:r>
                  <a:rPr lang="en-GB" dirty="0"/>
                  <a:t>)</a:t>
                </a:r>
                <a:r>
                  <a:rPr lang="en-GB" baseline="-25000" dirty="0"/>
                  <a:t>2</a:t>
                </a:r>
              </a:p>
            </p:txBody>
          </p:sp>
          <p:sp>
            <p:nvSpPr>
              <p:cNvPr id="9246" name="Line 32"/>
              <p:cNvSpPr>
                <a:spLocks noChangeShapeType="1"/>
              </p:cNvSpPr>
              <p:nvPr/>
            </p:nvSpPr>
            <p:spPr bwMode="auto">
              <a:xfrm>
                <a:off x="2712" y="2205"/>
                <a:ext cx="363" cy="182"/>
              </a:xfrm>
              <a:prstGeom prst="line">
                <a:avLst/>
              </a:prstGeom>
              <a:noFill/>
              <a:ln w="9525">
                <a:solidFill>
                  <a:srgbClr val="000000"/>
                </a:solidFill>
                <a:round/>
                <a:headEnd type="triangle" w="med" len="med"/>
                <a:tailEnd/>
              </a:ln>
            </p:spPr>
            <p:txBody>
              <a:bodyPr/>
              <a:lstStyle/>
              <a:p>
                <a:endParaRPr lang="en-GB"/>
              </a:p>
            </p:txBody>
          </p:sp>
          <p:sp>
            <p:nvSpPr>
              <p:cNvPr id="9247" name="Line 33"/>
              <p:cNvSpPr>
                <a:spLocks noChangeShapeType="1"/>
              </p:cNvSpPr>
              <p:nvPr/>
            </p:nvSpPr>
            <p:spPr bwMode="auto">
              <a:xfrm flipV="1">
                <a:off x="3165" y="1979"/>
                <a:ext cx="227" cy="408"/>
              </a:xfrm>
              <a:prstGeom prst="line">
                <a:avLst/>
              </a:prstGeom>
              <a:noFill/>
              <a:ln w="9525">
                <a:solidFill>
                  <a:schemeClr val="tx1"/>
                </a:solidFill>
                <a:round/>
                <a:headEnd/>
                <a:tailEnd type="triangle" w="med" len="med"/>
              </a:ln>
            </p:spPr>
            <p:txBody>
              <a:bodyPr/>
              <a:lstStyle/>
              <a:p>
                <a:endParaRPr lang="en-GB"/>
              </a:p>
            </p:txBody>
          </p:sp>
        </p:grpSp>
        <p:grpSp>
          <p:nvGrpSpPr>
            <p:cNvPr id="10" name="Group 51"/>
            <p:cNvGrpSpPr>
              <a:grpSpLocks/>
            </p:cNvGrpSpPr>
            <p:nvPr/>
          </p:nvGrpSpPr>
          <p:grpSpPr bwMode="auto">
            <a:xfrm>
              <a:off x="3927962" y="2062163"/>
              <a:ext cx="3746157" cy="1439862"/>
              <a:chOff x="2084" y="1117"/>
              <a:chExt cx="2178" cy="907"/>
            </a:xfrm>
          </p:grpSpPr>
          <p:sp>
            <p:nvSpPr>
              <p:cNvPr id="9242" name="Text Box 35"/>
              <p:cNvSpPr txBox="1">
                <a:spLocks noChangeArrowheads="1"/>
              </p:cNvSpPr>
              <p:nvPr/>
            </p:nvSpPr>
            <p:spPr bwMode="auto">
              <a:xfrm>
                <a:off x="3005" y="1298"/>
                <a:ext cx="329" cy="212"/>
              </a:xfrm>
              <a:prstGeom prst="rect">
                <a:avLst/>
              </a:prstGeom>
              <a:noFill/>
              <a:ln w="9525">
                <a:noFill/>
                <a:miter lim="800000"/>
                <a:headEnd/>
                <a:tailEnd/>
              </a:ln>
            </p:spPr>
            <p:txBody>
              <a:bodyPr>
                <a:spAutoFit/>
              </a:bodyPr>
              <a:lstStyle/>
              <a:p>
                <a:r>
                  <a:rPr lang="en-GB"/>
                  <a:t>O</a:t>
                </a:r>
                <a:r>
                  <a:rPr lang="en-GB" baseline="-25000"/>
                  <a:t>3</a:t>
                </a:r>
              </a:p>
            </p:txBody>
          </p:sp>
          <p:sp>
            <p:nvSpPr>
              <p:cNvPr id="9243" name="Line 36"/>
              <p:cNvSpPr>
                <a:spLocks noChangeShapeType="1"/>
              </p:cNvSpPr>
              <p:nvPr/>
            </p:nvSpPr>
            <p:spPr bwMode="auto">
              <a:xfrm flipH="1">
                <a:off x="2084" y="1480"/>
                <a:ext cx="1005" cy="544"/>
              </a:xfrm>
              <a:prstGeom prst="line">
                <a:avLst/>
              </a:prstGeom>
              <a:noFill/>
              <a:ln w="9525">
                <a:solidFill>
                  <a:schemeClr val="tx1"/>
                </a:solidFill>
                <a:round/>
                <a:headEnd/>
                <a:tailEnd/>
              </a:ln>
            </p:spPr>
            <p:txBody>
              <a:bodyPr/>
              <a:lstStyle/>
              <a:p>
                <a:endParaRPr lang="en-GB"/>
              </a:p>
            </p:txBody>
          </p:sp>
          <p:sp>
            <p:nvSpPr>
              <p:cNvPr id="9244" name="Line 37"/>
              <p:cNvSpPr>
                <a:spLocks noChangeShapeType="1"/>
              </p:cNvSpPr>
              <p:nvPr/>
            </p:nvSpPr>
            <p:spPr bwMode="auto">
              <a:xfrm flipV="1">
                <a:off x="3215" y="1117"/>
                <a:ext cx="1047" cy="317"/>
              </a:xfrm>
              <a:prstGeom prst="line">
                <a:avLst/>
              </a:prstGeom>
              <a:noFill/>
              <a:ln w="9525">
                <a:solidFill>
                  <a:schemeClr val="tx1"/>
                </a:solidFill>
                <a:round/>
                <a:headEnd/>
                <a:tailEnd/>
              </a:ln>
            </p:spPr>
            <p:txBody>
              <a:bodyPr/>
              <a:lstStyle/>
              <a:p>
                <a:endParaRPr lang="en-GB"/>
              </a:p>
            </p:txBody>
          </p:sp>
        </p:grpSp>
        <p:grpSp>
          <p:nvGrpSpPr>
            <p:cNvPr id="11" name="Group 50"/>
            <p:cNvGrpSpPr>
              <a:grpSpLocks/>
            </p:cNvGrpSpPr>
            <p:nvPr/>
          </p:nvGrpSpPr>
          <p:grpSpPr bwMode="auto">
            <a:xfrm>
              <a:off x="5945520" y="2638425"/>
              <a:ext cx="1367399" cy="1366837"/>
              <a:chOff x="3257" y="1480"/>
              <a:chExt cx="795" cy="861"/>
            </a:xfrm>
          </p:grpSpPr>
          <p:sp>
            <p:nvSpPr>
              <p:cNvPr id="9238" name="Text Box 39"/>
              <p:cNvSpPr txBox="1">
                <a:spLocks noChangeArrowheads="1"/>
              </p:cNvSpPr>
              <p:nvPr/>
            </p:nvSpPr>
            <p:spPr bwMode="auto">
              <a:xfrm>
                <a:off x="3388" y="2129"/>
                <a:ext cx="399" cy="212"/>
              </a:xfrm>
              <a:prstGeom prst="rect">
                <a:avLst/>
              </a:prstGeom>
              <a:noFill/>
              <a:ln w="9525">
                <a:noFill/>
                <a:miter lim="800000"/>
                <a:headEnd/>
                <a:tailEnd/>
              </a:ln>
            </p:spPr>
            <p:txBody>
              <a:bodyPr>
                <a:spAutoFit/>
              </a:bodyPr>
              <a:lstStyle/>
              <a:p>
                <a:r>
                  <a:rPr lang="en-GB"/>
                  <a:t>H</a:t>
                </a:r>
                <a:r>
                  <a:rPr lang="en-GB" baseline="-25000"/>
                  <a:t>2</a:t>
                </a:r>
                <a:r>
                  <a:rPr lang="en-GB"/>
                  <a:t>O</a:t>
                </a:r>
                <a:endParaRPr lang="en-GB" baseline="-25000"/>
              </a:p>
            </p:txBody>
          </p:sp>
          <p:sp>
            <p:nvSpPr>
              <p:cNvPr id="9239" name="Line 40"/>
              <p:cNvSpPr>
                <a:spLocks noChangeShapeType="1"/>
              </p:cNvSpPr>
              <p:nvPr/>
            </p:nvSpPr>
            <p:spPr bwMode="auto">
              <a:xfrm flipH="1" flipV="1">
                <a:off x="3257" y="1888"/>
                <a:ext cx="209" cy="227"/>
              </a:xfrm>
              <a:prstGeom prst="line">
                <a:avLst/>
              </a:prstGeom>
              <a:noFill/>
              <a:ln w="9525">
                <a:solidFill>
                  <a:schemeClr val="tx1"/>
                </a:solidFill>
                <a:round/>
                <a:headEnd/>
                <a:tailEnd type="triangle" w="med" len="med"/>
              </a:ln>
            </p:spPr>
            <p:txBody>
              <a:bodyPr/>
              <a:lstStyle/>
              <a:p>
                <a:endParaRPr lang="en-GB"/>
              </a:p>
            </p:txBody>
          </p:sp>
          <p:sp>
            <p:nvSpPr>
              <p:cNvPr id="9240" name="Line 41"/>
              <p:cNvSpPr>
                <a:spLocks noChangeShapeType="1"/>
              </p:cNvSpPr>
              <p:nvPr/>
            </p:nvSpPr>
            <p:spPr bwMode="auto">
              <a:xfrm flipV="1">
                <a:off x="3550" y="1661"/>
                <a:ext cx="42" cy="454"/>
              </a:xfrm>
              <a:prstGeom prst="line">
                <a:avLst/>
              </a:prstGeom>
              <a:noFill/>
              <a:ln w="9525">
                <a:solidFill>
                  <a:schemeClr val="tx1"/>
                </a:solidFill>
                <a:round/>
                <a:headEnd/>
                <a:tailEnd type="triangle" w="med" len="med"/>
              </a:ln>
            </p:spPr>
            <p:txBody>
              <a:bodyPr/>
              <a:lstStyle/>
              <a:p>
                <a:endParaRPr lang="en-GB"/>
              </a:p>
            </p:txBody>
          </p:sp>
          <p:sp>
            <p:nvSpPr>
              <p:cNvPr id="9241" name="Line 42"/>
              <p:cNvSpPr>
                <a:spLocks noChangeShapeType="1"/>
              </p:cNvSpPr>
              <p:nvPr/>
            </p:nvSpPr>
            <p:spPr bwMode="auto">
              <a:xfrm flipV="1">
                <a:off x="3676" y="1480"/>
                <a:ext cx="376" cy="680"/>
              </a:xfrm>
              <a:prstGeom prst="line">
                <a:avLst/>
              </a:prstGeom>
              <a:noFill/>
              <a:ln w="9525">
                <a:solidFill>
                  <a:schemeClr val="tx1"/>
                </a:solidFill>
                <a:round/>
                <a:headEnd/>
                <a:tailEnd type="triangle" w="med" len="med"/>
              </a:ln>
            </p:spPr>
            <p:txBody>
              <a:bodyPr/>
              <a:lstStyle/>
              <a:p>
                <a:endParaRPr lang="en-GB"/>
              </a:p>
            </p:txBody>
          </p:sp>
        </p:grpSp>
        <p:grpSp>
          <p:nvGrpSpPr>
            <p:cNvPr id="12" name="Group 43"/>
            <p:cNvGrpSpPr>
              <a:grpSpLocks/>
            </p:cNvGrpSpPr>
            <p:nvPr/>
          </p:nvGrpSpPr>
          <p:grpSpPr bwMode="auto">
            <a:xfrm>
              <a:off x="6377240" y="3213100"/>
              <a:ext cx="1367399" cy="1635125"/>
              <a:chOff x="3800" y="1842"/>
              <a:chExt cx="862" cy="1030"/>
            </a:xfrm>
          </p:grpSpPr>
          <p:sp>
            <p:nvSpPr>
              <p:cNvPr id="9234" name="Text Box 44"/>
              <p:cNvSpPr txBox="1">
                <a:spLocks noChangeArrowheads="1"/>
              </p:cNvSpPr>
              <p:nvPr/>
            </p:nvSpPr>
            <p:spPr bwMode="auto">
              <a:xfrm>
                <a:off x="4118" y="2659"/>
                <a:ext cx="265" cy="213"/>
              </a:xfrm>
              <a:prstGeom prst="rect">
                <a:avLst/>
              </a:prstGeom>
              <a:noFill/>
              <a:ln w="9525">
                <a:noFill/>
                <a:miter lim="800000"/>
                <a:headEnd/>
                <a:tailEnd/>
              </a:ln>
            </p:spPr>
            <p:txBody>
              <a:bodyPr wrap="none">
                <a:spAutoFit/>
              </a:bodyPr>
              <a:lstStyle/>
              <a:p>
                <a:r>
                  <a:rPr lang="en-GB"/>
                  <a:t>O</a:t>
                </a:r>
                <a:r>
                  <a:rPr lang="en-GB" baseline="-25000"/>
                  <a:t>2</a:t>
                </a:r>
              </a:p>
            </p:txBody>
          </p:sp>
          <p:sp>
            <p:nvSpPr>
              <p:cNvPr id="9235" name="Line 45"/>
              <p:cNvSpPr>
                <a:spLocks noChangeShapeType="1"/>
              </p:cNvSpPr>
              <p:nvPr/>
            </p:nvSpPr>
            <p:spPr bwMode="auto">
              <a:xfrm flipV="1">
                <a:off x="4299" y="2115"/>
                <a:ext cx="363" cy="544"/>
              </a:xfrm>
              <a:prstGeom prst="line">
                <a:avLst/>
              </a:prstGeom>
              <a:noFill/>
              <a:ln w="9525">
                <a:solidFill>
                  <a:schemeClr val="tx1"/>
                </a:solidFill>
                <a:round/>
                <a:headEnd/>
                <a:tailEnd type="triangle" w="med" len="med"/>
              </a:ln>
            </p:spPr>
            <p:txBody>
              <a:bodyPr/>
              <a:lstStyle/>
              <a:p>
                <a:endParaRPr lang="en-GB"/>
              </a:p>
            </p:txBody>
          </p:sp>
          <p:sp>
            <p:nvSpPr>
              <p:cNvPr id="9236" name="Line 46"/>
              <p:cNvSpPr>
                <a:spLocks noChangeShapeType="1"/>
              </p:cNvSpPr>
              <p:nvPr/>
            </p:nvSpPr>
            <p:spPr bwMode="auto">
              <a:xfrm flipH="1" flipV="1">
                <a:off x="4182" y="2130"/>
                <a:ext cx="27" cy="484"/>
              </a:xfrm>
              <a:prstGeom prst="line">
                <a:avLst/>
              </a:prstGeom>
              <a:noFill/>
              <a:ln w="9525">
                <a:solidFill>
                  <a:schemeClr val="tx1"/>
                </a:solidFill>
                <a:round/>
                <a:headEnd/>
                <a:tailEnd type="triangle" w="med" len="med"/>
              </a:ln>
            </p:spPr>
            <p:txBody>
              <a:bodyPr/>
              <a:lstStyle/>
              <a:p>
                <a:endParaRPr lang="en-GB"/>
              </a:p>
            </p:txBody>
          </p:sp>
          <p:sp>
            <p:nvSpPr>
              <p:cNvPr id="9237" name="Line 47"/>
              <p:cNvSpPr>
                <a:spLocks noChangeShapeType="1"/>
              </p:cNvSpPr>
              <p:nvPr/>
            </p:nvSpPr>
            <p:spPr bwMode="auto">
              <a:xfrm flipH="1" flipV="1">
                <a:off x="3800" y="1842"/>
                <a:ext cx="318" cy="772"/>
              </a:xfrm>
              <a:prstGeom prst="line">
                <a:avLst/>
              </a:prstGeom>
              <a:noFill/>
              <a:ln w="9525">
                <a:solidFill>
                  <a:schemeClr val="tx1"/>
                </a:solidFill>
                <a:round/>
                <a:headEnd/>
                <a:tailEnd type="triangle" w="med" len="med"/>
              </a:ln>
            </p:spPr>
            <p:txBody>
              <a:bodyPr/>
              <a:lstStyle/>
              <a:p>
                <a:endParaRPr lang="en-GB"/>
              </a:p>
            </p:txBody>
          </p:sp>
        </p:grpSp>
        <p:sp>
          <p:nvSpPr>
            <p:cNvPr id="50" name="TextBox 49"/>
            <p:cNvSpPr txBox="1"/>
            <p:nvPr/>
          </p:nvSpPr>
          <p:spPr>
            <a:xfrm>
              <a:off x="774162" y="3501008"/>
              <a:ext cx="621527" cy="485811"/>
            </a:xfrm>
            <a:prstGeom prst="rect">
              <a:avLst/>
            </a:prstGeom>
            <a:noFill/>
          </p:spPr>
          <p:txBody>
            <a:bodyPr wrap="none" rtlCol="0">
              <a:spAutoFit/>
            </a:bodyPr>
            <a:lstStyle/>
            <a:p>
              <a:r>
                <a:rPr lang="en-GB" dirty="0" smtClean="0">
                  <a:solidFill>
                    <a:schemeClr val="accent6"/>
                  </a:solidFill>
                </a:rPr>
                <a:t>I/I</a:t>
              </a:r>
              <a:r>
                <a:rPr lang="en-GB" baseline="-25000" dirty="0" smtClean="0">
                  <a:solidFill>
                    <a:schemeClr val="accent6"/>
                  </a:solidFill>
                </a:rPr>
                <a:t>0</a:t>
              </a:r>
              <a:endParaRPr lang="en-GB" baseline="-25000" dirty="0">
                <a:solidFill>
                  <a:schemeClr val="accent6"/>
                </a:solidFill>
              </a:endParaRPr>
            </a:p>
          </p:txBody>
        </p:sp>
      </p:grpSp>
      <p:sp>
        <p:nvSpPr>
          <p:cNvPr id="53" name="Rectangle 14"/>
          <p:cNvSpPr txBox="1">
            <a:spLocks noChangeArrowheads="1"/>
          </p:cNvSpPr>
          <p:nvPr/>
        </p:nvSpPr>
        <p:spPr bwMode="auto">
          <a:xfrm>
            <a:off x="5881688" y="1357313"/>
            <a:ext cx="3857625" cy="4891087"/>
          </a:xfrm>
          <a:prstGeom prst="rect">
            <a:avLst/>
          </a:prstGeom>
          <a:noFill/>
          <a:ln w="9525">
            <a:noFill/>
            <a:miter lim="800000"/>
            <a:headEnd/>
            <a:tailEnd/>
          </a:ln>
        </p:spPr>
        <p:txBody>
          <a:bodyPr/>
          <a:lstStyle/>
          <a:p>
            <a:pPr marL="361950" indent="-361950" algn="l">
              <a:spcBef>
                <a:spcPct val="20000"/>
              </a:spcBef>
              <a:defRPr/>
            </a:pPr>
            <a:r>
              <a:rPr lang="en-GB" sz="2000" kern="0" dirty="0">
                <a:solidFill>
                  <a:schemeClr val="accent2"/>
                </a:solidFill>
                <a:latin typeface="Arial" pitchFamily="34" charset="0"/>
                <a:cs typeface="Arial" pitchFamily="34" charset="0"/>
              </a:rPr>
              <a:t>GOME-2:</a:t>
            </a:r>
          </a:p>
          <a:p>
            <a:pPr marL="361950" indent="-361950" algn="l">
              <a:spcBef>
                <a:spcPct val="20000"/>
              </a:spcBef>
              <a:buFont typeface="Wingdings" pitchFamily="2" charset="2"/>
              <a:buChar char="Ø"/>
              <a:defRPr/>
            </a:pPr>
            <a:r>
              <a:rPr lang="en-GB" sz="1650" b="0" kern="0" dirty="0">
                <a:solidFill>
                  <a:schemeClr val="tx2"/>
                </a:solidFill>
                <a:latin typeface="Arial" pitchFamily="34" charset="0"/>
                <a:cs typeface="Arial" pitchFamily="34" charset="0"/>
              </a:rPr>
              <a:t>series of 3 instruments on Metop (Metop A launched in 10/2006)</a:t>
            </a:r>
          </a:p>
          <a:p>
            <a:pPr marL="361950" indent="-361950" algn="l">
              <a:spcBef>
                <a:spcPct val="20000"/>
              </a:spcBef>
              <a:buFont typeface="Wingdings" pitchFamily="2" charset="2"/>
              <a:buChar char="Ø"/>
              <a:defRPr/>
            </a:pPr>
            <a:r>
              <a:rPr lang="en-GB" sz="1650" b="0" kern="0" dirty="0">
                <a:solidFill>
                  <a:schemeClr val="tx2"/>
                </a:solidFill>
                <a:latin typeface="Arial" pitchFamily="34" charset="0"/>
                <a:cs typeface="Arial" pitchFamily="34" charset="0"/>
              </a:rPr>
              <a:t>sun-synchronous orbit, 09:30</a:t>
            </a:r>
          </a:p>
          <a:p>
            <a:pPr marL="361950" indent="-361950" algn="l">
              <a:spcBef>
                <a:spcPct val="20000"/>
              </a:spcBef>
              <a:buFont typeface="Wingdings" pitchFamily="2" charset="2"/>
              <a:buChar char="Ø"/>
              <a:defRPr/>
            </a:pPr>
            <a:r>
              <a:rPr lang="en-GB" sz="1650" b="0" kern="0" dirty="0">
                <a:solidFill>
                  <a:schemeClr val="tx2"/>
                </a:solidFill>
                <a:latin typeface="Arial" pitchFamily="34" charset="0"/>
                <a:cs typeface="Arial" pitchFamily="34" charset="0"/>
              </a:rPr>
              <a:t>412 orbits (29 days) repeat cycle</a:t>
            </a:r>
          </a:p>
          <a:p>
            <a:pPr marL="361950" indent="-361950" algn="l">
              <a:spcBef>
                <a:spcPct val="20000"/>
              </a:spcBef>
              <a:buFont typeface="Wingdings" pitchFamily="2" charset="2"/>
              <a:buChar char="Ø"/>
              <a:defRPr/>
            </a:pPr>
            <a:r>
              <a:rPr lang="en-GB" sz="1650" b="0" kern="0" dirty="0">
                <a:solidFill>
                  <a:schemeClr val="tx2"/>
                </a:solidFill>
                <a:latin typeface="Arial" pitchFamily="34" charset="0"/>
                <a:cs typeface="Arial" pitchFamily="34" charset="0"/>
              </a:rPr>
              <a:t>Global coverage 1.5 days</a:t>
            </a:r>
          </a:p>
          <a:p>
            <a:pPr marL="361950" indent="-361950" algn="l">
              <a:spcBef>
                <a:spcPct val="20000"/>
              </a:spcBef>
              <a:buFont typeface="Wingdings" pitchFamily="2" charset="2"/>
              <a:buChar char="Ø"/>
              <a:defRPr/>
            </a:pPr>
            <a:r>
              <a:rPr lang="en-GB" sz="1650" b="0" kern="0" dirty="0">
                <a:solidFill>
                  <a:schemeClr val="tx2"/>
                </a:solidFill>
                <a:latin typeface="Arial" pitchFamily="34" charset="0"/>
                <a:cs typeface="Arial" pitchFamily="34" charset="0"/>
              </a:rPr>
              <a:t>240 nm to 800 nm</a:t>
            </a:r>
          </a:p>
          <a:p>
            <a:pPr marL="361950" indent="-361950" algn="l">
              <a:spcBef>
                <a:spcPct val="20000"/>
              </a:spcBef>
              <a:buFont typeface="Wingdings" pitchFamily="2" charset="2"/>
              <a:buChar char="Ø"/>
              <a:defRPr/>
            </a:pPr>
            <a:r>
              <a:rPr lang="en-GB" sz="1650" b="0" kern="0" dirty="0">
                <a:solidFill>
                  <a:schemeClr val="tx2"/>
                </a:solidFill>
                <a:latin typeface="Arial" pitchFamily="34" charset="0"/>
                <a:cs typeface="Arial" pitchFamily="34" charset="0"/>
              </a:rPr>
              <a:t>0.25 to 0. 5 nm spectral resolution (FWHM)</a:t>
            </a:r>
          </a:p>
          <a:p>
            <a:pPr marL="361950" indent="-361950" algn="l">
              <a:spcBef>
                <a:spcPct val="20000"/>
              </a:spcBef>
              <a:buFont typeface="Wingdings" pitchFamily="2" charset="2"/>
              <a:buChar char="Ø"/>
              <a:defRPr/>
            </a:pPr>
            <a:r>
              <a:rPr lang="en-GB" sz="1650" b="0" kern="0" dirty="0">
                <a:solidFill>
                  <a:schemeClr val="tx2"/>
                </a:solidFill>
                <a:latin typeface="Arial" pitchFamily="34" charset="0"/>
                <a:cs typeface="Arial" pitchFamily="34" charset="0"/>
              </a:rPr>
              <a:t>4 channels with 4098 energy measurements of polarisation corrected radiances (40 x 80 km</a:t>
            </a:r>
            <a:r>
              <a:rPr lang="en-GB" sz="1650" b="0" kern="0" baseline="30000" dirty="0">
                <a:solidFill>
                  <a:schemeClr val="tx2"/>
                </a:solidFill>
                <a:latin typeface="Arial" pitchFamily="34" charset="0"/>
                <a:cs typeface="Arial" pitchFamily="34" charset="0"/>
              </a:rPr>
              <a:t>2</a:t>
            </a:r>
            <a:r>
              <a:rPr lang="en-GB" sz="1650" b="0" kern="0" dirty="0">
                <a:solidFill>
                  <a:schemeClr val="tx2"/>
                </a:solidFill>
                <a:latin typeface="Arial" pitchFamily="34" charset="0"/>
                <a:cs typeface="Arial" pitchFamily="34" charset="0"/>
              </a:rPr>
              <a:t>)</a:t>
            </a:r>
          </a:p>
          <a:p>
            <a:pPr marL="361950" indent="-361950" algn="l">
              <a:spcBef>
                <a:spcPct val="20000"/>
              </a:spcBef>
              <a:buFont typeface="Wingdings" pitchFamily="2" charset="2"/>
              <a:buChar char="Ø"/>
              <a:defRPr/>
            </a:pPr>
            <a:r>
              <a:rPr lang="en-GB" sz="1650" b="0" kern="0" dirty="0">
                <a:solidFill>
                  <a:schemeClr val="tx2"/>
                </a:solidFill>
                <a:latin typeface="Arial" pitchFamily="34" charset="0"/>
                <a:cs typeface="Arial" pitchFamily="34" charset="0"/>
              </a:rPr>
              <a:t>2 channels with 512 energy measurements of linear polarised light in perpendicular direction (S/P) (40 x 10 km</a:t>
            </a:r>
            <a:r>
              <a:rPr lang="en-GB" sz="1650" b="0" kern="0" baseline="30000" dirty="0">
                <a:solidFill>
                  <a:schemeClr val="tx2"/>
                </a:solidFill>
                <a:latin typeface="Arial" pitchFamily="34" charset="0"/>
                <a:cs typeface="Arial" pitchFamily="34" charset="0"/>
              </a:rPr>
              <a:t>2</a:t>
            </a:r>
            <a:r>
              <a:rPr lang="en-GB" sz="1650" b="0" kern="0" dirty="0">
                <a:solidFill>
                  <a:schemeClr val="tx2"/>
                </a:solidFill>
                <a:latin typeface="Arial" pitchFamily="34" charset="0"/>
                <a:cs typeface="Arial" pitchFamily="34" charset="0"/>
              </a:rPr>
              <a:t>)</a:t>
            </a:r>
          </a:p>
        </p:txBody>
      </p:sp>
      <p:pic>
        <p:nvPicPr>
          <p:cNvPr id="54" name="Picture 4" descr="Title_Page_GOME2"/>
          <p:cNvPicPr>
            <a:picLocks noChangeAspect="1" noChangeArrowheads="1"/>
          </p:cNvPicPr>
          <p:nvPr/>
        </p:nvPicPr>
        <p:blipFill>
          <a:blip r:embed="rId4" cstate="print"/>
          <a:srcRect/>
          <a:stretch>
            <a:fillRect/>
          </a:stretch>
        </p:blipFill>
        <p:spPr bwMode="auto">
          <a:xfrm>
            <a:off x="488504" y="4760892"/>
            <a:ext cx="2159793" cy="1404957"/>
          </a:xfrm>
          <a:prstGeom prst="rect">
            <a:avLst/>
          </a:prstGeom>
          <a:noFill/>
          <a:ln w="9525">
            <a:noFill/>
            <a:miter lim="800000"/>
            <a:headEnd/>
            <a:tailEnd/>
          </a:ln>
        </p:spPr>
      </p:pic>
      <p:sp>
        <p:nvSpPr>
          <p:cNvPr id="56" name="TextBox 55"/>
          <p:cNvSpPr txBox="1"/>
          <p:nvPr/>
        </p:nvSpPr>
        <p:spPr>
          <a:xfrm>
            <a:off x="3215991" y="4872062"/>
            <a:ext cx="2063385" cy="1077218"/>
          </a:xfrm>
          <a:prstGeom prst="rect">
            <a:avLst/>
          </a:prstGeom>
          <a:noFill/>
        </p:spPr>
        <p:txBody>
          <a:bodyPr wrap="none" rtlCol="0">
            <a:spAutoFit/>
          </a:bodyPr>
          <a:lstStyle/>
          <a:p>
            <a:pPr algn="l"/>
            <a:r>
              <a:rPr lang="en-GB" kern="0" dirty="0" smtClean="0">
                <a:solidFill>
                  <a:schemeClr val="accent2"/>
                </a:solidFill>
                <a:latin typeface="Arial" pitchFamily="34" charset="0"/>
                <a:cs typeface="Arial" pitchFamily="34" charset="0"/>
              </a:rPr>
              <a:t>Orbit file sizes</a:t>
            </a:r>
          </a:p>
          <a:p>
            <a:pPr algn="l"/>
            <a:endParaRPr lang="en-GB" dirty="0" smtClean="0"/>
          </a:p>
          <a:p>
            <a:pPr algn="l"/>
            <a:r>
              <a:rPr lang="en-GB" b="0" kern="0" dirty="0" smtClean="0">
                <a:solidFill>
                  <a:schemeClr val="tx2"/>
                </a:solidFill>
                <a:latin typeface="Arial" pitchFamily="34" charset="0"/>
                <a:cs typeface="Arial" pitchFamily="34" charset="0"/>
              </a:rPr>
              <a:t>GOME-2 L1B ~ 1GB</a:t>
            </a:r>
          </a:p>
          <a:p>
            <a:pPr algn="l"/>
            <a:r>
              <a:rPr lang="en-GB" b="0" kern="0" dirty="0" smtClean="0">
                <a:solidFill>
                  <a:schemeClr val="tx2"/>
                </a:solidFill>
                <a:latin typeface="Arial" pitchFamily="34" charset="0"/>
                <a:cs typeface="Arial" pitchFamily="34" charset="0"/>
              </a:rPr>
              <a:t>IASI L1C ~ 2GB</a:t>
            </a:r>
            <a:endParaRPr lang="en-GB" b="0" kern="0" dirty="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descr="H:\DESKTOP\ruedi\Documentation\GOME2\Plots\GroundPixelSize\309_Reflectances_GOME2Ch3and4_and_AVHRRresponse_g2avhrr_scan20100419143854_20100419144154.jpg"/>
          <p:cNvPicPr>
            <a:picLocks noChangeAspect="1" noChangeArrowheads="1"/>
          </p:cNvPicPr>
          <p:nvPr/>
        </p:nvPicPr>
        <p:blipFill>
          <a:blip r:embed="rId2" cstate="print"/>
          <a:srcRect/>
          <a:stretch>
            <a:fillRect/>
          </a:stretch>
        </p:blipFill>
        <p:spPr bwMode="auto">
          <a:xfrm>
            <a:off x="381000" y="1052736"/>
            <a:ext cx="9215438" cy="5286375"/>
          </a:xfrm>
          <a:prstGeom prst="rect">
            <a:avLst/>
          </a:prstGeom>
          <a:noFill/>
          <a:ln w="9525">
            <a:noFill/>
            <a:miter lim="800000"/>
            <a:headEnd/>
            <a:tailEnd/>
          </a:ln>
        </p:spPr>
      </p:pic>
      <p:grpSp>
        <p:nvGrpSpPr>
          <p:cNvPr id="2" name="Group 10"/>
          <p:cNvGrpSpPr>
            <a:grpSpLocks/>
          </p:cNvGrpSpPr>
          <p:nvPr/>
        </p:nvGrpSpPr>
        <p:grpSpPr bwMode="auto">
          <a:xfrm>
            <a:off x="2381250" y="2928938"/>
            <a:ext cx="3214688" cy="1785937"/>
            <a:chOff x="2381232" y="2928934"/>
            <a:chExt cx="3214710" cy="1785950"/>
          </a:xfrm>
        </p:grpSpPr>
        <p:sp>
          <p:nvSpPr>
            <p:cNvPr id="4" name="TextBox 3"/>
            <p:cNvSpPr txBox="1"/>
            <p:nvPr/>
          </p:nvSpPr>
          <p:spPr>
            <a:xfrm>
              <a:off x="2800335" y="2928934"/>
              <a:ext cx="1835163" cy="438153"/>
            </a:xfrm>
            <a:prstGeom prst="rect">
              <a:avLst/>
            </a:prstGeom>
            <a:noFill/>
          </p:spPr>
          <p:txBody>
            <a:bodyPr wrap="none">
              <a:spAutoFit/>
            </a:bodyPr>
            <a:lstStyle/>
            <a:p>
              <a:pPr algn="l">
                <a:defRPr/>
              </a:pPr>
              <a:r>
                <a:rPr lang="en-GB" sz="1200" dirty="0">
                  <a:solidFill>
                    <a:srgbClr val="0033CC"/>
                  </a:solidFill>
                </a:rPr>
                <a:t>GOME-2 Ch:3 (Band 5)</a:t>
              </a:r>
            </a:p>
            <a:p>
              <a:pPr algn="l">
                <a:defRPr/>
              </a:pPr>
              <a:r>
                <a:rPr lang="en-GB" sz="1050" dirty="0">
                  <a:solidFill>
                    <a:srgbClr val="0033CC"/>
                  </a:solidFill>
                </a:rPr>
                <a:t>1024 measurements</a:t>
              </a:r>
            </a:p>
          </p:txBody>
        </p:sp>
        <p:cxnSp>
          <p:nvCxnSpPr>
            <p:cNvPr id="9229" name="Straight Connector 5"/>
            <p:cNvCxnSpPr>
              <a:cxnSpLocks noChangeShapeType="1"/>
            </p:cNvCxnSpPr>
            <p:nvPr/>
          </p:nvCxnSpPr>
          <p:spPr bwMode="auto">
            <a:xfrm rot="10800000" flipV="1">
              <a:off x="2381232" y="3286124"/>
              <a:ext cx="1071570" cy="857256"/>
            </a:xfrm>
            <a:prstGeom prst="line">
              <a:avLst/>
            </a:prstGeom>
            <a:noFill/>
            <a:ln w="9525" algn="ctr">
              <a:solidFill>
                <a:schemeClr val="tx1"/>
              </a:solidFill>
              <a:round/>
              <a:headEnd/>
              <a:tailEnd/>
            </a:ln>
          </p:spPr>
        </p:cxnSp>
        <p:cxnSp>
          <p:nvCxnSpPr>
            <p:cNvPr id="9230" name="Straight Connector 7"/>
            <p:cNvCxnSpPr>
              <a:cxnSpLocks noChangeShapeType="1"/>
            </p:cNvCxnSpPr>
            <p:nvPr/>
          </p:nvCxnSpPr>
          <p:spPr bwMode="auto">
            <a:xfrm>
              <a:off x="3452802" y="3286124"/>
              <a:ext cx="2143140" cy="1428760"/>
            </a:xfrm>
            <a:prstGeom prst="line">
              <a:avLst/>
            </a:prstGeom>
            <a:noFill/>
            <a:ln w="9525" algn="ctr">
              <a:solidFill>
                <a:schemeClr val="tx1"/>
              </a:solidFill>
              <a:round/>
              <a:headEnd/>
              <a:tailEnd/>
            </a:ln>
          </p:spPr>
        </p:cxnSp>
      </p:grpSp>
      <p:grpSp>
        <p:nvGrpSpPr>
          <p:cNvPr id="3" name="Group 19"/>
          <p:cNvGrpSpPr>
            <a:grpSpLocks/>
          </p:cNvGrpSpPr>
          <p:nvPr/>
        </p:nvGrpSpPr>
        <p:grpSpPr bwMode="auto">
          <a:xfrm>
            <a:off x="5595938" y="2714625"/>
            <a:ext cx="3316287" cy="2000250"/>
            <a:chOff x="5595942" y="2714620"/>
            <a:chExt cx="3315886" cy="2000264"/>
          </a:xfrm>
        </p:grpSpPr>
        <p:sp>
          <p:nvSpPr>
            <p:cNvPr id="13" name="TextBox 12"/>
            <p:cNvSpPr txBox="1"/>
            <p:nvPr/>
          </p:nvSpPr>
          <p:spPr>
            <a:xfrm>
              <a:off x="6524517" y="2714620"/>
              <a:ext cx="2387311" cy="438153"/>
            </a:xfrm>
            <a:prstGeom prst="rect">
              <a:avLst/>
            </a:prstGeom>
            <a:noFill/>
          </p:spPr>
          <p:txBody>
            <a:bodyPr>
              <a:spAutoFit/>
            </a:bodyPr>
            <a:lstStyle/>
            <a:p>
              <a:pPr algn="l">
                <a:defRPr/>
              </a:pPr>
              <a:r>
                <a:rPr lang="en-GB" sz="1200" dirty="0">
                  <a:solidFill>
                    <a:srgbClr val="0033CC"/>
                  </a:solidFill>
                </a:rPr>
                <a:t>GOME-2 Ch:4 (Band 6)</a:t>
              </a:r>
            </a:p>
            <a:p>
              <a:pPr algn="l">
                <a:defRPr/>
              </a:pPr>
              <a:r>
                <a:rPr lang="en-GB" sz="1050" dirty="0">
                  <a:solidFill>
                    <a:srgbClr val="0033CC"/>
                  </a:solidFill>
                </a:rPr>
                <a:t>1024 measurements</a:t>
              </a:r>
            </a:p>
          </p:txBody>
        </p:sp>
        <p:cxnSp>
          <p:nvCxnSpPr>
            <p:cNvPr id="9226" name="Straight Connector 13"/>
            <p:cNvCxnSpPr>
              <a:cxnSpLocks noChangeShapeType="1"/>
            </p:cNvCxnSpPr>
            <p:nvPr/>
          </p:nvCxnSpPr>
          <p:spPr bwMode="auto">
            <a:xfrm rot="10800000" flipV="1">
              <a:off x="5595942" y="3071810"/>
              <a:ext cx="1857388" cy="1643074"/>
            </a:xfrm>
            <a:prstGeom prst="line">
              <a:avLst/>
            </a:prstGeom>
            <a:noFill/>
            <a:ln w="9525" algn="ctr">
              <a:solidFill>
                <a:schemeClr val="tx1"/>
              </a:solidFill>
              <a:round/>
              <a:headEnd/>
              <a:tailEnd/>
            </a:ln>
          </p:spPr>
        </p:cxnSp>
        <p:cxnSp>
          <p:nvCxnSpPr>
            <p:cNvPr id="9227" name="Straight Connector 14"/>
            <p:cNvCxnSpPr>
              <a:cxnSpLocks noChangeShapeType="1"/>
            </p:cNvCxnSpPr>
            <p:nvPr/>
          </p:nvCxnSpPr>
          <p:spPr bwMode="auto">
            <a:xfrm rot="16200000" flipH="1">
              <a:off x="7274735" y="3250405"/>
              <a:ext cx="1571636" cy="1214446"/>
            </a:xfrm>
            <a:prstGeom prst="line">
              <a:avLst/>
            </a:prstGeom>
            <a:noFill/>
            <a:ln w="9525" algn="ctr">
              <a:solidFill>
                <a:schemeClr val="tx1"/>
              </a:solidFill>
              <a:round/>
              <a:headEnd/>
              <a:tailEnd/>
            </a:ln>
          </p:spPr>
        </p:cxnSp>
      </p:grpSp>
      <p:grpSp>
        <p:nvGrpSpPr>
          <p:cNvPr id="5" name="Group 24"/>
          <p:cNvGrpSpPr>
            <a:grpSpLocks/>
          </p:cNvGrpSpPr>
          <p:nvPr/>
        </p:nvGrpSpPr>
        <p:grpSpPr bwMode="auto">
          <a:xfrm>
            <a:off x="3846513" y="1857375"/>
            <a:ext cx="1677987" cy="571500"/>
            <a:chOff x="3845853" y="1857364"/>
            <a:chExt cx="1678648" cy="571503"/>
          </a:xfrm>
        </p:grpSpPr>
        <p:sp>
          <p:nvSpPr>
            <p:cNvPr id="21" name="TextBox 20"/>
            <p:cNvSpPr txBox="1"/>
            <p:nvPr/>
          </p:nvSpPr>
          <p:spPr>
            <a:xfrm>
              <a:off x="3845853" y="1857364"/>
              <a:ext cx="1519835" cy="461965"/>
            </a:xfrm>
            <a:prstGeom prst="rect">
              <a:avLst/>
            </a:prstGeom>
            <a:noFill/>
          </p:spPr>
          <p:txBody>
            <a:bodyPr wrap="none">
              <a:spAutoFit/>
            </a:bodyPr>
            <a:lstStyle/>
            <a:p>
              <a:pPr>
                <a:defRPr/>
              </a:pPr>
              <a:r>
                <a:rPr lang="en-GB" sz="1200" dirty="0">
                  <a:solidFill>
                    <a:srgbClr val="00B050"/>
                  </a:solidFill>
                </a:rPr>
                <a:t>AVHRR ch1 </a:t>
              </a:r>
            </a:p>
            <a:p>
              <a:pPr>
                <a:defRPr/>
              </a:pPr>
              <a:r>
                <a:rPr lang="en-GB" sz="1200" dirty="0">
                  <a:solidFill>
                    <a:srgbClr val="00B050"/>
                  </a:solidFill>
                </a:rPr>
                <a:t>response function</a:t>
              </a:r>
            </a:p>
          </p:txBody>
        </p:sp>
        <p:cxnSp>
          <p:nvCxnSpPr>
            <p:cNvPr id="23" name="Straight Connector 22"/>
            <p:cNvCxnSpPr>
              <a:stCxn id="21" idx="2"/>
            </p:cNvCxnSpPr>
            <p:nvPr/>
          </p:nvCxnSpPr>
          <p:spPr bwMode="auto">
            <a:xfrm rot="16200000" flipH="1">
              <a:off x="5010764" y="1915130"/>
              <a:ext cx="109538" cy="917936"/>
            </a:xfrm>
            <a:prstGeom prst="line">
              <a:avLst/>
            </a:prstGeom>
            <a:solidFill>
              <a:srgbClr val="FFFFFF"/>
            </a:solidFill>
            <a:ln w="9525" cap="flat" cmpd="sng" algn="ctr">
              <a:solidFill>
                <a:schemeClr val="accent3">
                  <a:lumMod val="75000"/>
                </a:schemeClr>
              </a:solidFill>
              <a:prstDash val="solid"/>
              <a:round/>
              <a:headEnd type="none" w="med" len="med"/>
              <a:tailEnd type="none" w="med" len="med"/>
            </a:ln>
            <a:effectLst/>
          </p:spPr>
        </p:cxnSp>
      </p:grpSp>
      <p:sp>
        <p:nvSpPr>
          <p:cNvPr id="16" name="Rectangle 2"/>
          <p:cNvSpPr txBox="1">
            <a:spLocks noChangeArrowheads="1"/>
          </p:cNvSpPr>
          <p:nvPr/>
        </p:nvSpPr>
        <p:spPr>
          <a:xfrm>
            <a:off x="325438" y="116632"/>
            <a:ext cx="9150350" cy="83978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GOME-2/AVHRR reflectivity inter-calibration</a:t>
            </a:r>
          </a:p>
          <a:p>
            <a:pPr marL="0" marR="0" lvl="0" indent="0" algn="l" defTabSz="914400" rtl="0" eaLnBrk="0" fontAlgn="base" latinLnBrk="0" hangingPunct="0">
              <a:lnSpc>
                <a:spcPct val="100000"/>
              </a:lnSpc>
              <a:spcBef>
                <a:spcPct val="0"/>
              </a:spcBef>
              <a:spcAft>
                <a:spcPct val="0"/>
              </a:spcAft>
              <a:buClrTx/>
              <a:buSzTx/>
              <a:buFontTx/>
              <a:buNone/>
              <a:tabLst/>
              <a:defRPr/>
            </a:pPr>
            <a:r>
              <a:rPr lang="en-GB" sz="2000" b="0" kern="0" dirty="0" smtClean="0">
                <a:solidFill>
                  <a:schemeClr val="bg1"/>
                </a:solidFill>
                <a:latin typeface="Arial" pitchFamily="34" charset="0"/>
                <a:ea typeface="+mj-ea"/>
                <a:cs typeface="Arial" pitchFamily="34" charset="0"/>
              </a:rPr>
              <a:t>AVHRR </a:t>
            </a:r>
            <a:r>
              <a:rPr lang="en-GB" sz="2000" b="0" kern="0" dirty="0" err="1" smtClean="0">
                <a:solidFill>
                  <a:schemeClr val="bg1"/>
                </a:solidFill>
                <a:latin typeface="Arial" pitchFamily="34" charset="0"/>
                <a:ea typeface="+mj-ea"/>
                <a:cs typeface="Arial" pitchFamily="34" charset="0"/>
              </a:rPr>
              <a:t>ch</a:t>
            </a:r>
            <a:r>
              <a:rPr lang="en-GB" sz="2000" b="0" kern="0" dirty="0" smtClean="0">
                <a:solidFill>
                  <a:schemeClr val="bg1"/>
                </a:solidFill>
                <a:latin typeface="Arial" pitchFamily="34" charset="0"/>
                <a:ea typeface="+mj-ea"/>
                <a:cs typeface="Arial" pitchFamily="34" charset="0"/>
              </a:rPr>
              <a:t> 1/ </a:t>
            </a:r>
            <a:r>
              <a:rPr lang="en-GB" sz="2000" b="0" kern="0" dirty="0" err="1" smtClean="0">
                <a:solidFill>
                  <a:schemeClr val="bg1"/>
                </a:solidFill>
                <a:latin typeface="Arial" pitchFamily="34" charset="0"/>
                <a:ea typeface="+mj-ea"/>
                <a:cs typeface="Arial" pitchFamily="34" charset="0"/>
              </a:rPr>
              <a:t>Metop</a:t>
            </a:r>
            <a:r>
              <a:rPr lang="en-GB" sz="2000" b="0" kern="0" dirty="0" smtClean="0">
                <a:solidFill>
                  <a:schemeClr val="bg1"/>
                </a:solidFill>
                <a:latin typeface="Arial" pitchFamily="34" charset="0"/>
                <a:ea typeface="+mj-ea"/>
                <a:cs typeface="Arial" pitchFamily="34" charset="0"/>
              </a:rPr>
              <a:t>-A</a:t>
            </a:r>
            <a:endParaRPr kumimoji="0" lang="en-GB"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p:txBody>
      </p:sp>
      <p:sp>
        <p:nvSpPr>
          <p:cNvPr id="15" name="TextBox 14"/>
          <p:cNvSpPr txBox="1"/>
          <p:nvPr/>
        </p:nvSpPr>
        <p:spPr>
          <a:xfrm>
            <a:off x="8553450" y="133350"/>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pic>
        <p:nvPicPr>
          <p:cNvPr id="17" name="Picture 2" descr="H:\DESKTOP\December6\prova.tif"/>
          <p:cNvPicPr>
            <a:picLocks noChangeAspect="1" noChangeArrowheads="1"/>
          </p:cNvPicPr>
          <p:nvPr/>
        </p:nvPicPr>
        <p:blipFill>
          <a:blip r:embed="rId3" cstate="print"/>
          <a:srcRect l="42612" t="7039" r="39137" b="9854"/>
          <a:stretch>
            <a:fillRect/>
          </a:stretch>
        </p:blipFill>
        <p:spPr bwMode="auto">
          <a:xfrm rot="5400000">
            <a:off x="1472252" y="-3020"/>
            <a:ext cx="1057262" cy="316877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1052736"/>
            <a:ext cx="7200000" cy="5400000"/>
            <a:chOff x="0" y="1052736"/>
            <a:chExt cx="4806066" cy="3604550"/>
          </a:xfrm>
        </p:grpSpPr>
        <p:pic>
          <p:nvPicPr>
            <p:cNvPr id="323588" name="Picture 4" descr="H:\DESKTOP\ruedi\Documentation\AVHRR\400_AVHRR_GOME_AllCollocated_g2avhrr_scan_PPF500_20070624080417_20070624094705.jpg"/>
            <p:cNvPicPr>
              <a:picLocks noChangeAspect="1" noChangeArrowheads="1"/>
            </p:cNvPicPr>
            <p:nvPr/>
          </p:nvPicPr>
          <p:blipFill>
            <a:blip r:embed="rId2" cstate="print"/>
            <a:srcRect/>
            <a:stretch>
              <a:fillRect/>
            </a:stretch>
          </p:blipFill>
          <p:spPr bwMode="auto">
            <a:xfrm>
              <a:off x="0" y="1052736"/>
              <a:ext cx="4806066" cy="3604550"/>
            </a:xfrm>
            <a:prstGeom prst="rect">
              <a:avLst/>
            </a:prstGeom>
            <a:noFill/>
          </p:spPr>
        </p:pic>
        <p:sp>
          <p:nvSpPr>
            <p:cNvPr id="6" name="TextBox 5"/>
            <p:cNvSpPr txBox="1"/>
            <p:nvPr/>
          </p:nvSpPr>
          <p:spPr>
            <a:xfrm>
              <a:off x="817122" y="2302052"/>
              <a:ext cx="639919" cy="338554"/>
            </a:xfrm>
            <a:prstGeom prst="rect">
              <a:avLst/>
            </a:prstGeom>
            <a:noFill/>
          </p:spPr>
          <p:txBody>
            <a:bodyPr wrap="none" rtlCol="0">
              <a:spAutoFit/>
            </a:bodyPr>
            <a:lstStyle/>
            <a:p>
              <a:r>
                <a:rPr lang="en-GB" dirty="0" smtClean="0"/>
                <a:t>2007</a:t>
              </a:r>
              <a:endParaRPr lang="en-GB" dirty="0"/>
            </a:p>
          </p:txBody>
        </p:sp>
      </p:grpSp>
      <p:grpSp>
        <p:nvGrpSpPr>
          <p:cNvPr id="3" name="Group 10"/>
          <p:cNvGrpSpPr/>
          <p:nvPr/>
        </p:nvGrpSpPr>
        <p:grpSpPr>
          <a:xfrm>
            <a:off x="0" y="1052736"/>
            <a:ext cx="7200000" cy="5400000"/>
            <a:chOff x="5524791" y="880294"/>
            <a:chExt cx="4752528" cy="3564396"/>
          </a:xfrm>
        </p:grpSpPr>
        <p:pic>
          <p:nvPicPr>
            <p:cNvPr id="323589" name="Picture 5" descr="H:\DESKTOP\ruedi\Documentation\AVHRR\400_AVHRR_GOME_AllCollocated_g2avhrr_scan_PPF520_20090723092058_20090723092345.jpg"/>
            <p:cNvPicPr>
              <a:picLocks noChangeAspect="1" noChangeArrowheads="1"/>
            </p:cNvPicPr>
            <p:nvPr/>
          </p:nvPicPr>
          <p:blipFill>
            <a:blip r:embed="rId3" cstate="print"/>
            <a:srcRect/>
            <a:stretch>
              <a:fillRect/>
            </a:stretch>
          </p:blipFill>
          <p:spPr bwMode="auto">
            <a:xfrm>
              <a:off x="5524791" y="880294"/>
              <a:ext cx="4752528" cy="3564396"/>
            </a:xfrm>
            <a:prstGeom prst="rect">
              <a:avLst/>
            </a:prstGeom>
            <a:noFill/>
          </p:spPr>
        </p:pic>
        <p:sp>
          <p:nvSpPr>
            <p:cNvPr id="7" name="TextBox 6"/>
            <p:cNvSpPr txBox="1"/>
            <p:nvPr/>
          </p:nvSpPr>
          <p:spPr>
            <a:xfrm>
              <a:off x="6332811" y="2157779"/>
              <a:ext cx="639919" cy="338554"/>
            </a:xfrm>
            <a:prstGeom prst="rect">
              <a:avLst/>
            </a:prstGeom>
            <a:noFill/>
          </p:spPr>
          <p:txBody>
            <a:bodyPr wrap="none" rtlCol="0">
              <a:spAutoFit/>
            </a:bodyPr>
            <a:lstStyle/>
            <a:p>
              <a:r>
                <a:rPr lang="en-GB" dirty="0" smtClean="0"/>
                <a:t>2009</a:t>
              </a:r>
              <a:endParaRPr lang="en-GB" dirty="0"/>
            </a:p>
          </p:txBody>
        </p:sp>
      </p:grpSp>
      <p:sp>
        <p:nvSpPr>
          <p:cNvPr id="12" name="TextBox 11"/>
          <p:cNvSpPr txBox="1"/>
          <p:nvPr/>
        </p:nvSpPr>
        <p:spPr>
          <a:xfrm>
            <a:off x="7257256" y="1351215"/>
            <a:ext cx="2520280" cy="3877985"/>
          </a:xfrm>
          <a:prstGeom prst="rect">
            <a:avLst/>
          </a:prstGeom>
          <a:noFill/>
        </p:spPr>
        <p:txBody>
          <a:bodyPr wrap="square" rtlCol="0">
            <a:spAutoFit/>
          </a:bodyPr>
          <a:lstStyle/>
          <a:p>
            <a:pPr algn="l"/>
            <a:r>
              <a:rPr lang="en-GB" dirty="0" smtClean="0"/>
              <a:t>AVHRR channel 1 to GOME-2/</a:t>
            </a:r>
            <a:r>
              <a:rPr lang="en-GB" dirty="0" err="1" smtClean="0"/>
              <a:t>Metop</a:t>
            </a:r>
            <a:r>
              <a:rPr lang="en-GB" dirty="0" smtClean="0"/>
              <a:t>-A gain in reflectivity ~10%</a:t>
            </a:r>
          </a:p>
          <a:p>
            <a:pPr algn="l"/>
            <a:r>
              <a:rPr lang="en-GB" dirty="0" smtClean="0"/>
              <a:t>(AVHRR &lt; GOME-2)</a:t>
            </a:r>
          </a:p>
          <a:p>
            <a:pPr algn="l"/>
            <a:endParaRPr lang="en-GB" dirty="0" smtClean="0"/>
          </a:p>
          <a:p>
            <a:pPr algn="l"/>
            <a:r>
              <a:rPr lang="en-GB" dirty="0" smtClean="0">
                <a:solidFill>
                  <a:schemeClr val="tx2"/>
                </a:solidFill>
              </a:rPr>
              <a:t>Results indicate that the gain has been quite stable from 2007 to 2011.</a:t>
            </a:r>
          </a:p>
          <a:p>
            <a:pPr algn="l"/>
            <a:endParaRPr lang="en-GB" dirty="0" smtClean="0">
              <a:solidFill>
                <a:schemeClr val="tx2"/>
              </a:solidFill>
            </a:endParaRPr>
          </a:p>
          <a:p>
            <a:pPr algn="l"/>
            <a:endParaRPr lang="en-GB" dirty="0" smtClean="0">
              <a:solidFill>
                <a:schemeClr val="tx2"/>
              </a:solidFill>
            </a:endParaRPr>
          </a:p>
          <a:p>
            <a:pPr algn="l"/>
            <a:endParaRPr lang="en-GB" dirty="0" smtClean="0">
              <a:solidFill>
                <a:schemeClr val="tx2"/>
              </a:solidFill>
            </a:endParaRPr>
          </a:p>
          <a:p>
            <a:pPr algn="l"/>
            <a:endParaRPr lang="en-GB" dirty="0" smtClean="0">
              <a:solidFill>
                <a:schemeClr val="tx2"/>
              </a:solidFill>
            </a:endParaRPr>
          </a:p>
          <a:p>
            <a:pPr algn="l"/>
            <a:r>
              <a:rPr lang="en-GB" sz="1100" dirty="0" smtClean="0"/>
              <a:t>see GSICS Quarterly Newsletters, </a:t>
            </a:r>
            <a:r>
              <a:rPr lang="en-GB" sz="1100" dirty="0" err="1" smtClean="0"/>
              <a:t>vol</a:t>
            </a:r>
            <a:r>
              <a:rPr lang="en-GB" sz="1100" dirty="0" smtClean="0"/>
              <a:t> 5, number 3, </a:t>
            </a:r>
            <a:r>
              <a:rPr lang="en-GB" sz="1100" i="1" dirty="0" smtClean="0"/>
              <a:t>Latter et al.</a:t>
            </a:r>
          </a:p>
          <a:p>
            <a:pPr algn="l"/>
            <a:endParaRPr lang="en-GB" dirty="0">
              <a:solidFill>
                <a:schemeClr val="tx2"/>
              </a:solidFill>
            </a:endParaRPr>
          </a:p>
        </p:txBody>
      </p:sp>
      <p:sp>
        <p:nvSpPr>
          <p:cNvPr id="13" name="TextBox 12"/>
          <p:cNvSpPr txBox="1"/>
          <p:nvPr/>
        </p:nvSpPr>
        <p:spPr>
          <a:xfrm>
            <a:off x="8553450" y="133350"/>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14" name="Rectangle 2"/>
          <p:cNvSpPr txBox="1">
            <a:spLocks noChangeArrowheads="1"/>
          </p:cNvSpPr>
          <p:nvPr/>
        </p:nvSpPr>
        <p:spPr>
          <a:xfrm>
            <a:off x="325438" y="116632"/>
            <a:ext cx="9150350" cy="839788"/>
          </a:xfrm>
          <a:prstGeom prst="rect">
            <a:avLst/>
          </a:prstGeom>
        </p:spPr>
        <p:txBody>
          <a:bodyPr/>
          <a:lstStyle/>
          <a:p>
            <a:pPr lvl="0" algn="l">
              <a:defRPr/>
            </a:pPr>
            <a: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GOME-2 </a:t>
            </a:r>
            <a:r>
              <a:rPr lang="en-GB" sz="2800" b="0" kern="0" dirty="0" smtClean="0">
                <a:solidFill>
                  <a:schemeClr val="bg1"/>
                </a:solidFill>
                <a:latin typeface="Arial" pitchFamily="34" charset="0"/>
                <a:cs typeface="Arial" pitchFamily="34" charset="0"/>
              </a:rPr>
              <a:t>/ AVHRR</a:t>
            </a:r>
            <a: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 reflectivity inter-calibration</a:t>
            </a:r>
          </a:p>
          <a:p>
            <a:pPr marL="0" marR="0" lvl="0" indent="0" algn="l" defTabSz="914400" rtl="0" eaLnBrk="0" fontAlgn="base" latinLnBrk="0" hangingPunct="0">
              <a:lnSpc>
                <a:spcPct val="100000"/>
              </a:lnSpc>
              <a:spcBef>
                <a:spcPct val="0"/>
              </a:spcBef>
              <a:spcAft>
                <a:spcPct val="0"/>
              </a:spcAft>
              <a:buClrTx/>
              <a:buSzTx/>
              <a:buFontTx/>
              <a:buNone/>
              <a:tabLst/>
              <a:defRPr/>
            </a:pPr>
            <a:r>
              <a:rPr lang="en-GB" sz="2000" b="0" kern="0" dirty="0" smtClean="0">
                <a:solidFill>
                  <a:schemeClr val="bg1"/>
                </a:solidFill>
                <a:latin typeface="Arial" pitchFamily="34" charset="0"/>
                <a:ea typeface="+mj-ea"/>
                <a:cs typeface="Arial" pitchFamily="34" charset="0"/>
              </a:rPr>
              <a:t>AVHRR </a:t>
            </a:r>
            <a:r>
              <a:rPr lang="en-GB" sz="2000" b="0" kern="0" dirty="0" err="1" smtClean="0">
                <a:solidFill>
                  <a:schemeClr val="bg1"/>
                </a:solidFill>
                <a:latin typeface="Arial" pitchFamily="34" charset="0"/>
                <a:ea typeface="+mj-ea"/>
                <a:cs typeface="Arial" pitchFamily="34" charset="0"/>
              </a:rPr>
              <a:t>ch</a:t>
            </a:r>
            <a:r>
              <a:rPr lang="en-GB" sz="2000" b="0" kern="0" dirty="0" smtClean="0">
                <a:solidFill>
                  <a:schemeClr val="bg1"/>
                </a:solidFill>
                <a:latin typeface="Arial" pitchFamily="34" charset="0"/>
                <a:ea typeface="+mj-ea"/>
                <a:cs typeface="Arial" pitchFamily="34" charset="0"/>
              </a:rPr>
              <a:t> 1/ </a:t>
            </a:r>
            <a:r>
              <a:rPr lang="en-GB" sz="2000" b="0" kern="0" dirty="0" err="1" smtClean="0">
                <a:solidFill>
                  <a:schemeClr val="bg1"/>
                </a:solidFill>
                <a:latin typeface="Arial" pitchFamily="34" charset="0"/>
                <a:ea typeface="+mj-ea"/>
                <a:cs typeface="Arial" pitchFamily="34" charset="0"/>
              </a:rPr>
              <a:t>Metop</a:t>
            </a:r>
            <a:r>
              <a:rPr lang="en-GB" sz="2000" b="0" kern="0" dirty="0" smtClean="0">
                <a:solidFill>
                  <a:schemeClr val="bg1"/>
                </a:solidFill>
                <a:latin typeface="Arial" pitchFamily="34" charset="0"/>
                <a:ea typeface="+mj-ea"/>
                <a:cs typeface="Arial" pitchFamily="34" charset="0"/>
              </a:rPr>
              <a:t>-A</a:t>
            </a:r>
            <a:endParaRPr kumimoji="0" lang="en-GB"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p:txBody>
      </p:sp>
      <p:grpSp>
        <p:nvGrpSpPr>
          <p:cNvPr id="4" name="Group 8"/>
          <p:cNvGrpSpPr/>
          <p:nvPr/>
        </p:nvGrpSpPr>
        <p:grpSpPr>
          <a:xfrm>
            <a:off x="0" y="1052736"/>
            <a:ext cx="7200000" cy="5400000"/>
            <a:chOff x="2360712" y="2924944"/>
            <a:chExt cx="4806066" cy="3604550"/>
          </a:xfrm>
        </p:grpSpPr>
        <p:pic>
          <p:nvPicPr>
            <p:cNvPr id="323586" name="Picture 2" descr="H:\DESKTOP\ruedi\Documentation\AVHRR\400_AVHRR_GOME_AllCollocated_g2avhrr_scan_PPF500_20110821091459_20110821091759.jpg"/>
            <p:cNvPicPr>
              <a:picLocks noChangeAspect="1" noChangeArrowheads="1"/>
            </p:cNvPicPr>
            <p:nvPr/>
          </p:nvPicPr>
          <p:blipFill>
            <a:blip r:embed="rId4" cstate="print"/>
            <a:srcRect/>
            <a:stretch>
              <a:fillRect/>
            </a:stretch>
          </p:blipFill>
          <p:spPr bwMode="auto">
            <a:xfrm>
              <a:off x="2360712" y="2924944"/>
              <a:ext cx="4806066" cy="3604550"/>
            </a:xfrm>
            <a:prstGeom prst="rect">
              <a:avLst/>
            </a:prstGeom>
            <a:noFill/>
          </p:spPr>
        </p:pic>
        <p:sp>
          <p:nvSpPr>
            <p:cNvPr id="8" name="TextBox 7"/>
            <p:cNvSpPr txBox="1"/>
            <p:nvPr/>
          </p:nvSpPr>
          <p:spPr>
            <a:xfrm>
              <a:off x="3177834" y="4172568"/>
              <a:ext cx="628570" cy="338554"/>
            </a:xfrm>
            <a:prstGeom prst="rect">
              <a:avLst/>
            </a:prstGeom>
            <a:noFill/>
          </p:spPr>
          <p:txBody>
            <a:bodyPr wrap="none" rtlCol="0">
              <a:spAutoFit/>
            </a:bodyPr>
            <a:lstStyle/>
            <a:p>
              <a:r>
                <a:rPr lang="en-GB" dirty="0" smtClean="0"/>
                <a:t>2011</a:t>
              </a:r>
              <a:endParaRPr lang="en-GB" dirty="0"/>
            </a:p>
          </p:txBody>
        </p:sp>
      </p:grpSp>
      <p:sp>
        <p:nvSpPr>
          <p:cNvPr id="15" name="TextBox 14"/>
          <p:cNvSpPr txBox="1"/>
          <p:nvPr/>
        </p:nvSpPr>
        <p:spPr>
          <a:xfrm>
            <a:off x="7257256" y="5508521"/>
            <a:ext cx="2391816" cy="584775"/>
          </a:xfrm>
          <a:prstGeom prst="rect">
            <a:avLst/>
          </a:prstGeom>
          <a:noFill/>
        </p:spPr>
        <p:txBody>
          <a:bodyPr wrap="square" rtlCol="0">
            <a:spAutoFit/>
          </a:bodyPr>
          <a:lstStyle/>
          <a:p>
            <a:pPr algn="l"/>
            <a:r>
              <a:rPr lang="en-GB" b="0" i="1" dirty="0" smtClean="0">
                <a:solidFill>
                  <a:srgbClr val="1C1C1C"/>
                </a:solidFill>
                <a:latin typeface="Arial" pitchFamily="34" charset="0"/>
                <a:cs typeface="Arial" pitchFamily="34" charset="0"/>
              </a:rPr>
              <a:t>spatial aliasing accounted for</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257256" y="1556792"/>
            <a:ext cx="2377090" cy="4047262"/>
          </a:xfrm>
          <a:prstGeom prst="rect">
            <a:avLst/>
          </a:prstGeom>
          <a:noFill/>
        </p:spPr>
        <p:txBody>
          <a:bodyPr wrap="square" rtlCol="0">
            <a:spAutoFit/>
          </a:bodyPr>
          <a:lstStyle/>
          <a:p>
            <a:pPr algn="l"/>
            <a:r>
              <a:rPr lang="en-GB" dirty="0" smtClean="0"/>
              <a:t>AVHRR channel 1-3a offsets in reflectivity</a:t>
            </a:r>
          </a:p>
          <a:p>
            <a:pPr algn="l"/>
            <a:r>
              <a:rPr lang="en-GB" dirty="0" smtClean="0"/>
              <a:t>from</a:t>
            </a:r>
          </a:p>
          <a:p>
            <a:pPr algn="l"/>
            <a:endParaRPr lang="en-GB" dirty="0" smtClean="0"/>
          </a:p>
          <a:p>
            <a:pPr algn="l"/>
            <a:r>
              <a:rPr lang="en-GB" dirty="0" smtClean="0"/>
              <a:t>GOME-2 /</a:t>
            </a:r>
            <a:r>
              <a:rPr lang="en-GB" dirty="0" err="1" smtClean="0"/>
              <a:t>Metop</a:t>
            </a:r>
            <a:r>
              <a:rPr lang="en-GB" dirty="0" smtClean="0"/>
              <a:t>-A</a:t>
            </a:r>
          </a:p>
          <a:p>
            <a:pPr algn="l"/>
            <a:r>
              <a:rPr lang="en-GB" dirty="0" smtClean="0"/>
              <a:t>AATSR /</a:t>
            </a:r>
            <a:r>
              <a:rPr lang="en-GB" dirty="0" err="1" smtClean="0"/>
              <a:t>Envisat</a:t>
            </a:r>
            <a:endParaRPr lang="en-GB" dirty="0" smtClean="0"/>
          </a:p>
          <a:p>
            <a:pPr algn="l"/>
            <a:endParaRPr lang="en-GB" dirty="0" smtClean="0"/>
          </a:p>
          <a:p>
            <a:pPr algn="l"/>
            <a:r>
              <a:rPr lang="en-GB" dirty="0" smtClean="0">
                <a:solidFill>
                  <a:schemeClr val="tx2"/>
                </a:solidFill>
              </a:rPr>
              <a:t>Results indicate that the offset has been quite stable from 2007 to 2011.</a:t>
            </a:r>
          </a:p>
          <a:p>
            <a:pPr algn="l"/>
            <a:endParaRPr lang="en-GB" dirty="0" smtClean="0">
              <a:solidFill>
                <a:schemeClr val="tx2"/>
              </a:solidFill>
            </a:endParaRPr>
          </a:p>
          <a:p>
            <a:pPr algn="l"/>
            <a:endParaRPr lang="en-GB" dirty="0" smtClean="0">
              <a:solidFill>
                <a:schemeClr val="tx2"/>
              </a:solidFill>
            </a:endParaRPr>
          </a:p>
          <a:p>
            <a:pPr algn="l"/>
            <a:r>
              <a:rPr lang="en-GB" sz="1100" dirty="0" smtClean="0"/>
              <a:t>see GSICS Quarterly Newsletters, </a:t>
            </a:r>
            <a:r>
              <a:rPr lang="en-GB" sz="1100" dirty="0" err="1" smtClean="0"/>
              <a:t>vol</a:t>
            </a:r>
            <a:r>
              <a:rPr lang="en-GB" sz="1100" dirty="0" smtClean="0"/>
              <a:t> 5, number 3, </a:t>
            </a:r>
            <a:r>
              <a:rPr lang="en-GB" sz="1100" i="1" dirty="0" smtClean="0"/>
              <a:t>Latter et al.</a:t>
            </a:r>
          </a:p>
          <a:p>
            <a:pPr algn="l"/>
            <a:endParaRPr lang="en-GB" dirty="0">
              <a:solidFill>
                <a:schemeClr val="tx2"/>
              </a:solidFill>
            </a:endParaRPr>
          </a:p>
        </p:txBody>
      </p:sp>
      <p:sp>
        <p:nvSpPr>
          <p:cNvPr id="13" name="TextBox 12"/>
          <p:cNvSpPr txBox="1"/>
          <p:nvPr/>
        </p:nvSpPr>
        <p:spPr>
          <a:xfrm>
            <a:off x="8553450" y="133350"/>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sp>
        <p:nvSpPr>
          <p:cNvPr id="14" name="Rectangle 2"/>
          <p:cNvSpPr txBox="1">
            <a:spLocks noChangeArrowheads="1"/>
          </p:cNvSpPr>
          <p:nvPr/>
        </p:nvSpPr>
        <p:spPr>
          <a:xfrm>
            <a:off x="325438" y="116632"/>
            <a:ext cx="9150350" cy="83978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GOME-2 / </a:t>
            </a:r>
            <a:r>
              <a:rPr lang="en-GB" sz="2800" b="0" kern="0" noProof="0" dirty="0" smtClean="0">
                <a:solidFill>
                  <a:schemeClr val="bg1"/>
                </a:solidFill>
                <a:latin typeface="Arial" pitchFamily="34" charset="0"/>
                <a:ea typeface="+mj-ea"/>
                <a:cs typeface="Arial" pitchFamily="34" charset="0"/>
              </a:rPr>
              <a:t>AVHRR</a:t>
            </a:r>
            <a: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 reflectivity inter-calibration</a:t>
            </a:r>
          </a:p>
          <a:p>
            <a:pPr marL="0" marR="0" lvl="0" indent="0" algn="l" defTabSz="914400" rtl="0" eaLnBrk="0" fontAlgn="base" latinLnBrk="0" hangingPunct="0">
              <a:lnSpc>
                <a:spcPct val="100000"/>
              </a:lnSpc>
              <a:spcBef>
                <a:spcPct val="0"/>
              </a:spcBef>
              <a:spcAft>
                <a:spcPct val="0"/>
              </a:spcAft>
              <a:buClrTx/>
              <a:buSzTx/>
              <a:buFontTx/>
              <a:buNone/>
              <a:tabLst/>
              <a:defRPr/>
            </a:pPr>
            <a:r>
              <a:rPr lang="en-GB" sz="2000" b="0" kern="0" dirty="0" smtClean="0">
                <a:solidFill>
                  <a:schemeClr val="bg1"/>
                </a:solidFill>
                <a:latin typeface="Arial" pitchFamily="34" charset="0"/>
                <a:ea typeface="+mj-ea"/>
                <a:cs typeface="Arial" pitchFamily="34" charset="0"/>
              </a:rPr>
              <a:t>AVHRR ch1-3a / </a:t>
            </a:r>
            <a:r>
              <a:rPr lang="en-GB" sz="2000" b="0" kern="0" dirty="0" err="1" smtClean="0">
                <a:solidFill>
                  <a:schemeClr val="bg1"/>
                </a:solidFill>
                <a:latin typeface="Arial" pitchFamily="34" charset="0"/>
                <a:ea typeface="+mj-ea"/>
                <a:cs typeface="Arial" pitchFamily="34" charset="0"/>
              </a:rPr>
              <a:t>Metop</a:t>
            </a:r>
            <a:r>
              <a:rPr lang="en-GB" sz="2000" b="0" kern="0" dirty="0" smtClean="0">
                <a:solidFill>
                  <a:schemeClr val="bg1"/>
                </a:solidFill>
                <a:latin typeface="Arial" pitchFamily="34" charset="0"/>
                <a:ea typeface="+mj-ea"/>
                <a:cs typeface="Arial" pitchFamily="34" charset="0"/>
              </a:rPr>
              <a:t>-A and AATSR / </a:t>
            </a:r>
            <a:r>
              <a:rPr lang="en-GB" sz="2000" b="0" kern="0" dirty="0" err="1" smtClean="0">
                <a:solidFill>
                  <a:schemeClr val="bg1"/>
                </a:solidFill>
                <a:latin typeface="Arial" pitchFamily="34" charset="0"/>
                <a:ea typeface="+mj-ea"/>
                <a:cs typeface="Arial" pitchFamily="34" charset="0"/>
              </a:rPr>
              <a:t>Envisat</a:t>
            </a:r>
            <a:endParaRPr kumimoji="0" lang="en-GB"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p:txBody>
      </p:sp>
      <p:grpSp>
        <p:nvGrpSpPr>
          <p:cNvPr id="9" name="Group 8"/>
          <p:cNvGrpSpPr/>
          <p:nvPr/>
        </p:nvGrpSpPr>
        <p:grpSpPr>
          <a:xfrm>
            <a:off x="7257256" y="5373216"/>
            <a:ext cx="2184970" cy="669032"/>
            <a:chOff x="7329264" y="5373216"/>
            <a:chExt cx="2184970" cy="669032"/>
          </a:xfrm>
        </p:grpSpPr>
        <p:pic>
          <p:nvPicPr>
            <p:cNvPr id="16" name="Picture 1"/>
            <p:cNvPicPr>
              <a:picLocks noChangeAspect="1" noChangeArrowheads="1"/>
            </p:cNvPicPr>
            <p:nvPr/>
          </p:nvPicPr>
          <p:blipFill>
            <a:blip r:embed="rId3" cstate="print"/>
            <a:srcRect/>
            <a:stretch>
              <a:fillRect/>
            </a:stretch>
          </p:blipFill>
          <p:spPr bwMode="auto">
            <a:xfrm>
              <a:off x="7401272" y="5661248"/>
              <a:ext cx="2112962" cy="381000"/>
            </a:xfrm>
            <a:prstGeom prst="rect">
              <a:avLst/>
            </a:prstGeom>
            <a:noFill/>
            <a:ln w="9525">
              <a:noFill/>
              <a:round/>
              <a:headEnd/>
              <a:tailEnd/>
            </a:ln>
          </p:spPr>
        </p:pic>
        <p:sp>
          <p:nvSpPr>
            <p:cNvPr id="17" name="TextBox 16"/>
            <p:cNvSpPr txBox="1"/>
            <p:nvPr/>
          </p:nvSpPr>
          <p:spPr>
            <a:xfrm>
              <a:off x="7329264" y="5373216"/>
              <a:ext cx="1611339" cy="276999"/>
            </a:xfrm>
            <a:prstGeom prst="rect">
              <a:avLst/>
            </a:prstGeom>
            <a:noFill/>
          </p:spPr>
          <p:txBody>
            <a:bodyPr wrap="none" rtlCol="0">
              <a:spAutoFit/>
            </a:bodyPr>
            <a:lstStyle/>
            <a:p>
              <a:r>
                <a:rPr lang="en-GB" sz="1200" b="0" i="1" dirty="0" smtClean="0">
                  <a:solidFill>
                    <a:srgbClr val="1C1C1C"/>
                  </a:solidFill>
                </a:rPr>
                <a:t>Courtesy Latter et al.</a:t>
              </a:r>
              <a:endParaRPr lang="en-GB" sz="1200" b="0" i="1" dirty="0">
                <a:solidFill>
                  <a:srgbClr val="1C1C1C"/>
                </a:solidFill>
              </a:endParaRPr>
            </a:p>
          </p:txBody>
        </p:sp>
      </p:grpSp>
      <p:grpSp>
        <p:nvGrpSpPr>
          <p:cNvPr id="10" name="Group 9"/>
          <p:cNvGrpSpPr/>
          <p:nvPr/>
        </p:nvGrpSpPr>
        <p:grpSpPr>
          <a:xfrm>
            <a:off x="56456" y="1052736"/>
            <a:ext cx="6984776" cy="5628617"/>
            <a:chOff x="128464" y="1124743"/>
            <a:chExt cx="6984776" cy="5628617"/>
          </a:xfrm>
        </p:grpSpPr>
        <p:pic>
          <p:nvPicPr>
            <p:cNvPr id="15" name="Picture 2"/>
            <p:cNvPicPr>
              <a:picLocks noChangeAspect="1" noChangeArrowheads="1"/>
            </p:cNvPicPr>
            <p:nvPr/>
          </p:nvPicPr>
          <p:blipFill>
            <a:blip r:embed="rId4" cstate="print"/>
            <a:srcRect/>
            <a:stretch>
              <a:fillRect/>
            </a:stretch>
          </p:blipFill>
          <p:spPr bwMode="auto">
            <a:xfrm>
              <a:off x="128464" y="1124743"/>
              <a:ext cx="6984776" cy="5628617"/>
            </a:xfrm>
            <a:prstGeom prst="rect">
              <a:avLst/>
            </a:prstGeom>
            <a:noFill/>
            <a:ln w="9525">
              <a:noFill/>
              <a:miter lim="800000"/>
              <a:headEnd/>
              <a:tailEnd/>
            </a:ln>
          </p:spPr>
        </p:pic>
        <p:sp>
          <p:nvSpPr>
            <p:cNvPr id="18" name="TextBox 17"/>
            <p:cNvSpPr txBox="1"/>
            <p:nvPr/>
          </p:nvSpPr>
          <p:spPr>
            <a:xfrm>
              <a:off x="5894714" y="3573016"/>
              <a:ext cx="884345" cy="2262671"/>
            </a:xfrm>
            <a:prstGeom prst="rect">
              <a:avLst/>
            </a:prstGeom>
            <a:noFill/>
          </p:spPr>
          <p:txBody>
            <a:bodyPr wrap="none" rtlCol="0">
              <a:spAutoFit/>
            </a:bodyPr>
            <a:lstStyle/>
            <a:p>
              <a:pPr>
                <a:lnSpc>
                  <a:spcPct val="150000"/>
                </a:lnSpc>
              </a:pPr>
              <a:r>
                <a:rPr lang="en-GB" b="0" dirty="0" smtClean="0">
                  <a:solidFill>
                    <a:srgbClr val="1C1C1C"/>
                  </a:solidFill>
                </a:rPr>
                <a:t>AVHRR</a:t>
              </a:r>
            </a:p>
            <a:p>
              <a:pPr>
                <a:lnSpc>
                  <a:spcPct val="150000"/>
                </a:lnSpc>
              </a:pPr>
              <a:r>
                <a:rPr lang="en-GB" b="0" dirty="0" smtClean="0">
                  <a:solidFill>
                    <a:srgbClr val="00B050"/>
                  </a:solidFill>
                </a:rPr>
                <a:t>Ch2</a:t>
              </a:r>
            </a:p>
            <a:p>
              <a:pPr>
                <a:lnSpc>
                  <a:spcPct val="150000"/>
                </a:lnSpc>
              </a:pPr>
              <a:endParaRPr lang="en-GB" b="0" dirty="0" smtClean="0">
                <a:solidFill>
                  <a:srgbClr val="1C1C1C"/>
                </a:solidFill>
              </a:endParaRPr>
            </a:p>
            <a:p>
              <a:pPr>
                <a:lnSpc>
                  <a:spcPct val="150000"/>
                </a:lnSpc>
              </a:pPr>
              <a:r>
                <a:rPr lang="en-GB" b="0" dirty="0" smtClean="0">
                  <a:solidFill>
                    <a:srgbClr val="FF0000"/>
                  </a:solidFill>
                </a:rPr>
                <a:t>Ch1</a:t>
              </a:r>
            </a:p>
            <a:p>
              <a:pPr>
                <a:lnSpc>
                  <a:spcPct val="150000"/>
                </a:lnSpc>
              </a:pPr>
              <a:endParaRPr lang="en-GB" b="0" dirty="0" smtClean="0">
                <a:solidFill>
                  <a:srgbClr val="1C1C1C"/>
                </a:solidFill>
              </a:endParaRPr>
            </a:p>
            <a:p>
              <a:pPr>
                <a:lnSpc>
                  <a:spcPct val="150000"/>
                </a:lnSpc>
              </a:pPr>
              <a:r>
                <a:rPr lang="en-GB" b="0" dirty="0" smtClean="0">
                  <a:solidFill>
                    <a:schemeClr val="accent4">
                      <a:lumMod val="75000"/>
                      <a:lumOff val="25000"/>
                    </a:schemeClr>
                  </a:solidFill>
                </a:rPr>
                <a:t>Ch3a</a:t>
              </a:r>
              <a:endParaRPr lang="en-GB" b="0" dirty="0">
                <a:solidFill>
                  <a:schemeClr val="accent4">
                    <a:lumMod val="75000"/>
                    <a:lumOff val="25000"/>
                  </a:schemeClr>
                </a:solidFill>
              </a:endParaRP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553450" y="133350"/>
            <a:ext cx="1304925" cy="461665"/>
          </a:xfrm>
          <a:prstGeom prst="rect">
            <a:avLst/>
          </a:prstGeom>
          <a:solidFill>
            <a:schemeClr val="accent1">
              <a:lumMod val="75000"/>
            </a:schemeClr>
          </a:solidFill>
        </p:spPr>
        <p:txBody>
          <a:bodyPr wrap="square" rtlCol="0">
            <a:spAutoFit/>
          </a:bodyPr>
          <a:lstStyle/>
          <a:p>
            <a:pPr algn="ctr"/>
            <a:r>
              <a:rPr lang="en-GB" sz="1200" dirty="0" smtClean="0"/>
              <a:t>GOME-2 FM3 </a:t>
            </a:r>
            <a:r>
              <a:rPr lang="en-GB" sz="1200" dirty="0" err="1" smtClean="0"/>
              <a:t>Metop</a:t>
            </a:r>
            <a:r>
              <a:rPr lang="en-GB" sz="1200" dirty="0" smtClean="0"/>
              <a:t>-A</a:t>
            </a:r>
            <a:endParaRPr lang="en-GB" sz="1200" dirty="0"/>
          </a:p>
        </p:txBody>
      </p:sp>
      <p:grpSp>
        <p:nvGrpSpPr>
          <p:cNvPr id="20" name="Group 19"/>
          <p:cNvGrpSpPr/>
          <p:nvPr/>
        </p:nvGrpSpPr>
        <p:grpSpPr>
          <a:xfrm>
            <a:off x="0" y="1052736"/>
            <a:ext cx="7199999" cy="5400000"/>
            <a:chOff x="344488" y="1124744"/>
            <a:chExt cx="7199999" cy="5400000"/>
          </a:xfrm>
        </p:grpSpPr>
        <p:pic>
          <p:nvPicPr>
            <p:cNvPr id="21" name="Picture 2" descr="S:\EPS GOME2\Meetings\GSICS\GSICS_Workshop_March14\Plots\AVHRR\400_AVHRR_GOME_AllCollocated_g2avhrr_scan_PPF530_CGS1_M02_20130405043258_20130405061458.jpg"/>
            <p:cNvPicPr>
              <a:picLocks noChangeAspect="1" noChangeArrowheads="1"/>
            </p:cNvPicPr>
            <p:nvPr/>
          </p:nvPicPr>
          <p:blipFill>
            <a:blip r:embed="rId2" cstate="print"/>
            <a:srcRect/>
            <a:stretch>
              <a:fillRect/>
            </a:stretch>
          </p:blipFill>
          <p:spPr bwMode="auto">
            <a:xfrm>
              <a:off x="344488" y="1124744"/>
              <a:ext cx="7199999" cy="5400000"/>
            </a:xfrm>
            <a:prstGeom prst="rect">
              <a:avLst/>
            </a:prstGeom>
            <a:noFill/>
          </p:spPr>
        </p:pic>
        <p:sp>
          <p:nvSpPr>
            <p:cNvPr id="22" name="TextBox 21"/>
            <p:cNvSpPr txBox="1"/>
            <p:nvPr/>
          </p:nvSpPr>
          <p:spPr>
            <a:xfrm>
              <a:off x="1871897" y="3146218"/>
              <a:ext cx="639919" cy="338554"/>
            </a:xfrm>
            <a:prstGeom prst="rect">
              <a:avLst/>
            </a:prstGeom>
            <a:noFill/>
          </p:spPr>
          <p:txBody>
            <a:bodyPr wrap="none" rtlCol="0">
              <a:spAutoFit/>
            </a:bodyPr>
            <a:lstStyle/>
            <a:p>
              <a:r>
                <a:rPr lang="en-GB" dirty="0" smtClean="0"/>
                <a:t>2013</a:t>
              </a:r>
              <a:endParaRPr lang="en-GB" dirty="0"/>
            </a:p>
          </p:txBody>
        </p:sp>
      </p:grpSp>
      <p:sp>
        <p:nvSpPr>
          <p:cNvPr id="9" name="TextBox 8"/>
          <p:cNvSpPr txBox="1"/>
          <p:nvPr/>
        </p:nvSpPr>
        <p:spPr>
          <a:xfrm>
            <a:off x="7257256" y="1351215"/>
            <a:ext cx="2520280" cy="3139321"/>
          </a:xfrm>
          <a:prstGeom prst="rect">
            <a:avLst/>
          </a:prstGeom>
          <a:noFill/>
        </p:spPr>
        <p:txBody>
          <a:bodyPr wrap="square" rtlCol="0">
            <a:spAutoFit/>
          </a:bodyPr>
          <a:lstStyle/>
          <a:p>
            <a:pPr algn="l"/>
            <a:r>
              <a:rPr lang="en-GB" dirty="0" smtClean="0"/>
              <a:t>AVHRR channel 1 to GOME-2/</a:t>
            </a:r>
            <a:r>
              <a:rPr lang="en-GB" dirty="0" err="1" smtClean="0"/>
              <a:t>Metop</a:t>
            </a:r>
            <a:r>
              <a:rPr lang="en-GB" dirty="0" smtClean="0"/>
              <a:t>-A gain in reflectivity &lt;8%</a:t>
            </a:r>
          </a:p>
          <a:p>
            <a:pPr algn="l"/>
            <a:r>
              <a:rPr lang="en-GB" dirty="0" smtClean="0"/>
              <a:t>(AVHRR &lt; GOME-2)</a:t>
            </a:r>
          </a:p>
          <a:p>
            <a:pPr algn="l"/>
            <a:endParaRPr lang="en-GB" dirty="0" smtClean="0"/>
          </a:p>
          <a:p>
            <a:pPr algn="l"/>
            <a:r>
              <a:rPr lang="en-GB" dirty="0" smtClean="0">
                <a:solidFill>
                  <a:schemeClr val="tx2"/>
                </a:solidFill>
              </a:rPr>
              <a:t>2011 - 2013</a:t>
            </a:r>
          </a:p>
          <a:p>
            <a:pPr algn="l"/>
            <a:endParaRPr lang="en-GB" dirty="0" smtClean="0">
              <a:solidFill>
                <a:schemeClr val="tx2"/>
              </a:solidFill>
            </a:endParaRPr>
          </a:p>
          <a:p>
            <a:pPr algn="l"/>
            <a:endParaRPr lang="en-GB" dirty="0" smtClean="0">
              <a:solidFill>
                <a:schemeClr val="tx2"/>
              </a:solidFill>
            </a:endParaRPr>
          </a:p>
          <a:p>
            <a:pPr algn="l"/>
            <a:endParaRPr lang="en-GB" dirty="0" smtClean="0">
              <a:solidFill>
                <a:schemeClr val="tx2"/>
              </a:solidFill>
            </a:endParaRPr>
          </a:p>
          <a:p>
            <a:pPr algn="l"/>
            <a:endParaRPr lang="en-GB" dirty="0" smtClean="0">
              <a:solidFill>
                <a:schemeClr val="tx2"/>
              </a:solidFill>
            </a:endParaRPr>
          </a:p>
          <a:p>
            <a:pPr algn="l"/>
            <a:r>
              <a:rPr lang="en-GB" sz="1100" dirty="0" smtClean="0"/>
              <a:t>see GSICS Quarterly Newsletters, </a:t>
            </a:r>
            <a:r>
              <a:rPr lang="en-GB" sz="1100" dirty="0" err="1" smtClean="0"/>
              <a:t>vol</a:t>
            </a:r>
            <a:r>
              <a:rPr lang="en-GB" sz="1100" dirty="0" smtClean="0"/>
              <a:t> 5, number 3, </a:t>
            </a:r>
            <a:r>
              <a:rPr lang="en-GB" sz="1100" i="1" dirty="0" smtClean="0"/>
              <a:t>Latter et al.</a:t>
            </a:r>
          </a:p>
          <a:p>
            <a:pPr algn="l"/>
            <a:endParaRPr lang="en-GB" dirty="0">
              <a:solidFill>
                <a:schemeClr val="tx2"/>
              </a:solidFill>
            </a:endParaRPr>
          </a:p>
        </p:txBody>
      </p:sp>
      <p:sp>
        <p:nvSpPr>
          <p:cNvPr id="10" name="Rectangle 2"/>
          <p:cNvSpPr txBox="1">
            <a:spLocks noChangeArrowheads="1"/>
          </p:cNvSpPr>
          <p:nvPr/>
        </p:nvSpPr>
        <p:spPr>
          <a:xfrm>
            <a:off x="325438" y="116632"/>
            <a:ext cx="9150350" cy="839788"/>
          </a:xfrm>
          <a:prstGeom prst="rect">
            <a:avLst/>
          </a:prstGeom>
        </p:spPr>
        <p:txBody>
          <a:bodyPr/>
          <a:lstStyle/>
          <a:p>
            <a:pPr lvl="0" algn="l">
              <a:defRPr/>
            </a:pPr>
            <a: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GOME-2 </a:t>
            </a:r>
            <a:r>
              <a:rPr lang="en-GB" sz="2800" b="0" kern="0" dirty="0" smtClean="0">
                <a:solidFill>
                  <a:schemeClr val="bg1"/>
                </a:solidFill>
                <a:latin typeface="Arial" pitchFamily="34" charset="0"/>
                <a:cs typeface="Arial" pitchFamily="34" charset="0"/>
              </a:rPr>
              <a:t>/ AVHRR</a:t>
            </a:r>
            <a:r>
              <a:rPr kumimoji="0" lang="en-GB" sz="2800"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 reflectivity inter-calibration</a:t>
            </a:r>
          </a:p>
          <a:p>
            <a:pPr marL="0" marR="0" lvl="0" indent="0" algn="l" defTabSz="914400" rtl="0" eaLnBrk="0" fontAlgn="base" latinLnBrk="0" hangingPunct="0">
              <a:lnSpc>
                <a:spcPct val="100000"/>
              </a:lnSpc>
              <a:spcBef>
                <a:spcPct val="0"/>
              </a:spcBef>
              <a:spcAft>
                <a:spcPct val="0"/>
              </a:spcAft>
              <a:buClrTx/>
              <a:buSzTx/>
              <a:buFontTx/>
              <a:buNone/>
              <a:tabLst/>
              <a:defRPr/>
            </a:pPr>
            <a:r>
              <a:rPr lang="en-GB" sz="2000" b="0" kern="0" dirty="0" smtClean="0">
                <a:solidFill>
                  <a:schemeClr val="bg1"/>
                </a:solidFill>
                <a:latin typeface="Arial" pitchFamily="34" charset="0"/>
                <a:ea typeface="+mj-ea"/>
                <a:cs typeface="Arial" pitchFamily="34" charset="0"/>
              </a:rPr>
              <a:t>AVHRR </a:t>
            </a:r>
            <a:r>
              <a:rPr lang="en-GB" sz="2000" b="0" kern="0" dirty="0" err="1" smtClean="0">
                <a:solidFill>
                  <a:schemeClr val="bg1"/>
                </a:solidFill>
                <a:latin typeface="Arial" pitchFamily="34" charset="0"/>
                <a:ea typeface="+mj-ea"/>
                <a:cs typeface="Arial" pitchFamily="34" charset="0"/>
              </a:rPr>
              <a:t>ch</a:t>
            </a:r>
            <a:r>
              <a:rPr lang="en-GB" sz="2000" b="0" kern="0" dirty="0" smtClean="0">
                <a:solidFill>
                  <a:schemeClr val="bg1"/>
                </a:solidFill>
                <a:latin typeface="Arial" pitchFamily="34" charset="0"/>
                <a:ea typeface="+mj-ea"/>
                <a:cs typeface="Arial" pitchFamily="34" charset="0"/>
              </a:rPr>
              <a:t> 1/ </a:t>
            </a:r>
            <a:r>
              <a:rPr lang="en-GB" sz="2000" b="0" kern="0" dirty="0" err="1" smtClean="0">
                <a:solidFill>
                  <a:schemeClr val="bg1"/>
                </a:solidFill>
                <a:latin typeface="Arial" pitchFamily="34" charset="0"/>
                <a:ea typeface="+mj-ea"/>
                <a:cs typeface="Arial" pitchFamily="34" charset="0"/>
              </a:rPr>
              <a:t>Metop</a:t>
            </a:r>
            <a:r>
              <a:rPr lang="en-GB" sz="2000" b="0" kern="0" dirty="0" smtClean="0">
                <a:solidFill>
                  <a:schemeClr val="bg1"/>
                </a:solidFill>
                <a:latin typeface="Arial" pitchFamily="34" charset="0"/>
                <a:ea typeface="+mj-ea"/>
                <a:cs typeface="Arial" pitchFamily="34" charset="0"/>
              </a:rPr>
              <a:t>-A</a:t>
            </a:r>
            <a:endParaRPr kumimoji="0" lang="en-GB" b="0" i="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p:txBody>
      </p:sp>
      <p:sp>
        <p:nvSpPr>
          <p:cNvPr id="8" name="TextBox 7"/>
          <p:cNvSpPr txBox="1"/>
          <p:nvPr/>
        </p:nvSpPr>
        <p:spPr>
          <a:xfrm>
            <a:off x="7257256" y="5508521"/>
            <a:ext cx="2391816" cy="584775"/>
          </a:xfrm>
          <a:prstGeom prst="rect">
            <a:avLst/>
          </a:prstGeom>
          <a:noFill/>
        </p:spPr>
        <p:txBody>
          <a:bodyPr wrap="square" rtlCol="0">
            <a:spAutoFit/>
          </a:bodyPr>
          <a:lstStyle/>
          <a:p>
            <a:pPr algn="l"/>
            <a:r>
              <a:rPr lang="en-GB" b="0" i="1" dirty="0" smtClean="0">
                <a:solidFill>
                  <a:srgbClr val="1C1C1C"/>
                </a:solidFill>
                <a:latin typeface="Arial" pitchFamily="34" charset="0"/>
                <a:cs typeface="Arial" pitchFamily="34" charset="0"/>
              </a:rPr>
              <a:t>spatial aliasing accounted for</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C:\Users\Lang\AppData\Roaming\Ipswitch\WS_FTP\storage\400_InstThroughAvgEarthM02_R2_OPS_nonnorm_ver2_TrendfromRefl__NormSpecSmoothedfilteredTrendEarthshinethroughput_FPAs_ViewPos24_Sahara.jpg"/>
          <p:cNvPicPr>
            <a:picLocks noChangeAspect="1" noChangeArrowheads="1"/>
          </p:cNvPicPr>
          <p:nvPr/>
        </p:nvPicPr>
        <p:blipFill>
          <a:blip r:embed="rId2" cstate="print"/>
          <a:srcRect/>
          <a:stretch>
            <a:fillRect/>
          </a:stretch>
        </p:blipFill>
        <p:spPr bwMode="auto">
          <a:xfrm>
            <a:off x="0" y="1755264"/>
            <a:ext cx="5400000" cy="4050000"/>
          </a:xfrm>
          <a:prstGeom prst="rect">
            <a:avLst/>
          </a:prstGeom>
          <a:noFill/>
        </p:spPr>
      </p:pic>
      <p:sp>
        <p:nvSpPr>
          <p:cNvPr id="63491" name="Text Box 2"/>
          <p:cNvSpPr txBox="1">
            <a:spLocks noChangeArrowheads="1"/>
          </p:cNvSpPr>
          <p:nvPr/>
        </p:nvSpPr>
        <p:spPr bwMode="auto">
          <a:xfrm>
            <a:off x="271463" y="765175"/>
            <a:ext cx="9517062" cy="396875"/>
          </a:xfrm>
          <a:prstGeom prst="rect">
            <a:avLst/>
          </a:prstGeom>
          <a:noFill/>
          <a:ln w="9525" algn="ctr">
            <a:noFill/>
            <a:miter lim="800000"/>
            <a:headEnd/>
            <a:tailEnd/>
          </a:ln>
        </p:spPr>
        <p:txBody>
          <a:bodyPr>
            <a:spAutoFit/>
          </a:bodyPr>
          <a:lstStyle/>
          <a:p>
            <a:r>
              <a:rPr lang="en-GB" sz="2000" b="0">
                <a:solidFill>
                  <a:srgbClr val="000066"/>
                </a:solidFill>
                <a:latin typeface="Arial" pitchFamily="34" charset="0"/>
              </a:rPr>
              <a:t>	</a:t>
            </a:r>
          </a:p>
        </p:txBody>
      </p:sp>
      <p:sp>
        <p:nvSpPr>
          <p:cNvPr id="6" name="Text Box 4"/>
          <p:cNvSpPr txBox="1">
            <a:spLocks noChangeArrowheads="1"/>
          </p:cNvSpPr>
          <p:nvPr/>
        </p:nvSpPr>
        <p:spPr bwMode="auto">
          <a:xfrm>
            <a:off x="200024" y="88176"/>
            <a:ext cx="8929439" cy="892552"/>
          </a:xfrm>
          <a:prstGeom prst="rect">
            <a:avLst/>
          </a:prstGeom>
          <a:noFill/>
          <a:ln w="9525" algn="ctr">
            <a:noFill/>
            <a:miter lim="800000"/>
            <a:headEnd/>
            <a:tailEnd/>
          </a:ln>
        </p:spPr>
        <p:txBody>
          <a:bodyPr wrap="square">
            <a:spAutoFit/>
          </a:bodyPr>
          <a:lstStyle/>
          <a:p>
            <a:pPr algn="l"/>
            <a:r>
              <a:rPr lang="en-GB" sz="2800" b="0" dirty="0" smtClean="0">
                <a:solidFill>
                  <a:schemeClr val="bg1"/>
                </a:solidFill>
                <a:latin typeface="Arial" pitchFamily="34" charset="0"/>
              </a:rPr>
              <a:t>GOME-2 </a:t>
            </a:r>
            <a:r>
              <a:rPr lang="en-GB" sz="2800" b="0" dirty="0" err="1" smtClean="0">
                <a:solidFill>
                  <a:schemeClr val="bg1"/>
                </a:solidFill>
                <a:latin typeface="Arial" pitchFamily="34" charset="0"/>
              </a:rPr>
              <a:t>Metop</a:t>
            </a:r>
            <a:r>
              <a:rPr lang="en-GB" sz="2800" b="0" dirty="0" smtClean="0">
                <a:solidFill>
                  <a:schemeClr val="bg1"/>
                </a:solidFill>
                <a:latin typeface="Arial" pitchFamily="34" charset="0"/>
              </a:rPr>
              <a:t>-A degradation component modelling</a:t>
            </a:r>
          </a:p>
          <a:p>
            <a:pPr algn="l"/>
            <a:r>
              <a:rPr lang="en-GB" sz="2000" b="0" dirty="0" smtClean="0">
                <a:solidFill>
                  <a:schemeClr val="bg1"/>
                </a:solidFill>
                <a:latin typeface="Arial" pitchFamily="34" charset="0"/>
              </a:rPr>
              <a:t>Sahara </a:t>
            </a:r>
            <a:r>
              <a:rPr lang="en-GB" sz="2400" b="0" dirty="0" smtClean="0">
                <a:solidFill>
                  <a:schemeClr val="bg1"/>
                </a:solidFill>
                <a:latin typeface="Arial" pitchFamily="34" charset="0"/>
              </a:rPr>
              <a:t>– </a:t>
            </a:r>
            <a:r>
              <a:rPr lang="en-GB" sz="2000" b="0" dirty="0" smtClean="0">
                <a:solidFill>
                  <a:schemeClr val="bg1"/>
                </a:solidFill>
                <a:latin typeface="Arial" pitchFamily="34" charset="0"/>
              </a:rPr>
              <a:t>Earthshine and Solar Mean reference Degradation</a:t>
            </a:r>
            <a:endParaRPr lang="en-GB" sz="2400" b="0" dirty="0">
              <a:solidFill>
                <a:schemeClr val="bg1"/>
              </a:solidFill>
              <a:latin typeface="Arial" pitchFamily="34" charset="0"/>
            </a:endParaRPr>
          </a:p>
        </p:txBody>
      </p:sp>
      <p:sp>
        <p:nvSpPr>
          <p:cNvPr id="10" name="TextBox 9"/>
          <p:cNvSpPr txBox="1"/>
          <p:nvPr/>
        </p:nvSpPr>
        <p:spPr>
          <a:xfrm>
            <a:off x="560512" y="6021288"/>
            <a:ext cx="3546164" cy="338554"/>
          </a:xfrm>
          <a:prstGeom prst="rect">
            <a:avLst/>
          </a:prstGeom>
          <a:noFill/>
        </p:spPr>
        <p:txBody>
          <a:bodyPr wrap="none" rtlCol="0">
            <a:spAutoFit/>
          </a:bodyPr>
          <a:lstStyle/>
          <a:p>
            <a:pPr algn="l"/>
            <a:r>
              <a:rPr lang="en-GB" dirty="0" smtClean="0">
                <a:solidFill>
                  <a:srgbClr val="FF0000"/>
                </a:solidFill>
              </a:rPr>
              <a:t>R2 campaign Jan 2007– June 2013</a:t>
            </a:r>
            <a:endParaRPr lang="en-GB" dirty="0">
              <a:solidFill>
                <a:srgbClr val="FF0000"/>
              </a:solidFill>
            </a:endParaRPr>
          </a:p>
        </p:txBody>
      </p:sp>
      <p:sp>
        <p:nvSpPr>
          <p:cNvPr id="13" name="TextBox 12"/>
          <p:cNvSpPr txBox="1"/>
          <p:nvPr/>
        </p:nvSpPr>
        <p:spPr>
          <a:xfrm>
            <a:off x="8472611" y="620688"/>
            <a:ext cx="1304925" cy="461665"/>
          </a:xfrm>
          <a:prstGeom prst="rect">
            <a:avLst/>
          </a:prstGeom>
          <a:solidFill>
            <a:schemeClr val="accent1">
              <a:lumMod val="75000"/>
            </a:schemeClr>
          </a:solidFill>
        </p:spPr>
        <p:txBody>
          <a:bodyPr wrap="square" rtlCol="0">
            <a:spAutoFit/>
          </a:bodyPr>
          <a:lstStyle/>
          <a:p>
            <a:pPr algn="ctr"/>
            <a:r>
              <a:rPr lang="en-GB" sz="1200" dirty="0" smtClean="0"/>
              <a:t>GOME-2 FM3 Metop-A</a:t>
            </a:r>
            <a:endParaRPr lang="en-GB" sz="1200" dirty="0"/>
          </a:p>
        </p:txBody>
      </p:sp>
      <p:sp>
        <p:nvSpPr>
          <p:cNvPr id="8" name="TextBox 7"/>
          <p:cNvSpPr txBox="1"/>
          <p:nvPr/>
        </p:nvSpPr>
        <p:spPr>
          <a:xfrm>
            <a:off x="776536" y="1251208"/>
            <a:ext cx="3422733" cy="338554"/>
          </a:xfrm>
          <a:prstGeom prst="rect">
            <a:avLst/>
          </a:prstGeom>
          <a:noFill/>
        </p:spPr>
        <p:txBody>
          <a:bodyPr wrap="none" rtlCol="0">
            <a:spAutoFit/>
          </a:bodyPr>
          <a:lstStyle/>
          <a:p>
            <a:r>
              <a:rPr lang="en-GB" dirty="0" smtClean="0"/>
              <a:t>Modelled Earthshine degradation</a:t>
            </a:r>
            <a:endParaRPr lang="en-GB" dirty="0"/>
          </a:p>
        </p:txBody>
      </p:sp>
      <p:sp>
        <p:nvSpPr>
          <p:cNvPr id="9" name="TextBox 8"/>
          <p:cNvSpPr txBox="1"/>
          <p:nvPr/>
        </p:nvSpPr>
        <p:spPr>
          <a:xfrm>
            <a:off x="5385048" y="1251208"/>
            <a:ext cx="3377849" cy="338554"/>
          </a:xfrm>
          <a:prstGeom prst="rect">
            <a:avLst/>
          </a:prstGeom>
          <a:noFill/>
        </p:spPr>
        <p:txBody>
          <a:bodyPr wrap="none" rtlCol="0">
            <a:spAutoFit/>
          </a:bodyPr>
          <a:lstStyle/>
          <a:p>
            <a:r>
              <a:rPr lang="en-GB" dirty="0" smtClean="0"/>
              <a:t>Modelled Solar Path degradation</a:t>
            </a:r>
            <a:endParaRPr lang="en-GB" dirty="0"/>
          </a:p>
        </p:txBody>
      </p:sp>
      <p:sp>
        <p:nvSpPr>
          <p:cNvPr id="11" name="TextBox 10"/>
          <p:cNvSpPr txBox="1"/>
          <p:nvPr/>
        </p:nvSpPr>
        <p:spPr>
          <a:xfrm>
            <a:off x="-15552" y="5301208"/>
            <a:ext cx="891591" cy="338554"/>
          </a:xfrm>
          <a:prstGeom prst="rect">
            <a:avLst/>
          </a:prstGeom>
          <a:noFill/>
        </p:spPr>
        <p:txBody>
          <a:bodyPr wrap="none" rtlCol="0">
            <a:spAutoFit/>
          </a:bodyPr>
          <a:lstStyle/>
          <a:p>
            <a:r>
              <a:rPr lang="en-GB" b="0" dirty="0" smtClean="0">
                <a:solidFill>
                  <a:srgbClr val="1C1C1C"/>
                </a:solidFill>
              </a:rPr>
              <a:t>240 nm</a:t>
            </a:r>
            <a:endParaRPr lang="en-GB" b="0" dirty="0">
              <a:solidFill>
                <a:srgbClr val="1C1C1C"/>
              </a:solidFill>
            </a:endParaRPr>
          </a:p>
        </p:txBody>
      </p:sp>
      <p:sp>
        <p:nvSpPr>
          <p:cNvPr id="12" name="TextBox 11"/>
          <p:cNvSpPr txBox="1"/>
          <p:nvPr/>
        </p:nvSpPr>
        <p:spPr>
          <a:xfrm>
            <a:off x="-15552" y="1578278"/>
            <a:ext cx="869149" cy="338554"/>
          </a:xfrm>
          <a:prstGeom prst="rect">
            <a:avLst/>
          </a:prstGeom>
          <a:solidFill>
            <a:schemeClr val="bg1"/>
          </a:solidFill>
        </p:spPr>
        <p:txBody>
          <a:bodyPr wrap="none" rtlCol="0">
            <a:spAutoFit/>
          </a:bodyPr>
          <a:lstStyle/>
          <a:p>
            <a:r>
              <a:rPr lang="en-GB" b="0" dirty="0" smtClean="0">
                <a:solidFill>
                  <a:srgbClr val="1C1C1C"/>
                </a:solidFill>
              </a:rPr>
              <a:t>800 nm</a:t>
            </a:r>
            <a:endParaRPr lang="en-GB" b="0" dirty="0">
              <a:solidFill>
                <a:srgbClr val="1C1C1C"/>
              </a:solidFill>
            </a:endParaRPr>
          </a:p>
        </p:txBody>
      </p:sp>
      <p:sp>
        <p:nvSpPr>
          <p:cNvPr id="14" name="TextBox 13"/>
          <p:cNvSpPr txBox="1"/>
          <p:nvPr/>
        </p:nvSpPr>
        <p:spPr>
          <a:xfrm>
            <a:off x="183039" y="5641503"/>
            <a:ext cx="939681" cy="307777"/>
          </a:xfrm>
          <a:prstGeom prst="rect">
            <a:avLst/>
          </a:prstGeom>
          <a:noFill/>
        </p:spPr>
        <p:txBody>
          <a:bodyPr wrap="none" rtlCol="0">
            <a:spAutoFit/>
          </a:bodyPr>
          <a:lstStyle/>
          <a:p>
            <a:r>
              <a:rPr lang="en-GB" sz="1400" b="0" dirty="0" smtClean="0">
                <a:solidFill>
                  <a:srgbClr val="1C1C1C"/>
                </a:solidFill>
              </a:rPr>
              <a:t>Feb 2007</a:t>
            </a:r>
            <a:endParaRPr lang="en-GB" b="0" dirty="0">
              <a:solidFill>
                <a:srgbClr val="1C1C1C"/>
              </a:solidFill>
            </a:endParaRPr>
          </a:p>
        </p:txBody>
      </p:sp>
      <p:pic>
        <p:nvPicPr>
          <p:cNvPr id="133123" name="Picture 3" descr="C:\Users\Lang\AppData\Roaming\Ipswitch\WS_FTP\storage\404_InstThroughAvgEarthM02_R2_OPS_nonnorm_ver2_TrendfromRefl__NormSpecSmoothedfilteredTrendSMRthroughput_FPAs_Sahara.jpg"/>
          <p:cNvPicPr>
            <a:picLocks noChangeAspect="1" noChangeArrowheads="1"/>
          </p:cNvPicPr>
          <p:nvPr/>
        </p:nvPicPr>
        <p:blipFill>
          <a:blip r:embed="rId3" cstate="print"/>
          <a:srcRect/>
          <a:stretch>
            <a:fillRect/>
          </a:stretch>
        </p:blipFill>
        <p:spPr bwMode="auto">
          <a:xfrm>
            <a:off x="4506000" y="1755264"/>
            <a:ext cx="5400000" cy="4050000"/>
          </a:xfrm>
          <a:prstGeom prst="rect">
            <a:avLst/>
          </a:prstGeom>
          <a:noFill/>
        </p:spPr>
      </p:pic>
      <p:sp>
        <p:nvSpPr>
          <p:cNvPr id="16" name="TextBox 15"/>
          <p:cNvSpPr txBox="1"/>
          <p:nvPr/>
        </p:nvSpPr>
        <p:spPr>
          <a:xfrm>
            <a:off x="4808984" y="5641503"/>
            <a:ext cx="939681" cy="307777"/>
          </a:xfrm>
          <a:prstGeom prst="rect">
            <a:avLst/>
          </a:prstGeom>
          <a:noFill/>
        </p:spPr>
        <p:txBody>
          <a:bodyPr wrap="none" rtlCol="0">
            <a:spAutoFit/>
          </a:bodyPr>
          <a:lstStyle/>
          <a:p>
            <a:r>
              <a:rPr lang="en-GB" sz="1400" b="0" dirty="0" smtClean="0">
                <a:solidFill>
                  <a:srgbClr val="1C1C1C"/>
                </a:solidFill>
              </a:rPr>
              <a:t>Feb 2007</a:t>
            </a:r>
            <a:endParaRPr lang="en-GB" b="0" dirty="0">
              <a:solidFill>
                <a:srgbClr val="1C1C1C"/>
              </a:solidFill>
            </a:endParaRPr>
          </a:p>
        </p:txBody>
      </p:sp>
      <p:sp>
        <p:nvSpPr>
          <p:cNvPr id="17" name="TextBox 16"/>
          <p:cNvSpPr txBox="1"/>
          <p:nvPr/>
        </p:nvSpPr>
        <p:spPr>
          <a:xfrm>
            <a:off x="8377124" y="5641503"/>
            <a:ext cx="1019831" cy="307777"/>
          </a:xfrm>
          <a:prstGeom prst="rect">
            <a:avLst/>
          </a:prstGeom>
          <a:noFill/>
        </p:spPr>
        <p:txBody>
          <a:bodyPr wrap="none" rtlCol="0">
            <a:spAutoFit/>
          </a:bodyPr>
          <a:lstStyle/>
          <a:p>
            <a:r>
              <a:rPr lang="en-GB" sz="1400" b="0" dirty="0" smtClean="0">
                <a:solidFill>
                  <a:srgbClr val="1C1C1C"/>
                </a:solidFill>
              </a:rPr>
              <a:t>June 2013</a:t>
            </a:r>
            <a:endParaRPr lang="en-GB" b="0" dirty="0">
              <a:solidFill>
                <a:srgbClr val="1C1C1C"/>
              </a:solidFill>
            </a:endParaRPr>
          </a:p>
        </p:txBody>
      </p:sp>
      <p:sp>
        <p:nvSpPr>
          <p:cNvPr id="15" name="TextBox 14"/>
          <p:cNvSpPr txBox="1"/>
          <p:nvPr/>
        </p:nvSpPr>
        <p:spPr>
          <a:xfrm>
            <a:off x="3751179" y="5641503"/>
            <a:ext cx="1019831" cy="307777"/>
          </a:xfrm>
          <a:prstGeom prst="rect">
            <a:avLst/>
          </a:prstGeom>
          <a:noFill/>
        </p:spPr>
        <p:txBody>
          <a:bodyPr wrap="none" rtlCol="0">
            <a:spAutoFit/>
          </a:bodyPr>
          <a:lstStyle/>
          <a:p>
            <a:r>
              <a:rPr lang="en-GB" sz="1400" b="0" dirty="0" smtClean="0">
                <a:solidFill>
                  <a:srgbClr val="1C1C1C"/>
                </a:solidFill>
              </a:rPr>
              <a:t>June 2013</a:t>
            </a:r>
            <a:endParaRPr lang="en-GB" b="0" dirty="0">
              <a:solidFill>
                <a:srgbClr val="1C1C1C"/>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C:\Users\Lang\AppData\Roaming\Ipswitch\WS_FTP\storage\407_InstThroughAvgEarthM02_R2_OPS_nonnorm_ver2_TrendfromRefl__NormSpecSmoothedfilteredTrendReflectivity_FPAs_ViewPos24_Sahara.jpg"/>
          <p:cNvPicPr>
            <a:picLocks noChangeAspect="1" noChangeArrowheads="1"/>
          </p:cNvPicPr>
          <p:nvPr/>
        </p:nvPicPr>
        <p:blipFill>
          <a:blip r:embed="rId2" cstate="print"/>
          <a:srcRect/>
          <a:stretch>
            <a:fillRect/>
          </a:stretch>
        </p:blipFill>
        <p:spPr bwMode="auto">
          <a:xfrm>
            <a:off x="200472" y="1124744"/>
            <a:ext cx="7200000" cy="5400000"/>
          </a:xfrm>
          <a:prstGeom prst="rect">
            <a:avLst/>
          </a:prstGeom>
          <a:noFill/>
        </p:spPr>
      </p:pic>
      <p:sp>
        <p:nvSpPr>
          <p:cNvPr id="63491" name="Text Box 2"/>
          <p:cNvSpPr txBox="1">
            <a:spLocks noChangeArrowheads="1"/>
          </p:cNvSpPr>
          <p:nvPr/>
        </p:nvSpPr>
        <p:spPr bwMode="auto">
          <a:xfrm>
            <a:off x="271463" y="765175"/>
            <a:ext cx="9517062" cy="396875"/>
          </a:xfrm>
          <a:prstGeom prst="rect">
            <a:avLst/>
          </a:prstGeom>
          <a:noFill/>
          <a:ln w="9525" algn="ctr">
            <a:noFill/>
            <a:miter lim="800000"/>
            <a:headEnd/>
            <a:tailEnd/>
          </a:ln>
        </p:spPr>
        <p:txBody>
          <a:bodyPr>
            <a:spAutoFit/>
          </a:bodyPr>
          <a:lstStyle/>
          <a:p>
            <a:r>
              <a:rPr lang="en-GB" sz="2000" b="0">
                <a:solidFill>
                  <a:srgbClr val="000066"/>
                </a:solidFill>
                <a:latin typeface="Arial" pitchFamily="34" charset="0"/>
              </a:rPr>
              <a:t>	</a:t>
            </a:r>
          </a:p>
        </p:txBody>
      </p:sp>
      <p:sp>
        <p:nvSpPr>
          <p:cNvPr id="10" name="TextBox 9"/>
          <p:cNvSpPr txBox="1"/>
          <p:nvPr/>
        </p:nvSpPr>
        <p:spPr>
          <a:xfrm>
            <a:off x="7617296" y="1196752"/>
            <a:ext cx="2212465" cy="584775"/>
          </a:xfrm>
          <a:prstGeom prst="rect">
            <a:avLst/>
          </a:prstGeom>
          <a:noFill/>
        </p:spPr>
        <p:txBody>
          <a:bodyPr wrap="none" rtlCol="0">
            <a:spAutoFit/>
          </a:bodyPr>
          <a:lstStyle/>
          <a:p>
            <a:pPr algn="l"/>
            <a:r>
              <a:rPr lang="en-GB" dirty="0" smtClean="0">
                <a:solidFill>
                  <a:srgbClr val="FF0000"/>
                </a:solidFill>
              </a:rPr>
              <a:t>R2 campaign</a:t>
            </a:r>
          </a:p>
          <a:p>
            <a:pPr algn="l"/>
            <a:r>
              <a:rPr lang="en-GB" dirty="0" smtClean="0">
                <a:solidFill>
                  <a:srgbClr val="FF0000"/>
                </a:solidFill>
              </a:rPr>
              <a:t>Jan 2007– June 2013</a:t>
            </a:r>
            <a:endParaRPr lang="en-GB" dirty="0">
              <a:solidFill>
                <a:srgbClr val="FF0000"/>
              </a:solidFill>
            </a:endParaRPr>
          </a:p>
        </p:txBody>
      </p:sp>
      <p:sp>
        <p:nvSpPr>
          <p:cNvPr id="13" name="TextBox 12"/>
          <p:cNvSpPr txBox="1"/>
          <p:nvPr/>
        </p:nvSpPr>
        <p:spPr>
          <a:xfrm>
            <a:off x="8481392" y="663079"/>
            <a:ext cx="1304925" cy="461665"/>
          </a:xfrm>
          <a:prstGeom prst="rect">
            <a:avLst/>
          </a:prstGeom>
          <a:solidFill>
            <a:schemeClr val="accent1">
              <a:lumMod val="75000"/>
            </a:schemeClr>
          </a:solidFill>
        </p:spPr>
        <p:txBody>
          <a:bodyPr wrap="square" rtlCol="0">
            <a:spAutoFit/>
          </a:bodyPr>
          <a:lstStyle/>
          <a:p>
            <a:pPr algn="ctr"/>
            <a:r>
              <a:rPr lang="en-GB" sz="1200" dirty="0" smtClean="0"/>
              <a:t>GOME-2 FM3 Metop-A</a:t>
            </a:r>
            <a:endParaRPr lang="en-GB" sz="1200" dirty="0"/>
          </a:p>
        </p:txBody>
      </p:sp>
      <p:sp>
        <p:nvSpPr>
          <p:cNvPr id="7" name="TextBox 6"/>
          <p:cNvSpPr txBox="1"/>
          <p:nvPr/>
        </p:nvSpPr>
        <p:spPr>
          <a:xfrm>
            <a:off x="100969" y="5754742"/>
            <a:ext cx="891591" cy="338554"/>
          </a:xfrm>
          <a:prstGeom prst="rect">
            <a:avLst/>
          </a:prstGeom>
          <a:noFill/>
        </p:spPr>
        <p:txBody>
          <a:bodyPr wrap="none" rtlCol="0">
            <a:spAutoFit/>
          </a:bodyPr>
          <a:lstStyle/>
          <a:p>
            <a:r>
              <a:rPr lang="en-GB" b="0" dirty="0" smtClean="0">
                <a:solidFill>
                  <a:srgbClr val="1C1C1C"/>
                </a:solidFill>
              </a:rPr>
              <a:t>240 nm</a:t>
            </a:r>
            <a:endParaRPr lang="en-GB" b="0" dirty="0">
              <a:solidFill>
                <a:srgbClr val="1C1C1C"/>
              </a:solidFill>
            </a:endParaRPr>
          </a:p>
        </p:txBody>
      </p:sp>
      <p:sp>
        <p:nvSpPr>
          <p:cNvPr id="8" name="TextBox 7"/>
          <p:cNvSpPr txBox="1"/>
          <p:nvPr/>
        </p:nvSpPr>
        <p:spPr>
          <a:xfrm>
            <a:off x="128464" y="1268760"/>
            <a:ext cx="869149" cy="338554"/>
          </a:xfrm>
          <a:prstGeom prst="rect">
            <a:avLst/>
          </a:prstGeom>
          <a:noFill/>
        </p:spPr>
        <p:txBody>
          <a:bodyPr wrap="none" rtlCol="0">
            <a:spAutoFit/>
          </a:bodyPr>
          <a:lstStyle/>
          <a:p>
            <a:r>
              <a:rPr lang="en-GB" b="0" dirty="0" smtClean="0">
                <a:solidFill>
                  <a:srgbClr val="1C1C1C"/>
                </a:solidFill>
              </a:rPr>
              <a:t>800 nm</a:t>
            </a:r>
            <a:endParaRPr lang="en-GB" b="0" dirty="0">
              <a:solidFill>
                <a:srgbClr val="1C1C1C"/>
              </a:solidFill>
            </a:endParaRPr>
          </a:p>
        </p:txBody>
      </p:sp>
      <p:sp>
        <p:nvSpPr>
          <p:cNvPr id="9" name="TextBox 8"/>
          <p:cNvSpPr txBox="1"/>
          <p:nvPr/>
        </p:nvSpPr>
        <p:spPr>
          <a:xfrm>
            <a:off x="560512" y="5949280"/>
            <a:ext cx="939681" cy="307777"/>
          </a:xfrm>
          <a:prstGeom prst="rect">
            <a:avLst/>
          </a:prstGeom>
          <a:noFill/>
        </p:spPr>
        <p:txBody>
          <a:bodyPr wrap="none" rtlCol="0">
            <a:spAutoFit/>
          </a:bodyPr>
          <a:lstStyle/>
          <a:p>
            <a:r>
              <a:rPr lang="en-GB" sz="1400" b="0" dirty="0" smtClean="0">
                <a:solidFill>
                  <a:srgbClr val="1C1C1C"/>
                </a:solidFill>
              </a:rPr>
              <a:t>Feb 2007</a:t>
            </a:r>
            <a:endParaRPr lang="en-GB" b="0" dirty="0">
              <a:solidFill>
                <a:srgbClr val="1C1C1C"/>
              </a:solidFill>
            </a:endParaRPr>
          </a:p>
        </p:txBody>
      </p:sp>
      <p:sp>
        <p:nvSpPr>
          <p:cNvPr id="11" name="TextBox 10"/>
          <p:cNvSpPr txBox="1"/>
          <p:nvPr/>
        </p:nvSpPr>
        <p:spPr>
          <a:xfrm>
            <a:off x="5385048" y="5949280"/>
            <a:ext cx="1019831" cy="307777"/>
          </a:xfrm>
          <a:prstGeom prst="rect">
            <a:avLst/>
          </a:prstGeom>
          <a:noFill/>
        </p:spPr>
        <p:txBody>
          <a:bodyPr wrap="none" rtlCol="0">
            <a:spAutoFit/>
          </a:bodyPr>
          <a:lstStyle/>
          <a:p>
            <a:r>
              <a:rPr lang="en-GB" sz="1400" b="0" dirty="0" smtClean="0">
                <a:solidFill>
                  <a:srgbClr val="1C1C1C"/>
                </a:solidFill>
              </a:rPr>
              <a:t>June 2013</a:t>
            </a:r>
            <a:endParaRPr lang="en-GB" b="0" dirty="0">
              <a:solidFill>
                <a:srgbClr val="1C1C1C"/>
              </a:solidFill>
            </a:endParaRPr>
          </a:p>
        </p:txBody>
      </p:sp>
      <p:sp>
        <p:nvSpPr>
          <p:cNvPr id="14" name="TextBox 13"/>
          <p:cNvSpPr txBox="1"/>
          <p:nvPr/>
        </p:nvSpPr>
        <p:spPr>
          <a:xfrm>
            <a:off x="7617296" y="2204864"/>
            <a:ext cx="1951047" cy="338554"/>
          </a:xfrm>
          <a:prstGeom prst="rect">
            <a:avLst/>
          </a:prstGeom>
          <a:noFill/>
        </p:spPr>
        <p:txBody>
          <a:bodyPr wrap="none" rtlCol="0">
            <a:spAutoFit/>
          </a:bodyPr>
          <a:lstStyle/>
          <a:p>
            <a:r>
              <a:rPr lang="en-GB" dirty="0" smtClean="0"/>
              <a:t>Reflectance Trend</a:t>
            </a:r>
            <a:endParaRPr lang="en-GB" dirty="0"/>
          </a:p>
        </p:txBody>
      </p:sp>
      <p:sp>
        <p:nvSpPr>
          <p:cNvPr id="15" name="Text Box 4"/>
          <p:cNvSpPr txBox="1">
            <a:spLocks noChangeArrowheads="1"/>
          </p:cNvSpPr>
          <p:nvPr/>
        </p:nvSpPr>
        <p:spPr bwMode="auto">
          <a:xfrm>
            <a:off x="200024" y="88176"/>
            <a:ext cx="8929439" cy="892552"/>
          </a:xfrm>
          <a:prstGeom prst="rect">
            <a:avLst/>
          </a:prstGeom>
          <a:noFill/>
          <a:ln w="9525" algn="ctr">
            <a:noFill/>
            <a:miter lim="800000"/>
            <a:headEnd/>
            <a:tailEnd/>
          </a:ln>
        </p:spPr>
        <p:txBody>
          <a:bodyPr wrap="square">
            <a:spAutoFit/>
          </a:bodyPr>
          <a:lstStyle/>
          <a:p>
            <a:pPr algn="l"/>
            <a:r>
              <a:rPr lang="en-GB" sz="2800" b="0" dirty="0" smtClean="0">
                <a:solidFill>
                  <a:schemeClr val="bg1"/>
                </a:solidFill>
                <a:latin typeface="Arial" pitchFamily="34" charset="0"/>
              </a:rPr>
              <a:t>GOME-2 </a:t>
            </a:r>
            <a:r>
              <a:rPr lang="en-GB" sz="2800" b="0" dirty="0" err="1" smtClean="0">
                <a:solidFill>
                  <a:schemeClr val="bg1"/>
                </a:solidFill>
                <a:latin typeface="Arial" pitchFamily="34" charset="0"/>
              </a:rPr>
              <a:t>Metop</a:t>
            </a:r>
            <a:r>
              <a:rPr lang="en-GB" sz="2800" b="0" dirty="0" smtClean="0">
                <a:solidFill>
                  <a:schemeClr val="bg1"/>
                </a:solidFill>
                <a:latin typeface="Arial" pitchFamily="34" charset="0"/>
              </a:rPr>
              <a:t>-A degradation component modelling</a:t>
            </a:r>
          </a:p>
          <a:p>
            <a:pPr algn="l"/>
            <a:r>
              <a:rPr lang="en-GB" sz="2000" b="0" dirty="0" smtClean="0">
                <a:solidFill>
                  <a:schemeClr val="bg1"/>
                </a:solidFill>
                <a:latin typeface="Arial" pitchFamily="34" charset="0"/>
              </a:rPr>
              <a:t>Sahara </a:t>
            </a:r>
            <a:r>
              <a:rPr lang="en-GB" sz="2400" b="0" dirty="0" smtClean="0">
                <a:solidFill>
                  <a:schemeClr val="bg1"/>
                </a:solidFill>
                <a:latin typeface="Arial" pitchFamily="34" charset="0"/>
              </a:rPr>
              <a:t>– </a:t>
            </a:r>
            <a:r>
              <a:rPr lang="en-GB" sz="2000" b="0" dirty="0" smtClean="0">
                <a:solidFill>
                  <a:schemeClr val="bg1"/>
                </a:solidFill>
                <a:latin typeface="Arial" pitchFamily="34" charset="0"/>
              </a:rPr>
              <a:t>Reflectivity Degradation</a:t>
            </a:r>
            <a:endParaRPr lang="en-GB" sz="2400" b="0" dirty="0">
              <a:solidFill>
                <a:schemeClr val="bg1"/>
              </a:solidFill>
              <a:latin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S:\EPS GOME2\Meetings\GSICS\GSICS_Workshop_March14\Plots\AVHRR\2014\50_DegStudy_rev2_Refl_nonnorm_TimeSeriesReflectivityegradation_perWav_AVHRRCH1Sahara.jpg"/>
          <p:cNvPicPr>
            <a:picLocks noChangeAspect="1" noChangeArrowheads="1"/>
          </p:cNvPicPr>
          <p:nvPr/>
        </p:nvPicPr>
        <p:blipFill>
          <a:blip r:embed="rId2" cstate="print"/>
          <a:srcRect r="8273"/>
          <a:stretch>
            <a:fillRect/>
          </a:stretch>
        </p:blipFill>
        <p:spPr bwMode="auto">
          <a:xfrm>
            <a:off x="0" y="983010"/>
            <a:ext cx="7185248" cy="5874990"/>
          </a:xfrm>
          <a:prstGeom prst="rect">
            <a:avLst/>
          </a:prstGeom>
          <a:noFill/>
        </p:spPr>
      </p:pic>
      <p:sp>
        <p:nvSpPr>
          <p:cNvPr id="7" name="TextBox 6"/>
          <p:cNvSpPr txBox="1"/>
          <p:nvPr/>
        </p:nvSpPr>
        <p:spPr>
          <a:xfrm>
            <a:off x="8481392" y="663079"/>
            <a:ext cx="1304925" cy="461665"/>
          </a:xfrm>
          <a:prstGeom prst="rect">
            <a:avLst/>
          </a:prstGeom>
          <a:solidFill>
            <a:schemeClr val="accent1">
              <a:lumMod val="75000"/>
            </a:schemeClr>
          </a:solidFill>
        </p:spPr>
        <p:txBody>
          <a:bodyPr wrap="square" rtlCol="0">
            <a:spAutoFit/>
          </a:bodyPr>
          <a:lstStyle/>
          <a:p>
            <a:pPr algn="ctr"/>
            <a:r>
              <a:rPr lang="en-GB" sz="1200" dirty="0" smtClean="0"/>
              <a:t>GOME-2 FM3 Metop-A</a:t>
            </a:r>
            <a:endParaRPr lang="en-GB" sz="1200" dirty="0"/>
          </a:p>
        </p:txBody>
      </p:sp>
      <p:sp>
        <p:nvSpPr>
          <p:cNvPr id="9" name="Text Box 4"/>
          <p:cNvSpPr txBox="1">
            <a:spLocks noChangeArrowheads="1"/>
          </p:cNvSpPr>
          <p:nvPr/>
        </p:nvSpPr>
        <p:spPr bwMode="auto">
          <a:xfrm>
            <a:off x="200024" y="88176"/>
            <a:ext cx="8929439" cy="892552"/>
          </a:xfrm>
          <a:prstGeom prst="rect">
            <a:avLst/>
          </a:prstGeom>
          <a:noFill/>
          <a:ln w="9525" algn="ctr">
            <a:noFill/>
            <a:miter lim="800000"/>
            <a:headEnd/>
            <a:tailEnd/>
          </a:ln>
        </p:spPr>
        <p:txBody>
          <a:bodyPr wrap="square">
            <a:spAutoFit/>
          </a:bodyPr>
          <a:lstStyle/>
          <a:p>
            <a:pPr algn="l"/>
            <a:r>
              <a:rPr lang="en-GB" sz="2800" b="0" dirty="0" smtClean="0">
                <a:solidFill>
                  <a:schemeClr val="bg1"/>
                </a:solidFill>
                <a:latin typeface="Arial" pitchFamily="34" charset="0"/>
              </a:rPr>
              <a:t>GOME-2 </a:t>
            </a:r>
            <a:r>
              <a:rPr lang="en-GB" sz="2800" b="0" dirty="0" err="1" smtClean="0">
                <a:solidFill>
                  <a:schemeClr val="bg1"/>
                </a:solidFill>
                <a:latin typeface="Arial" pitchFamily="34" charset="0"/>
              </a:rPr>
              <a:t>Metop</a:t>
            </a:r>
            <a:r>
              <a:rPr lang="en-GB" sz="2800" b="0" dirty="0" smtClean="0">
                <a:solidFill>
                  <a:schemeClr val="bg1"/>
                </a:solidFill>
                <a:latin typeface="Arial" pitchFamily="34" charset="0"/>
              </a:rPr>
              <a:t>-A degradation component modelling</a:t>
            </a:r>
          </a:p>
          <a:p>
            <a:pPr algn="l"/>
            <a:r>
              <a:rPr lang="en-GB" sz="2000" b="0" dirty="0" smtClean="0">
                <a:solidFill>
                  <a:schemeClr val="bg1"/>
                </a:solidFill>
                <a:latin typeface="Arial" pitchFamily="34" charset="0"/>
              </a:rPr>
              <a:t>Sahara </a:t>
            </a:r>
            <a:r>
              <a:rPr lang="en-GB" sz="2400" b="0" dirty="0" smtClean="0">
                <a:solidFill>
                  <a:schemeClr val="bg1"/>
                </a:solidFill>
                <a:latin typeface="Arial" pitchFamily="34" charset="0"/>
              </a:rPr>
              <a:t>– </a:t>
            </a:r>
            <a:r>
              <a:rPr lang="en-GB" sz="2000" b="0" dirty="0" smtClean="0">
                <a:solidFill>
                  <a:schemeClr val="bg1"/>
                </a:solidFill>
                <a:latin typeface="Arial" pitchFamily="34" charset="0"/>
              </a:rPr>
              <a:t>Reflectivity Degradation / AVHRR ch1-domain</a:t>
            </a:r>
            <a:endParaRPr lang="en-GB" sz="2400" b="0" dirty="0">
              <a:solidFill>
                <a:schemeClr val="bg1"/>
              </a:solidFill>
              <a:latin typeface="Arial" pitchFamily="34" charset="0"/>
            </a:endParaRPr>
          </a:p>
        </p:txBody>
      </p:sp>
      <p:sp>
        <p:nvSpPr>
          <p:cNvPr id="10" name="TextBox 9"/>
          <p:cNvSpPr txBox="1"/>
          <p:nvPr/>
        </p:nvSpPr>
        <p:spPr>
          <a:xfrm>
            <a:off x="7565071" y="1340768"/>
            <a:ext cx="2212465" cy="584775"/>
          </a:xfrm>
          <a:prstGeom prst="rect">
            <a:avLst/>
          </a:prstGeom>
          <a:noFill/>
        </p:spPr>
        <p:txBody>
          <a:bodyPr wrap="none" rtlCol="0">
            <a:spAutoFit/>
          </a:bodyPr>
          <a:lstStyle/>
          <a:p>
            <a:pPr algn="l"/>
            <a:r>
              <a:rPr lang="en-GB" dirty="0" smtClean="0">
                <a:solidFill>
                  <a:srgbClr val="FF0000"/>
                </a:solidFill>
              </a:rPr>
              <a:t>R2 campaign</a:t>
            </a:r>
          </a:p>
          <a:p>
            <a:pPr algn="l"/>
            <a:r>
              <a:rPr lang="en-GB" dirty="0" smtClean="0">
                <a:solidFill>
                  <a:srgbClr val="FF0000"/>
                </a:solidFill>
              </a:rPr>
              <a:t>Jan 2007– June 2013</a:t>
            </a:r>
            <a:endParaRPr lang="en-GB" dirty="0">
              <a:solidFill>
                <a:srgbClr val="FF0000"/>
              </a:solidFill>
            </a:endParaRPr>
          </a:p>
        </p:txBody>
      </p:sp>
      <p:sp>
        <p:nvSpPr>
          <p:cNvPr id="11" name="TextBox 10"/>
          <p:cNvSpPr txBox="1"/>
          <p:nvPr/>
        </p:nvSpPr>
        <p:spPr>
          <a:xfrm>
            <a:off x="7553850" y="2276872"/>
            <a:ext cx="2007662" cy="3046988"/>
          </a:xfrm>
          <a:prstGeom prst="rect">
            <a:avLst/>
          </a:prstGeom>
          <a:noFill/>
        </p:spPr>
        <p:txBody>
          <a:bodyPr wrap="square" rtlCol="0">
            <a:spAutoFit/>
          </a:bodyPr>
          <a:lstStyle/>
          <a:p>
            <a:pPr algn="l"/>
            <a:r>
              <a:rPr lang="en-GB" dirty="0" err="1" smtClean="0">
                <a:solidFill>
                  <a:srgbClr val="1C1C1C"/>
                </a:solidFill>
              </a:rPr>
              <a:t>Reflectivtiy</a:t>
            </a:r>
            <a:r>
              <a:rPr lang="en-GB" dirty="0" smtClean="0">
                <a:solidFill>
                  <a:srgbClr val="1C1C1C"/>
                </a:solidFill>
              </a:rPr>
              <a:t> </a:t>
            </a:r>
          </a:p>
          <a:p>
            <a:pPr algn="l"/>
            <a:r>
              <a:rPr lang="en-GB" dirty="0" smtClean="0">
                <a:solidFill>
                  <a:srgbClr val="1C1C1C"/>
                </a:solidFill>
              </a:rPr>
              <a:t>Degradation</a:t>
            </a:r>
          </a:p>
          <a:p>
            <a:pPr algn="l"/>
            <a:endParaRPr lang="en-GB" dirty="0" smtClean="0"/>
          </a:p>
          <a:p>
            <a:pPr algn="l"/>
            <a:r>
              <a:rPr lang="en-GB" dirty="0" smtClean="0">
                <a:solidFill>
                  <a:srgbClr val="33CC33"/>
                </a:solidFill>
              </a:rPr>
              <a:t>600 nm</a:t>
            </a:r>
          </a:p>
          <a:p>
            <a:pPr algn="l"/>
            <a:r>
              <a:rPr lang="en-GB" dirty="0" smtClean="0">
                <a:solidFill>
                  <a:srgbClr val="1C1C1C"/>
                </a:solidFill>
              </a:rPr>
              <a:t>640 nm</a:t>
            </a:r>
          </a:p>
          <a:p>
            <a:pPr algn="l"/>
            <a:r>
              <a:rPr lang="en-GB" dirty="0" smtClean="0"/>
              <a:t>680 nm</a:t>
            </a:r>
          </a:p>
          <a:p>
            <a:pPr algn="l"/>
            <a:endParaRPr lang="en-GB" dirty="0" smtClean="0"/>
          </a:p>
          <a:p>
            <a:pPr algn="l"/>
            <a:endParaRPr lang="en-GB" dirty="0" smtClean="0"/>
          </a:p>
          <a:p>
            <a:pPr algn="l"/>
            <a:r>
              <a:rPr lang="en-GB" i="1" dirty="0" smtClean="0"/>
              <a:t>Average over all</a:t>
            </a:r>
          </a:p>
          <a:p>
            <a:pPr algn="l"/>
            <a:r>
              <a:rPr lang="en-GB" i="1" dirty="0" smtClean="0"/>
              <a:t>GOME-2 viewing angles</a:t>
            </a:r>
          </a:p>
          <a:p>
            <a:pPr algn="l"/>
            <a:endParaRPr lang="en-GB"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48236</TotalTime>
  <Words>1594</Words>
  <Application>Microsoft Office PowerPoint</Application>
  <PresentationFormat>A4 Paper (210x297 mm)</PresentationFormat>
  <Paragraphs>361</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1_EUM_template_v03</vt:lpstr>
      <vt:lpstr>GOME-2 hyper-spectral reflectance measurements:  Inter-comparison with AVHRR and Seviri</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The GOME-2 instrument on Metop Measuring atmospheric composition</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EPS Programme Status</dc:title>
  <dc:creator>cohen</dc:creator>
  <cp:lastModifiedBy>Tim Hewison</cp:lastModifiedBy>
  <cp:revision>1342</cp:revision>
  <cp:lastPrinted>2004-11-02T11:26:21Z</cp:lastPrinted>
  <dcterms:created xsi:type="dcterms:W3CDTF">2002-08-27T12:43:09Z</dcterms:created>
  <dcterms:modified xsi:type="dcterms:W3CDTF">2014-03-14T14:36:19Z</dcterms:modified>
</cp:coreProperties>
</file>