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77" r:id="rId3"/>
    <p:sldId id="312" r:id="rId4"/>
    <p:sldId id="280" r:id="rId5"/>
    <p:sldId id="311" r:id="rId6"/>
    <p:sldId id="310" r:id="rId7"/>
    <p:sldId id="281" r:id="rId8"/>
    <p:sldId id="290" r:id="rId9"/>
    <p:sldId id="279" r:id="rId10"/>
    <p:sldId id="291" r:id="rId11"/>
    <p:sldId id="298" r:id="rId12"/>
    <p:sldId id="304" r:id="rId13"/>
    <p:sldId id="271" r:id="rId14"/>
    <p:sldId id="296" r:id="rId15"/>
    <p:sldId id="299" r:id="rId16"/>
    <p:sldId id="297" r:id="rId17"/>
    <p:sldId id="301" r:id="rId18"/>
    <p:sldId id="302" r:id="rId19"/>
    <p:sldId id="308" r:id="rId20"/>
    <p:sldId id="303" r:id="rId2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96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B6D9-65F5-4FA8-89B7-4731A040601B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CF7C-288F-4B22-9F6E-6F23A3621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4960-BE48-4C0D-9465-1792C814DA3C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4C8C-0114-4B34-99E1-A09C801EA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2014 GSICS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GSICS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03/24/2014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2014 GSICS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80CC-8DB2-4158-8A3D-3A03D5F5EE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oaa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SICS180px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91400" y="152400"/>
            <a:ext cx="1691014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Imager Lunar Calibration: Angular Variation of the Scan Mirror Visible Reflectivity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5240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Fangfang</a:t>
            </a:r>
            <a:r>
              <a:rPr lang="en-US" sz="2000" dirty="0" smtClean="0">
                <a:solidFill>
                  <a:srgbClr val="002060"/>
                </a:solidFill>
              </a:rPr>
              <a:t> Yu (ERT, </a:t>
            </a:r>
            <a:r>
              <a:rPr lang="en-US" sz="2000" dirty="0" err="1" smtClean="0">
                <a:solidFill>
                  <a:srgbClr val="002060"/>
                </a:solidFill>
              </a:rPr>
              <a:t>Inc@NOAA</a:t>
            </a:r>
            <a:r>
              <a:rPr lang="en-US" sz="2000" dirty="0" smtClean="0">
                <a:solidFill>
                  <a:srgbClr val="002060"/>
                </a:solidFill>
              </a:rPr>
              <a:t>), </a:t>
            </a:r>
            <a:r>
              <a:rPr lang="en-US" sz="2000" dirty="0" err="1" smtClean="0">
                <a:solidFill>
                  <a:srgbClr val="002060"/>
                </a:solidFill>
              </a:rPr>
              <a:t>Xiangqian</a:t>
            </a:r>
            <a:r>
              <a:rPr lang="en-US" sz="2000" dirty="0" smtClean="0">
                <a:solidFill>
                  <a:srgbClr val="002060"/>
                </a:solidFill>
              </a:rPr>
              <a:t> Wu(NOAA/NESDIS), Tom Stone(USGS), and </a:t>
            </a:r>
            <a:r>
              <a:rPr lang="en-US" sz="2000" dirty="0" err="1" smtClean="0">
                <a:solidFill>
                  <a:srgbClr val="002060"/>
                </a:solidFill>
              </a:rPr>
              <a:t>Gordana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Sindic-Ranic</a:t>
            </a:r>
            <a:r>
              <a:rPr lang="en-US" sz="2000" dirty="0" smtClean="0">
                <a:solidFill>
                  <a:srgbClr val="002060"/>
                </a:solidFill>
              </a:rPr>
              <a:t>(IMSG@NOAA)</a:t>
            </a:r>
          </a:p>
          <a:p>
            <a:endParaRPr lang="en-US" sz="2000" baseline="30000" dirty="0" smtClean="0">
              <a:solidFill>
                <a:srgbClr val="002060"/>
              </a:solidFill>
            </a:endParaRPr>
          </a:p>
          <a:p>
            <a:endParaRPr lang="en-US" sz="2000" baseline="30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2014 GSICS Annual Meeting</a:t>
            </a:r>
          </a:p>
          <a:p>
            <a:endParaRPr lang="en-US" sz="2000" baseline="30000" dirty="0" smtClean="0">
              <a:solidFill>
                <a:srgbClr val="002060"/>
              </a:solidFill>
            </a:endParaRPr>
          </a:p>
          <a:p>
            <a:pPr algn="l"/>
            <a:endParaRPr lang="en-US" sz="1400" baseline="30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5.2010.267.spcal_detlaCou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897086"/>
            <a:ext cx="5181600" cy="2960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truncation</a:t>
            </a:r>
          </a:p>
          <a:p>
            <a:pPr lvl="1"/>
            <a:r>
              <a:rPr lang="en-US" dirty="0" smtClean="0"/>
              <a:t>Extreme case of system error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Space Clamp – system error</a:t>
            </a:r>
          </a:p>
          <a:p>
            <a:pPr lvl="1"/>
            <a:r>
              <a:rPr lang="en-US" dirty="0" smtClean="0"/>
              <a:t>Pre-clamp – post-clamp in general &lt; 0.02 count 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55600" y="2133600"/>
          <a:ext cx="8410575" cy="381000"/>
        </p:xfrm>
        <a:graphic>
          <a:graphicData uri="http://schemas.openxmlformats.org/presentationml/2006/ole">
            <p:oleObj spid="_x0000_s75778" name="Equation" r:id="rId4" imgW="5676840" imgH="2538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2514600"/>
            <a:ext cx="490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7.9841 x10</a:t>
            </a:r>
            <a:r>
              <a:rPr lang="en-US" baseline="30000" dirty="0" smtClean="0"/>
              <a:t>-3 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/m**2/</a:t>
            </a:r>
            <a:r>
              <a:rPr lang="en-US" dirty="0" err="1" smtClean="0"/>
              <a:t>Sr</a:t>
            </a:r>
            <a:r>
              <a:rPr lang="en-US" dirty="0" smtClean="0"/>
              <a:t>/m = 0.03 count/pixel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6352401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Error</a:t>
            </a:r>
          </a:p>
          <a:p>
            <a:pPr lvl="1"/>
            <a:r>
              <a:rPr lang="en-US" dirty="0" smtClean="0"/>
              <a:t>G15 Imager visible detector noise &lt; 1.5 count</a:t>
            </a:r>
          </a:p>
          <a:p>
            <a:pPr lvl="1"/>
            <a:r>
              <a:rPr lang="en-US" dirty="0" smtClean="0"/>
              <a:t>Monte </a:t>
            </a:r>
            <a:r>
              <a:rPr lang="en-US" dirty="0" smtClean="0"/>
              <a:t>Carlo </a:t>
            </a:r>
            <a:r>
              <a:rPr lang="en-US" dirty="0" smtClean="0"/>
              <a:t>method to simulate the random uncertainty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713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Random uncertainty = 1.34978 * 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/m**2/</a:t>
            </a:r>
            <a:r>
              <a:rPr lang="en-US" dirty="0" err="1" smtClean="0"/>
              <a:t>Sr</a:t>
            </a:r>
            <a:r>
              <a:rPr lang="en-US" dirty="0" smtClean="0"/>
              <a:t>/m &lt; 0.001 count/pixel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Pixel Numbers</a:t>
            </a:r>
            <a:endParaRPr lang="en-US" dirty="0"/>
          </a:p>
        </p:txBody>
      </p:sp>
      <p:pic>
        <p:nvPicPr>
          <p:cNvPr id="4" name="Content Placeholder 3" descr="g15.2010.267.180009.m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2586819" cy="1676399"/>
          </a:xfrm>
        </p:spPr>
      </p:pic>
      <p:pic>
        <p:nvPicPr>
          <p:cNvPr id="5" name="Picture 4" descr="g15.2010.267.180009.moon.h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219200"/>
            <a:ext cx="45339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638800"/>
            <a:ext cx="3570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#moon pixel = 106843</a:t>
            </a:r>
          </a:p>
          <a:p>
            <a:r>
              <a:rPr lang="en-US" dirty="0" smtClean="0"/>
              <a:t>Irradiance = 2.142 </a:t>
            </a:r>
            <a:r>
              <a:rPr lang="en-US" dirty="0" err="1" smtClean="0"/>
              <a:t>mW</a:t>
            </a:r>
            <a:r>
              <a:rPr lang="en-US" dirty="0" smtClean="0"/>
              <a:t>/m^2Sr-1m-1</a:t>
            </a:r>
          </a:p>
        </p:txBody>
      </p:sp>
      <p:pic>
        <p:nvPicPr>
          <p:cNvPr id="7" name="Picture 6" descr="g15.moon.fitting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1" y="3276600"/>
            <a:ext cx="2590800" cy="1390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38862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methods (thresholds + expanding fitting moon masks) used to calculate the number of moon pixels, the difference of moon pixel &lt; 10 pixels, mainly caused by  the high energy “salt pepper” pixels</a:t>
            </a:r>
          </a:p>
          <a:p>
            <a:endParaRPr lang="en-US" dirty="0" smtClean="0"/>
          </a:p>
          <a:p>
            <a:r>
              <a:rPr lang="en-US" dirty="0" smtClean="0"/>
              <a:t>The impact of this term is negligible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Stray-light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shine leak</a:t>
            </a:r>
            <a:endParaRPr lang="en-US" dirty="0"/>
          </a:p>
        </p:txBody>
      </p:sp>
      <p:pic>
        <p:nvPicPr>
          <p:cNvPr id="6" name="Picture 5" descr="g15.spacecount_distance2earthEdge_circ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5029200" cy="2608626"/>
          </a:xfrm>
          <a:prstGeom prst="rect">
            <a:avLst/>
          </a:prstGeom>
        </p:spPr>
      </p:pic>
      <p:pic>
        <p:nvPicPr>
          <p:cNvPr id="7" name="Picture 6" descr="GOES15_2012213h18m26.spcount.dist2earthEd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3733800" cy="2667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Earth Shine Leak</a:t>
            </a:r>
            <a:endParaRPr lang="en-US" dirty="0"/>
          </a:p>
        </p:txBody>
      </p:sp>
      <p:pic>
        <p:nvPicPr>
          <p:cNvPr id="4" name="Content Placeholder 3" descr="mean_spcount.150dist2moonEdg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1498" y="1273629"/>
            <a:ext cx="4724401" cy="3374571"/>
          </a:xfrm>
        </p:spPr>
      </p:pic>
      <p:pic>
        <p:nvPicPr>
          <p:cNvPr id="5" name="Picture 4" descr="mean_spcount.150dist2moonEdge.vs.scanangle.20102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4693920" cy="3352800"/>
          </a:xfrm>
          <a:prstGeom prst="rect">
            <a:avLst/>
          </a:prstGeom>
        </p:spPr>
      </p:pic>
      <p:pic>
        <p:nvPicPr>
          <p:cNvPr id="6" name="Picture 5" descr="g15.spacecount_distance2moonEdge_circ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876800"/>
            <a:ext cx="5940340" cy="16264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28800" y="4419600"/>
            <a:ext cx="76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38800" y="4267200"/>
            <a:ext cx="5334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2321" y="6488668"/>
            <a:ext cx="16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&lt;0.4Count/pixel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10668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10668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background</a:t>
            </a:r>
          </a:p>
          <a:p>
            <a:pPr lvl="1"/>
            <a:r>
              <a:rPr lang="en-US" dirty="0" smtClean="0"/>
              <a:t>Detector truncation</a:t>
            </a:r>
          </a:p>
          <a:p>
            <a:pPr lvl="1"/>
            <a:r>
              <a:rPr lang="en-US" dirty="0" smtClean="0"/>
              <a:t>Space clamp</a:t>
            </a:r>
          </a:p>
          <a:p>
            <a:r>
              <a:rPr lang="en-US" dirty="0" smtClean="0"/>
              <a:t>Detector noise</a:t>
            </a:r>
          </a:p>
          <a:p>
            <a:r>
              <a:rPr lang="en-US" dirty="0" smtClean="0"/>
              <a:t>Moon pixel number</a:t>
            </a:r>
          </a:p>
          <a:p>
            <a:r>
              <a:rPr lang="en-US" dirty="0" smtClean="0"/>
              <a:t>Stay-light</a:t>
            </a:r>
          </a:p>
          <a:p>
            <a:r>
              <a:rPr lang="en-US" dirty="0" smtClean="0"/>
              <a:t>Oversampling</a:t>
            </a:r>
          </a:p>
          <a:p>
            <a:r>
              <a:rPr lang="en-US" dirty="0" smtClean="0"/>
              <a:t>Incident-angle dependent reflectance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876800" y="1447800"/>
            <a:ext cx="685800" cy="2438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405" y="2667000"/>
            <a:ext cx="390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uncertainty &lt; 0.5 count/pixel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oversampling factor at EW direction = 1.75</a:t>
            </a:r>
            <a:endParaRPr lang="en-US" dirty="0"/>
          </a:p>
        </p:txBody>
      </p:sp>
      <p:pic>
        <p:nvPicPr>
          <p:cNvPr id="4" name="Picture 3" descr="g15.2010.267.timeseries_moon_irra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6667500" cy="381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 of Oversampling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543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Assuming no significant change in the distance between the Moon and the satellite, the mean over-sampling factor for a given image is calculated as: 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 </a:t>
            </a:r>
            <a:r>
              <a:rPr lang="en-US" dirty="0" err="1" smtClean="0"/>
              <a:t>Calcon</a:t>
            </a:r>
            <a:r>
              <a:rPr lang="en-US" dirty="0" smtClean="0"/>
              <a:t>, Logon, UT (08/21/2013)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504801"/>
            <a:ext cx="1063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</a:t>
            </a:r>
            <a:endParaRPr lang="en-US" sz="1200" dirty="0"/>
          </a:p>
        </p:txBody>
      </p:sp>
      <p:pic>
        <p:nvPicPr>
          <p:cNvPr id="9" name="Picture 8" descr="g15.moon.OverSamplingCorrected_irrRatio2Scanangle2.201026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514600"/>
            <a:ext cx="6066938" cy="3467100"/>
          </a:xfrm>
          <a:prstGeom prst="rect">
            <a:avLst/>
          </a:prstGeom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286000" y="1828800"/>
          <a:ext cx="1192696" cy="609600"/>
        </p:xfrm>
        <a:graphic>
          <a:graphicData uri="http://schemas.openxmlformats.org/presentationml/2006/ole">
            <p:oleObj spid="_x0000_s92161" name="Equation" r:id="rId4" imgW="850531" imgH="431613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0" y="1905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where </a:t>
            </a:r>
            <a:r>
              <a:rPr lang="en-US" sz="1400" i="1" dirty="0" smtClean="0"/>
              <a:t>A</a:t>
            </a:r>
            <a:r>
              <a:rPr lang="en-US" sz="1400" i="1" baseline="-25000" dirty="0" smtClean="0"/>
              <a:t>t</a:t>
            </a:r>
            <a:r>
              <a:rPr lang="en-US" sz="1400" dirty="0" smtClean="0"/>
              <a:t> is the number of moon pixels at time </a:t>
            </a:r>
            <a:r>
              <a:rPr lang="en-US" sz="1400" i="1" dirty="0" smtClean="0"/>
              <a:t>t</a:t>
            </a:r>
            <a:r>
              <a:rPr lang="en-US" sz="1400" dirty="0" smtClean="0"/>
              <a:t>, </a:t>
            </a:r>
            <a:r>
              <a:rPr lang="en-US" sz="1400" i="1" dirty="0" smtClean="0"/>
              <a:t>A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is the number of moon pixels of the first moon image 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EW oversampling factor is not constant for the GOES-15 Imager visible channel</a:t>
            </a:r>
          </a:p>
          <a:p>
            <a:endParaRPr lang="en-US" dirty="0" smtClean="0"/>
          </a:p>
          <a:p>
            <a:r>
              <a:rPr lang="en-US" dirty="0" smtClean="0"/>
              <a:t>The incident angle dependent reflectance is the apparent in this study</a:t>
            </a:r>
          </a:p>
          <a:p>
            <a:pPr lvl="1"/>
            <a:r>
              <a:rPr lang="en-US" dirty="0" smtClean="0"/>
              <a:t>About 1.6% reflectance difference was observed between the scan angles at 45</a:t>
            </a:r>
            <a:r>
              <a:rPr lang="en-US" baseline="30000" dirty="0" smtClean="0"/>
              <a:t>o</a:t>
            </a:r>
            <a:r>
              <a:rPr lang="en-US" dirty="0" smtClean="0"/>
              <a:t> and </a:t>
            </a:r>
            <a:r>
              <a:rPr lang="en-US" dirty="0" smtClean="0"/>
              <a:t>50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lvl="1"/>
            <a:r>
              <a:rPr lang="en-US" dirty="0" smtClean="0"/>
              <a:t>Slightly smaller than the laboratory measurement of 2-3% variation</a:t>
            </a:r>
          </a:p>
          <a:p>
            <a:endParaRPr lang="en-US" dirty="0" smtClean="0"/>
          </a:p>
          <a:p>
            <a:r>
              <a:rPr lang="en-US" dirty="0" smtClean="0"/>
              <a:t>Three major uncertainty components identified in this study</a:t>
            </a:r>
          </a:p>
          <a:p>
            <a:pPr lvl="1"/>
            <a:r>
              <a:rPr lang="en-US" dirty="0" smtClean="0"/>
              <a:t>Varying EW oversampling factor</a:t>
            </a:r>
          </a:p>
          <a:p>
            <a:pPr lvl="1"/>
            <a:r>
              <a:rPr lang="en-US" dirty="0" smtClean="0"/>
              <a:t>Incident-angle dependent reflectance</a:t>
            </a:r>
          </a:p>
          <a:p>
            <a:pPr lvl="1"/>
            <a:r>
              <a:rPr lang="en-US" dirty="0" smtClean="0"/>
              <a:t>Stray-light (earth + moon shine leak)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study </a:t>
            </a:r>
            <a:r>
              <a:rPr lang="en-US" dirty="0" smtClean="0"/>
              <a:t>is needed to improve </a:t>
            </a:r>
            <a:r>
              <a:rPr lang="en-US" dirty="0" smtClean="0"/>
              <a:t>the calculation of EW oversampling factor and understand the root causes to the varying oversampling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err="1" smtClean="0"/>
              <a:t>Weinreb</a:t>
            </a:r>
            <a:r>
              <a:rPr lang="en-US" sz="2000" dirty="0" smtClean="0"/>
              <a:t>, M., M. Jamieson, N. Fulton,  Y. Chen, J. Johnson, J. Bremer, C. Smith, and J. </a:t>
            </a:r>
            <a:r>
              <a:rPr lang="en-US" sz="2000" dirty="0" err="1" smtClean="0"/>
              <a:t>Baucom</a:t>
            </a:r>
            <a:r>
              <a:rPr lang="en-US" sz="2000" dirty="0" smtClean="0"/>
              <a:t>, 1997. Operational calibration of geostationary operational environmental satellite-8 and -9 imagers and sounders,  </a:t>
            </a:r>
            <a:r>
              <a:rPr lang="en-US" sz="2000" i="1" dirty="0" smtClean="0"/>
              <a:t>Applied Optics</a:t>
            </a:r>
            <a:r>
              <a:rPr lang="en-US" sz="2000" dirty="0" smtClean="0"/>
              <a:t>,  vol.36, 6895-6904.</a:t>
            </a:r>
          </a:p>
          <a:p>
            <a:endParaRPr lang="en-US" sz="2000" dirty="0" smtClean="0"/>
          </a:p>
          <a:p>
            <a:r>
              <a:rPr lang="en-US" sz="2000" dirty="0" smtClean="0"/>
              <a:t>Wu, X., T. Stone, F. Yu, and D. Han, 2006a. Vicarious calibration of GOES Imager visible channel using the Moon, </a:t>
            </a:r>
            <a:r>
              <a:rPr lang="en-US" sz="2000" i="1" dirty="0" smtClean="0"/>
              <a:t>Proc SPIE</a:t>
            </a:r>
            <a:r>
              <a:rPr lang="en-US" sz="2000" dirty="0" smtClean="0"/>
              <a:t>, 6296, 62960Z, San Diego, CA.</a:t>
            </a:r>
          </a:p>
          <a:p>
            <a:endParaRPr lang="en-US" sz="2000" dirty="0" smtClean="0"/>
          </a:p>
          <a:p>
            <a:r>
              <a:rPr lang="en-US" sz="2000" dirty="0" smtClean="0"/>
              <a:t>Wu, X., D. Ryan-Howard, T. Stone, G. </a:t>
            </a:r>
            <a:r>
              <a:rPr lang="en-US" sz="2000" dirty="0" err="1" smtClean="0"/>
              <a:t>Sindic-Rancic</a:t>
            </a:r>
            <a:r>
              <a:rPr lang="en-US" sz="2000" dirty="0" smtClean="0"/>
              <a:t>, F. Yu, M. </a:t>
            </a:r>
            <a:r>
              <a:rPr lang="en-US" sz="2000" dirty="0" err="1" smtClean="0"/>
              <a:t>Weinreb</a:t>
            </a:r>
            <a:r>
              <a:rPr lang="en-US" sz="2000" dirty="0" smtClean="0"/>
              <a:t> and M. </a:t>
            </a:r>
            <a:r>
              <a:rPr lang="en-US" sz="2000" dirty="0" err="1" smtClean="0"/>
              <a:t>Grotenhuis</a:t>
            </a:r>
            <a:r>
              <a:rPr lang="en-US" sz="2000" dirty="0" smtClean="0"/>
              <a:t>, 2011, Angular variation of GOES Imager scan mirror reflectance, </a:t>
            </a:r>
            <a:r>
              <a:rPr lang="en-US" sz="2000" i="1" dirty="0" smtClean="0"/>
              <a:t>Proc. SPIE</a:t>
            </a:r>
            <a:r>
              <a:rPr lang="en-US" sz="2000" dirty="0" smtClean="0"/>
              <a:t>, San Diego, CA (poster)</a:t>
            </a:r>
          </a:p>
          <a:p>
            <a:endParaRPr lang="en-US" sz="2000" dirty="0" smtClean="0"/>
          </a:p>
          <a:p>
            <a:r>
              <a:rPr lang="en-US" sz="2000" dirty="0" smtClean="0"/>
              <a:t>Yu, F., X. Wu, T. Stone and G. </a:t>
            </a:r>
            <a:r>
              <a:rPr lang="en-US" sz="2000" dirty="0" err="1" smtClean="0"/>
              <a:t>Sindic-Rancic</a:t>
            </a:r>
            <a:r>
              <a:rPr lang="en-US" sz="2000" dirty="0" smtClean="0"/>
              <a:t>, 2013a. Revisit of GOES visible lunar calibration: Error budget and scan-angle dependent reflectance, </a:t>
            </a:r>
            <a:r>
              <a:rPr lang="en-US" sz="2000" i="1" dirty="0" err="1" smtClean="0"/>
              <a:t>Calcon</a:t>
            </a:r>
            <a:r>
              <a:rPr lang="en-US" sz="2000" i="1" dirty="0" smtClean="0"/>
              <a:t> meeting</a:t>
            </a:r>
            <a:r>
              <a:rPr lang="en-US" sz="2000" dirty="0" smtClean="0"/>
              <a:t>, Logan, UT (oral).</a:t>
            </a:r>
          </a:p>
          <a:p>
            <a:endParaRPr lang="en-US" sz="2000" dirty="0" smtClean="0"/>
          </a:p>
          <a:p>
            <a:r>
              <a:rPr lang="en-US" sz="2000" dirty="0" smtClean="0"/>
              <a:t>Yu, F., X. Wu, T. Stone, and G. </a:t>
            </a:r>
            <a:r>
              <a:rPr lang="en-US" sz="2000" dirty="0" err="1" smtClean="0"/>
              <a:t>Sindic-Rancic</a:t>
            </a:r>
            <a:r>
              <a:rPr lang="en-US" sz="2000" dirty="0" smtClean="0"/>
              <a:t>, 2013b.  Angular Variation of GOES Imager scan-mirror visible reflectivity,  </a:t>
            </a:r>
            <a:r>
              <a:rPr lang="en-US" sz="2000" i="1" dirty="0" smtClean="0"/>
              <a:t>GSICS Quarterly Newsletter</a:t>
            </a:r>
            <a:r>
              <a:rPr lang="en-US" sz="2000" dirty="0" smtClean="0"/>
              <a:t>, Vol. 7 (3), 9-10.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GSICS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The incidence angle dependent emissivity was observed at the infrared channels shortly after GOES-8 began operating in orbit (</a:t>
            </a:r>
            <a:r>
              <a:rPr lang="en-US" sz="3300" dirty="0" err="1" smtClean="0"/>
              <a:t>Weinreb</a:t>
            </a:r>
            <a:r>
              <a:rPr lang="en-US" sz="3300" dirty="0" smtClean="0"/>
              <a:t>  et al. 1997)</a:t>
            </a:r>
          </a:p>
          <a:p>
            <a:pPr lvl="1"/>
            <a:r>
              <a:rPr lang="en-US" dirty="0" smtClean="0"/>
              <a:t>Most apparent when the instrument viewed the space</a:t>
            </a:r>
          </a:p>
          <a:p>
            <a:pPr lvl="1"/>
            <a:r>
              <a:rPr lang="en-US" dirty="0" smtClean="0"/>
              <a:t>Believed caused by the absorption feature of the scan mirror coating material</a:t>
            </a:r>
          </a:p>
          <a:p>
            <a:pPr lvl="1"/>
            <a:r>
              <a:rPr lang="en-US" dirty="0" smtClean="0"/>
              <a:t>Using the space scans as reference, the E-W emissivity variations is characterized with space observations</a:t>
            </a:r>
          </a:p>
          <a:p>
            <a:pPr lvl="1"/>
            <a:r>
              <a:rPr lang="en-US" dirty="0" smtClean="0"/>
              <a:t>No apparent variation in the E-W space outputs for the visible channel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The angular variation of the GOES Imager scan-mirror visible reflectivity  had been suspected in the GOES-10 visible lunar calibration (Wu et al. 2006)</a:t>
            </a:r>
          </a:p>
          <a:p>
            <a:pPr lvl="1"/>
            <a:r>
              <a:rPr lang="en-US" dirty="0" smtClean="0"/>
              <a:t>ROLO lunar irradiance model makes high accurate relatively calibration possible</a:t>
            </a:r>
          </a:p>
          <a:p>
            <a:pPr lvl="1"/>
            <a:r>
              <a:rPr lang="en-US" dirty="0" smtClean="0"/>
              <a:t>Relatively large differences in the ratios between measured and modeled lunar irradiance were observed within one hour difference at two earth sides</a:t>
            </a:r>
          </a:p>
          <a:p>
            <a:pPr lvl="1"/>
            <a:r>
              <a:rPr lang="en-US" dirty="0" smtClean="0"/>
              <a:t>Possible to use the stable lunar surface as reference</a:t>
            </a:r>
          </a:p>
          <a:p>
            <a:endParaRPr lang="en-US" dirty="0" smtClean="0"/>
          </a:p>
          <a:p>
            <a:r>
              <a:rPr lang="en-US" sz="3300" dirty="0" smtClean="0"/>
              <a:t>The angular variation of scan-mirror reflectivity variation was measured in labs (Wu et al. 2011)</a:t>
            </a:r>
          </a:p>
          <a:p>
            <a:pPr lvl="1"/>
            <a:endParaRPr lang="en-US" dirty="0" smtClean="0"/>
          </a:p>
          <a:p>
            <a:r>
              <a:rPr lang="en-US" sz="3300" dirty="0" smtClean="0"/>
              <a:t>During the GOES-15 PLT period, the satellite was rolled northward to trace the Moon to characterize the in-orbit angle dependence of scan-mirror reflectance</a:t>
            </a:r>
            <a:r>
              <a:rPr lang="en-US" sz="3300" dirty="0" smtClean="0"/>
              <a:t>. (Wu et al. 2011 and Yu et al. 2013)</a:t>
            </a:r>
            <a:endParaRPr lang="en-US" sz="3300" dirty="0" smtClean="0"/>
          </a:p>
          <a:p>
            <a:pPr lvl="1"/>
            <a:r>
              <a:rPr lang="en-US" dirty="0" smtClean="0"/>
              <a:t>Early result showed an unexplained pattern (Wu et al. 2011)</a:t>
            </a:r>
          </a:p>
          <a:p>
            <a:pPr lvl="1"/>
            <a:r>
              <a:rPr lang="en-US" dirty="0" smtClean="0"/>
              <a:t>Revisited the GOES-15 PLT lunar calibration data in 2013.   Results were reported in Yu et al. (2013)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822960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NOAA/NESDIS/OSPO for the operation of GOES scheduled lunar observations</a:t>
            </a:r>
          </a:p>
          <a:p>
            <a:endParaRPr lang="en-US" dirty="0" smtClean="0"/>
          </a:p>
          <a:p>
            <a:r>
              <a:rPr lang="en-US" dirty="0" smtClean="0"/>
              <a:t>Drs. Michael </a:t>
            </a:r>
            <a:r>
              <a:rPr lang="en-US" dirty="0" err="1" smtClean="0"/>
              <a:t>Weinreb</a:t>
            </a:r>
            <a:r>
              <a:rPr lang="en-US" dirty="0" smtClean="0"/>
              <a:t> and Ken Mitchell at NOAA/NESDIS/OSPO for the insights of GOES GVAR data structure and the instrument performance during the radiometric calibration process.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talk summarized the GOES Imager scan-mirror visible reflectivity work conducted at NOAA in 2006 and 2013.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GSICS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Observations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4800600" y="1314271"/>
            <a:ext cx="3810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16187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Unscheduled moon Obs.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981200"/>
            <a:ext cx="182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Scheduled monthly moon observation since late 2005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8850" name="Picture 2" descr="Depiction of Multiple Scaning strategies on Full Disk GOES-East 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2963465" cy="2895600"/>
          </a:xfrm>
          <a:prstGeom prst="rect">
            <a:avLst/>
          </a:prstGeom>
          <a:noFill/>
        </p:spPr>
      </p:pic>
      <p:pic>
        <p:nvPicPr>
          <p:cNvPr id="11" name="Picture 12" descr="G12_FDSK_MOON_05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2235200" cy="1676400"/>
          </a:xfrm>
          <a:prstGeom prst="rect">
            <a:avLst/>
          </a:prstGeom>
          <a:noFill/>
        </p:spPr>
      </p:pic>
      <p:pic>
        <p:nvPicPr>
          <p:cNvPr id="78852" name="Picture 4" descr="Depiction of Multiple Scaning strategies on Full Disk GOES-West Footp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2971800" cy="2971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3352800"/>
            <a:ext cx="36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GOES-East routine scanning strategy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3352800"/>
            <a:ext cx="371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GOES-West routine scanning strategy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29200" y="6611779"/>
            <a:ext cx="403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http://www.ospo.noaa.gov/Operations/GOES/west/routine_strategy.html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http://www.ospo.noaa.gov/Operations/GOES/east/routine_strategy.html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 Lunar Calibration – Stray-light effect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GSICS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8" name="Picture 8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505199" cy="2893860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733800" cy="2045751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267200" y="5562600"/>
            <a:ext cx="4876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Different methods used to characterize the background space count</a:t>
            </a:r>
          </a:p>
          <a:p>
            <a:r>
              <a:rPr lang="en-US" sz="2000" dirty="0" smtClean="0"/>
              <a:t>Increased calibration accuracy with derived space counts</a:t>
            </a:r>
          </a:p>
          <a:p>
            <a:r>
              <a:rPr lang="en-US" sz="2000" dirty="0" smtClean="0"/>
              <a:t>Wu et al. (2006)</a:t>
            </a:r>
            <a:endParaRPr lang="en-US" sz="2000" dirty="0"/>
          </a:p>
        </p:txBody>
      </p:sp>
      <p:pic>
        <p:nvPicPr>
          <p:cNvPr id="18" name="Picture 5" descr="98307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2832100" cy="2397501"/>
          </a:xfrm>
          <a:prstGeom prst="rect">
            <a:avLst/>
          </a:prstGeom>
          <a:noFill/>
        </p:spPr>
      </p:pic>
      <p:pic>
        <p:nvPicPr>
          <p:cNvPr id="19" name="Picture 4" descr="moon_histo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76600"/>
            <a:ext cx="2837250" cy="2246113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5791200" y="3124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GOES-10 Lunar Calibration – Paired Lunar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4290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Separated within one hour</a:t>
            </a:r>
          </a:p>
          <a:p>
            <a:r>
              <a:rPr lang="en-US" sz="2000" dirty="0" smtClean="0"/>
              <a:t>Relatively large measured to modeled irradiance </a:t>
            </a:r>
            <a:r>
              <a:rPr lang="en-US" sz="2000" dirty="0" smtClean="0"/>
              <a:t>ratios</a:t>
            </a:r>
            <a:endParaRPr lang="en-US" sz="2000" dirty="0" smtClean="0"/>
          </a:p>
          <a:p>
            <a:r>
              <a:rPr lang="en-US" sz="2000" dirty="0" smtClean="0"/>
              <a:t>Impossible </a:t>
            </a:r>
            <a:r>
              <a:rPr lang="en-US" sz="2000" dirty="0" smtClean="0"/>
              <a:t>due to</a:t>
            </a:r>
            <a:r>
              <a:rPr lang="en-US" sz="2000" dirty="0" smtClean="0"/>
              <a:t> </a:t>
            </a:r>
            <a:r>
              <a:rPr lang="en-US" sz="2000" dirty="0" smtClean="0"/>
              <a:t>instrument degradation</a:t>
            </a:r>
          </a:p>
          <a:p>
            <a:r>
              <a:rPr lang="en-US" sz="2000" dirty="0" smtClean="0"/>
              <a:t>Angular reflectivity was suspected.</a:t>
            </a:r>
          </a:p>
          <a:p>
            <a:r>
              <a:rPr lang="en-US" sz="2000" dirty="0" smtClean="0"/>
              <a:t>Lab measurements showed E-W reflectivity variations at certain scan angles (Wu et al. 2011)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GSICS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066800"/>
            <a:ext cx="5257800" cy="3429000"/>
            <a:chOff x="1752600" y="1981200"/>
            <a:chExt cx="6426784" cy="4016375"/>
          </a:xfrm>
        </p:grpSpPr>
        <p:pic>
          <p:nvPicPr>
            <p:cNvPr id="6" name="Picture 6" descr="g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752600" y="1981200"/>
              <a:ext cx="6426784" cy="4016375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2743200" y="26670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25908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71800" y="27432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24400" y="35814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42672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28600" y="5334000"/>
            <a:ext cx="4114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 dirty="0" err="1">
                <a:solidFill>
                  <a:srgbClr val="FF3300"/>
                </a:solidFill>
              </a:rPr>
              <a:t>i</a:t>
            </a:r>
            <a:r>
              <a:rPr lang="en-US" sz="1400" b="1" dirty="0">
                <a:solidFill>
                  <a:srgbClr val="FF3300"/>
                </a:solidFill>
              </a:rPr>
              <a:t>: Index of Moon </a:t>
            </a:r>
            <a:r>
              <a:rPr lang="en-US" sz="1400" b="1" dirty="0" smtClean="0">
                <a:solidFill>
                  <a:srgbClr val="FF3300"/>
                </a:solidFill>
              </a:rPr>
              <a:t>pixel; </a:t>
            </a:r>
            <a:r>
              <a:rPr lang="en-US" sz="1400" b="1" i="1" dirty="0" err="1" smtClean="0"/>
              <a:t>R</a:t>
            </a:r>
            <a:r>
              <a:rPr lang="en-US" sz="1400" b="1" i="1" baseline="-25000" dirty="0" err="1" smtClean="0"/>
              <a:t>i</a:t>
            </a:r>
            <a:r>
              <a:rPr lang="en-US" sz="1400" b="1" dirty="0"/>
              <a:t>: Radiance from pixel </a:t>
            </a:r>
            <a:r>
              <a:rPr lang="en-US" sz="1400" b="1" dirty="0" smtClean="0"/>
              <a:t>I; S is the pre-launch calibration coefficient to convert count to radiance;  </a:t>
            </a:r>
            <a:r>
              <a:rPr lang="el-GR" sz="1400" b="1" i="1" dirty="0" smtClean="0">
                <a:solidFill>
                  <a:srgbClr val="FF3300"/>
                </a:solidFill>
                <a:cs typeface="Arial" charset="0"/>
              </a:rPr>
              <a:t>ω</a:t>
            </a:r>
            <a:r>
              <a:rPr lang="en-US" sz="1400" b="1" dirty="0" smtClean="0">
                <a:solidFill>
                  <a:srgbClr val="FF3300"/>
                </a:solidFill>
                <a:cs typeface="Arial" charset="0"/>
              </a:rPr>
              <a:t>: </a:t>
            </a:r>
            <a:r>
              <a:rPr lang="en-US" sz="1400" b="1" dirty="0">
                <a:solidFill>
                  <a:srgbClr val="FF3300"/>
                </a:solidFill>
                <a:cs typeface="Arial" charset="0"/>
              </a:rPr>
              <a:t>Solid angle subtended by pixel </a:t>
            </a:r>
            <a:r>
              <a:rPr lang="en-US" sz="1400" b="1" dirty="0" err="1" smtClean="0">
                <a:solidFill>
                  <a:srgbClr val="FF3300"/>
                </a:solidFill>
                <a:cs typeface="Arial" charset="0"/>
              </a:rPr>
              <a:t>i</a:t>
            </a:r>
            <a:r>
              <a:rPr lang="en-US" sz="1400" b="1" dirty="0" smtClean="0">
                <a:solidFill>
                  <a:srgbClr val="FF3300"/>
                </a:solidFill>
                <a:cs typeface="Arial" charset="0"/>
              </a:rPr>
              <a:t> = 28urad x 28urad. </a:t>
            </a:r>
            <a:r>
              <a:rPr lang="en-US" sz="1400" b="1" dirty="0" smtClean="0">
                <a:cs typeface="Arial" charset="0"/>
              </a:rPr>
              <a:t>EW oversampling factor </a:t>
            </a:r>
            <a:r>
              <a:rPr lang="en-US" sz="1400" b="1" i="1" dirty="0" err="1" smtClean="0">
                <a:cs typeface="Arial" charset="0"/>
              </a:rPr>
              <a:t>f</a:t>
            </a:r>
            <a:r>
              <a:rPr lang="en-US" sz="1200" b="1" i="1" dirty="0" err="1" smtClean="0">
                <a:cs typeface="Arial" charset="0"/>
              </a:rPr>
              <a:t>i</a:t>
            </a:r>
            <a:r>
              <a:rPr lang="en-US" sz="1400" b="1" dirty="0" smtClean="0">
                <a:cs typeface="Arial" charset="0"/>
              </a:rPr>
              <a:t>= 1.75</a:t>
            </a:r>
            <a:endParaRPr lang="el-GR" sz="1400" b="1" dirty="0"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715000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Wu et al. 2006, SPIE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52400" y="4800600"/>
            <a:ext cx="47291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/>
              <a:t>E</a:t>
            </a:r>
            <a:r>
              <a:rPr lang="en-US" sz="3200" i="1" baseline="-25000" dirty="0"/>
              <a:t>GOES</a:t>
            </a:r>
            <a:r>
              <a:rPr lang="en-US" sz="3200" i="1" dirty="0"/>
              <a:t> = </a:t>
            </a:r>
            <a:r>
              <a:rPr lang="el-GR" sz="3200" i="1" dirty="0">
                <a:solidFill>
                  <a:srgbClr val="FF0000"/>
                </a:solidFill>
                <a:cs typeface="Arial" charset="0"/>
              </a:rPr>
              <a:t>ω</a:t>
            </a:r>
            <a:r>
              <a:rPr lang="en-US" sz="3200" i="1" dirty="0" err="1">
                <a:cs typeface="Arial" charset="0"/>
              </a:rPr>
              <a:t>S∑</a:t>
            </a:r>
            <a:r>
              <a:rPr lang="en-US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3200" i="1" dirty="0" smtClean="0">
                <a:cs typeface="Arial" charset="0"/>
              </a:rPr>
              <a:t>((</a:t>
            </a:r>
            <a:r>
              <a:rPr lang="en-US" sz="3200" i="1" dirty="0" err="1" smtClean="0">
                <a:cs typeface="Arial" charset="0"/>
              </a:rPr>
              <a:t>C</a:t>
            </a:r>
            <a:r>
              <a:rPr lang="en-US" sz="3200" i="1" baseline="30000" dirty="0" err="1" smtClean="0">
                <a:cs typeface="Arial" charset="0"/>
              </a:rPr>
              <a:t>i</a:t>
            </a:r>
            <a:r>
              <a:rPr lang="en-US" sz="3200" i="1" baseline="-25000" dirty="0" err="1" smtClean="0">
                <a:cs typeface="Arial" charset="0"/>
              </a:rPr>
              <a:t>R</a:t>
            </a:r>
            <a:r>
              <a:rPr lang="en-US" sz="3200" i="1" dirty="0" smtClean="0">
                <a:cs typeface="Arial" charset="0"/>
              </a:rPr>
              <a:t> </a:t>
            </a:r>
            <a:r>
              <a:rPr lang="en-US" sz="3200" i="1" dirty="0">
                <a:cs typeface="Arial" charset="0"/>
              </a:rPr>
              <a:t>– </a:t>
            </a:r>
            <a:r>
              <a:rPr lang="en-US" sz="3200" i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3200" i="1" baseline="-25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3200" i="1" dirty="0" smtClean="0">
                <a:cs typeface="Arial" charset="0"/>
              </a:rPr>
              <a:t>)/</a:t>
            </a:r>
            <a:r>
              <a:rPr lang="en-US" sz="3200" i="1" dirty="0" err="1" smtClean="0">
                <a:cs typeface="Arial" charset="0"/>
              </a:rPr>
              <a:t>f</a:t>
            </a:r>
            <a:r>
              <a:rPr lang="en-US" sz="3200" i="1" baseline="-25000" dirty="0" err="1" smtClean="0">
                <a:cs typeface="Arial" charset="0"/>
              </a:rPr>
              <a:t>i</a:t>
            </a:r>
            <a:r>
              <a:rPr lang="en-US" sz="3200" i="1" dirty="0" smtClean="0">
                <a:cs typeface="Arial" charset="0"/>
              </a:rPr>
              <a:t>)</a:t>
            </a:r>
            <a:endParaRPr lang="en-US" sz="32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GOES-15 PLT Lunar Tracing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010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~17:54Z-19:20Z on Sept. 24, 2010 (DOY267), G15 rolled northward to trace the Moon.</a:t>
            </a:r>
          </a:p>
          <a:p>
            <a:r>
              <a:rPr lang="en-US" sz="2000" dirty="0" smtClean="0"/>
              <a:t>The moon’s phase angle ranged from ~14.5-~16.5 degrees during the 1.5 hours of test period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15" descr="moon_earth_position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4419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15.moon.irrRatio2scana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690" y="1673823"/>
            <a:ext cx="7052310" cy="4803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to Modeled Irradiance Ratio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1219200"/>
          <a:ext cx="2209800" cy="998310"/>
        </p:xfrm>
        <a:graphic>
          <a:graphicData uri="http://schemas.openxmlformats.org/presentationml/2006/ole">
            <p:oleObj spid="_x0000_s74754" name="Equation" r:id="rId4" imgW="952200" imgH="431640" progId="Equation.3">
              <p:embed/>
            </p:oleObj>
          </a:graphicData>
        </a:graphic>
      </p:graphicFrame>
      <p:sp>
        <p:nvSpPr>
          <p:cNvPr id="7" name="Right Brace 6"/>
          <p:cNvSpPr/>
          <p:nvPr/>
        </p:nvSpPr>
        <p:spPr>
          <a:xfrm>
            <a:off x="5029199" y="2819400"/>
            <a:ext cx="1121153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733800"/>
            <a:ext cx="23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~1.5 counts/moon pixel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6019800"/>
            <a:ext cx="47291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/>
              <a:t>E</a:t>
            </a:r>
            <a:r>
              <a:rPr lang="en-US" sz="3200" i="1" baseline="-25000" dirty="0"/>
              <a:t>GOES</a:t>
            </a:r>
            <a:r>
              <a:rPr lang="en-US" sz="3200" i="1" dirty="0"/>
              <a:t> = </a:t>
            </a:r>
            <a:r>
              <a:rPr lang="el-GR" sz="3200" i="1" dirty="0">
                <a:solidFill>
                  <a:srgbClr val="FF0000"/>
                </a:solidFill>
                <a:cs typeface="Arial" charset="0"/>
              </a:rPr>
              <a:t>ω</a:t>
            </a:r>
            <a:r>
              <a:rPr lang="en-US" sz="3200" i="1" dirty="0" err="1">
                <a:cs typeface="Arial" charset="0"/>
              </a:rPr>
              <a:t>S∑</a:t>
            </a:r>
            <a:r>
              <a:rPr lang="en-US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3200" i="1" dirty="0" smtClean="0">
                <a:cs typeface="Arial" charset="0"/>
              </a:rPr>
              <a:t>((</a:t>
            </a:r>
            <a:r>
              <a:rPr lang="en-US" sz="3200" i="1" dirty="0" err="1" smtClean="0">
                <a:cs typeface="Arial" charset="0"/>
              </a:rPr>
              <a:t>C</a:t>
            </a:r>
            <a:r>
              <a:rPr lang="en-US" sz="3200" i="1" baseline="30000" dirty="0" err="1" smtClean="0">
                <a:cs typeface="Arial" charset="0"/>
              </a:rPr>
              <a:t>i</a:t>
            </a:r>
            <a:r>
              <a:rPr lang="en-US" sz="3200" i="1" baseline="-25000" dirty="0" err="1" smtClean="0">
                <a:cs typeface="Arial" charset="0"/>
              </a:rPr>
              <a:t>R</a:t>
            </a:r>
            <a:r>
              <a:rPr lang="en-US" sz="3200" i="1" dirty="0" smtClean="0">
                <a:cs typeface="Arial" charset="0"/>
              </a:rPr>
              <a:t> </a:t>
            </a:r>
            <a:r>
              <a:rPr lang="en-US" sz="3200" i="1" dirty="0">
                <a:cs typeface="Arial" charset="0"/>
              </a:rPr>
              <a:t>– </a:t>
            </a:r>
            <a:r>
              <a:rPr lang="en-US" sz="3200" i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3200" i="1" baseline="-25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3200" i="1" dirty="0" smtClean="0">
                <a:cs typeface="Arial" charset="0"/>
              </a:rPr>
              <a:t>)/</a:t>
            </a:r>
            <a:r>
              <a:rPr lang="en-US" sz="3200" i="1" dirty="0" err="1" smtClean="0">
                <a:cs typeface="Arial" charset="0"/>
              </a:rPr>
              <a:t>f</a:t>
            </a:r>
            <a:r>
              <a:rPr lang="en-US" sz="3200" i="1" baseline="-25000" dirty="0" err="1" smtClean="0">
                <a:cs typeface="Arial" charset="0"/>
              </a:rPr>
              <a:t>i</a:t>
            </a:r>
            <a:r>
              <a:rPr lang="en-US" sz="3200" i="1" dirty="0" smtClean="0">
                <a:cs typeface="Arial" charset="0"/>
              </a:rPr>
              <a:t>)</a:t>
            </a:r>
            <a:endParaRPr lang="en-US" sz="32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 Analysis: Uncertainty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background</a:t>
            </a:r>
          </a:p>
          <a:p>
            <a:pPr lvl="1"/>
            <a:r>
              <a:rPr lang="en-US" dirty="0" smtClean="0"/>
              <a:t>Detector truncation</a:t>
            </a:r>
          </a:p>
          <a:p>
            <a:pPr lvl="1"/>
            <a:r>
              <a:rPr lang="en-US" dirty="0" smtClean="0"/>
              <a:t>Space clamp</a:t>
            </a:r>
          </a:p>
          <a:p>
            <a:r>
              <a:rPr lang="en-US" dirty="0" smtClean="0"/>
              <a:t>Detector noise</a:t>
            </a:r>
          </a:p>
          <a:p>
            <a:r>
              <a:rPr lang="en-US" dirty="0" smtClean="0"/>
              <a:t>Moon pixel number</a:t>
            </a:r>
          </a:p>
          <a:p>
            <a:r>
              <a:rPr lang="en-US" dirty="0" smtClean="0"/>
              <a:t>Stay-light</a:t>
            </a:r>
          </a:p>
          <a:p>
            <a:r>
              <a:rPr lang="en-US" dirty="0" smtClean="0"/>
              <a:t>Oversampling</a:t>
            </a:r>
          </a:p>
          <a:p>
            <a:r>
              <a:rPr lang="en-US" dirty="0" smtClean="0"/>
              <a:t>Incident-angle dependent reflectance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0CC-8DB2-4158-8A3D-3A03D5F5EE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4191000" y="1371600"/>
          <a:ext cx="4673600" cy="990600"/>
        </p:xfrm>
        <a:graphic>
          <a:graphicData uri="http://schemas.openxmlformats.org/presentationml/2006/ole">
            <p:oleObj spid="_x0000_s87041" name="Equation" r:id="rId3" imgW="2044700" imgH="431800" progId="Equation.3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48200" y="2514601"/>
            <a:ext cx="4286250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i="1" dirty="0" smtClean="0"/>
              <a:t>    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/>
              <a:t>: Radiance from pixel </a:t>
            </a:r>
            <a:r>
              <a:rPr lang="en-US" dirty="0" smtClean="0"/>
              <a:t>I;  </a:t>
            </a:r>
            <a:r>
              <a:rPr lang="el-GR" i="1" dirty="0" smtClean="0">
                <a:cs typeface="Arial" charset="0"/>
              </a:rPr>
              <a:t>ω</a:t>
            </a:r>
            <a:r>
              <a:rPr lang="en-US" i="1" baseline="-25000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: Solid angle subtended by pixel </a:t>
            </a:r>
            <a:r>
              <a:rPr lang="en-US" dirty="0" smtClean="0">
                <a:cs typeface="Arial" charset="0"/>
              </a:rPr>
              <a:t>I; </a:t>
            </a:r>
            <a:r>
              <a:rPr lang="en-US" i="1" dirty="0" smtClean="0">
                <a:cs typeface="Arial" charset="0"/>
              </a:rPr>
              <a:t>f</a:t>
            </a:r>
            <a:r>
              <a:rPr lang="en-US" i="1" baseline="-25000" dirty="0" smtClean="0">
                <a:cs typeface="Arial" charset="0"/>
              </a:rPr>
              <a:t> </a:t>
            </a:r>
            <a:r>
              <a:rPr lang="en-US" i="1" baseline="-25000" dirty="0" err="1" smtClean="0"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: oversampling factor; </a:t>
            </a:r>
            <a:r>
              <a:rPr lang="en-US" i="1" dirty="0" smtClean="0"/>
              <a:t>S</a:t>
            </a:r>
            <a:r>
              <a:rPr lang="en-US" dirty="0" smtClean="0"/>
              <a:t>: Prelaunch slope; 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i</a:t>
            </a:r>
            <a:r>
              <a:rPr lang="en-US" i="1" baseline="-25000" dirty="0" err="1" smtClean="0"/>
              <a:t>R</a:t>
            </a:r>
            <a:r>
              <a:rPr lang="en-US" dirty="0" smtClean="0"/>
              <a:t>: Raw count of pixel I; </a:t>
            </a:r>
            <a:r>
              <a:rPr lang="en-US" i="1" dirty="0" smtClean="0"/>
              <a:t>C</a:t>
            </a:r>
            <a:r>
              <a:rPr lang="en-US" i="1" baseline="-25000" dirty="0" smtClean="0"/>
              <a:t>S</a:t>
            </a:r>
            <a:r>
              <a:rPr lang="en-US" dirty="0" smtClean="0"/>
              <a:t>: Space count relevant to 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i</a:t>
            </a:r>
            <a:r>
              <a:rPr lang="en-US" i="1" baseline="-25000" dirty="0" err="1" smtClean="0"/>
              <a:t>R</a:t>
            </a:r>
            <a:endParaRPr lang="en-US" i="1" dirty="0" smtClean="0"/>
          </a:p>
          <a:p>
            <a:pPr algn="l">
              <a:spcBef>
                <a:spcPct val="50000"/>
              </a:spcBef>
            </a:pPr>
            <a:endParaRPr lang="el-GR" i="1" dirty="0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24600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2013, CALCON meeting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1278</Words>
  <Application>Microsoft Office PowerPoint</Application>
  <PresentationFormat>On-screen Show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GOES Imager Lunar Calibration: Angular Variation of the Scan Mirror Visible Reflectivity</vt:lpstr>
      <vt:lpstr>Background</vt:lpstr>
      <vt:lpstr>Slide 3</vt:lpstr>
      <vt:lpstr>Lunar Observations</vt:lpstr>
      <vt:lpstr>GOES-10 Lunar Calibration – Stray-light effect</vt:lpstr>
      <vt:lpstr>GOES-10 Lunar Calibration – Paired Lunar Observations</vt:lpstr>
      <vt:lpstr>GOES-15 PLT Lunar Tracing Event</vt:lpstr>
      <vt:lpstr>Measured to Modeled Irradiance Ratio</vt:lpstr>
      <vt:lpstr>Error Budget Analysis: Uncertainty Components</vt:lpstr>
      <vt:lpstr>Space background</vt:lpstr>
      <vt:lpstr>Detector Noise</vt:lpstr>
      <vt:lpstr>Moon Pixel Numbers</vt:lpstr>
      <vt:lpstr>Stray-light Impact</vt:lpstr>
      <vt:lpstr>Impact of Earth Shine Leak</vt:lpstr>
      <vt:lpstr>Uncertainty Components</vt:lpstr>
      <vt:lpstr>Oversampling Effect</vt:lpstr>
      <vt:lpstr>Preliminary Result of Oversampling Correction</vt:lpstr>
      <vt:lpstr>Conclusions</vt:lpstr>
      <vt:lpstr>References</vt:lpstr>
      <vt:lpstr>Acknowledgements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459</cp:revision>
  <dcterms:created xsi:type="dcterms:W3CDTF">2013-07-15T21:35:39Z</dcterms:created>
  <dcterms:modified xsi:type="dcterms:W3CDTF">2014-03-23T19:44:20Z</dcterms:modified>
</cp:coreProperties>
</file>