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56" r:id="rId3"/>
    <p:sldId id="682" r:id="rId4"/>
    <p:sldId id="691" r:id="rId5"/>
    <p:sldId id="694" r:id="rId6"/>
    <p:sldId id="699" r:id="rId7"/>
    <p:sldId id="696" r:id="rId8"/>
    <p:sldId id="700" r:id="rId9"/>
    <p:sldId id="701" r:id="rId10"/>
    <p:sldId id="705" r:id="rId11"/>
    <p:sldId id="697" r:id="rId12"/>
    <p:sldId id="702" r:id="rId13"/>
    <p:sldId id="706" r:id="rId14"/>
    <p:sldId id="707" r:id="rId15"/>
    <p:sldId id="708" r:id="rId16"/>
    <p:sldId id="698" r:id="rId17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99"/>
    <a:srgbClr val="FFFFFF"/>
    <a:srgbClr val="007C91"/>
    <a:srgbClr val="E5AC14"/>
    <a:srgbClr val="7B428B"/>
    <a:srgbClr val="729615"/>
    <a:srgbClr val="D5D6D2"/>
    <a:srgbClr val="739A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0" autoAdjust="0"/>
    <p:restoredTop sz="94919" autoAdjust="0"/>
  </p:normalViewPr>
  <p:slideViewPr>
    <p:cSldViewPr snapToGrid="0">
      <p:cViewPr>
        <p:scale>
          <a:sx n="66" d="100"/>
          <a:sy n="66" d="100"/>
        </p:scale>
        <p:origin x="-1500" y="-120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90"/>
        <p:guide pos="4879"/>
        <p:guide pos="5556"/>
        <p:guide pos="1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294" y="-126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2075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3208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036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2075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0719" y="9734581"/>
            <a:ext cx="192555" cy="18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 eaLnBrk="0" hangingPunct="0"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C268BD2-D273-4EC7-B4D9-20BB68B024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524" y="4712535"/>
            <a:ext cx="4988628" cy="447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297E77E-B912-4A3E-97AC-4C34047C25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4AF54-3022-4D31-BC73-843E957EB0F4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7E77E-B912-4A3E-97AC-4C34047C25F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7E77E-B912-4A3E-97AC-4C34047C25F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900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98864820-B48C-4CAC-BCF1-5D277C60C903}" type="slidenum">
              <a:rPr lang="de-DE" sz="900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sz="900" b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GB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grpSp>
        <p:nvGrpSpPr>
          <p:cNvPr id="12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3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4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6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7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8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19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20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21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238125"/>
            <a:ext cx="2287588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38125"/>
            <a:ext cx="6713537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752600"/>
            <a:ext cx="43878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738" y="1752600"/>
            <a:ext cx="4389437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2150" y="115888"/>
            <a:ext cx="2232025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115888"/>
            <a:ext cx="6545262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9" name="Rectangle 39"/>
          <p:cNvSpPr>
            <a:spLocks noChangeArrowheads="1"/>
          </p:cNvSpPr>
          <p:nvPr userDrawn="1"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900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FF003109-18B0-4276-A315-D9DAF2E8AA47}" type="slidenum">
              <a:rPr lang="de-DE" sz="900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sz="900" b="0">
              <a:solidFill>
                <a:srgbClr val="5F758D"/>
              </a:solidFill>
              <a:latin typeface="Century Gothic" pitchFamily="34" charset="0"/>
            </a:endParaRPr>
          </a:p>
        </p:txBody>
      </p:sp>
      <p:grpSp>
        <p:nvGrpSpPr>
          <p:cNvPr id="3076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pic>
          <p:nvPicPr>
            <p:cNvPr id="3093" name="Picture 5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sp>
        <p:nvSpPr>
          <p:cNvPr id="30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9626600" y="64770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endParaRPr lang="en-US" sz="2400" b="0">
              <a:latin typeface="Century Gothic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5888"/>
            <a:ext cx="8813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752600"/>
            <a:ext cx="8929687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567" name="Rectangle 7"/>
          <p:cNvSpPr>
            <a:spLocks noChangeArrowheads="1"/>
          </p:cNvSpPr>
          <p:nvPr userDrawn="1"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900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3B12F64E-C43D-4382-8EE5-246A084369BD}" type="slidenum">
              <a:rPr lang="de-DE" sz="900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sz="900" b="0">
              <a:solidFill>
                <a:srgbClr val="5F758D"/>
              </a:solidFill>
              <a:latin typeface="Century Gothic" pitchFamily="34" charset="0"/>
            </a:endParaRPr>
          </a:p>
        </p:txBody>
      </p:sp>
      <p:grpSp>
        <p:nvGrpSpPr>
          <p:cNvPr id="4102" name="Group 8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45056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0" name="Freeform 10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1" name="Freeform 11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2" name="Freeform 12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3" name="Freeform 13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4" name="Freeform 14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5" name="Freeform 15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6" name="Freeform 16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450577" name="Freeform 17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GB"/>
            </a:p>
          </p:txBody>
        </p:sp>
        <p:pic>
          <p:nvPicPr>
            <p:cNvPr id="4112" name="Picture 1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952500" indent="-3841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2pPr>
      <a:lvl3pPr marL="1527175" indent="-3841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3pPr>
      <a:lvl4pPr marL="2100263" indent="-3825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4pPr>
      <a:lvl5pPr marL="2662238" indent="-3714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5pPr>
      <a:lvl6pPr marL="3119438" indent="-371475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6pPr>
      <a:lvl7pPr marL="3576638" indent="-371475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7pPr>
      <a:lvl8pPr marL="4033838" indent="-371475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8pPr>
      <a:lvl9pPr marL="4491038" indent="-371475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arth.esa.int./aos/S3VT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.esa.int./aos/S3VT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smtClean="0"/>
              <a:t>EUMETSAT</a:t>
            </a:r>
            <a:endParaRPr lang="en-GB" smtClean="0"/>
          </a:p>
        </p:txBody>
      </p:sp>
      <p:sp>
        <p:nvSpPr>
          <p:cNvPr id="7171" name="Rectangle 4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smtClean="0"/>
              <a:t>Monitoring weather and climate from space</a:t>
            </a:r>
          </a:p>
        </p:txBody>
      </p:sp>
      <p:sp>
        <p:nvSpPr>
          <p:cNvPr id="7173" name="Text Box 47"/>
          <p:cNvSpPr txBox="1">
            <a:spLocks noChangeArrowheads="1"/>
          </p:cNvSpPr>
          <p:nvPr/>
        </p:nvSpPr>
        <p:spPr bwMode="auto">
          <a:xfrm>
            <a:off x="624114" y="5343753"/>
            <a:ext cx="89988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800" b="0" dirty="0" smtClean="0"/>
              <a:t>Preparations of inter-comparisons between AVHRR and IASI </a:t>
            </a:r>
            <a:r>
              <a:rPr lang="en-GB" sz="2800" b="0" dirty="0" smtClean="0"/>
              <a:t>towards </a:t>
            </a:r>
            <a:r>
              <a:rPr lang="en-GB" sz="2800" b="0" dirty="0" smtClean="0"/>
              <a:t>SLSTR</a:t>
            </a:r>
            <a:endParaRPr lang="en-GB" sz="2800" b="0" dirty="0" smtClean="0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819774" y="6299428"/>
            <a:ext cx="185828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0" dirty="0" smtClean="0">
                <a:solidFill>
                  <a:srgbClr val="00B0F0"/>
                </a:solidFill>
              </a:rPr>
              <a:t>Anne O’Carroll</a:t>
            </a:r>
            <a:endParaRPr lang="en-GB" sz="18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SLSTR products and algorithms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44" y="1505859"/>
            <a:ext cx="9467169" cy="412568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Core products: </a:t>
            </a:r>
          </a:p>
          <a:p>
            <a:r>
              <a:rPr lang="en-GB" dirty="0" smtClean="0"/>
              <a:t>Sea surface temperature</a:t>
            </a:r>
          </a:p>
          <a:p>
            <a:pPr lvl="1"/>
            <a:r>
              <a:rPr lang="en-GB" dirty="0" smtClean="0"/>
              <a:t>Following AATSR reprocessing (ARC) with TCWV banding</a:t>
            </a:r>
          </a:p>
          <a:p>
            <a:r>
              <a:rPr lang="en-GB" dirty="0" smtClean="0"/>
              <a:t>Land surface temperature</a:t>
            </a:r>
          </a:p>
          <a:p>
            <a:r>
              <a:rPr lang="en-GB" dirty="0" smtClean="0"/>
              <a:t>Aerosol optical depth and fire </a:t>
            </a:r>
            <a:r>
              <a:rPr lang="en-GB" dirty="0" err="1" smtClean="0"/>
              <a:t>radiative</a:t>
            </a:r>
            <a:r>
              <a:rPr lang="en-GB" dirty="0" smtClean="0"/>
              <a:t> power (EC request)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Will be able to support:</a:t>
            </a:r>
          </a:p>
          <a:p>
            <a:r>
              <a:rPr lang="en-GB" dirty="0" smtClean="0"/>
              <a:t>Lake surface water temperature, Ice surface temperature</a:t>
            </a:r>
          </a:p>
          <a:p>
            <a:r>
              <a:rPr lang="en-GB" dirty="0" smtClean="0"/>
              <a:t>Cloud products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8686" y="5878284"/>
            <a:ext cx="9467169" cy="5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7825" lvl="0" indent="-377825" eaLnBrk="0" hangingPunct="0">
              <a:spcBef>
                <a:spcPct val="20000"/>
              </a:spcBef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ATBDs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b="0" kern="0" dirty="0" smtClean="0">
                <a:solidFill>
                  <a:srgbClr val="00B0F0"/>
                </a:solidFill>
                <a:latin typeface="+mn-lt"/>
              </a:rPr>
              <a:t>available from https://sentinel.esa.int/web/sentinel/home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Sentinel-3 Validation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45" y="1433285"/>
            <a:ext cx="8929687" cy="4604658"/>
          </a:xfrm>
        </p:spPr>
        <p:txBody>
          <a:bodyPr/>
          <a:lstStyle/>
          <a:p>
            <a:r>
              <a:rPr lang="en-GB" dirty="0" smtClean="0"/>
              <a:t>Sentinel-3 Validation Team first meeting November 2013</a:t>
            </a:r>
          </a:p>
          <a:p>
            <a:r>
              <a:rPr lang="en-GB" dirty="0" smtClean="0"/>
              <a:t>S3VT call pages </a:t>
            </a:r>
            <a:r>
              <a:rPr lang="en-GB" dirty="0" smtClean="0">
                <a:hlinkClick r:id="rId2"/>
              </a:rPr>
              <a:t>http://earth.esa.int./aos/S3VT</a:t>
            </a:r>
            <a:endParaRPr lang="en-GB" dirty="0" smtClean="0"/>
          </a:p>
          <a:p>
            <a:pPr lvl="1"/>
            <a:r>
              <a:rPr lang="en-GB" dirty="0" smtClean="0"/>
              <a:t>Rolling call, more submissions invited</a:t>
            </a:r>
          </a:p>
          <a:p>
            <a:pPr lvl="1"/>
            <a:r>
              <a:rPr lang="en-GB" dirty="0" smtClean="0"/>
              <a:t>Contains Cal/Val plan, MRTD, ATBD...</a:t>
            </a:r>
          </a:p>
          <a:p>
            <a:r>
              <a:rPr lang="en-GB" dirty="0" smtClean="0"/>
              <a:t>Four sub-groups: Temperature, Ocean Colour, Altimetry, Land</a:t>
            </a:r>
          </a:p>
          <a:p>
            <a:r>
              <a:rPr lang="en-GB" dirty="0" smtClean="0"/>
              <a:t>Aim and objective:</a:t>
            </a:r>
          </a:p>
          <a:p>
            <a:endParaRPr lang="en-GB" dirty="0" smtClean="0"/>
          </a:p>
          <a:p>
            <a:pPr>
              <a:buNone/>
            </a:pPr>
            <a:r>
              <a:rPr lang="en-GB" sz="2000" b="1" i="1" dirty="0" smtClean="0">
                <a:solidFill>
                  <a:srgbClr val="00B0F0"/>
                </a:solidFill>
                <a:ea typeface="ＭＳ Ｐゴシック" charset="0"/>
              </a:rPr>
              <a:t>“</a:t>
            </a:r>
            <a:r>
              <a:rPr lang="en-GB" sz="2000" dirty="0" smtClean="0">
                <a:solidFill>
                  <a:srgbClr val="00B0F0"/>
                </a:solidFill>
              </a:rPr>
              <a:t>To engage world-class expertise and activities, through mutual benefit collaboration, that support the implementation of the Sentinel-3 validation activities and ensure the best possible outcomes for the Sentinel-3 mission</a:t>
            </a:r>
            <a:r>
              <a:rPr lang="en-GB" sz="2000" b="1" i="1" dirty="0" smtClean="0">
                <a:solidFill>
                  <a:srgbClr val="00B0F0"/>
                </a:solidFill>
                <a:ea typeface="ＭＳ Ｐゴシック" charset="0"/>
              </a:rPr>
              <a:t>. </a:t>
            </a:r>
            <a:r>
              <a:rPr lang="en-GB" sz="2000" dirty="0" smtClean="0">
                <a:solidFill>
                  <a:srgbClr val="00B0F0"/>
                </a:solidFill>
                <a:ea typeface="ＭＳ Ｐゴシック" charset="0"/>
              </a:rPr>
              <a:t>To provide independent validation evidence, experimental data and recommendations”</a:t>
            </a:r>
            <a:endParaRPr lang="en-GB" sz="20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esa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76045"/>
            <a:ext cx="1979712" cy="781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74" y="0"/>
            <a:ext cx="8813800" cy="1152525"/>
          </a:xfrm>
        </p:spPr>
        <p:txBody>
          <a:bodyPr/>
          <a:lstStyle/>
          <a:p>
            <a:r>
              <a:rPr lang="en-GB" dirty="0" smtClean="0"/>
              <a:t>S3VT-Temperature team members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44443" y="950086"/>
          <a:ext cx="8568952" cy="498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60"/>
                <a:gridCol w="4557980"/>
                <a:gridCol w="824769"/>
                <a:gridCol w="198354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Team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Country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Leading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institution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Nightingale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by In Situ Infrared Radiometry (VISIR)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STFC Rutherford Appleton Laboratory</a:t>
                      </a: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Barciela Rosa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of Sentinel-3 Sea Surface Temperature data in Met Office products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 Office</a:t>
                      </a: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Minnett Peter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Ship-board radiometric measurements of the ocean skin surface temperature to validate the SLSTR retrievals.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Miami</a:t>
                      </a: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Beggs Helen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 Australian Ship Sea Surface Temperature for SLSTR validation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Bureau of Meteorology</a:t>
                      </a:r>
                    </a:p>
                  </a:txBody>
                  <a:tcPr marL="9525" marR="9525" marT="9525" marB="0" anchor="b"/>
                </a:tc>
              </a:tr>
              <a:tr h="6402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Høyer Jacob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Arctic SLSTR Sea and Ice Surface Temperature validation group (ASSIST)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Ocean and Ice, Danish Meteorological Institute</a:t>
                      </a: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Mittaz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Jonathan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of SLSTR radiances using GSICS and low level calibration data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CICS/ESSIC University of Maryland</a:t>
                      </a:r>
                    </a:p>
                  </a:txBody>
                  <a:tcPr marL="9525" marR="9525" marT="9525" marB="0" anchor="b"/>
                </a:tc>
              </a:tr>
              <a:tr h="6402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Wimmer Werenfrid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ISAR-S3V - Infrared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Shipborne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Autonomous Radiometry for Sentinel-3 SLSTR Validation:  Continuity of long-term Biscay validation data set bridging from AATSR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Southampton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dirty="0" smtClean="0">
                          <a:latin typeface="Calibri" pitchFamily="34" charset="0"/>
                          <a:cs typeface="Calibri" pitchFamily="34" charset="0"/>
                        </a:rPr>
                        <a:t>Dybkjær</a:t>
                      </a:r>
                    </a:p>
                    <a:p>
                      <a:pPr algn="l" fontAlgn="b"/>
                      <a:r>
                        <a:rPr lang="en-GB" sz="1400" b="0" dirty="0" smtClean="0">
                          <a:latin typeface="Calibri" pitchFamily="34" charset="0"/>
                          <a:cs typeface="Calibri" pitchFamily="34" charset="0"/>
                        </a:rPr>
                        <a:t>Gorm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of S-3 SLSTR SST and IST at High Latitudes from buoys by the EUMETSAT OSI SAF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ORWAY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Norwegian Meteorological Institute</a:t>
                      </a:r>
                    </a:p>
                  </a:txBody>
                  <a:tcPr marL="9525" marR="9525" marT="9525" marB="0" anchor="b"/>
                </a:tc>
              </a:tr>
              <a:tr h="4132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Corlett Gary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Continuity of the ARC/SST_CCI SST CDR with SLSTR (CAST)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Leicester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995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DiGiacomo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Paul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STAR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Validation Support for Sentinel-3: Ocean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Color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Sea Surface Temperature and Land Surface Temperature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NOAA/NESDIS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 descr="es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6045"/>
            <a:ext cx="1979712" cy="781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SLSTR Cal/Val Implementation at EUMETSAT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1" y="1752599"/>
            <a:ext cx="9619569" cy="448854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Sentinel-3 Cal/Val plan (V1, V2 under development) available from: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http://earth.esa.int./aos/S3VT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Main EUMETSAT activities include:</a:t>
            </a:r>
          </a:p>
          <a:p>
            <a:r>
              <a:rPr lang="en-GB" dirty="0" smtClean="0"/>
              <a:t>Routine monitoring and quality control</a:t>
            </a:r>
          </a:p>
          <a:p>
            <a:r>
              <a:rPr lang="en-GB" dirty="0" smtClean="0"/>
              <a:t>OSI-SAF SLSTR SST MDB with drifting buoys, moored buoys, ships, and ability to compare with SST products from other sensors</a:t>
            </a:r>
          </a:p>
          <a:p>
            <a:r>
              <a:rPr lang="en-GB" dirty="0" smtClean="0"/>
              <a:t>SLSTR-IASI level 1 inter-comparisons (GSICS)</a:t>
            </a:r>
          </a:p>
          <a:p>
            <a:r>
              <a:rPr lang="en-GB" dirty="0" smtClean="0"/>
              <a:t>Close inter-actions with Mission Performance Centre and Expert Support Laboratories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31" y="0"/>
            <a:ext cx="9695769" cy="1448027"/>
          </a:xfrm>
        </p:spPr>
        <p:txBody>
          <a:bodyPr/>
          <a:lstStyle/>
          <a:p>
            <a:r>
              <a:rPr lang="en-GB" dirty="0" smtClean="0"/>
              <a:t>LEO/LEO inter-calibration including L0 counts/temps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1803"/>
            <a:ext cx="508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3399"/>
                </a:solidFill>
              </a:rPr>
              <a:t> Work on LEO/LEO to begin in </a:t>
            </a:r>
            <a:r>
              <a:rPr lang="en-GB" sz="2400" b="0" dirty="0" smtClean="0">
                <a:solidFill>
                  <a:srgbClr val="003399"/>
                </a:solidFill>
              </a:rPr>
              <a:t>2014/2015 </a:t>
            </a:r>
            <a:r>
              <a:rPr lang="en-GB" sz="2400" b="0" dirty="0" smtClean="0">
                <a:solidFill>
                  <a:srgbClr val="003399"/>
                </a:solidFill>
              </a:rPr>
              <a:t>in preparation for </a:t>
            </a:r>
            <a:r>
              <a:rPr lang="en-GB" sz="2400" b="0" dirty="0" smtClean="0">
                <a:solidFill>
                  <a:srgbClr val="003399"/>
                </a:solidFill>
              </a:rPr>
              <a:t>S3</a:t>
            </a:r>
            <a:endParaRPr lang="en-GB" sz="2400" b="0" dirty="0" smtClean="0">
              <a:solidFill>
                <a:srgbClr val="003399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3399"/>
                </a:solidFill>
              </a:rPr>
              <a:t> Development using AVHRR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03399"/>
                </a:solidFill>
              </a:rPr>
              <a:t> Prep of methods using </a:t>
            </a:r>
            <a:r>
              <a:rPr lang="en-GB" sz="2400" b="0" dirty="0" smtClean="0">
                <a:solidFill>
                  <a:srgbClr val="003399"/>
                </a:solidFill>
              </a:rPr>
              <a:t>AATSR</a:t>
            </a:r>
          </a:p>
          <a:p>
            <a:pPr lvl="1" algn="l"/>
            <a:endParaRPr lang="en-GB" sz="2400" b="0" dirty="0" smtClean="0">
              <a:solidFill>
                <a:srgbClr val="003399"/>
              </a:solidFill>
            </a:endParaRPr>
          </a:p>
          <a:p>
            <a:pPr algn="l"/>
            <a:r>
              <a:rPr lang="en-GB" sz="2400" b="0" dirty="0" smtClean="0">
                <a:solidFill>
                  <a:srgbClr val="003399"/>
                </a:solidFill>
              </a:rPr>
              <a:t>-&gt; Study by Leicester University on the inter-comparison of IASI/AATSR calibrated radiances provided recommendations for SLSTR collocations </a:t>
            </a:r>
            <a:r>
              <a:rPr lang="en-GB" sz="2400" b="0" i="1" dirty="0" smtClean="0">
                <a:solidFill>
                  <a:srgbClr val="00B0F0"/>
                </a:solidFill>
              </a:rPr>
              <a:t>(Remedios et al, EUM conf 2013)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550" y="1335312"/>
            <a:ext cx="4958451" cy="35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462511"/>
            <a:ext cx="963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1" dirty="0" smtClean="0">
                <a:solidFill>
                  <a:srgbClr val="003399"/>
                </a:solidFill>
              </a:rPr>
              <a:t>-&gt; </a:t>
            </a:r>
            <a:r>
              <a:rPr lang="en-GB" sz="2400" b="0" dirty="0" smtClean="0">
                <a:solidFill>
                  <a:srgbClr val="003399"/>
                </a:solidFill>
              </a:rPr>
              <a:t>Output of L0 counts and temperatures with the collocations. This enables new SLSTR calibrations to be derived (University of Reading) e.g. SRF, non-linearity functions, and assessed using GSICS</a:t>
            </a:r>
            <a:endParaRPr lang="en-GB" sz="2400" b="0" i="1" dirty="0" smtClean="0">
              <a:solidFill>
                <a:srgbClr val="003399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2400" b="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Future benefits and thoughts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1086"/>
            <a:ext cx="9717314" cy="4760685"/>
          </a:xfrm>
        </p:spPr>
        <p:txBody>
          <a:bodyPr/>
          <a:lstStyle/>
          <a:p>
            <a:r>
              <a:rPr lang="en-GB" dirty="0" smtClean="0"/>
              <a:t>NRT collocations of SLSTR and AVHRR with a IASI reference, including L0 data, within the GSICS framework, enables:</a:t>
            </a:r>
          </a:p>
          <a:p>
            <a:pPr lvl="1"/>
            <a:r>
              <a:rPr lang="en-GB" dirty="0" smtClean="0"/>
              <a:t>Full uncertainty analysis and stability assessment</a:t>
            </a:r>
          </a:p>
          <a:p>
            <a:pPr lvl="1"/>
            <a:r>
              <a:rPr lang="en-GB" dirty="0" smtClean="0"/>
              <a:t>Full calibration characterisation and testing of new SRF’s and non-linearity functions</a:t>
            </a:r>
          </a:p>
          <a:p>
            <a:pPr lvl="1"/>
            <a:r>
              <a:rPr lang="en-GB" dirty="0" smtClean="0"/>
              <a:t>Mutual benefits for SLSTR and AVHRR comparisons with IASI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Also paves the way for possible future analyses using 3-way error analysis (triple collocation) to determine standard deviation of uncertainty on each observation type, assuming uncorrelated uncertainties between observation types.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6" y="188685"/>
            <a:ext cx="8813800" cy="992642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12800" y="1868714"/>
            <a:ext cx="8171543" cy="4052888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Infra-red LEO inter-comparisons with IASI reference</a:t>
            </a:r>
          </a:p>
          <a:p>
            <a:pPr lvl="1"/>
            <a:r>
              <a:rPr lang="en-GB" dirty="0" smtClean="0"/>
              <a:t>Background, perspective, examples and previous papers in literature</a:t>
            </a:r>
          </a:p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Cal/Val preparations for Sentinel-3 SLSTR</a:t>
            </a:r>
          </a:p>
          <a:p>
            <a:pPr lvl="1"/>
            <a:r>
              <a:rPr lang="en-GB" dirty="0" smtClean="0"/>
              <a:t>SLSTR details, Cal/Val plans, Plans for inter-comparisons with IASI (GSICS preparation)</a:t>
            </a:r>
          </a:p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Future benefits and thoughts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4488" y="319088"/>
            <a:ext cx="9902598" cy="1152525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Infra-red LEO inter-comparisons with IASI reference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Background and perspective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4173" y="1523999"/>
            <a:ext cx="4383314" cy="513805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To extend GSICS system for infra-red LEO/LEO inter-comparisons, firstly for AVHRR-IASI, later for SLSTR-IASI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Important NRT monitoring activities for SLSTR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Example of AVHRR-IASI inter-comparisons in </a:t>
            </a:r>
            <a:r>
              <a:rPr lang="en-GB" dirty="0" smtClean="0">
                <a:solidFill>
                  <a:srgbClr val="00B0F0"/>
                </a:solidFill>
              </a:rPr>
              <a:t>Mittaz et al, 2011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7" name="Picture 6" descr="mittaz_2011_f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086" y="3482893"/>
            <a:ext cx="4441371" cy="3375107"/>
          </a:xfrm>
          <a:prstGeom prst="rect">
            <a:avLst/>
          </a:prstGeom>
        </p:spPr>
      </p:pic>
      <p:pic>
        <p:nvPicPr>
          <p:cNvPr id="9" name="Picture 8" descr="msg3-iasi_20131116_2130_bias_ts_IR12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1657" y="1318460"/>
            <a:ext cx="2634343" cy="1975758"/>
          </a:xfrm>
          <a:prstGeom prst="rect">
            <a:avLst/>
          </a:prstGeom>
        </p:spPr>
      </p:pic>
      <p:pic>
        <p:nvPicPr>
          <p:cNvPr id="10" name="Picture 9" descr="gsics_Web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3519" y="1348259"/>
            <a:ext cx="3036764" cy="18739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Bridging the gap between AATSR and SLSTR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0"/>
            <a:ext cx="9492343" cy="4818743"/>
          </a:xfrm>
        </p:spPr>
        <p:txBody>
          <a:bodyPr/>
          <a:lstStyle/>
          <a:p>
            <a:r>
              <a:rPr lang="en-GB" dirty="0" smtClean="0"/>
              <a:t>The loss of ENVISAT in April 2012 had lead to a ‘gap’ in dual-view high accuracy SST data, whose needs include being used as a reference by many L4 SST analyses and important contributions to Climate Data Records.</a:t>
            </a:r>
          </a:p>
          <a:p>
            <a:r>
              <a:rPr lang="en-GB" dirty="0" smtClean="0"/>
              <a:t>The gap will continue until the launch of Sentinel-3 SLSTR, currently scheduled for 30 June 2015 (July-September launch window).</a:t>
            </a:r>
          </a:p>
          <a:p>
            <a:r>
              <a:rPr lang="en-GB" dirty="0" smtClean="0"/>
              <a:t>Community approach to ‘filling’ the gap and ‘bridging’ the gap will use IASI data due to stability and characterisation. </a:t>
            </a:r>
            <a:r>
              <a:rPr lang="en-GB" dirty="0" err="1" smtClean="0"/>
              <a:t>Metop</a:t>
            </a:r>
            <a:r>
              <a:rPr lang="en-GB" dirty="0" smtClean="0"/>
              <a:t>-A data needed for an overlap with AATSR, hopefully </a:t>
            </a:r>
            <a:r>
              <a:rPr lang="en-GB" dirty="0" err="1" smtClean="0"/>
              <a:t>Metop</a:t>
            </a:r>
            <a:r>
              <a:rPr lang="en-GB" dirty="0" smtClean="0"/>
              <a:t>-A overlap with SLSTR. </a:t>
            </a:r>
            <a:r>
              <a:rPr lang="en-GB" dirty="0" err="1" smtClean="0"/>
              <a:t>Metop</a:t>
            </a:r>
            <a:r>
              <a:rPr lang="en-GB" dirty="0" smtClean="0"/>
              <a:t>-B data needed in contingency.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AVHRR </a:t>
            </a:r>
            <a:r>
              <a:rPr lang="en-GB" dirty="0" smtClean="0"/>
              <a:t>inter-comparisons with IASI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/>
              <a:t>AVHRR inter-comparisons with IASI in GSICS</a:t>
            </a:r>
          </a:p>
          <a:p>
            <a:pPr lvl="0"/>
            <a:r>
              <a:rPr lang="en-GB" dirty="0" smtClean="0"/>
              <a:t>Build on methodologies and work in the literature for a NRT monitoring capability</a:t>
            </a:r>
          </a:p>
          <a:p>
            <a:pPr lvl="0"/>
            <a:r>
              <a:rPr lang="en-GB" dirty="0" smtClean="0"/>
              <a:t>Same platform</a:t>
            </a:r>
          </a:p>
          <a:p>
            <a:pPr lvl="0"/>
            <a:r>
              <a:rPr lang="en-GB" dirty="0" smtClean="0"/>
              <a:t>Important contribution to bridging the AATSR/SLSTR gap and contributing to CDRs in the period.</a:t>
            </a:r>
          </a:p>
          <a:p>
            <a:pPr lvl="0"/>
            <a:r>
              <a:rPr lang="en-GB" dirty="0" smtClean="0"/>
              <a:t>First LEO/LEO infra-red comparisons.</a:t>
            </a:r>
          </a:p>
          <a:p>
            <a:pPr lvl="0"/>
            <a:r>
              <a:rPr lang="en-GB" dirty="0" smtClean="0"/>
              <a:t>Provides preliminary preparation for SLSTR.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31" y="0"/>
            <a:ext cx="8813800" cy="769483"/>
          </a:xfrm>
        </p:spPr>
        <p:txBody>
          <a:bodyPr/>
          <a:lstStyle/>
          <a:p>
            <a:r>
              <a:rPr lang="en-GB" dirty="0" smtClean="0"/>
              <a:t>AATSR/IASI inter-comparisons: examples</a:t>
            </a:r>
            <a:endParaRPr lang="en-GB" dirty="0"/>
          </a:p>
        </p:txBody>
      </p:sp>
      <p:pic>
        <p:nvPicPr>
          <p:cNvPr id="4" name="Content Placeholder 3" descr="remedios_iasislstr_resul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672114"/>
            <a:ext cx="4254699" cy="3185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0685" y="4136571"/>
            <a:ext cx="4898571" cy="159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dirty="0" smtClean="0">
                <a:solidFill>
                  <a:srgbClr val="003399"/>
                </a:solidFill>
              </a:rPr>
              <a:t>Study by Leicester University on the inter-comparison of IASI/AATSR calibrated radiances </a:t>
            </a:r>
            <a:r>
              <a:rPr lang="en-GB" sz="2400" b="0" i="1" dirty="0" smtClean="0">
                <a:solidFill>
                  <a:srgbClr val="00B0F0"/>
                </a:solidFill>
              </a:rPr>
              <a:t>(Remedios et al, EUM conf 2013)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14" y="1429656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3399"/>
                </a:solidFill>
              </a:rPr>
              <a:t>Inter-comparison of integrated IASI and AATSR radiances at 11 and 12 microns </a:t>
            </a:r>
            <a:r>
              <a:rPr lang="en-GB" sz="2400" b="0" i="1" dirty="0" smtClean="0">
                <a:solidFill>
                  <a:srgbClr val="00B0F0"/>
                </a:solidFill>
              </a:rPr>
              <a:t>(Illingworth et al, Atmos. Chem. Phys. 2009)</a:t>
            </a:r>
          </a:p>
        </p:txBody>
      </p:sp>
      <p:pic>
        <p:nvPicPr>
          <p:cNvPr id="7" name="Picture 6" descr="illingworth_fig4and5_20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675" y="733651"/>
            <a:ext cx="5707326" cy="2909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31" y="202973"/>
            <a:ext cx="9220426" cy="1152525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Cal/Val preparations for Copernicus Sentinel-3 SLSTR</a:t>
            </a:r>
            <a:b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GB" dirty="0" smtClean="0"/>
              <a:t>EUMETSAT Sentinel-3 marine centre</a:t>
            </a:r>
            <a:endParaRPr lang="en-GB" dirty="0"/>
          </a:p>
        </p:txBody>
      </p:sp>
      <p:pic>
        <p:nvPicPr>
          <p:cNvPr id="4" name="Picture 7" descr="sentinel-3_image_instruments_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6200"/>
            <a:ext cx="4353103" cy="32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13943" y="1418771"/>
            <a:ext cx="5392057" cy="33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kern="0" dirty="0" smtClean="0">
                <a:solidFill>
                  <a:srgbClr val="003399"/>
                </a:solidFill>
                <a:latin typeface="+mn-lt"/>
              </a:rPr>
              <a:t>ESA – Implementation of Copernicus Space Component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EUMETSAT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Operation of spacecraft during routine operations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kern="0" noProof="0" dirty="0" smtClean="0">
                <a:solidFill>
                  <a:srgbClr val="003399"/>
                </a:solidFill>
                <a:latin typeface="+mn-lt"/>
              </a:rPr>
              <a:t>Level 0 and Level 1 product generation at ESA and EUMETSAT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ESA – Level 2 land products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5943" y="4851400"/>
            <a:ext cx="9891486" cy="17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Sentinel-3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marine centre -&gt; EUMETSAT (Level 2 marine products)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EUMETCast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EUMETSAT data centre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kern="0" baseline="0" dirty="0" smtClean="0">
                <a:solidFill>
                  <a:srgbClr val="003399"/>
                </a:solidFill>
                <a:latin typeface="+mn-lt"/>
              </a:rPr>
              <a:t>Launch</a:t>
            </a:r>
            <a:r>
              <a:rPr lang="en-GB" sz="2400" b="0" kern="0" dirty="0" smtClean="0">
                <a:solidFill>
                  <a:srgbClr val="003399"/>
                </a:solidFill>
                <a:latin typeface="+mn-lt"/>
              </a:rPr>
              <a:t> planned for 30 June 2015 (July to September)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SLSTR instrument and geometry</a:t>
            </a:r>
            <a:endParaRPr lang="en-GB" dirty="0"/>
          </a:p>
        </p:txBody>
      </p:sp>
      <p:pic>
        <p:nvPicPr>
          <p:cNvPr id="4" name="Content Placeholder 3" descr="slstr_geomet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1890" y="1353105"/>
            <a:ext cx="4754110" cy="41042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462314"/>
            <a:ext cx="5486400" cy="51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kern="0" noProof="0" dirty="0" smtClean="0">
                <a:solidFill>
                  <a:srgbClr val="003399"/>
                </a:solidFill>
                <a:latin typeface="+mn-lt"/>
              </a:rPr>
              <a:t>Based upon AATSR but with a wider swath and nine spectral channels with an additional two optimised for fire monitoring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0" kern="0" dirty="0" smtClean="0">
                <a:solidFill>
                  <a:srgbClr val="003399"/>
                </a:solidFill>
                <a:latin typeface="+mn-lt"/>
              </a:rPr>
              <a:t>Conical scanning imaging radiometer with along-track scanning dual-view capability</a:t>
            </a:r>
            <a:endParaRPr lang="en-GB" sz="2400" b="0" kern="0" noProof="0" dirty="0" smtClean="0">
              <a:solidFill>
                <a:srgbClr val="003399"/>
              </a:solidFill>
              <a:latin typeface="+mn-lt"/>
            </a:endParaRPr>
          </a:p>
          <a:p>
            <a:pPr marL="377825" lvl="0" indent="-377825" eaLnBrk="0" hangingPunct="0">
              <a:spcBef>
                <a:spcPct val="20000"/>
              </a:spcBef>
              <a:buFontTx/>
              <a:buChar char="•"/>
            </a:pPr>
            <a:r>
              <a:rPr lang="en-GB" sz="2400" b="0" dirty="0" smtClean="0">
                <a:solidFill>
                  <a:srgbClr val="003399"/>
                </a:solidFill>
                <a:latin typeface="+mn-lt"/>
              </a:rPr>
              <a:t>Wavelengths used are 0.55µm, 0.66µm, 0.87µm, 1.375 µm, 1.6µm, 2.25 µm, 3.7µm, 11µm and 12µm plus fire channels </a:t>
            </a:r>
          </a:p>
          <a:p>
            <a:pPr marL="377825" lvl="0" indent="-377825" eaLnBrk="0" hangingPunct="0">
              <a:spcBef>
                <a:spcPct val="20000"/>
              </a:spcBef>
              <a:buFontTx/>
              <a:buChar char="•"/>
            </a:pPr>
            <a:r>
              <a:rPr lang="en-GB" sz="2400" b="0" dirty="0" smtClean="0">
                <a:solidFill>
                  <a:srgbClr val="003399"/>
                </a:solidFill>
                <a:latin typeface="+mn-lt"/>
              </a:rPr>
              <a:t>Accuracy requirement ±0.3K; temporal stability of 0.1K/decade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8857" y="5954485"/>
            <a:ext cx="4230914" cy="11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7825" lvl="0" indent="-377825" eaLnBrk="0" hangingPunct="0">
              <a:spcBef>
                <a:spcPct val="20000"/>
              </a:spcBef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Donlon et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RSE, 2012 for further instrument details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SLSTR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709057"/>
            <a:ext cx="9365569" cy="405288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Pre-launch (spectral response and radiometric calibration) and geometric calibration </a:t>
            </a:r>
            <a:r>
              <a:rPr lang="en-GB" i="1" dirty="0" smtClean="0">
                <a:solidFill>
                  <a:srgbClr val="00B0F0"/>
                </a:solidFill>
              </a:rPr>
              <a:t>Smith et al, SPIE, 2013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Post launch</a:t>
            </a:r>
          </a:p>
          <a:p>
            <a:r>
              <a:rPr lang="en-GB" dirty="0" smtClean="0"/>
              <a:t>Vicarious calibration for solar reflectance channels to monitor degradation of VISCAL (viewed once per orbit).</a:t>
            </a:r>
          </a:p>
          <a:p>
            <a:r>
              <a:rPr lang="en-GB" dirty="0" smtClean="0"/>
              <a:t>Calibration by on-board black-bodies (viewed once per scan).</a:t>
            </a:r>
          </a:p>
          <a:p>
            <a:r>
              <a:rPr lang="en-GB" dirty="0" smtClean="0"/>
              <a:t>Inter-comparisons with other infra-red satellite data and ship-borne radiometers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ewgraph Landscape template2">
  <a:themeElements>
    <a:clrScheme name="Viewgraph Landscape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ewgraph Landscape template2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Viewgraph Landscape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wgraph Landscape 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ewgraph Landscape templat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wgraph Landscape templat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wgraph Landscape templat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wgraph Landscape templat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wgraph Landscape templat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29123</TotalTime>
  <Words>1116</Words>
  <Application>Microsoft Office PowerPoint</Application>
  <PresentationFormat>A4 Paper (210x297 mm)</PresentationFormat>
  <Paragraphs>144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1_EUM_template_v03</vt:lpstr>
      <vt:lpstr>Viewgraph Landscape template2</vt:lpstr>
      <vt:lpstr>EUMETSAT</vt:lpstr>
      <vt:lpstr>Outline</vt:lpstr>
      <vt:lpstr>Infra-red LEO inter-comparisons with IASI reference Background and perspective </vt:lpstr>
      <vt:lpstr>Bridging the gap between AATSR and SLSTR</vt:lpstr>
      <vt:lpstr>AVHRR inter-comparisons with IASI</vt:lpstr>
      <vt:lpstr>AATSR/IASI inter-comparisons: examples</vt:lpstr>
      <vt:lpstr>Cal/Val preparations for Copernicus Sentinel-3 SLSTR EUMETSAT Sentinel-3 marine centre</vt:lpstr>
      <vt:lpstr>SLSTR instrument and geometry</vt:lpstr>
      <vt:lpstr>SLSTR calibration</vt:lpstr>
      <vt:lpstr>SLSTR products and algorithms</vt:lpstr>
      <vt:lpstr>Sentinel-3 Validation Team</vt:lpstr>
      <vt:lpstr>S3VT-Temperature team members</vt:lpstr>
      <vt:lpstr>SLSTR Cal/Val Implementation at EUMETSAT</vt:lpstr>
      <vt:lpstr>LEO/LEO inter-calibration including L0 counts/temps</vt:lpstr>
      <vt:lpstr>Future benefits and thoughts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Anne Ocarroll</cp:lastModifiedBy>
  <cp:revision>1493</cp:revision>
  <cp:lastPrinted>2006-03-06T14:11:17Z</cp:lastPrinted>
  <dcterms:created xsi:type="dcterms:W3CDTF">1997-07-23T08:21:02Z</dcterms:created>
  <dcterms:modified xsi:type="dcterms:W3CDTF">2014-03-24T06:57:44Z</dcterms:modified>
</cp:coreProperties>
</file>