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slideLayouts/slideLayout57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75.xml" ContentType="application/vnd.openxmlformats-officedocument.presentationml.slideLayout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8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Masters/slideMaster8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theme/theme6.xml" ContentType="application/vnd.openxmlformats-officedocument.theme+xml"/>
  <Override PartName="/ppt/slideLayouts/slideLayout69.xml" ContentType="application/vnd.openxmlformats-officedocument.presentationml.slideLayout+xml"/>
  <Override PartName="/ppt/slideLayouts/slideLayout87.xml" ContentType="application/vnd.openxmlformats-officedocument.presentationml.slideLayout+xml"/>
  <Override PartName="/ppt/theme/theme10.xml" ContentType="application/vnd.openxmlformats-officedocument.them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81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70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Masters/slideMaster9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Masters/slideMaster7.xml" ContentType="application/vnd.openxmlformats-officedocument.presentationml.slideMaster+xml"/>
  <Override PartName="/ppt/slideMasters/slideMaster10.xml" ContentType="application/vnd.openxmlformats-officedocument.presentationml.slideMaster+xml"/>
  <Override PartName="/ppt/theme/theme9.xml" ContentType="application/vnd.openxmlformats-officedocument.theme+xml"/>
  <Override PartName="/ppt/slideMasters/slideMaster5.xml" ContentType="application/vnd.openxmlformats-officedocument.presentationml.slideMaster+xml"/>
  <Override PartName="/ppt/slides/slide8.xml" ContentType="application/vnd.openxmlformats-officedocument.presentationml.slide+xml"/>
  <Override PartName="/ppt/slideLayouts/slideLayout59.xml" ContentType="application/vnd.openxmlformats-officedocument.presentationml.slideLayout+xml"/>
  <Override PartName="/ppt/slideLayouts/slideLayout68.xml" ContentType="application/vnd.openxmlformats-officedocument.presentationml.slideLayout+xml"/>
  <Override PartName="/ppt/theme/theme7.xml" ContentType="application/vnd.openxmlformats-officedocument.theme+xml"/>
  <Override PartName="/ppt/slideLayouts/slideLayout79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11.xml" ContentType="application/vnd.openxmlformats-officedocument.them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73.xml" ContentType="application/vnd.openxmlformats-officedocument.presentationml.slideLayout+xml"/>
  <Default Extension="rels" ContentType="application/vnd.openxmlformats-package.relationships+xml"/>
  <Override PartName="/ppt/slideLayouts/slideLayout2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s/slide12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Masters/slideMaster6.xml" ContentType="application/vnd.openxmlformats-officedocument.presentationml.slideMaster+xml"/>
  <Override PartName="/ppt/theme/theme8.xml" ContentType="application/vnd.openxmlformats-officedocument.theme+xml"/>
  <Override PartName="/ppt/slideLayouts/slideLayout89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78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  <p:sldMasterId id="2147483690" r:id="rId2"/>
    <p:sldMasterId id="2147483718" r:id="rId3"/>
    <p:sldMasterId id="2147484104" r:id="rId4"/>
    <p:sldMasterId id="2147484117" r:id="rId5"/>
    <p:sldMasterId id="2147484131" r:id="rId6"/>
    <p:sldMasterId id="2147484155" r:id="rId7"/>
    <p:sldMasterId id="2147484395" r:id="rId8"/>
    <p:sldMasterId id="2147484396" r:id="rId9"/>
    <p:sldMasterId id="2147484442" r:id="rId10"/>
  </p:sldMasterIdLst>
  <p:notesMasterIdLst>
    <p:notesMasterId r:id="rId29"/>
  </p:notesMasterIdLst>
  <p:sldIdLst>
    <p:sldId id="332" r:id="rId11"/>
    <p:sldId id="315" r:id="rId12"/>
    <p:sldId id="316" r:id="rId13"/>
    <p:sldId id="317" r:id="rId14"/>
    <p:sldId id="318" r:id="rId15"/>
    <p:sldId id="333" r:id="rId16"/>
    <p:sldId id="320" r:id="rId17"/>
    <p:sldId id="321" r:id="rId18"/>
    <p:sldId id="323" r:id="rId19"/>
    <p:sldId id="325" r:id="rId20"/>
    <p:sldId id="326" r:id="rId21"/>
    <p:sldId id="324" r:id="rId22"/>
    <p:sldId id="327" r:id="rId23"/>
    <p:sldId id="328" r:id="rId24"/>
    <p:sldId id="329" r:id="rId25"/>
    <p:sldId id="330" r:id="rId26"/>
    <p:sldId id="334" r:id="rId27"/>
    <p:sldId id="331" r:id="rId2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D2DFEE"/>
    <a:srgbClr val="FF0000"/>
    <a:srgbClr val="FFFF00"/>
    <a:srgbClr val="EBF5F9"/>
    <a:srgbClr val="E0E9F4"/>
    <a:srgbClr val="CCDAEC"/>
    <a:srgbClr val="C2D3E8"/>
    <a:srgbClr val="00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8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182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3.xml"/><Relationship Id="rId18" Type="http://schemas.openxmlformats.org/officeDocument/2006/relationships/slide" Target="slides/slide8.xml"/><Relationship Id="rId26" Type="http://schemas.openxmlformats.org/officeDocument/2006/relationships/slide" Target="slides/slide16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1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2.xml"/><Relationship Id="rId17" Type="http://schemas.openxmlformats.org/officeDocument/2006/relationships/slide" Target="slides/slide7.xml"/><Relationship Id="rId25" Type="http://schemas.openxmlformats.org/officeDocument/2006/relationships/slide" Target="slides/slide15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6.xml"/><Relationship Id="rId20" Type="http://schemas.openxmlformats.org/officeDocument/2006/relationships/slide" Target="slides/slide10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1.xml"/><Relationship Id="rId24" Type="http://schemas.openxmlformats.org/officeDocument/2006/relationships/slide" Target="slides/slide14.xml"/><Relationship Id="rId32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5.xml"/><Relationship Id="rId23" Type="http://schemas.openxmlformats.org/officeDocument/2006/relationships/slide" Target="slides/slide13.xml"/><Relationship Id="rId28" Type="http://schemas.openxmlformats.org/officeDocument/2006/relationships/slide" Target="slides/slide18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9.xml"/><Relationship Id="rId31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4.xml"/><Relationship Id="rId22" Type="http://schemas.openxmlformats.org/officeDocument/2006/relationships/slide" Target="slides/slide12.xml"/><Relationship Id="rId27" Type="http://schemas.openxmlformats.org/officeDocument/2006/relationships/slide" Target="slides/slide17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 altLang="fr-FR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 altLang="fr-FR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fr-FR" noProof="0" smtClean="0"/>
              <a:t>Click to edit Master text styles</a:t>
            </a:r>
          </a:p>
          <a:p>
            <a:pPr lvl="1"/>
            <a:r>
              <a:rPr lang="en-US" altLang="fr-FR" noProof="0" smtClean="0"/>
              <a:t>Second level</a:t>
            </a:r>
          </a:p>
          <a:p>
            <a:pPr lvl="2"/>
            <a:r>
              <a:rPr lang="en-US" altLang="fr-FR" noProof="0" smtClean="0"/>
              <a:t>Third level</a:t>
            </a:r>
          </a:p>
          <a:p>
            <a:pPr lvl="3"/>
            <a:r>
              <a:rPr lang="en-US" altLang="fr-FR" noProof="0" smtClean="0"/>
              <a:t>Fourth level</a:t>
            </a:r>
          </a:p>
          <a:p>
            <a:pPr lvl="4"/>
            <a:r>
              <a:rPr lang="en-US" altLang="fr-FR" noProof="0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 altLang="fr-FR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6931C9D5-2A61-4207-A0A8-DD00E842D9E8}" type="slidenum">
              <a:rPr lang="en-US" altLang="fr-FR"/>
              <a:pPr>
                <a:defRPr/>
              </a:pPr>
              <a:t>‹#›</a:t>
            </a:fld>
            <a:endParaRPr lang="en-US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8.xml"/></Relationships>
</file>

<file path=ppt/slideLayouts/_rels/slideLayout7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9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31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DCBCDA-65E0-467D-910B-6C7C1363DB10}" type="datetime1">
              <a:rPr lang="en-US"/>
              <a:pPr>
                <a:defRPr/>
              </a:pPr>
              <a:t>3/23/2014</a:t>
            </a:fld>
            <a:endParaRPr lang="en-US" alt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fr-FR"/>
              <a:t>Joint GDWG-GRWG, Darmstadt, March 2014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D05E19-EFA9-461C-9EB9-0E89E9E9F944}" type="slidenum">
              <a:rPr lang="en-US" altLang="fr-FR"/>
              <a:pPr>
                <a:defRPr/>
              </a:pPr>
              <a:t>‹#›</a:t>
            </a:fld>
            <a:endParaRPr lang="en-US" alt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80B9DD-7494-412C-A238-03C0C22A1294}" type="datetime1">
              <a:rPr lang="en-US"/>
              <a:pPr>
                <a:defRPr/>
              </a:pPr>
              <a:t>3/23/2014</a:t>
            </a:fld>
            <a:endParaRPr lang="en-US" alt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fr-FR"/>
              <a:t>Joint GDWG-GRWG, Darmstadt, March 2014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0A80BC-904B-4B59-ABF1-5B61EEF44181}" type="slidenum">
              <a:rPr lang="en-US" altLang="fr-FR"/>
              <a:pPr>
                <a:defRPr/>
              </a:pPr>
              <a:t>‹#›</a:t>
            </a:fld>
            <a:endParaRPr lang="en-US" alt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83378" y="195269"/>
            <a:ext cx="2082800" cy="57880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30213" y="195269"/>
            <a:ext cx="6100762" cy="57880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847597-3B0F-414A-8DC3-993C2880AA89}" type="datetime1">
              <a:rPr lang="en-US"/>
              <a:pPr>
                <a:defRPr/>
              </a:pPr>
              <a:t>3/23/2014</a:t>
            </a:fld>
            <a:endParaRPr lang="en-US" alt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fr-FR"/>
              <a:t>Joint GDWG-GRWG, Darmstadt, March 2014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0F0B22-3F37-48B7-9496-6667480BA10A}" type="slidenum">
              <a:rPr lang="en-US" altLang="fr-FR"/>
              <a:pPr>
                <a:defRPr/>
              </a:pPr>
              <a:t>‹#›</a:t>
            </a:fld>
            <a:endParaRPr lang="en-US" altLang="fr-F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31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B86881B6-4F9C-4D48-B3B0-46C207A0E7BA}" type="datetime1">
              <a:rPr lang="en-US"/>
              <a:pPr>
                <a:defRPr/>
              </a:pPr>
              <a:t>3/23/2014</a:t>
            </a:fld>
            <a:endParaRPr lang="fr-FR" alt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r>
              <a:rPr lang="fr-FR" altLang="fr-FR"/>
              <a:t>Joint GDWG-GRWG, Darmstadt, March 2014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45D0879C-3A4E-4327-ABCA-185E94349040}" type="slidenum">
              <a:rPr lang="fr-FR" altLang="fr-FR"/>
              <a:pPr>
                <a:defRPr/>
              </a:pPr>
              <a:t>‹#›</a:t>
            </a:fld>
            <a:endParaRPr lang="fr-FR" altLang="fr-FR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6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CDB90721-747F-46D7-8A77-2A7092C0C7D2}" type="datetime1">
              <a:rPr lang="en-US"/>
              <a:pPr>
                <a:defRPr/>
              </a:pPr>
              <a:t>3/23/2014</a:t>
            </a:fld>
            <a:endParaRPr lang="fr-FR" alt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r>
              <a:rPr lang="fr-FR" altLang="fr-FR"/>
              <a:t>Joint GDWG-GRWG, Darmstadt, March 2014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9FE64106-B0FE-4CBC-9E87-9873728601BF}" type="slidenum">
              <a:rPr lang="fr-FR" altLang="fr-FR"/>
              <a:pPr>
                <a:defRPr/>
              </a:pPr>
              <a:t>‹#›</a:t>
            </a:fld>
            <a:endParaRPr lang="fr-FR" altLang="fr-FR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A1990215-D21C-4928-B6F9-7448852C090C}" type="datetime1">
              <a:rPr lang="en-US"/>
              <a:pPr>
                <a:defRPr/>
              </a:pPr>
              <a:t>3/23/2014</a:t>
            </a:fld>
            <a:endParaRPr lang="fr-FR" alt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r>
              <a:rPr lang="fr-FR" altLang="fr-FR"/>
              <a:t>Joint GDWG-GRWG, Darmstadt, March 2014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5ADE3864-BAEE-40F8-8747-F17C764B0A29}" type="slidenum">
              <a:rPr lang="fr-FR" altLang="fr-FR"/>
              <a:pPr>
                <a:defRPr/>
              </a:pPr>
              <a:t>‹#›</a:t>
            </a:fld>
            <a:endParaRPr lang="fr-FR" altLang="fr-FR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8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8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A00E7409-D9E4-4882-AB47-D3855CF9B00D}" type="datetime1">
              <a:rPr lang="en-US"/>
              <a:pPr>
                <a:defRPr/>
              </a:pPr>
              <a:t>3/23/2014</a:t>
            </a:fld>
            <a:endParaRPr lang="fr-FR" alt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r>
              <a:rPr lang="fr-FR" altLang="fr-FR"/>
              <a:t>Joint GDWG-GRWG, Darmstadt, March 2014</a:t>
            </a: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7EE81ACD-AC70-4208-98A1-2072596C9838}" type="slidenum">
              <a:rPr lang="fr-FR" altLang="fr-FR"/>
              <a:pPr>
                <a:defRPr/>
              </a:pPr>
              <a:t>‹#›</a:t>
            </a:fld>
            <a:endParaRPr lang="fr-FR" altLang="fr-FR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B6AC5CFF-D9AE-43BC-9DBF-DC87C1BC8718}" type="datetime1">
              <a:rPr lang="en-US"/>
              <a:pPr>
                <a:defRPr/>
              </a:pPr>
              <a:t>3/23/2014</a:t>
            </a:fld>
            <a:endParaRPr lang="fr-FR" alt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r>
              <a:rPr lang="fr-FR" altLang="fr-FR"/>
              <a:t>Joint GDWG-GRWG, Darmstadt, March 2014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9084F33B-17FF-4B17-A020-87E0D769A318}" type="slidenum">
              <a:rPr lang="fr-FR" altLang="fr-FR"/>
              <a:pPr>
                <a:defRPr/>
              </a:pPr>
              <a:t>‹#›</a:t>
            </a:fld>
            <a:endParaRPr lang="fr-FR" altLang="fr-FR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3C3EDCD3-06D8-4D97-A207-B211034DA411}" type="datetime1">
              <a:rPr lang="en-US"/>
              <a:pPr>
                <a:defRPr/>
              </a:pPr>
              <a:t>3/23/2014</a:t>
            </a:fld>
            <a:endParaRPr lang="fr-FR" alt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r>
              <a:rPr lang="fr-FR" altLang="fr-FR"/>
              <a:t>Joint GDWG-GRWG, Darmstadt, March 2014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919F73DA-5DF6-4DFF-B62A-F673FECAC1A0}" type="slidenum">
              <a:rPr lang="fr-FR" altLang="fr-FR"/>
              <a:pPr>
                <a:defRPr/>
              </a:pPr>
              <a:t>‹#›</a:t>
            </a:fld>
            <a:endParaRPr lang="fr-FR" altLang="fr-FR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1" y="273056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280C39EF-B875-43B3-AAE1-1412D1584222}" type="datetime1">
              <a:rPr lang="en-US"/>
              <a:pPr>
                <a:defRPr/>
              </a:pPr>
              <a:t>3/23/2014</a:t>
            </a:fld>
            <a:endParaRPr lang="fr-FR" alt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r>
              <a:rPr lang="fr-FR" altLang="fr-FR"/>
              <a:t>Joint GDWG-GRWG, Darmstadt, March 2014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D9F81104-DA84-489F-930D-8F8CDB74DA7B}" type="slidenum">
              <a:rPr lang="fr-FR" altLang="fr-FR"/>
              <a:pPr>
                <a:defRPr/>
              </a:pPr>
              <a:t>‹#›</a:t>
            </a:fld>
            <a:endParaRPr lang="fr-FR" altLang="fr-FR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lIns="91440" tIns="45720" rIns="91440" bIns="4572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F4C726BC-7937-4142-89F6-D02BE8DB51F6}" type="datetime1">
              <a:rPr lang="en-US"/>
              <a:pPr>
                <a:defRPr/>
              </a:pPr>
              <a:t>3/23/2014</a:t>
            </a:fld>
            <a:endParaRPr lang="fr-FR" alt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r>
              <a:rPr lang="fr-FR" altLang="fr-FR"/>
              <a:t>Joint GDWG-GRWG, Darmstadt, March 2014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0A5C2A49-16E6-4630-9C62-C076B3789FAF}" type="slidenum">
              <a:rPr lang="fr-FR" altLang="fr-FR"/>
              <a:pPr>
                <a:defRPr/>
              </a:pPr>
              <a:t>‹#›</a:t>
            </a:fld>
            <a:endParaRPr lang="fr-FR" alt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187021-54AB-40AE-9625-05110A11BCC2}" type="datetime1">
              <a:rPr lang="en-US"/>
              <a:pPr>
                <a:defRPr/>
              </a:pPr>
              <a:t>3/23/2014</a:t>
            </a:fld>
            <a:endParaRPr lang="en-US" alt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fr-FR"/>
              <a:t>Joint GDWG-GRWG, Darmstadt, March 2014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266D1B-722F-488B-915F-52162C617207}" type="slidenum">
              <a:rPr lang="en-US" altLang="fr-FR"/>
              <a:pPr>
                <a:defRPr/>
              </a:pPr>
              <a:t>‹#›</a:t>
            </a:fld>
            <a:endParaRPr lang="en-US" altLang="fr-FR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23CA0FDA-D819-4E43-A67C-9D68CDD0FF3F}" type="datetime1">
              <a:rPr lang="en-US"/>
              <a:pPr>
                <a:defRPr/>
              </a:pPr>
              <a:t>3/23/2014</a:t>
            </a:fld>
            <a:endParaRPr lang="fr-FR" alt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r>
              <a:rPr lang="fr-FR" altLang="fr-FR"/>
              <a:t>Joint GDWG-GRWG, Darmstadt, March 2014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0D7765F3-F338-41FE-A971-228BFA6EC832}" type="slidenum">
              <a:rPr lang="fr-FR" altLang="fr-FR"/>
              <a:pPr>
                <a:defRPr/>
              </a:pPr>
              <a:t>‹#›</a:t>
            </a:fld>
            <a:endParaRPr lang="fr-FR" altLang="fr-FR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4BCD7920-2F38-4296-9EC1-F891016156FB}" type="datetime1">
              <a:rPr lang="en-US"/>
              <a:pPr>
                <a:defRPr/>
              </a:pPr>
              <a:t>3/23/2014</a:t>
            </a:fld>
            <a:endParaRPr lang="fr-FR" alt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r>
              <a:rPr lang="fr-FR" altLang="fr-FR"/>
              <a:t>Joint GDWG-GRWG, Darmstadt, March 2014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F94606AD-5520-446F-AD97-F0297FC02CBE}" type="slidenum">
              <a:rPr lang="fr-FR" altLang="fr-FR"/>
              <a:pPr>
                <a:defRPr/>
              </a:pPr>
              <a:t>‹#›</a:t>
            </a:fld>
            <a:endParaRPr lang="fr-FR" altLang="fr-FR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re et contenu sur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7772400" cy="198120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85800" y="4114800"/>
            <a:ext cx="7772400" cy="198120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620BD294-DB6D-4E5A-AF3F-E9BF44349FB5}" type="datetime1">
              <a:rPr lang="en-US"/>
              <a:pPr>
                <a:defRPr/>
              </a:pPr>
              <a:t>3/23/2014</a:t>
            </a:fld>
            <a:endParaRPr lang="fr-FR" alt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r>
              <a:rPr lang="fr-FR" altLang="fr-FR"/>
              <a:t>Joint GDWG-GRWG, Darmstadt, March 2014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DEC761EC-92C3-4A0B-895C-ADCD30734043}" type="slidenum">
              <a:rPr lang="fr-FR" altLang="fr-FR"/>
              <a:pPr>
                <a:defRPr/>
              </a:pPr>
              <a:t>‹#›</a:t>
            </a:fld>
            <a:endParaRPr lang="fr-FR" altLang="fr-FR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CB103F52-2F7A-4CAE-97A3-34570363DAF3}" type="datetime1">
              <a:rPr lang="en-US"/>
              <a:pPr>
                <a:defRPr/>
              </a:pPr>
              <a:t>3/23/2014</a:t>
            </a:fld>
            <a:endParaRPr lang="fr-FR" alt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r>
              <a:rPr lang="fr-FR" altLang="fr-FR"/>
              <a:t>Joint GDWG-GRWG, Darmstadt, March 2014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69DAB0CF-0F84-489D-BFEC-9D76B449DAA7}" type="slidenum">
              <a:rPr lang="fr-FR" altLang="fr-FR"/>
              <a:pPr>
                <a:defRPr/>
              </a:pPr>
              <a:t>‹#›</a:t>
            </a:fld>
            <a:endParaRPr lang="fr-FR" altLang="fr-FR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31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CB8B7713-B097-4539-ACE0-66849D4A8D85}" type="datetime1">
              <a:rPr lang="en-US"/>
              <a:pPr>
                <a:defRPr/>
              </a:pPr>
              <a:t>3/23/2014</a:t>
            </a:fld>
            <a:endParaRPr lang="fr-FR" alt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r>
              <a:rPr lang="fr-FR" altLang="fr-FR"/>
              <a:t>Joint GDWG-GRWG, Darmstadt, March 2014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E89D3109-2A12-427B-9217-2E69D5350366}" type="slidenum">
              <a:rPr lang="fr-FR" altLang="fr-FR"/>
              <a:pPr>
                <a:defRPr/>
              </a:pPr>
              <a:t>‹#›</a:t>
            </a:fld>
            <a:endParaRPr lang="fr-FR" altLang="fr-FR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6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B58B71E0-01A7-4086-935D-71FDA8CB1376}" type="datetime1">
              <a:rPr lang="en-US"/>
              <a:pPr>
                <a:defRPr/>
              </a:pPr>
              <a:t>3/23/2014</a:t>
            </a:fld>
            <a:endParaRPr lang="fr-FR" alt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r>
              <a:rPr lang="fr-FR" altLang="fr-FR"/>
              <a:t>Joint GDWG-GRWG, Darmstadt, March 2014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16441CCC-C2EB-4FF2-A662-E8D968216C23}" type="slidenum">
              <a:rPr lang="fr-FR" altLang="fr-FR"/>
              <a:pPr>
                <a:defRPr/>
              </a:pPr>
              <a:t>‹#›</a:t>
            </a:fld>
            <a:endParaRPr lang="fr-FR" altLang="fr-FR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A0F2AD44-B657-4F10-AC8A-E3A0F8813170}" type="datetime1">
              <a:rPr lang="en-US"/>
              <a:pPr>
                <a:defRPr/>
              </a:pPr>
              <a:t>3/23/2014</a:t>
            </a:fld>
            <a:endParaRPr lang="fr-FR" alt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r>
              <a:rPr lang="fr-FR" altLang="fr-FR"/>
              <a:t>Joint GDWG-GRWG, Darmstadt, March 2014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34D01FA5-EDD1-4D67-BA29-7D1EE14179C5}" type="slidenum">
              <a:rPr lang="fr-FR" altLang="fr-FR"/>
              <a:pPr>
                <a:defRPr/>
              </a:pPr>
              <a:t>‹#›</a:t>
            </a:fld>
            <a:endParaRPr lang="fr-FR" altLang="fr-FR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8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8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42183457-36A9-4239-92AF-F52E5BBCECC2}" type="datetime1">
              <a:rPr lang="en-US"/>
              <a:pPr>
                <a:defRPr/>
              </a:pPr>
              <a:t>3/23/2014</a:t>
            </a:fld>
            <a:endParaRPr lang="fr-FR" alt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r>
              <a:rPr lang="fr-FR" altLang="fr-FR"/>
              <a:t>Joint GDWG-GRWG, Darmstadt, March 2014</a:t>
            </a: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B9390D58-95E3-4A74-8737-C5462A01C9E8}" type="slidenum">
              <a:rPr lang="fr-FR" altLang="fr-FR"/>
              <a:pPr>
                <a:defRPr/>
              </a:pPr>
              <a:t>‹#›</a:t>
            </a:fld>
            <a:endParaRPr lang="fr-FR" altLang="fr-FR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1" y="273056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23950CAF-4A9C-49A8-9878-887F69EBD40C}" type="datetime1">
              <a:rPr lang="en-US"/>
              <a:pPr>
                <a:defRPr/>
              </a:pPr>
              <a:t>3/23/2014</a:t>
            </a:fld>
            <a:endParaRPr lang="fr-FR" alt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r>
              <a:rPr lang="fr-FR" altLang="fr-FR"/>
              <a:t>Joint GDWG-GRWG, Darmstadt, March 2014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5C8EEF31-0C69-4E45-9E76-C4134FED7DDA}" type="slidenum">
              <a:rPr lang="fr-FR" altLang="fr-FR"/>
              <a:pPr>
                <a:defRPr/>
              </a:pPr>
              <a:t>‹#›</a:t>
            </a:fld>
            <a:endParaRPr lang="fr-FR" altLang="fr-FR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lIns="91440" tIns="45720" rIns="91440" bIns="4572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3CA61FC1-A2F0-4437-A24E-6080DD2F5589}" type="datetime1">
              <a:rPr lang="en-US"/>
              <a:pPr>
                <a:defRPr/>
              </a:pPr>
              <a:t>3/23/2014</a:t>
            </a:fld>
            <a:endParaRPr lang="fr-FR" alt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r>
              <a:rPr lang="fr-FR" altLang="fr-FR"/>
              <a:t>Joint GDWG-GRWG, Darmstadt, March 2014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3EF1CB69-791E-4E5D-B509-7A303EAFE67B}" type="slidenum">
              <a:rPr lang="fr-FR" altLang="fr-FR"/>
              <a:pPr>
                <a:defRPr/>
              </a:pPr>
              <a:t>‹#›</a:t>
            </a:fld>
            <a:endParaRPr lang="fr-FR" alt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6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65CB85-C43D-4530-82E2-762736D222B7}" type="datetime1">
              <a:rPr lang="en-US"/>
              <a:pPr>
                <a:defRPr/>
              </a:pPr>
              <a:t>3/23/2014</a:t>
            </a:fld>
            <a:endParaRPr lang="en-US" alt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fr-FR"/>
              <a:t>Joint GDWG-GRWG, Darmstadt, March 2014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8AE442-771B-4D67-88A9-BFACB9B35399}" type="slidenum">
              <a:rPr lang="en-US" altLang="fr-FR"/>
              <a:pPr>
                <a:defRPr/>
              </a:pPr>
              <a:t>‹#›</a:t>
            </a:fld>
            <a:endParaRPr lang="en-US" altLang="fr-FR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9FFE7317-B607-4B5E-A836-465641E88D9F}" type="datetime1">
              <a:rPr lang="en-US"/>
              <a:pPr>
                <a:defRPr/>
              </a:pPr>
              <a:t>3/23/2014</a:t>
            </a:fld>
            <a:endParaRPr lang="fr-FR" alt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r>
              <a:rPr lang="fr-FR" altLang="fr-FR"/>
              <a:t>Joint GDWG-GRWG, Darmstadt, March 2014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4FBCA1F1-B150-4F2C-B208-3B5C51D99972}" type="slidenum">
              <a:rPr lang="fr-FR" altLang="fr-FR"/>
              <a:pPr>
                <a:defRPr/>
              </a:pPr>
              <a:t>‹#›</a:t>
            </a:fld>
            <a:endParaRPr lang="fr-FR" altLang="fr-FR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45752D9E-3C59-4C7E-8A6D-0B9EBDBF2796}" type="datetime1">
              <a:rPr lang="en-US"/>
              <a:pPr>
                <a:defRPr/>
              </a:pPr>
              <a:t>3/23/2014</a:t>
            </a:fld>
            <a:endParaRPr lang="fr-FR" alt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r>
              <a:rPr lang="fr-FR" altLang="fr-FR"/>
              <a:t>Joint GDWG-GRWG, Darmstadt, March 2014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5A7B8C79-2A33-4362-ABF1-86C79E2DA8D3}" type="slidenum">
              <a:rPr lang="fr-FR" altLang="fr-FR"/>
              <a:pPr>
                <a:defRPr/>
              </a:pPr>
              <a:t>‹#›</a:t>
            </a:fld>
            <a:endParaRPr lang="fr-FR" altLang="fr-FR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re et contenu sur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7772400" cy="198120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85800" y="4114800"/>
            <a:ext cx="7772400" cy="198120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CE071803-1FCB-413C-8BE1-FC2DFD88A96B}" type="datetime1">
              <a:rPr lang="en-US"/>
              <a:pPr>
                <a:defRPr/>
              </a:pPr>
              <a:t>3/23/2014</a:t>
            </a:fld>
            <a:endParaRPr lang="fr-FR" alt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r>
              <a:rPr lang="fr-FR" altLang="fr-FR"/>
              <a:t>Joint GDWG-GRWG, Darmstadt, March 2014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45EFF453-2E0E-4758-BB1F-D8468AFF0F63}" type="slidenum">
              <a:rPr lang="fr-FR" altLang="fr-FR"/>
              <a:pPr>
                <a:defRPr/>
              </a:pPr>
              <a:t>‹#›</a:t>
            </a:fld>
            <a:endParaRPr lang="fr-FR" altLang="fr-FR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E1EE011F-CB88-4BF8-A136-C61CCE0E6571}" type="datetime1">
              <a:rPr lang="en-US"/>
              <a:pPr>
                <a:defRPr/>
              </a:pPr>
              <a:t>3/23/2014</a:t>
            </a:fld>
            <a:endParaRPr lang="fr-FR" alt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r>
              <a:rPr lang="fr-FR" altLang="fr-FR"/>
              <a:t>Joint GDWG-GRWG, Darmstadt, March 2014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1BD9F782-688A-4FC8-B086-EEDAA39383C4}" type="slidenum">
              <a:rPr lang="fr-FR" altLang="fr-FR"/>
              <a:pPr>
                <a:defRPr/>
              </a:pPr>
              <a:t>‹#›</a:t>
            </a:fld>
            <a:endParaRPr lang="fr-FR" altLang="fr-FR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306720-B197-4947-BA86-013C361F65D6}" type="slidenum">
              <a:rPr lang="en-GB" altLang="fr-FR"/>
              <a:pPr>
                <a:defRPr/>
              </a:pPr>
              <a:t>‹#›</a:t>
            </a:fld>
            <a:endParaRPr lang="en-GB" alt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fr-FR"/>
              <a:t>Joint GDWG-GRWG, Darmstadt, March 2014</a:t>
            </a: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7FB8FB-DA7D-45C3-A65B-6374D68FAA65}" type="slidenum">
              <a:rPr lang="en-GB" altLang="fr-FR"/>
              <a:pPr>
                <a:defRPr/>
              </a:pPr>
              <a:t>‹#›</a:t>
            </a:fld>
            <a:endParaRPr lang="en-GB" alt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fr-FR"/>
              <a:t>Joint GDWG-GRWG, Darmstadt, March 2014</a:t>
            </a: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7AF58F-C035-43D4-ABC5-83B790D87A9B}" type="slidenum">
              <a:rPr lang="en-GB" altLang="fr-FR"/>
              <a:pPr>
                <a:defRPr/>
              </a:pPr>
              <a:t>‹#›</a:t>
            </a:fld>
            <a:endParaRPr lang="en-GB" alt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fr-FR"/>
              <a:t>Joint GDWG-GRWG, Darmstadt, March 2014</a:t>
            </a:r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914400" y="1447800"/>
            <a:ext cx="3886200" cy="47894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953000" y="1447800"/>
            <a:ext cx="3886200" cy="47894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588C78-0623-48BD-A284-1D3156282CDD}" type="slidenum">
              <a:rPr lang="en-GB" altLang="fr-FR"/>
              <a:pPr>
                <a:defRPr/>
              </a:pPr>
              <a:t>‹#›</a:t>
            </a:fld>
            <a:endParaRPr lang="en-GB" alt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fr-FR"/>
              <a:t>Joint GDWG-GRWG, Darmstadt, March 2014</a:t>
            </a:r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69A974-21DB-48E7-9A87-939FC71CEF3D}" type="slidenum">
              <a:rPr lang="en-GB" altLang="fr-FR"/>
              <a:pPr>
                <a:defRPr/>
              </a:pPr>
              <a:t>‹#›</a:t>
            </a:fld>
            <a:endParaRPr lang="en-GB" altLang="fr-FR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fr-FR"/>
              <a:t>Joint GDWG-GRWG, Darmstadt, March 2014</a:t>
            </a:r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500F2F-C6D0-47B0-9F84-52B5FCF59E88}" type="slidenum">
              <a:rPr lang="en-GB" altLang="fr-FR"/>
              <a:pPr>
                <a:defRPr/>
              </a:pPr>
              <a:t>‹#›</a:t>
            </a:fld>
            <a:endParaRPr lang="en-GB" altLang="fr-F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fr-FR"/>
              <a:t>Joint GDWG-GRWG, Darmstadt, March 2014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457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457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621155-4B3C-4208-98D4-0A7C0CDB6F30}" type="datetime1">
              <a:rPr lang="en-US"/>
              <a:pPr>
                <a:defRPr/>
              </a:pPr>
              <a:t>3/23/2014</a:t>
            </a:fld>
            <a:endParaRPr lang="en-US" altLang="fr-F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fr-FR"/>
              <a:t>Joint GDWG-GRWG, Darmstadt, March 2014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DA3907-97E9-4EC1-A9BC-D1AA22941A94}" type="slidenum">
              <a:rPr lang="en-US" altLang="fr-FR"/>
              <a:pPr>
                <a:defRPr/>
              </a:pPr>
              <a:t>‹#›</a:t>
            </a:fld>
            <a:endParaRPr lang="en-US" altLang="fr-FR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34C93E-F222-44F0-BC66-CB94EE9C5E6D}" type="slidenum">
              <a:rPr lang="en-GB" altLang="fr-FR"/>
              <a:pPr>
                <a:defRPr/>
              </a:pPr>
              <a:t>‹#›</a:t>
            </a:fld>
            <a:endParaRPr lang="en-GB" altLang="fr-FR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fr-FR"/>
              <a:t>Joint GDWG-GRWG, Darmstadt, March 2014</a:t>
            </a:r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DE2D1F-6AE0-4B5D-B6A2-2511D92BC208}" type="slidenum">
              <a:rPr lang="en-GB" altLang="fr-FR"/>
              <a:pPr>
                <a:defRPr/>
              </a:pPr>
              <a:t>‹#›</a:t>
            </a:fld>
            <a:endParaRPr lang="en-GB" alt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fr-FR"/>
              <a:t>Joint GDWG-GRWG, Darmstadt, March 2014</a:t>
            </a:r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lIns="91440" tIns="45720" rIns="91440" bIns="4572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FCDC15-AD84-4C20-969E-5C7ED175ED66}" type="slidenum">
              <a:rPr lang="en-GB" altLang="fr-FR"/>
              <a:pPr>
                <a:defRPr/>
              </a:pPr>
              <a:t>‹#›</a:t>
            </a:fld>
            <a:endParaRPr lang="en-GB" alt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fr-FR"/>
              <a:t>Joint GDWG-GRWG, Darmstadt, March 2014</a:t>
            </a:r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7FB456-D486-4C5F-ABEE-AC2486E33C54}" type="slidenum">
              <a:rPr lang="en-GB" altLang="fr-FR"/>
              <a:pPr>
                <a:defRPr/>
              </a:pPr>
              <a:t>‹#›</a:t>
            </a:fld>
            <a:endParaRPr lang="en-GB" alt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fr-FR"/>
              <a:t>Joint GDWG-GRWG, Darmstadt, March 2014</a:t>
            </a:r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858000" y="152400"/>
            <a:ext cx="1981200" cy="608488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914400" y="152400"/>
            <a:ext cx="5791200" cy="608488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30BD29-2DD5-4FB8-A247-596AA22B9B75}" type="slidenum">
              <a:rPr lang="en-GB" altLang="fr-FR"/>
              <a:pPr>
                <a:defRPr/>
              </a:pPr>
              <a:t>‹#›</a:t>
            </a:fld>
            <a:endParaRPr lang="en-GB" alt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fr-FR"/>
              <a:t>Joint GDWG-GRWG, Darmstadt, March 2014</a:t>
            </a:r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31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48CC3E77-FC1D-4B37-B1DD-99F8621DF9C2}" type="datetime1">
              <a:rPr lang="en-US"/>
              <a:pPr>
                <a:defRPr/>
              </a:pPr>
              <a:t>3/23/2014</a:t>
            </a:fld>
            <a:endParaRPr lang="fr-FR" alt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r>
              <a:rPr lang="fr-FR" altLang="fr-FR"/>
              <a:t>Joint GDWG-GRWG, Darmstadt, March 2014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7538EC8D-69CE-4621-B0E9-2475A535FE6C}" type="slidenum">
              <a:rPr lang="fr-FR" altLang="fr-FR"/>
              <a:pPr>
                <a:defRPr/>
              </a:pPr>
              <a:t>‹#›</a:t>
            </a:fld>
            <a:endParaRPr lang="fr-FR" altLang="fr-FR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09CF0D29-C233-4937-902B-7D9B6B9D565F}" type="datetime1">
              <a:rPr lang="en-US"/>
              <a:pPr>
                <a:defRPr/>
              </a:pPr>
              <a:t>3/23/2014</a:t>
            </a:fld>
            <a:endParaRPr lang="fr-FR" alt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r>
              <a:rPr lang="fr-FR" altLang="fr-FR"/>
              <a:t>Joint GDWG-GRWG, Darmstadt, March 2014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15AEA56B-4DF3-49F7-A78B-355660536B4C}" type="slidenum">
              <a:rPr lang="fr-FR" altLang="fr-FR"/>
              <a:pPr>
                <a:defRPr/>
              </a:pPr>
              <a:t>‹#›</a:t>
            </a:fld>
            <a:endParaRPr lang="fr-FR" altLang="fr-FR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6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457D439B-810D-4665-A49F-27AA738E8D0E}" type="datetime1">
              <a:rPr lang="en-US"/>
              <a:pPr>
                <a:defRPr/>
              </a:pPr>
              <a:t>3/23/2014</a:t>
            </a:fld>
            <a:endParaRPr lang="fr-FR" alt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r>
              <a:rPr lang="fr-FR" altLang="fr-FR"/>
              <a:t>Joint GDWG-GRWG, Darmstadt, March 2014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0CA136F0-4102-4F0C-83F1-475250FD0049}" type="slidenum">
              <a:rPr lang="fr-FR" altLang="fr-FR"/>
              <a:pPr>
                <a:defRPr/>
              </a:pPr>
              <a:t>‹#›</a:t>
            </a:fld>
            <a:endParaRPr lang="fr-FR" altLang="fr-FR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0A8EA521-1287-4B20-953B-0BC580DAF5B4}" type="datetime1">
              <a:rPr lang="en-US"/>
              <a:pPr>
                <a:defRPr/>
              </a:pPr>
              <a:t>3/23/2014</a:t>
            </a:fld>
            <a:endParaRPr lang="fr-FR" alt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r>
              <a:rPr lang="fr-FR" altLang="fr-FR"/>
              <a:t>Joint GDWG-GRWG, Darmstadt, March 2014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BBC9A480-8BD9-4D07-A144-5BB481D2A703}" type="slidenum">
              <a:rPr lang="fr-FR" altLang="fr-FR"/>
              <a:pPr>
                <a:defRPr/>
              </a:pPr>
              <a:t>‹#›</a:t>
            </a:fld>
            <a:endParaRPr lang="fr-FR" altLang="fr-FR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8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8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57CFA035-B068-472C-8380-9BC9F0E7796F}" type="datetime1">
              <a:rPr lang="en-US"/>
              <a:pPr>
                <a:defRPr/>
              </a:pPr>
              <a:t>3/23/2014</a:t>
            </a:fld>
            <a:endParaRPr lang="fr-FR" alt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r>
              <a:rPr lang="fr-FR" altLang="fr-FR"/>
              <a:t>Joint GDWG-GRWG, Darmstadt, March 2014</a:t>
            </a: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9EA4281D-CD57-4282-B112-25EA43813103}" type="slidenum">
              <a:rPr lang="fr-FR" altLang="fr-FR"/>
              <a:pPr>
                <a:defRPr/>
              </a:pPr>
              <a:t>‹#›</a:t>
            </a:fld>
            <a:endParaRPr lang="fr-FR" alt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8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8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C8A19F-BA46-4668-8EFD-9891A7E853B1}" type="datetime1">
              <a:rPr lang="en-US"/>
              <a:pPr>
                <a:defRPr/>
              </a:pPr>
              <a:t>3/23/2014</a:t>
            </a:fld>
            <a:endParaRPr lang="en-US" altLang="fr-FR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fr-FR"/>
              <a:t>Joint GDWG-GRWG, Darmstadt, March 2014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B5EB89-252A-4369-A003-BEA2D4528FD7}" type="slidenum">
              <a:rPr lang="en-US" altLang="fr-FR"/>
              <a:pPr>
                <a:defRPr/>
              </a:pPr>
              <a:t>‹#›</a:t>
            </a:fld>
            <a:endParaRPr lang="en-US" altLang="fr-FR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8BFCDC08-86AA-49B4-8FE6-4F1AE9C5C3A7}" type="datetime1">
              <a:rPr lang="en-US"/>
              <a:pPr>
                <a:defRPr/>
              </a:pPr>
              <a:t>3/23/2014</a:t>
            </a:fld>
            <a:endParaRPr lang="fr-FR" alt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r>
              <a:rPr lang="fr-FR" altLang="fr-FR"/>
              <a:t>Joint GDWG-GRWG, Darmstadt, March 2014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098D40CC-E97A-4EB2-954F-F2E8188158A1}" type="slidenum">
              <a:rPr lang="fr-FR" altLang="fr-FR"/>
              <a:pPr>
                <a:defRPr/>
              </a:pPr>
              <a:t>‹#›</a:t>
            </a:fld>
            <a:endParaRPr lang="fr-FR" altLang="fr-FR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1" y="273056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3AC35773-8616-4375-8710-4E794C1DDB26}" type="datetime1">
              <a:rPr lang="en-US"/>
              <a:pPr>
                <a:defRPr/>
              </a:pPr>
              <a:t>3/23/2014</a:t>
            </a:fld>
            <a:endParaRPr lang="fr-FR" alt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r>
              <a:rPr lang="fr-FR" altLang="fr-FR"/>
              <a:t>Joint GDWG-GRWG, Darmstadt, March 2014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0FC7A1DB-C661-4FE6-832E-33D0B8B17CA3}" type="slidenum">
              <a:rPr lang="fr-FR" altLang="fr-FR"/>
              <a:pPr>
                <a:defRPr/>
              </a:pPr>
              <a:t>‹#›</a:t>
            </a:fld>
            <a:endParaRPr lang="fr-FR" altLang="fr-FR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lIns="91440" tIns="45720" rIns="91440" bIns="4572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0C187D15-19ED-4529-AACB-A07863A40ED1}" type="datetime1">
              <a:rPr lang="en-US"/>
              <a:pPr>
                <a:defRPr/>
              </a:pPr>
              <a:t>3/23/2014</a:t>
            </a:fld>
            <a:endParaRPr lang="fr-FR" alt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r>
              <a:rPr lang="fr-FR" altLang="fr-FR"/>
              <a:t>Joint GDWG-GRWG, Darmstadt, March 2014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596A31B0-DFD4-4F62-AC09-C627DBB2CAF8}" type="slidenum">
              <a:rPr lang="fr-FR" altLang="fr-FR"/>
              <a:pPr>
                <a:defRPr/>
              </a:pPr>
              <a:t>‹#›</a:t>
            </a:fld>
            <a:endParaRPr lang="fr-FR" altLang="fr-FR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B34EF7D2-703B-40EF-8CBA-87488A45F79A}" type="datetime1">
              <a:rPr lang="en-US"/>
              <a:pPr>
                <a:defRPr/>
              </a:pPr>
              <a:t>3/23/2014</a:t>
            </a:fld>
            <a:endParaRPr lang="fr-FR" alt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r>
              <a:rPr lang="fr-FR" altLang="fr-FR"/>
              <a:t>Joint GDWG-GRWG, Darmstadt, March 2014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E06CB103-258C-4852-8AA3-44E7A4C91D72}" type="slidenum">
              <a:rPr lang="fr-FR" altLang="fr-FR"/>
              <a:pPr>
                <a:defRPr/>
              </a:pPr>
              <a:t>‹#›</a:t>
            </a:fld>
            <a:endParaRPr lang="fr-FR" altLang="fr-FR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CFB6276F-8047-423C-A303-F7566C91BB85}" type="datetime1">
              <a:rPr lang="en-US"/>
              <a:pPr>
                <a:defRPr/>
              </a:pPr>
              <a:t>3/23/2014</a:t>
            </a:fld>
            <a:endParaRPr lang="fr-FR" alt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r>
              <a:rPr lang="fr-FR" altLang="fr-FR"/>
              <a:t>Joint GDWG-GRWG, Darmstadt, March 2014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C6722BC5-CFE4-4702-84BF-3541B150397C}" type="slidenum">
              <a:rPr lang="fr-FR" altLang="fr-FR"/>
              <a:pPr>
                <a:defRPr/>
              </a:pPr>
              <a:t>‹#›</a:t>
            </a:fld>
            <a:endParaRPr lang="fr-FR" altLang="fr-FR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re et contenu sur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7772400" cy="198120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85800" y="4114800"/>
            <a:ext cx="7772400" cy="198120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2FF5170E-B293-4211-99EC-91145A3B5411}" type="datetime1">
              <a:rPr lang="en-US"/>
              <a:pPr>
                <a:defRPr/>
              </a:pPr>
              <a:t>3/23/2014</a:t>
            </a:fld>
            <a:endParaRPr lang="fr-FR" alt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r>
              <a:rPr lang="fr-FR" altLang="fr-FR"/>
              <a:t>Joint GDWG-GRWG, Darmstadt, March 2014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259A40C6-1AAB-4D35-9BE6-92FA44B37E8F}" type="slidenum">
              <a:rPr lang="fr-FR" altLang="fr-FR"/>
              <a:pPr>
                <a:defRPr/>
              </a:pPr>
              <a:t>‹#›</a:t>
            </a:fld>
            <a:endParaRPr lang="fr-FR" altLang="fr-FR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798DE64D-371C-49D8-91B0-B8760AF585A6}" type="datetime1">
              <a:rPr lang="en-US"/>
              <a:pPr>
                <a:defRPr/>
              </a:pPr>
              <a:t>3/23/2014</a:t>
            </a:fld>
            <a:endParaRPr lang="fr-FR" alt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r>
              <a:rPr lang="fr-FR" altLang="fr-FR"/>
              <a:t>Joint GDWG-GRWG, Darmstadt, March 2014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E4AA10B1-E6EB-4406-988A-8BB87561BD5A}" type="slidenum">
              <a:rPr lang="fr-FR" altLang="fr-FR"/>
              <a:pPr>
                <a:defRPr/>
              </a:pPr>
              <a:t>‹#›</a:t>
            </a:fld>
            <a:endParaRPr lang="fr-FR" altLang="fr-FR"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5588" cy="6859588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</p:pic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1979613" y="630238"/>
            <a:ext cx="676910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altLang="fr-FR" sz="3200" b="0">
                <a:solidFill>
                  <a:srgbClr val="FFFFFF"/>
                </a:solidFill>
                <a:latin typeface="Arial Narrow" pitchFamily="34" charset="0"/>
              </a:rPr>
              <a:t>World Meteorological Organization</a:t>
            </a:r>
            <a:r>
              <a:rPr lang="en-US" altLang="fr-FR" sz="2400" b="0">
                <a:solidFill>
                  <a:srgbClr val="FFFFFF"/>
                </a:solidFill>
                <a:latin typeface="Arial Narrow" pitchFamily="34" charset="0"/>
              </a:rPr>
              <a:t/>
            </a:r>
            <a:br>
              <a:rPr lang="en-US" altLang="fr-FR" sz="2400" b="0">
                <a:solidFill>
                  <a:srgbClr val="FFFFFF"/>
                </a:solidFill>
                <a:latin typeface="Arial Narrow" pitchFamily="34" charset="0"/>
              </a:rPr>
            </a:br>
            <a:r>
              <a:rPr lang="en-US" altLang="fr-FR" b="0">
                <a:solidFill>
                  <a:srgbClr val="FFFFFF"/>
                </a:solidFill>
                <a:latin typeface="Arial Narrow" pitchFamily="34" charset="0"/>
              </a:rPr>
              <a:t>Working together in weather, climate and water</a:t>
            </a: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50825" y="1341438"/>
            <a:ext cx="15128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pPr algn="ctr">
              <a:spcBef>
                <a:spcPct val="20000"/>
              </a:spcBef>
              <a:defRPr/>
            </a:pPr>
            <a:r>
              <a:rPr lang="en-US" altLang="fr-FR" sz="1600" b="0">
                <a:solidFill>
                  <a:srgbClr val="FFFFFF"/>
                </a:solidFill>
                <a:latin typeface="Arial Black" pitchFamily="34" charset="0"/>
              </a:rPr>
              <a:t>WMO OMM</a:t>
            </a:r>
            <a:endParaRPr lang="en-US" altLang="fr-FR" sz="1600" b="0">
              <a:solidFill>
                <a:srgbClr val="000000"/>
              </a:solidFill>
              <a:latin typeface="Arial Black" pitchFamily="34" charset="0"/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107950" y="6381750"/>
            <a:ext cx="35290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pPr>
              <a:spcBef>
                <a:spcPct val="20000"/>
              </a:spcBef>
              <a:defRPr/>
            </a:pPr>
            <a:r>
              <a:rPr lang="en-US" altLang="fr-FR" b="0">
                <a:solidFill>
                  <a:srgbClr val="000000"/>
                </a:solidFill>
                <a:latin typeface="Arial Narrow" pitchFamily="34" charset="0"/>
              </a:rPr>
              <a:t>WMO</a:t>
            </a: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5364163" y="6284913"/>
            <a:ext cx="35290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pPr algn="r">
              <a:spcBef>
                <a:spcPct val="20000"/>
              </a:spcBef>
              <a:defRPr/>
            </a:pPr>
            <a:endParaRPr lang="en-GB" altLang="fr-FR" sz="2400">
              <a:solidFill>
                <a:srgbClr val="000000"/>
              </a:solidFill>
              <a:latin typeface="Arial Narrow" pitchFamily="34" charset="0"/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 sz="4800" b="1">
                <a:solidFill>
                  <a:srgbClr val="000066"/>
                </a:solidFill>
              </a:defRPr>
            </a:lvl1pPr>
          </a:lstStyle>
          <a:p>
            <a:pPr lvl="0"/>
            <a:r>
              <a:rPr lang="en-US" altLang="fr-FR" noProof="0" smtClean="0"/>
              <a:t>Click to edit Master title style</a:t>
            </a:r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403350" y="38608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rgbClr val="000066"/>
                </a:solidFill>
              </a:defRPr>
            </a:lvl1pPr>
          </a:lstStyle>
          <a:p>
            <a:pPr lvl="0"/>
            <a:r>
              <a:rPr lang="en-US" altLang="fr-FR" noProof="0" smtClean="0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F7E988-A210-46DC-B778-9D64CC01C6DA}" type="datetime1">
              <a:rPr lang="en-US"/>
              <a:pPr>
                <a:defRPr/>
              </a:pPr>
              <a:t>3/23/2014</a:t>
            </a:fld>
            <a:endParaRPr lang="en-US" alt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fr-FR"/>
              <a:t>Joint GDWG-GRWG, Darmstadt, March 2014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cs typeface="Arial" pitchFamily="34" charset="0"/>
              </a:defRPr>
            </a:lvl1pPr>
          </a:lstStyle>
          <a:p>
            <a:pPr>
              <a:defRPr/>
            </a:pPr>
            <a:fld id="{2166F7FD-F481-43D2-8F8F-C4E5DD0CF0E0}" type="slidenum">
              <a:rPr lang="en-US" altLang="fr-FR"/>
              <a:pPr>
                <a:defRPr/>
              </a:pPr>
              <a:t>‹#›</a:t>
            </a:fld>
            <a:endParaRPr lang="en-US" altLang="fr-FR"/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03A897-433D-4B38-9B89-1A6D406F448B}" type="datetime1">
              <a:rPr lang="en-US"/>
              <a:pPr>
                <a:defRPr/>
              </a:pPr>
              <a:t>3/23/2014</a:t>
            </a:fld>
            <a:endParaRPr lang="en-US" alt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fr-FR"/>
              <a:t>Joint GDWG-GRWG, Darmstadt, March 2014</a:t>
            </a: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cs typeface="Arial" pitchFamily="34" charset="0"/>
              </a:defRPr>
            </a:lvl1pPr>
          </a:lstStyle>
          <a:p>
            <a:pPr>
              <a:defRPr/>
            </a:pPr>
            <a:fld id="{65970F3B-3068-4567-A0A3-4953EEF03F8F}" type="slidenum">
              <a:rPr lang="en-US" altLang="fr-FR"/>
              <a:pPr>
                <a:defRPr/>
              </a:pPr>
              <a:t>‹#›</a:t>
            </a:fld>
            <a:endParaRPr lang="en-US" alt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F006BF-ABEB-431C-B54E-41C07C95BE5F}" type="datetime1">
              <a:rPr lang="en-US"/>
              <a:pPr>
                <a:defRPr/>
              </a:pPr>
              <a:t>3/23/2014</a:t>
            </a:fld>
            <a:endParaRPr lang="en-US" alt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fr-FR"/>
              <a:t>Joint GDWG-GRWG, Darmstadt, March 2014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072631-98AC-4676-A254-FD453F53DC58}" type="slidenum">
              <a:rPr lang="en-US" altLang="fr-FR"/>
              <a:pPr>
                <a:defRPr/>
              </a:pPr>
              <a:t>‹#›</a:t>
            </a:fld>
            <a:endParaRPr lang="en-US" altLang="fr-FR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5DDE30-C7A2-4E40-A31D-893882E20C31}" type="datetime1">
              <a:rPr lang="en-US"/>
              <a:pPr>
                <a:defRPr/>
              </a:pPr>
              <a:t>3/23/2014</a:t>
            </a:fld>
            <a:endParaRPr lang="en-US" alt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fr-FR"/>
              <a:t>Joint GDWG-GRWG, Darmstadt, March 2014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cs typeface="Arial" pitchFamily="34" charset="0"/>
              </a:defRPr>
            </a:lvl1pPr>
          </a:lstStyle>
          <a:p>
            <a:pPr>
              <a:defRPr/>
            </a:pPr>
            <a:fld id="{0FF3B876-A4F1-4A00-834C-9F834F06F918}" type="slidenum">
              <a:rPr lang="en-US" altLang="fr-FR"/>
              <a:pPr>
                <a:defRPr/>
              </a:pPr>
              <a:t>‹#›</a:t>
            </a:fld>
            <a:endParaRPr lang="en-US" altLang="fr-FR"/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E994C3-2728-4A03-99E5-4E5604BA7914}" type="datetime1">
              <a:rPr lang="en-US"/>
              <a:pPr>
                <a:defRPr/>
              </a:pPr>
              <a:t>3/23/2014</a:t>
            </a:fld>
            <a:endParaRPr lang="en-US" alt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fr-FR"/>
              <a:t>Joint GDWG-GRWG, Darmstadt, March 2014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cs typeface="Arial" pitchFamily="34" charset="0"/>
              </a:defRPr>
            </a:lvl1pPr>
          </a:lstStyle>
          <a:p>
            <a:pPr>
              <a:defRPr/>
            </a:pPr>
            <a:fld id="{DA762BC3-1734-4891-B5C9-2690C0B2CD3C}" type="slidenum">
              <a:rPr lang="en-US" altLang="fr-FR"/>
              <a:pPr>
                <a:defRPr/>
              </a:pPr>
              <a:t>‹#›</a:t>
            </a:fld>
            <a:endParaRPr lang="en-US" altLang="fr-FR"/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7E8DD9-5BF7-428F-BE0E-A4CA78E77B66}" type="datetime1">
              <a:rPr lang="en-US"/>
              <a:pPr>
                <a:defRPr/>
              </a:pPr>
              <a:t>3/23/2014</a:t>
            </a:fld>
            <a:endParaRPr lang="en-US" alt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fr-FR"/>
              <a:t>Joint GDWG-GRWG, Darmstadt, March 2014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cs typeface="Arial" pitchFamily="34" charset="0"/>
              </a:defRPr>
            </a:lvl1pPr>
          </a:lstStyle>
          <a:p>
            <a:pPr>
              <a:defRPr/>
            </a:pPr>
            <a:fld id="{BD80B20E-DEE3-45DD-A734-F932B4825142}" type="slidenum">
              <a:rPr lang="en-US" altLang="fr-FR"/>
              <a:pPr>
                <a:defRPr/>
              </a:pPr>
              <a:t>‹#›</a:t>
            </a:fld>
            <a:endParaRPr lang="en-US" altLang="fr-FR"/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lIns="91440" tIns="45720" rIns="91440" bIns="4572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BDDB74-40D6-484C-B43B-B50BD6561A1E}" type="datetime1">
              <a:rPr lang="en-US"/>
              <a:pPr>
                <a:defRPr/>
              </a:pPr>
              <a:t>3/23/2014</a:t>
            </a:fld>
            <a:endParaRPr lang="en-US" alt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fr-FR"/>
              <a:t>Joint GDWG-GRWG, Darmstadt, March 2014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cs typeface="Arial" pitchFamily="34" charset="0"/>
              </a:defRPr>
            </a:lvl1pPr>
          </a:lstStyle>
          <a:p>
            <a:pPr>
              <a:defRPr/>
            </a:pPr>
            <a:fld id="{771658D3-E68D-46B6-9862-B8039433114B}" type="slidenum">
              <a:rPr lang="en-US" altLang="fr-FR"/>
              <a:pPr>
                <a:defRPr/>
              </a:pPr>
              <a:t>‹#›</a:t>
            </a:fld>
            <a:endParaRPr lang="en-US" altLang="fr-FR"/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81858F-28C3-4C15-A15D-E71AFC323F31}" type="datetime1">
              <a:rPr lang="en-US"/>
              <a:pPr>
                <a:defRPr/>
              </a:pPr>
              <a:t>3/23/2014</a:t>
            </a:fld>
            <a:endParaRPr lang="en-US" alt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fr-FR"/>
              <a:t>Joint GDWG-GRWG, Darmstadt, March 2014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cs typeface="Arial" pitchFamily="34" charset="0"/>
              </a:defRPr>
            </a:lvl1pPr>
          </a:lstStyle>
          <a:p>
            <a:pPr>
              <a:defRPr/>
            </a:pPr>
            <a:fld id="{CD3DCA0C-F551-447A-ACDF-036E9483FBAD}" type="slidenum">
              <a:rPr lang="en-US" altLang="fr-FR"/>
              <a:pPr>
                <a:defRPr/>
              </a:pPr>
              <a:t>‹#›</a:t>
            </a:fld>
            <a:endParaRPr lang="en-US" altLang="fr-FR"/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896100" y="115888"/>
            <a:ext cx="2068513" cy="5980112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85800" y="115888"/>
            <a:ext cx="6057900" cy="5980112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36364D-D0BE-4AB2-9881-14CC8CC8F6F1}" type="datetime1">
              <a:rPr lang="en-US"/>
              <a:pPr>
                <a:defRPr/>
              </a:pPr>
              <a:t>3/23/2014</a:t>
            </a:fld>
            <a:endParaRPr lang="en-US" alt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fr-FR"/>
              <a:t>Joint GDWG-GRWG, Darmstadt, March 2014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cs typeface="Arial" pitchFamily="34" charset="0"/>
              </a:defRPr>
            </a:lvl1pPr>
          </a:lstStyle>
          <a:p>
            <a:pPr>
              <a:defRPr/>
            </a:pPr>
            <a:fld id="{EF14E066-92F6-497A-AFC5-3D0C6C374FB7}" type="slidenum">
              <a:rPr lang="en-US" altLang="fr-FR"/>
              <a:pPr>
                <a:defRPr/>
              </a:pPr>
              <a:t>‹#›</a:t>
            </a:fld>
            <a:endParaRPr lang="en-US" altLang="fr-FR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31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24207A-5FD5-4D57-A413-60A4E3AAB136}" type="datetime1">
              <a:rPr lang="en-US"/>
              <a:pPr>
                <a:defRPr/>
              </a:pPr>
              <a:t>3/23/2014</a:t>
            </a:fld>
            <a:endParaRPr lang="en-US" alt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fr-FR"/>
              <a:t>Joint GDWG-GRWG, Darmstadt, March 2014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AF59FC-EA8B-4975-B906-6F8A0482E0CF}" type="slidenum">
              <a:rPr lang="en-US" altLang="fr-FR"/>
              <a:pPr>
                <a:defRPr/>
              </a:pPr>
              <a:t>‹#›</a:t>
            </a:fld>
            <a:endParaRPr lang="en-US" altLang="fr-FR"/>
          </a:p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93216B-C776-4F3E-9163-10DAF23BDF89}" type="datetime1">
              <a:rPr lang="en-US"/>
              <a:pPr>
                <a:defRPr/>
              </a:pPr>
              <a:t>3/23/2014</a:t>
            </a:fld>
            <a:endParaRPr lang="en-US" alt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fr-FR"/>
              <a:t>Joint GDWG-GRWG, Darmstadt, March 2014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63DF03-146A-4A6E-BFE8-6A89F26203DB}" type="slidenum">
              <a:rPr lang="en-US" altLang="fr-FR"/>
              <a:pPr>
                <a:defRPr/>
              </a:pPr>
              <a:t>‹#›</a:t>
            </a:fld>
            <a:endParaRPr lang="en-US" altLang="fr-FR"/>
          </a:p>
        </p:txBody>
      </p:sp>
    </p:spTree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6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21D5E2-88E9-4D9B-AF08-8B4530932935}" type="datetime1">
              <a:rPr lang="en-US"/>
              <a:pPr>
                <a:defRPr/>
              </a:pPr>
              <a:t>3/23/2014</a:t>
            </a:fld>
            <a:endParaRPr lang="en-US" alt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fr-FR"/>
              <a:t>Joint GDWG-GRWG, Darmstadt, March 2014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EF559F-5D38-41A3-82D0-73596C2870F8}" type="slidenum">
              <a:rPr lang="en-US" altLang="fr-FR"/>
              <a:pPr>
                <a:defRPr/>
              </a:pPr>
              <a:t>‹#›</a:t>
            </a:fld>
            <a:endParaRPr lang="en-US" altLang="fr-FR"/>
          </a:p>
        </p:txBody>
      </p:sp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457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457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3AA7AB-F806-49DD-B30F-FA6FAD4DF4B1}" type="datetime1">
              <a:rPr lang="en-US"/>
              <a:pPr>
                <a:defRPr/>
              </a:pPr>
              <a:t>3/23/2014</a:t>
            </a:fld>
            <a:endParaRPr lang="en-US" altLang="fr-F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fr-FR"/>
              <a:t>Joint GDWG-GRWG, Darmstadt, March 2014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6E2719-B412-4005-B9B4-2E9D070584F5}" type="slidenum">
              <a:rPr lang="en-US" altLang="fr-FR"/>
              <a:pPr>
                <a:defRPr/>
              </a:pPr>
              <a:t>‹#›</a:t>
            </a:fld>
            <a:endParaRPr lang="en-US" alt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D2B630-D339-4423-8040-AD8C646295E9}" type="datetime1">
              <a:rPr lang="en-US"/>
              <a:pPr>
                <a:defRPr/>
              </a:pPr>
              <a:t>3/23/2014</a:t>
            </a:fld>
            <a:endParaRPr lang="en-US" altLang="fr-FR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fr-FR"/>
              <a:t>Joint GDWG-GRWG, Darmstadt, March 2014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D9FAC5-31B8-4824-859C-94A109A3132A}" type="slidenum">
              <a:rPr lang="en-US" altLang="fr-FR"/>
              <a:pPr>
                <a:defRPr/>
              </a:pPr>
              <a:t>‹#›</a:t>
            </a:fld>
            <a:endParaRPr lang="en-US" altLang="fr-FR"/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8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8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F76D35-1873-469E-BF16-A0092F9BCCBC}" type="datetime1">
              <a:rPr lang="en-US"/>
              <a:pPr>
                <a:defRPr/>
              </a:pPr>
              <a:t>3/23/2014</a:t>
            </a:fld>
            <a:endParaRPr lang="en-US" altLang="fr-FR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fr-FR"/>
              <a:t>Joint GDWG-GRWG, Darmstadt, March 2014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1C9DD1-B8FE-433A-B52D-53F1E03980CC}" type="slidenum">
              <a:rPr lang="en-US" altLang="fr-FR"/>
              <a:pPr>
                <a:defRPr/>
              </a:pPr>
              <a:t>‹#›</a:t>
            </a:fld>
            <a:endParaRPr lang="en-US" altLang="fr-FR"/>
          </a:p>
        </p:txBody>
      </p:sp>
    </p:spTree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F0C0D8-C11E-4C3A-87DD-5D141307B6D6}" type="datetime1">
              <a:rPr lang="en-US"/>
              <a:pPr>
                <a:defRPr/>
              </a:pPr>
              <a:t>3/23/2014</a:t>
            </a:fld>
            <a:endParaRPr lang="en-US" alt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fr-FR"/>
              <a:t>Joint GDWG-GRWG, Darmstadt, March 2014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0FDA35-6FE9-4375-942A-C5EC8B15F67D}" type="slidenum">
              <a:rPr lang="en-US" altLang="fr-FR"/>
              <a:pPr>
                <a:defRPr/>
              </a:pPr>
              <a:t>‹#›</a:t>
            </a:fld>
            <a:endParaRPr lang="en-US" altLang="fr-FR"/>
          </a:p>
        </p:txBody>
      </p:sp>
    </p:spTree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4B8234-834F-48A4-BFF8-FB6C05F93E26}" type="datetime1">
              <a:rPr lang="en-US"/>
              <a:pPr>
                <a:defRPr/>
              </a:pPr>
              <a:t>3/23/2014</a:t>
            </a:fld>
            <a:endParaRPr lang="en-US" altLang="fr-FR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fr-FR"/>
              <a:t>Joint GDWG-GRWG, Darmstadt, March 2014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229BAF-FD8F-4155-B90F-A7247B373127}" type="slidenum">
              <a:rPr lang="en-US" altLang="fr-FR"/>
              <a:pPr>
                <a:defRPr/>
              </a:pPr>
              <a:t>‹#›</a:t>
            </a:fld>
            <a:endParaRPr lang="en-US" altLang="fr-FR"/>
          </a:p>
        </p:txBody>
      </p:sp>
    </p:spTree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1" y="273056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9C754B-B5D0-4EDD-923D-FD8348B33FA0}" type="datetime1">
              <a:rPr lang="en-US"/>
              <a:pPr>
                <a:defRPr/>
              </a:pPr>
              <a:t>3/23/2014</a:t>
            </a:fld>
            <a:endParaRPr lang="en-US" altLang="fr-F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fr-FR"/>
              <a:t>Joint GDWG-GRWG, Darmstadt, March 2014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800DAF-A116-483B-9294-21C164815CAD}" type="slidenum">
              <a:rPr lang="en-US" altLang="fr-FR"/>
              <a:pPr>
                <a:defRPr/>
              </a:pPr>
              <a:t>‹#›</a:t>
            </a:fld>
            <a:endParaRPr lang="en-US" altLang="fr-FR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lIns="91440" tIns="45720" rIns="91440" bIns="4572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4206F9-0F62-4891-8069-A79EFF73D92C}" type="datetime1">
              <a:rPr lang="en-US"/>
              <a:pPr>
                <a:defRPr/>
              </a:pPr>
              <a:t>3/23/2014</a:t>
            </a:fld>
            <a:endParaRPr lang="en-US" altLang="fr-F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fr-FR"/>
              <a:t>Joint GDWG-GRWG, Darmstadt, March 2014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7670C9-9EFB-4514-A52F-DADA517455CA}" type="slidenum">
              <a:rPr lang="en-US" altLang="fr-FR"/>
              <a:pPr>
                <a:defRPr/>
              </a:pPr>
              <a:t>‹#›</a:t>
            </a:fld>
            <a:endParaRPr lang="en-US" altLang="fr-FR"/>
          </a:p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8ADAC4-EC7E-4A40-B2B0-2114E2604EE3}" type="datetime1">
              <a:rPr lang="en-US"/>
              <a:pPr>
                <a:defRPr/>
              </a:pPr>
              <a:t>3/23/2014</a:t>
            </a:fld>
            <a:endParaRPr lang="en-US" alt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fr-FR"/>
              <a:t>Joint GDWG-GRWG, Darmstadt, March 2014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B9C194-E527-47A4-A2C2-5790F78552EC}" type="slidenum">
              <a:rPr lang="en-US" altLang="fr-FR"/>
              <a:pPr>
                <a:defRPr/>
              </a:pPr>
              <a:t>‹#›</a:t>
            </a:fld>
            <a:endParaRPr lang="en-US" altLang="fr-FR"/>
          </a:p>
        </p:txBody>
      </p:sp>
    </p:spTree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83378" y="195269"/>
            <a:ext cx="2082800" cy="57880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30213" y="195269"/>
            <a:ext cx="6100762" cy="57880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DAE413-F9DF-43E8-9F63-9A308D269597}" type="datetime1">
              <a:rPr lang="en-US"/>
              <a:pPr>
                <a:defRPr/>
              </a:pPr>
              <a:t>3/23/2014</a:t>
            </a:fld>
            <a:endParaRPr lang="en-US" alt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fr-FR"/>
              <a:t>Joint GDWG-GRWG, Darmstadt, March 2014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279F3E-2394-4FB9-9FFE-D0FE949100E8}" type="slidenum">
              <a:rPr lang="en-US" altLang="fr-FR"/>
              <a:pPr>
                <a:defRPr/>
              </a:pPr>
              <a:t>‹#›</a:t>
            </a:fld>
            <a:endParaRPr lang="en-US" altLang="fr-FR"/>
          </a:p>
        </p:txBody>
      </p:sp>
    </p:spTree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4" descr="npoess_bac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 algn="ctr">
              <a:defRPr sz="4000" b="1"/>
            </a:lvl1pPr>
          </a:lstStyle>
          <a:p>
            <a:pPr lvl="0"/>
            <a:r>
              <a:rPr lang="en-US" altLang="fr-FR" noProof="0" smtClean="0"/>
              <a:t>Click to edit Master title style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defRPr sz="2800"/>
            </a:lvl1pPr>
          </a:lstStyle>
          <a:p>
            <a:pPr lvl="0"/>
            <a:r>
              <a:rPr lang="en-US" altLang="fr-FR" noProof="0" smtClean="0"/>
              <a:t>Click to edit Master subtitle style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6042E1-E436-43EB-AFFE-F2D667A1547B}" type="datetime1">
              <a:rPr lang="en-US"/>
              <a:pPr>
                <a:defRPr/>
              </a:pPr>
              <a:t>3/23/2014</a:t>
            </a:fld>
            <a:endParaRPr lang="en-US" alt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fr-FR"/>
              <a:t>Joint GDWG-GRWG, Darmstadt, March 2014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 sz="1400" b="0" i="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66838BAC-5083-445E-AB75-3FF042AD5A2D}" type="slidenum">
              <a:rPr lang="en-US" altLang="fr-FR"/>
              <a:pPr>
                <a:defRPr/>
              </a:pPr>
              <a:t>‹#›</a:t>
            </a:fld>
            <a:endParaRPr lang="en-US" altLang="fr-FR"/>
          </a:p>
        </p:txBody>
      </p:sp>
    </p:spTree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5588" cy="6859588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</p:pic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1979613" y="630238"/>
            <a:ext cx="6769100" cy="992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  <a:ea typeface="-윤고딕120"/>
                <a:cs typeface="-윤고딕12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  <a:ea typeface="-윤고딕120"/>
                <a:cs typeface="-윤고딕12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  <a:ea typeface="-윤고딕120"/>
                <a:cs typeface="-윤고딕12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  <a:ea typeface="-윤고딕120"/>
                <a:cs typeface="-윤고딕12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  <a:ea typeface="-윤고딕120"/>
                <a:cs typeface="-윤고딕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ea typeface="-윤고딕120"/>
                <a:cs typeface="-윤고딕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ea typeface="-윤고딕120"/>
                <a:cs typeface="-윤고딕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ea typeface="-윤고딕120"/>
                <a:cs typeface="-윤고딕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ea typeface="-윤고딕120"/>
                <a:cs typeface="-윤고딕12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altLang="fr-FR" sz="3200" b="0">
                <a:solidFill>
                  <a:srgbClr val="FFFFFF"/>
                </a:solidFill>
                <a:latin typeface="Arial Narrow" pitchFamily="34" charset="0"/>
                <a:cs typeface="Arial" pitchFamily="34" charset="0"/>
              </a:rPr>
              <a:t>Organisation Météorologique Mondiale</a:t>
            </a:r>
          </a:p>
          <a:p>
            <a:pPr>
              <a:spcBef>
                <a:spcPct val="50000"/>
              </a:spcBef>
              <a:defRPr/>
            </a:pPr>
            <a:r>
              <a:rPr lang="fr-CH" altLang="fr-FR" sz="1800" b="0">
                <a:solidFill>
                  <a:srgbClr val="FFFFFF"/>
                </a:solidFill>
                <a:cs typeface="Arial" pitchFamily="34" charset="0"/>
              </a:rPr>
              <a:t>œuvrer</a:t>
            </a:r>
            <a:r>
              <a:rPr lang="en-US" altLang="fr-FR" sz="1800" b="0">
                <a:solidFill>
                  <a:srgbClr val="000000"/>
                </a:solidFill>
                <a:cs typeface="Arial" pitchFamily="34" charset="0"/>
              </a:rPr>
              <a:t> </a:t>
            </a:r>
            <a:r>
              <a:rPr lang="en-US" altLang="fr-FR" sz="1800" b="0">
                <a:solidFill>
                  <a:srgbClr val="FFFFFF"/>
                </a:solidFill>
                <a:latin typeface="Arial Narrow" pitchFamily="34" charset="0"/>
                <a:cs typeface="Arial" pitchFamily="34" charset="0"/>
              </a:rPr>
              <a:t>ensemble sur le temps, le climat et l’eau</a:t>
            </a: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50825" y="1341438"/>
            <a:ext cx="15128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  <a:ea typeface="-윤고딕120"/>
                <a:cs typeface="-윤고딕12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  <a:ea typeface="-윤고딕120"/>
                <a:cs typeface="-윤고딕12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  <a:ea typeface="-윤고딕120"/>
                <a:cs typeface="-윤고딕12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  <a:ea typeface="-윤고딕120"/>
                <a:cs typeface="-윤고딕12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  <a:ea typeface="-윤고딕120"/>
                <a:cs typeface="-윤고딕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ea typeface="-윤고딕120"/>
                <a:cs typeface="-윤고딕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ea typeface="-윤고딕120"/>
                <a:cs typeface="-윤고딕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ea typeface="-윤고딕120"/>
                <a:cs typeface="-윤고딕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ea typeface="-윤고딕120"/>
                <a:cs typeface="-윤고딕120"/>
              </a:defRPr>
            </a:lvl9pPr>
          </a:lstStyle>
          <a:p>
            <a:pPr algn="ctr" eaLnBrk="1" hangingPunct="1">
              <a:spcBef>
                <a:spcPct val="20000"/>
              </a:spcBef>
              <a:defRPr/>
            </a:pPr>
            <a:r>
              <a:rPr lang="en-US" altLang="fr-FR" b="0">
                <a:solidFill>
                  <a:srgbClr val="FFFFFF"/>
                </a:solidFill>
                <a:latin typeface="Arial Black" pitchFamily="34" charset="0"/>
                <a:cs typeface="Arial" pitchFamily="34" charset="0"/>
              </a:rPr>
              <a:t>WMO OMM</a:t>
            </a:r>
            <a:endParaRPr lang="en-US" altLang="fr-FR" b="0">
              <a:solidFill>
                <a:srgbClr val="000000"/>
              </a:solidFill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107950" y="6381750"/>
            <a:ext cx="35290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  <a:ea typeface="-윤고딕120"/>
                <a:cs typeface="-윤고딕12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  <a:ea typeface="-윤고딕120"/>
                <a:cs typeface="-윤고딕12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  <a:ea typeface="-윤고딕120"/>
                <a:cs typeface="-윤고딕12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  <a:ea typeface="-윤고딕120"/>
                <a:cs typeface="-윤고딕12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  <a:ea typeface="-윤고딕120"/>
                <a:cs typeface="-윤고딕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ea typeface="-윤고딕120"/>
                <a:cs typeface="-윤고딕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ea typeface="-윤고딕120"/>
                <a:cs typeface="-윤고딕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ea typeface="-윤고딕120"/>
                <a:cs typeface="-윤고딕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ea typeface="-윤고딕120"/>
                <a:cs typeface="-윤고딕120"/>
              </a:defRPr>
            </a:lvl9pPr>
          </a:lstStyle>
          <a:p>
            <a:pPr eaLnBrk="1" hangingPunct="1">
              <a:spcBef>
                <a:spcPct val="20000"/>
              </a:spcBef>
              <a:defRPr/>
            </a:pPr>
            <a:r>
              <a:rPr lang="en-US" altLang="fr-FR" sz="1800" b="0">
                <a:solidFill>
                  <a:srgbClr val="000000"/>
                </a:solidFill>
                <a:latin typeface="Arial Narrow" pitchFamily="34" charset="0"/>
                <a:cs typeface="Arial" pitchFamily="34" charset="0"/>
              </a:rPr>
              <a:t>www.wmo.int/sat</a:t>
            </a: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5364163" y="6284913"/>
            <a:ext cx="35290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  <a:ea typeface="-윤고딕120"/>
                <a:cs typeface="-윤고딕12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  <a:ea typeface="-윤고딕120"/>
                <a:cs typeface="-윤고딕12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  <a:ea typeface="-윤고딕120"/>
                <a:cs typeface="-윤고딕12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  <a:ea typeface="-윤고딕120"/>
                <a:cs typeface="-윤고딕12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  <a:ea typeface="-윤고딕120"/>
                <a:cs typeface="-윤고딕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ea typeface="-윤고딕120"/>
                <a:cs typeface="-윤고딕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ea typeface="-윤고딕120"/>
                <a:cs typeface="-윤고딕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ea typeface="-윤고딕120"/>
                <a:cs typeface="-윤고딕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ea typeface="-윤고딕120"/>
                <a:cs typeface="-윤고딕120"/>
              </a:defRPr>
            </a:lvl9pPr>
          </a:lstStyle>
          <a:p>
            <a:pPr algn="r" eaLnBrk="1" hangingPunct="1">
              <a:spcBef>
                <a:spcPct val="20000"/>
              </a:spcBef>
              <a:defRPr/>
            </a:pPr>
            <a:endParaRPr lang="fr-FR" altLang="fr-FR" sz="2400">
              <a:solidFill>
                <a:srgbClr val="000000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 sz="4800" b="1">
                <a:solidFill>
                  <a:srgbClr val="000066"/>
                </a:solidFill>
              </a:defRPr>
            </a:lvl1pPr>
          </a:lstStyle>
          <a:p>
            <a:pPr lvl="0"/>
            <a:r>
              <a:rPr lang="en-US" altLang="fr-FR" noProof="0" smtClean="0"/>
              <a:t>Click to edit Master title style</a:t>
            </a:r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403350" y="38608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rgbClr val="000066"/>
                </a:solidFill>
              </a:defRPr>
            </a:lvl1pPr>
          </a:lstStyle>
          <a:p>
            <a:pPr lvl="0"/>
            <a:r>
              <a:rPr lang="en-US" altLang="fr-FR" noProof="0" smtClean="0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Joint GDWG-GRWG, Darmstadt, March 2014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C7B95E-533D-49BF-A60F-4889E9A6E7C5}" type="datetime1">
              <a:rPr lang="en-US"/>
              <a:pPr>
                <a:defRPr/>
              </a:pPr>
              <a:t>3/23/2014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40B520-C6DD-47BA-A070-1114DEF7E7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1" y="273056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AB4BEE-3D22-4877-B94F-BE5B30362DF2}" type="datetime1">
              <a:rPr lang="en-US"/>
              <a:pPr>
                <a:defRPr/>
              </a:pPr>
              <a:t>3/23/2014</a:t>
            </a:fld>
            <a:endParaRPr lang="en-US" altLang="fr-F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fr-FR"/>
              <a:t>Joint GDWG-GRWG, Darmstadt, March 2014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D9F939-CAF7-4DEA-AA81-3BC48FA69B4D}" type="slidenum">
              <a:rPr lang="en-US" altLang="fr-FR"/>
              <a:pPr>
                <a:defRPr/>
              </a:pPr>
              <a:t>‹#›</a:t>
            </a:fld>
            <a:endParaRPr lang="en-US" altLang="fr-FR"/>
          </a:p>
        </p:txBody>
      </p:sp>
    </p:spTree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Joint GDWG-GRWG, Darmstadt, March 2014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CD774B-A050-4427-B607-F3182DBBFFD5}" type="datetime1">
              <a:rPr lang="en-US"/>
              <a:pPr>
                <a:defRPr/>
              </a:pPr>
              <a:t>3/23/2014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98A844-8D54-48BE-9057-917D865BF6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Joint GDWG-GRWG, Darmstadt, March 2014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B1CBE1-3C98-4394-9A3F-41B1718E9130}" type="datetime1">
              <a:rPr lang="en-US"/>
              <a:pPr>
                <a:defRPr/>
              </a:pPr>
              <a:t>3/23/2014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6F357A-83C2-4806-8AA2-724C98A3FD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77975"/>
            <a:ext cx="4038600" cy="334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77975"/>
            <a:ext cx="4038600" cy="334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Joint GDWG-GRWG, Darmstadt, March 2014</a:t>
            </a:r>
          </a:p>
        </p:txBody>
      </p:sp>
      <p:sp>
        <p:nvSpPr>
          <p:cNvPr id="6" name="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97BE8B-748C-4644-9BE6-2E737682D036}" type="datetime1">
              <a:rPr lang="en-US"/>
              <a:pPr>
                <a:defRPr/>
              </a:pPr>
              <a:t>3/23/2014</a:t>
            </a:fld>
            <a:endParaRPr lang="en-US"/>
          </a:p>
        </p:txBody>
      </p:sp>
      <p:sp>
        <p:nvSpPr>
          <p:cNvPr id="7" name="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462A3E-40F7-44AC-8D86-120228835F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Joint GDWG-GRWG, Darmstadt, March 2014</a:t>
            </a:r>
          </a:p>
        </p:txBody>
      </p:sp>
      <p:sp>
        <p:nvSpPr>
          <p:cNvPr id="8" name="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3BC8C4-81D2-4C1B-A6C4-27752095D3A5}" type="datetime1">
              <a:rPr lang="en-US"/>
              <a:pPr>
                <a:defRPr/>
              </a:pPr>
              <a:t>3/23/2014</a:t>
            </a:fld>
            <a:endParaRPr lang="en-US"/>
          </a:p>
        </p:txBody>
      </p:sp>
      <p:sp>
        <p:nvSpPr>
          <p:cNvPr id="9" name="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485B71-FF04-4273-9E66-E5F9569F1A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Joint GDWG-GRWG, Darmstadt, March 2014</a:t>
            </a:r>
          </a:p>
        </p:txBody>
      </p:sp>
      <p:sp>
        <p:nvSpPr>
          <p:cNvPr id="4" name="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538BEE-F6EF-4748-A752-0B4C5EA66C6A}" type="datetime1">
              <a:rPr lang="en-US"/>
              <a:pPr>
                <a:defRPr/>
              </a:pPr>
              <a:t>3/23/2014</a:t>
            </a:fld>
            <a:endParaRPr lang="en-US"/>
          </a:p>
        </p:txBody>
      </p:sp>
      <p:sp>
        <p:nvSpPr>
          <p:cNvPr id="5" name="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0BE9D5-21D6-4301-B461-AEF1CE73B1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Joint GDWG-GRWG, Darmstadt, March 2014</a:t>
            </a:r>
          </a:p>
        </p:txBody>
      </p:sp>
      <p:sp>
        <p:nvSpPr>
          <p:cNvPr id="3" name="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D38380-8ADE-42FA-8C44-2A97BFFBC3CF}" type="datetime1">
              <a:rPr lang="en-US"/>
              <a:pPr>
                <a:defRPr/>
              </a:pPr>
              <a:t>3/23/2014</a:t>
            </a:fld>
            <a:endParaRPr lang="en-US"/>
          </a:p>
        </p:txBody>
      </p:sp>
      <p:sp>
        <p:nvSpPr>
          <p:cNvPr id="4" name="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7672EB-C083-472F-9660-401DE6C702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Joint GDWG-GRWG, Darmstadt, March 2014</a:t>
            </a:r>
          </a:p>
        </p:txBody>
      </p:sp>
      <p:sp>
        <p:nvSpPr>
          <p:cNvPr id="6" name="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C5CD2D-EC2C-4805-AA1F-67B582C8BAE9}" type="datetime1">
              <a:rPr lang="en-US"/>
              <a:pPr>
                <a:defRPr/>
              </a:pPr>
              <a:t>3/23/2014</a:t>
            </a:fld>
            <a:endParaRPr lang="en-US"/>
          </a:p>
        </p:txBody>
      </p:sp>
      <p:sp>
        <p:nvSpPr>
          <p:cNvPr id="7" name="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1C3EC3-34B8-4CA4-BB61-02282981CD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Joint GDWG-GRWG, Darmstadt, March 2014</a:t>
            </a:r>
          </a:p>
        </p:txBody>
      </p:sp>
      <p:sp>
        <p:nvSpPr>
          <p:cNvPr id="6" name="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04109C-C00C-4FF8-9D4B-2D61DB38BD01}" type="datetime1">
              <a:rPr lang="en-US"/>
              <a:pPr>
                <a:defRPr/>
              </a:pPr>
              <a:t>3/23/2014</a:t>
            </a:fld>
            <a:endParaRPr lang="en-US"/>
          </a:p>
        </p:txBody>
      </p:sp>
      <p:sp>
        <p:nvSpPr>
          <p:cNvPr id="7" name="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79E133-9802-4637-B4CE-A620DBB464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Joint GDWG-GRWG, Darmstadt, March 2014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BC5C85-971C-4695-93D1-5E9D11FA8821}" type="datetime1">
              <a:rPr lang="en-US"/>
              <a:pPr>
                <a:defRPr/>
              </a:pPr>
              <a:t>3/23/2014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6ED740-AE3E-4132-A236-11798D748E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6225"/>
            <a:ext cx="2057400" cy="16367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6225"/>
            <a:ext cx="6019800" cy="16367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Joint GDWG-GRWG, Darmstadt, March 2014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FB0F30-5D68-405F-8243-4D9BA6D81E51}" type="datetime1">
              <a:rPr lang="en-US"/>
              <a:pPr>
                <a:defRPr/>
              </a:pPr>
              <a:t>3/23/2014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514BED-CD2F-4975-9F6F-65D072B2BB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lIns="91440" tIns="45720" rIns="91440" bIns="4572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4505A3-0EE7-4122-8CE9-622D116ABEC8}" type="datetime1">
              <a:rPr lang="en-US"/>
              <a:pPr>
                <a:defRPr/>
              </a:pPr>
              <a:t>3/23/2014</a:t>
            </a:fld>
            <a:endParaRPr lang="en-US" altLang="fr-F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fr-FR"/>
              <a:t>Joint GDWG-GRWG, Darmstadt, March 2014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C2D3CC-8A92-4862-9046-0D679946BF01}" type="slidenum">
              <a:rPr lang="en-US" altLang="fr-FR"/>
              <a:pPr>
                <a:defRPr/>
              </a:pPr>
              <a:t>‹#›</a:t>
            </a:fld>
            <a:endParaRPr lang="en-US" alt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6.xml"/><Relationship Id="rId3" Type="http://schemas.openxmlformats.org/officeDocument/2006/relationships/slideLayout" Target="../slideLayouts/slideLayout81.xml"/><Relationship Id="rId7" Type="http://schemas.openxmlformats.org/officeDocument/2006/relationships/slideLayout" Target="../slideLayouts/slideLayout85.xml"/><Relationship Id="rId12" Type="http://schemas.openxmlformats.org/officeDocument/2006/relationships/theme" Target="../theme/theme10.xml"/><Relationship Id="rId2" Type="http://schemas.openxmlformats.org/officeDocument/2006/relationships/slideLayout" Target="../slideLayouts/slideLayout80.xml"/><Relationship Id="rId1" Type="http://schemas.openxmlformats.org/officeDocument/2006/relationships/slideLayout" Target="../slideLayouts/slideLayout79.xml"/><Relationship Id="rId6" Type="http://schemas.openxmlformats.org/officeDocument/2006/relationships/slideLayout" Target="../slideLayouts/slideLayout84.xml"/><Relationship Id="rId11" Type="http://schemas.openxmlformats.org/officeDocument/2006/relationships/slideLayout" Target="../slideLayouts/slideLayout89.xml"/><Relationship Id="rId5" Type="http://schemas.openxmlformats.org/officeDocument/2006/relationships/slideLayout" Target="../slideLayouts/slideLayout83.xml"/><Relationship Id="rId10" Type="http://schemas.openxmlformats.org/officeDocument/2006/relationships/slideLayout" Target="../slideLayouts/slideLayout88.xml"/><Relationship Id="rId4" Type="http://schemas.openxmlformats.org/officeDocument/2006/relationships/slideLayout" Target="../slideLayouts/slideLayout82.xml"/><Relationship Id="rId9" Type="http://schemas.openxmlformats.org/officeDocument/2006/relationships/slideLayout" Target="../slideLayouts/slideLayout87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theme" Target="../theme/theme5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slideLayout" Target="../slideLayouts/slideLayout56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Relationship Id="rId14" Type="http://schemas.openxmlformats.org/officeDocument/2006/relationships/image" Target="../media/image2.png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4.xml"/><Relationship Id="rId3" Type="http://schemas.openxmlformats.org/officeDocument/2006/relationships/slideLayout" Target="../slideLayouts/slideLayout59.xml"/><Relationship Id="rId7" Type="http://schemas.openxmlformats.org/officeDocument/2006/relationships/slideLayout" Target="../slideLayouts/slideLayout63.xml"/><Relationship Id="rId2" Type="http://schemas.openxmlformats.org/officeDocument/2006/relationships/slideLayout" Target="../slideLayouts/slideLayout58.xml"/><Relationship Id="rId1" Type="http://schemas.openxmlformats.org/officeDocument/2006/relationships/slideLayout" Target="../slideLayouts/slideLayout57.xml"/><Relationship Id="rId6" Type="http://schemas.openxmlformats.org/officeDocument/2006/relationships/slideLayout" Target="../slideLayouts/slideLayout62.xml"/><Relationship Id="rId11" Type="http://schemas.openxmlformats.org/officeDocument/2006/relationships/image" Target="../media/image4.jpeg"/><Relationship Id="rId5" Type="http://schemas.openxmlformats.org/officeDocument/2006/relationships/slideLayout" Target="../slideLayouts/slideLayout61.xml"/><Relationship Id="rId10" Type="http://schemas.openxmlformats.org/officeDocument/2006/relationships/theme" Target="../theme/theme6.xml"/><Relationship Id="rId4" Type="http://schemas.openxmlformats.org/officeDocument/2006/relationships/slideLayout" Target="../slideLayouts/slideLayout60.xml"/><Relationship Id="rId9" Type="http://schemas.openxmlformats.org/officeDocument/2006/relationships/slideLayout" Target="../slideLayouts/slideLayout65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3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68.xml"/><Relationship Id="rId7" Type="http://schemas.openxmlformats.org/officeDocument/2006/relationships/slideLayout" Target="../slideLayouts/slideLayout72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7.xml"/><Relationship Id="rId1" Type="http://schemas.openxmlformats.org/officeDocument/2006/relationships/slideLayout" Target="../slideLayouts/slideLayout66.xml"/><Relationship Id="rId6" Type="http://schemas.openxmlformats.org/officeDocument/2006/relationships/slideLayout" Target="../slideLayouts/slideLayout71.xml"/><Relationship Id="rId11" Type="http://schemas.openxmlformats.org/officeDocument/2006/relationships/slideLayout" Target="../slideLayouts/slideLayout76.xml"/><Relationship Id="rId5" Type="http://schemas.openxmlformats.org/officeDocument/2006/relationships/slideLayout" Target="../slideLayouts/slideLayout70.xml"/><Relationship Id="rId10" Type="http://schemas.openxmlformats.org/officeDocument/2006/relationships/slideLayout" Target="../slideLayouts/slideLayout75.xml"/><Relationship Id="rId4" Type="http://schemas.openxmlformats.org/officeDocument/2006/relationships/slideLayout" Target="../slideLayouts/slideLayout69.xml"/><Relationship Id="rId9" Type="http://schemas.openxmlformats.org/officeDocument/2006/relationships/slideLayout" Target="../slideLayouts/slideLayout74.xml"/></Relationships>
</file>

<file path=ppt/slideMasters/_rels/slideMaster8.xml.rels><?xml version="1.0" encoding="UTF-8" standalone="yes"?>
<Relationships xmlns="http://schemas.openxmlformats.org/package/2006/relationships"><Relationship Id="rId2" Type="http://schemas.openxmlformats.org/officeDocument/2006/relationships/theme" Target="../theme/theme8.xml"/><Relationship Id="rId1" Type="http://schemas.openxmlformats.org/officeDocument/2006/relationships/slideLayout" Target="../slideLayouts/slideLayout77.xml"/></Relationships>
</file>

<file path=ppt/slideMasters/_rels/slideMaster9.xml.rels><?xml version="1.0" encoding="UTF-8" standalone="yes"?>
<Relationships xmlns="http://schemas.openxmlformats.org/package/2006/relationships"><Relationship Id="rId2" Type="http://schemas.openxmlformats.org/officeDocument/2006/relationships/theme" Target="../theme/theme9.xml"/><Relationship Id="rId1" Type="http://schemas.openxmlformats.org/officeDocument/2006/relationships/slideLayout" Target="../slideLayouts/slideLayout7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3" descr="wmo_ppt_2012.jpg"/>
          <p:cNvPicPr>
            <a:picLocks noChangeAspect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-122238" y="-92075"/>
            <a:ext cx="9266238" cy="695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30213" y="195263"/>
            <a:ext cx="8335962" cy="66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9" tIns="45714" rIns="91429" bIns="4571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CH" altLang="fr-FR" smtClean="0"/>
              <a:t>Click to edit Master title style</a:t>
            </a:r>
            <a:endParaRPr lang="en-US" altLang="fr-FR" smtClean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457325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9" tIns="45714" rIns="91429" bIns="4571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CH" altLang="fr-FR" smtClean="0"/>
              <a:t>Click to edit Master text styles</a:t>
            </a:r>
          </a:p>
          <a:p>
            <a:pPr lvl="1"/>
            <a:r>
              <a:rPr lang="fr-CH" altLang="fr-FR" smtClean="0"/>
              <a:t>Second level</a:t>
            </a:r>
          </a:p>
          <a:p>
            <a:pPr lvl="2"/>
            <a:r>
              <a:rPr lang="fr-CH" altLang="fr-FR" smtClean="0"/>
              <a:t>Third level</a:t>
            </a:r>
          </a:p>
          <a:p>
            <a:pPr lvl="3"/>
            <a:r>
              <a:rPr lang="fr-CH" altLang="fr-FR" smtClean="0"/>
              <a:t>Fourth level</a:t>
            </a:r>
          </a:p>
          <a:p>
            <a:pPr lvl="4"/>
            <a:r>
              <a:rPr lang="fr-CH" altLang="fr-FR" smtClean="0"/>
              <a:t>Fifth level</a:t>
            </a:r>
            <a:endParaRPr lang="en-US" altLang="fr-FR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457200" y="6356350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9" tIns="45714" rIns="91429" bIns="45714" numCol="1" anchor="ctr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7F0F93AA-30C6-4AD7-85DC-2FA28DB566A7}" type="datetime1">
              <a:rPr lang="en-US"/>
              <a:pPr>
                <a:defRPr/>
              </a:pPr>
              <a:t>3/23/2014</a:t>
            </a:fld>
            <a:endParaRPr lang="en-US" alt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 bwMode="auto">
          <a:xfrm>
            <a:off x="2555875" y="6381750"/>
            <a:ext cx="43211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9" tIns="45714" rIns="91429" bIns="45714" numCol="1" anchor="ctr" anchorCtr="0" compatLnSpc="1">
            <a:prstTxWarp prst="textNoShape">
              <a:avLst/>
            </a:prstTxWarp>
          </a:bodyPr>
          <a:lstStyle>
            <a:lvl1pPr algn="ctr">
              <a:defRPr sz="1200" b="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r>
              <a:rPr lang="fr-FR" altLang="fr-FR"/>
              <a:t>Joint GDWG-GRWG, Darmstadt, March 2014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611188" y="6381750"/>
            <a:ext cx="792162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9" tIns="45714" rIns="91429" bIns="45714" numCol="1" anchor="ctr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rgbClr val="898989"/>
                </a:solidFill>
                <a:latin typeface="+mn-lt"/>
                <a:cs typeface="Arial" pitchFamily="34" charset="0"/>
              </a:defRPr>
            </a:lvl1pPr>
          </a:lstStyle>
          <a:p>
            <a:pPr>
              <a:defRPr/>
            </a:pPr>
            <a:fld id="{4F91D05B-E845-4165-93F3-D8D520F4315F}" type="slidenum">
              <a:rPr lang="en-US" altLang="fr-FR"/>
              <a:pPr>
                <a:defRPr/>
              </a:pPr>
              <a:t>‹#›</a:t>
            </a:fld>
            <a:endParaRPr lang="en-US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98" r:id="rId1"/>
    <p:sldLayoutId id="2147484497" r:id="rId2"/>
    <p:sldLayoutId id="2147484496" r:id="rId3"/>
    <p:sldLayoutId id="2147484495" r:id="rId4"/>
    <p:sldLayoutId id="2147484494" r:id="rId5"/>
    <p:sldLayoutId id="2147484493" r:id="rId6"/>
    <p:sldLayoutId id="2147484492" r:id="rId7"/>
    <p:sldLayoutId id="2147484491" r:id="rId8"/>
    <p:sldLayoutId id="2147484490" r:id="rId9"/>
    <p:sldLayoutId id="2147484489" r:id="rId10"/>
    <p:sldLayoutId id="2147484488" r:id="rId11"/>
  </p:sldLayoutIdLst>
  <p:hf hd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200">
          <a:solidFill>
            <a:srgbClr val="000066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3200">
          <a:solidFill>
            <a:srgbClr val="000066"/>
          </a:solidFill>
          <a:latin typeface="Calibri" pitchFamily="34" charset="0"/>
          <a:cs typeface="Arial" pitchFamily="34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3200">
          <a:solidFill>
            <a:srgbClr val="000066"/>
          </a:solidFill>
          <a:latin typeface="Calibri" pitchFamily="34" charset="0"/>
          <a:cs typeface="Arial" pitchFamily="34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3200">
          <a:solidFill>
            <a:srgbClr val="000066"/>
          </a:solidFill>
          <a:latin typeface="Calibri" pitchFamily="34" charset="0"/>
          <a:cs typeface="Arial" pitchFamily="34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3200">
          <a:solidFill>
            <a:srgbClr val="000066"/>
          </a:solidFill>
          <a:latin typeface="Calibri" pitchFamily="34" charset="0"/>
          <a:cs typeface="Arial" pitchFamily="34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3200">
          <a:solidFill>
            <a:srgbClr val="000066"/>
          </a:solidFill>
          <a:latin typeface="Calibri" pitchFamily="34" charset="0"/>
          <a:cs typeface="Arial" pitchFamily="34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3200">
          <a:solidFill>
            <a:srgbClr val="000066"/>
          </a:solidFill>
          <a:latin typeface="Calibri" pitchFamily="34" charset="0"/>
          <a:cs typeface="Arial" pitchFamily="34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3200">
          <a:solidFill>
            <a:srgbClr val="000066"/>
          </a:solidFill>
          <a:latin typeface="Calibri" pitchFamily="34" charset="0"/>
          <a:cs typeface="Arial" pitchFamily="34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3200">
          <a:solidFill>
            <a:srgbClr val="000066"/>
          </a:solidFill>
          <a:latin typeface="Calibri" pitchFamily="34" charset="0"/>
          <a:cs typeface="Arial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>
          <a:solidFill>
            <a:srgbClr val="000066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rgbClr val="000066"/>
          </a:solidFill>
          <a:latin typeface="+mn-lt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>
          <a:solidFill>
            <a:srgbClr val="000066"/>
          </a:solidFill>
          <a:latin typeface="+mn-lt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600">
          <a:solidFill>
            <a:srgbClr val="000066"/>
          </a:solidFill>
          <a:latin typeface="+mn-lt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rgbClr val="000066"/>
          </a:solidFill>
          <a:latin typeface="+mn-lt"/>
          <a:cs typeface="+mn-cs"/>
        </a:defRPr>
      </a:lvl5pPr>
      <a:lvl6pPr marL="25146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1600">
          <a:solidFill>
            <a:srgbClr val="000066"/>
          </a:solidFill>
          <a:latin typeface="+mn-lt"/>
          <a:cs typeface="+mn-cs"/>
        </a:defRPr>
      </a:lvl6pPr>
      <a:lvl7pPr marL="29718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1600">
          <a:solidFill>
            <a:srgbClr val="000066"/>
          </a:solidFill>
          <a:latin typeface="+mn-lt"/>
          <a:cs typeface="+mn-cs"/>
        </a:defRPr>
      </a:lvl7pPr>
      <a:lvl8pPr marL="34290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1600">
          <a:solidFill>
            <a:srgbClr val="000066"/>
          </a:solidFill>
          <a:latin typeface="+mn-lt"/>
          <a:cs typeface="+mn-cs"/>
        </a:defRPr>
      </a:lvl8pPr>
      <a:lvl9pPr marL="38862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1600">
          <a:solidFill>
            <a:srgbClr val="000066"/>
          </a:solidFill>
          <a:latin typeface="+mn-lt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Holder 2"/>
          <p:cNvSpPr>
            <a:spLocks noGrp="1"/>
          </p:cNvSpPr>
          <p:nvPr>
            <p:ph type="title"/>
          </p:nvPr>
        </p:nvSpPr>
        <p:spPr bwMode="auto">
          <a:xfrm>
            <a:off x="457200" y="276225"/>
            <a:ext cx="8229600" cy="33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endParaRPr lang="en-US" smtClean="0"/>
          </a:p>
        </p:txBody>
      </p:sp>
      <p:sp>
        <p:nvSpPr>
          <p:cNvPr id="90115" name="Holder 3"/>
          <p:cNvSpPr>
            <a:spLocks noGrp="1"/>
          </p:cNvSpPr>
          <p:nvPr>
            <p:ph type="body" idx="1"/>
          </p:nvPr>
        </p:nvSpPr>
        <p:spPr bwMode="auto">
          <a:xfrm>
            <a:off x="457200" y="1577975"/>
            <a:ext cx="8229600" cy="33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endParaRPr lang="en-US" smtClean="0"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9913" y="6376988"/>
            <a:ext cx="2924175" cy="334962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2200" b="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r>
              <a:rPr lang="en-US"/>
              <a:t>Joint GDWG-GRWG, Darmstadt, March 2014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6988"/>
            <a:ext cx="2103438" cy="334962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 sz="2200" b="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D212360E-7EFE-457F-98C9-B3BEAF0948E3}" type="datetime1">
              <a:rPr lang="en-US"/>
              <a:pPr>
                <a:defRPr/>
              </a:pPr>
              <a:t>3/23/2014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363" y="6376988"/>
            <a:ext cx="2103437" cy="334962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2200" b="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D96550AA-6B7F-427A-80CE-0744B94E87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31" r:id="rId1"/>
    <p:sldLayoutId id="2147484530" r:id="rId2"/>
    <p:sldLayoutId id="2147484529" r:id="rId3"/>
    <p:sldLayoutId id="2147484528" r:id="rId4"/>
    <p:sldLayoutId id="2147484527" r:id="rId5"/>
    <p:sldLayoutId id="2147484526" r:id="rId6"/>
    <p:sldLayoutId id="2147484525" r:id="rId7"/>
    <p:sldLayoutId id="2147484524" r:id="rId8"/>
    <p:sldLayoutId id="2147484523" r:id="rId9"/>
    <p:sldLayoutId id="2147484522" r:id="rId10"/>
    <p:sldLayoutId id="2147484521" r:id="rId11"/>
  </p:sldLayoutIdLst>
  <p:hf hdr="0" dt="0"/>
  <p:txStyles>
    <p:titleStyle>
      <a:lvl1pPr algn="ctr" defTabSz="1103313" rtl="0" eaLnBrk="0" fontAlgn="base" hangingPunct="0">
        <a:spcBef>
          <a:spcPct val="0"/>
        </a:spcBef>
        <a:spcAft>
          <a:spcPct val="0"/>
        </a:spcAft>
        <a:defRPr sz="2200">
          <a:solidFill>
            <a:schemeClr val="tx2"/>
          </a:solidFill>
          <a:latin typeface="+mj-lt"/>
          <a:ea typeface="+mj-ea"/>
          <a:cs typeface="+mj-cs"/>
        </a:defRPr>
      </a:lvl1pPr>
      <a:lvl2pPr algn="ctr" defTabSz="1103313" rtl="0" eaLnBrk="0" fontAlgn="base" hangingPunct="0">
        <a:spcBef>
          <a:spcPct val="0"/>
        </a:spcBef>
        <a:spcAft>
          <a:spcPct val="0"/>
        </a:spcAft>
        <a:defRPr sz="2200">
          <a:solidFill>
            <a:schemeClr val="tx2"/>
          </a:solidFill>
          <a:latin typeface="Calibri" pitchFamily="34" charset="0"/>
          <a:cs typeface="Arial" charset="0"/>
        </a:defRPr>
      </a:lvl2pPr>
      <a:lvl3pPr algn="ctr" defTabSz="1103313" rtl="0" eaLnBrk="0" fontAlgn="base" hangingPunct="0">
        <a:spcBef>
          <a:spcPct val="0"/>
        </a:spcBef>
        <a:spcAft>
          <a:spcPct val="0"/>
        </a:spcAft>
        <a:defRPr sz="2200">
          <a:solidFill>
            <a:schemeClr val="tx2"/>
          </a:solidFill>
          <a:latin typeface="Calibri" pitchFamily="34" charset="0"/>
          <a:cs typeface="Arial" charset="0"/>
        </a:defRPr>
      </a:lvl3pPr>
      <a:lvl4pPr algn="ctr" defTabSz="1103313" rtl="0" eaLnBrk="0" fontAlgn="base" hangingPunct="0">
        <a:spcBef>
          <a:spcPct val="0"/>
        </a:spcBef>
        <a:spcAft>
          <a:spcPct val="0"/>
        </a:spcAft>
        <a:defRPr sz="2200">
          <a:solidFill>
            <a:schemeClr val="tx2"/>
          </a:solidFill>
          <a:latin typeface="Calibri" pitchFamily="34" charset="0"/>
          <a:cs typeface="Arial" charset="0"/>
        </a:defRPr>
      </a:lvl4pPr>
      <a:lvl5pPr algn="ctr" defTabSz="1103313" rtl="0" eaLnBrk="0" fontAlgn="base" hangingPunct="0">
        <a:spcBef>
          <a:spcPct val="0"/>
        </a:spcBef>
        <a:spcAft>
          <a:spcPct val="0"/>
        </a:spcAft>
        <a:defRPr sz="2200">
          <a:solidFill>
            <a:schemeClr val="tx2"/>
          </a:solidFill>
          <a:latin typeface="Calibri" pitchFamily="34" charset="0"/>
          <a:cs typeface="Arial" charset="0"/>
        </a:defRPr>
      </a:lvl5pPr>
      <a:lvl6pPr marL="457200" algn="ctr" defTabSz="1103313" rtl="0" fontAlgn="base">
        <a:spcBef>
          <a:spcPct val="0"/>
        </a:spcBef>
        <a:spcAft>
          <a:spcPct val="0"/>
        </a:spcAft>
        <a:defRPr sz="2200">
          <a:solidFill>
            <a:schemeClr val="tx2"/>
          </a:solidFill>
          <a:latin typeface="Calibri" pitchFamily="34" charset="0"/>
          <a:cs typeface="Arial" charset="0"/>
        </a:defRPr>
      </a:lvl6pPr>
      <a:lvl7pPr marL="914400" algn="ctr" defTabSz="1103313" rtl="0" fontAlgn="base">
        <a:spcBef>
          <a:spcPct val="0"/>
        </a:spcBef>
        <a:spcAft>
          <a:spcPct val="0"/>
        </a:spcAft>
        <a:defRPr sz="2200">
          <a:solidFill>
            <a:schemeClr val="tx2"/>
          </a:solidFill>
          <a:latin typeface="Calibri" pitchFamily="34" charset="0"/>
          <a:cs typeface="Arial" charset="0"/>
        </a:defRPr>
      </a:lvl7pPr>
      <a:lvl8pPr marL="1371600" algn="ctr" defTabSz="1103313" rtl="0" fontAlgn="base">
        <a:spcBef>
          <a:spcPct val="0"/>
        </a:spcBef>
        <a:spcAft>
          <a:spcPct val="0"/>
        </a:spcAft>
        <a:defRPr sz="2200">
          <a:solidFill>
            <a:schemeClr val="tx2"/>
          </a:solidFill>
          <a:latin typeface="Calibri" pitchFamily="34" charset="0"/>
          <a:cs typeface="Arial" charset="0"/>
        </a:defRPr>
      </a:lvl8pPr>
      <a:lvl9pPr marL="1828800" algn="ctr" defTabSz="1103313" rtl="0" fontAlgn="base">
        <a:spcBef>
          <a:spcPct val="0"/>
        </a:spcBef>
        <a:spcAft>
          <a:spcPct val="0"/>
        </a:spcAft>
        <a:defRPr sz="2200">
          <a:solidFill>
            <a:schemeClr val="tx2"/>
          </a:solidFill>
          <a:latin typeface="Calibri" pitchFamily="34" charset="0"/>
          <a:cs typeface="Arial" charset="0"/>
        </a:defRPr>
      </a:lvl9pPr>
    </p:titleStyle>
    <p:bodyStyle>
      <a:lvl1pPr marL="342900" indent="-342900" algn="l" defTabSz="1103313" rtl="0" eaLnBrk="0" fontAlgn="base" hangingPunct="0">
        <a:spcBef>
          <a:spcPct val="20000"/>
        </a:spcBef>
        <a:spcAft>
          <a:spcPct val="0"/>
        </a:spcAft>
        <a:defRPr sz="2200">
          <a:solidFill>
            <a:schemeClr val="tx1"/>
          </a:solidFill>
          <a:latin typeface="+mn-lt"/>
          <a:ea typeface="+mn-ea"/>
          <a:cs typeface="+mn-cs"/>
        </a:defRPr>
      </a:lvl1pPr>
      <a:lvl2pPr marL="550863" indent="-93663" algn="l" defTabSz="1103313" rtl="0" eaLnBrk="0" fontAlgn="base" hangingPunct="0">
        <a:spcBef>
          <a:spcPct val="20000"/>
        </a:spcBef>
        <a:spcAft>
          <a:spcPct val="0"/>
        </a:spcAft>
        <a:defRPr sz="2200">
          <a:solidFill>
            <a:schemeClr val="tx1"/>
          </a:solidFill>
          <a:latin typeface="+mn-lt"/>
          <a:cs typeface="+mn-cs"/>
        </a:defRPr>
      </a:lvl2pPr>
      <a:lvl3pPr marL="1103313" indent="-188913" algn="l" defTabSz="1103313" rtl="0" eaLnBrk="0" fontAlgn="base" hangingPunct="0">
        <a:spcBef>
          <a:spcPct val="20000"/>
        </a:spcBef>
        <a:spcAft>
          <a:spcPct val="0"/>
        </a:spcAft>
        <a:defRPr sz="2200">
          <a:solidFill>
            <a:schemeClr val="tx1"/>
          </a:solidFill>
          <a:latin typeface="+mn-lt"/>
          <a:cs typeface="+mn-cs"/>
        </a:defRPr>
      </a:lvl3pPr>
      <a:lvl4pPr marL="1655763" indent="-284163" algn="l" defTabSz="1103313" rtl="0" eaLnBrk="0" fontAlgn="base" hangingPunct="0">
        <a:spcBef>
          <a:spcPct val="20000"/>
        </a:spcBef>
        <a:spcAft>
          <a:spcPct val="0"/>
        </a:spcAft>
        <a:defRPr sz="2200">
          <a:solidFill>
            <a:schemeClr val="tx1"/>
          </a:solidFill>
          <a:latin typeface="+mn-lt"/>
          <a:cs typeface="+mn-cs"/>
        </a:defRPr>
      </a:lvl4pPr>
      <a:lvl5pPr marL="2206625" indent="-377825" algn="l" defTabSz="1103313" rtl="0" eaLnBrk="0" fontAlgn="base" hangingPunct="0">
        <a:spcBef>
          <a:spcPct val="20000"/>
        </a:spcBef>
        <a:spcAft>
          <a:spcPct val="0"/>
        </a:spcAft>
        <a:defRPr sz="2200">
          <a:solidFill>
            <a:schemeClr val="tx1"/>
          </a:solidFill>
          <a:latin typeface="+mn-lt"/>
          <a:cs typeface="+mn-cs"/>
        </a:defRPr>
      </a:lvl5pPr>
      <a:lvl6pPr marL="2663825" algn="l" defTabSz="1103313" rtl="0" fontAlgn="base">
        <a:spcBef>
          <a:spcPct val="20000"/>
        </a:spcBef>
        <a:spcAft>
          <a:spcPct val="0"/>
        </a:spcAft>
        <a:defRPr sz="2200">
          <a:solidFill>
            <a:schemeClr val="tx1"/>
          </a:solidFill>
          <a:latin typeface="+mn-lt"/>
          <a:cs typeface="+mn-cs"/>
        </a:defRPr>
      </a:lvl6pPr>
      <a:lvl7pPr marL="3121025" algn="l" defTabSz="1103313" rtl="0" fontAlgn="base">
        <a:spcBef>
          <a:spcPct val="20000"/>
        </a:spcBef>
        <a:spcAft>
          <a:spcPct val="0"/>
        </a:spcAft>
        <a:defRPr sz="2200">
          <a:solidFill>
            <a:schemeClr val="tx1"/>
          </a:solidFill>
          <a:latin typeface="+mn-lt"/>
          <a:cs typeface="+mn-cs"/>
        </a:defRPr>
      </a:lvl7pPr>
      <a:lvl8pPr marL="3578225" algn="l" defTabSz="1103313" rtl="0" fontAlgn="base">
        <a:spcBef>
          <a:spcPct val="20000"/>
        </a:spcBef>
        <a:spcAft>
          <a:spcPct val="0"/>
        </a:spcAft>
        <a:defRPr sz="2200">
          <a:solidFill>
            <a:schemeClr val="tx1"/>
          </a:solidFill>
          <a:latin typeface="+mn-lt"/>
          <a:cs typeface="+mn-cs"/>
        </a:defRPr>
      </a:lvl8pPr>
      <a:lvl9pPr marL="4035425" algn="l" defTabSz="1103313" rtl="0" fontAlgn="base">
        <a:spcBef>
          <a:spcPct val="20000"/>
        </a:spcBef>
        <a:spcAft>
          <a:spcPct val="0"/>
        </a:spcAft>
        <a:defRPr sz="22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9" tIns="45714" rIns="91429" bIns="4571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pour modifier le style du titre du masque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9" tIns="45714" rIns="91429" bIns="4571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pour modifier les styles du texte du masque</a:t>
            </a:r>
          </a:p>
          <a:p>
            <a:pPr lvl="1"/>
            <a:r>
              <a:rPr lang="fr-FR" altLang="fr-FR" smtClean="0"/>
              <a:t>Deuxième niveau</a:t>
            </a:r>
          </a:p>
          <a:p>
            <a:pPr lvl="2"/>
            <a:r>
              <a:rPr lang="fr-FR" altLang="fr-FR" smtClean="0"/>
              <a:t>Troisième niveau</a:t>
            </a:r>
          </a:p>
          <a:p>
            <a:pPr lvl="3"/>
            <a:r>
              <a:rPr lang="fr-FR" altLang="fr-FR" smtClean="0"/>
              <a:t>Quatrième niveau</a:t>
            </a:r>
          </a:p>
          <a:p>
            <a:pPr lvl="4"/>
            <a:r>
              <a:rPr lang="fr-FR" altLang="fr-FR" smtClean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9" tIns="45714" rIns="91429" bIns="45714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06916336-4523-4C56-BC7C-17A1BD1133EA}" type="datetime1">
              <a:rPr lang="en-US"/>
              <a:pPr>
                <a:defRPr/>
              </a:pPr>
              <a:t>3/23/2014</a:t>
            </a:fld>
            <a:endParaRPr lang="fr-FR" altLang="fr-F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9" tIns="45714" rIns="91429" bIns="45714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fr-FR" altLang="fr-FR"/>
              <a:t>Joint GDWG-GRWG, Darmstadt, March 2014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9" tIns="45714" rIns="91429" bIns="45714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solidFill>
                  <a:srgbClr val="000000"/>
                </a:solidFill>
                <a:latin typeface="Times New Roman" pitchFamily="18" charset="0"/>
                <a:cs typeface="Arial" pitchFamily="34" charset="0"/>
              </a:defRPr>
            </a:lvl1pPr>
          </a:lstStyle>
          <a:p>
            <a:pPr>
              <a:defRPr/>
            </a:pPr>
            <a:fld id="{F1A0A037-564B-48B5-BB78-7A1714E401DD}" type="slidenum">
              <a:rPr lang="fr-FR" altLang="fr-FR"/>
              <a:pPr>
                <a:defRPr/>
              </a:pPr>
              <a:t>‹#›</a:t>
            </a:fld>
            <a:endParaRPr lang="fr-FR" altLang="fr-FR"/>
          </a:p>
        </p:txBody>
      </p:sp>
      <p:pic>
        <p:nvPicPr>
          <p:cNvPr id="13319" name="Picture 16" descr="D:\camblan\charte\configCdegradesurfondclair2.GIF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381000" y="6324600"/>
            <a:ext cx="17335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4" name="Text Box 17"/>
          <p:cNvSpPr txBox="1">
            <a:spLocks noChangeArrowheads="1"/>
          </p:cNvSpPr>
          <p:nvPr/>
        </p:nvSpPr>
        <p:spPr bwMode="auto">
          <a:xfrm>
            <a:off x="2133600" y="6324600"/>
            <a:ext cx="2590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fr-FR" altLang="fr-FR" sz="1600" smtClean="0">
                <a:solidFill>
                  <a:srgbClr val="000099"/>
                </a:solidFill>
                <a:latin typeface="Arial Narrow" pitchFamily="34" charset="0"/>
              </a:rPr>
              <a:t>C</a:t>
            </a:r>
            <a:r>
              <a:rPr lang="fr-FR" altLang="fr-FR" sz="1600" b="0" smtClean="0">
                <a:solidFill>
                  <a:srgbClr val="000099"/>
                </a:solidFill>
                <a:latin typeface="Arial Narrow" pitchFamily="34" charset="0"/>
              </a:rPr>
              <a:t>entre de </a:t>
            </a:r>
            <a:r>
              <a:rPr lang="fr-FR" altLang="fr-FR" sz="1600" smtClean="0">
                <a:solidFill>
                  <a:srgbClr val="000099"/>
                </a:solidFill>
                <a:latin typeface="Arial Narrow" pitchFamily="34" charset="0"/>
              </a:rPr>
              <a:t>M</a:t>
            </a:r>
            <a:r>
              <a:rPr lang="fr-FR" altLang="fr-FR" sz="1600" b="0" smtClean="0">
                <a:solidFill>
                  <a:srgbClr val="000099"/>
                </a:solidFill>
                <a:latin typeface="Arial Narrow" pitchFamily="34" charset="0"/>
              </a:rPr>
              <a:t>étéorologie </a:t>
            </a:r>
            <a:r>
              <a:rPr lang="fr-FR" altLang="fr-FR" sz="1600" smtClean="0">
                <a:solidFill>
                  <a:srgbClr val="000099"/>
                </a:solidFill>
                <a:latin typeface="Arial Narrow" pitchFamily="34" charset="0"/>
              </a:rPr>
              <a:t>S</a:t>
            </a:r>
            <a:r>
              <a:rPr lang="fr-FR" altLang="fr-FR" sz="1600" b="0" smtClean="0">
                <a:solidFill>
                  <a:srgbClr val="000099"/>
                </a:solidFill>
                <a:latin typeface="Arial Narrow" pitchFamily="34" charset="0"/>
              </a:rPr>
              <a:t>patiale</a:t>
            </a:r>
          </a:p>
        </p:txBody>
      </p:sp>
      <p:sp>
        <p:nvSpPr>
          <p:cNvPr id="4105" name="Text Box 19"/>
          <p:cNvSpPr txBox="1">
            <a:spLocks noChangeArrowheads="1"/>
          </p:cNvSpPr>
          <p:nvPr/>
        </p:nvSpPr>
        <p:spPr bwMode="auto">
          <a:xfrm>
            <a:off x="5029200" y="6324600"/>
            <a:ext cx="28194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fr-FR" altLang="fr-FR" sz="1200" smtClean="0">
                <a:solidFill>
                  <a:srgbClr val="000099"/>
                </a:solidFill>
              </a:rPr>
              <a:t>RARS workshop-16-17/12/2004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32" r:id="rId1"/>
    <p:sldLayoutId id="2147484533" r:id="rId2"/>
    <p:sldLayoutId id="2147484534" r:id="rId3"/>
    <p:sldLayoutId id="2147484535" r:id="rId4"/>
    <p:sldLayoutId id="2147484536" r:id="rId5"/>
    <p:sldLayoutId id="2147484537" r:id="rId6"/>
    <p:sldLayoutId id="2147484538" r:id="rId7"/>
    <p:sldLayoutId id="2147484539" r:id="rId8"/>
    <p:sldLayoutId id="2147484540" r:id="rId9"/>
    <p:sldLayoutId id="2147484541" r:id="rId10"/>
    <p:sldLayoutId id="2147484542" r:id="rId11"/>
    <p:sldLayoutId id="2147484543" r:id="rId12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9" tIns="45714" rIns="91429" bIns="4571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pour modifier le style du titre du masque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9" tIns="45714" rIns="91429" bIns="4571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pour modifier les styles du texte du masque</a:t>
            </a:r>
          </a:p>
          <a:p>
            <a:pPr lvl="1"/>
            <a:r>
              <a:rPr lang="fr-FR" altLang="fr-FR" smtClean="0"/>
              <a:t>Deuxième niveau</a:t>
            </a:r>
          </a:p>
          <a:p>
            <a:pPr lvl="2"/>
            <a:r>
              <a:rPr lang="fr-FR" altLang="fr-FR" smtClean="0"/>
              <a:t>Troisième niveau</a:t>
            </a:r>
          </a:p>
          <a:p>
            <a:pPr lvl="3"/>
            <a:r>
              <a:rPr lang="fr-FR" altLang="fr-FR" smtClean="0"/>
              <a:t>Quatrième niveau</a:t>
            </a:r>
          </a:p>
          <a:p>
            <a:pPr lvl="4"/>
            <a:r>
              <a:rPr lang="fr-FR" altLang="fr-FR" smtClean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9" tIns="45714" rIns="91429" bIns="45714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A93E4FEE-B44C-403D-950D-61F0CD2B6BE3}" type="datetime1">
              <a:rPr lang="en-US"/>
              <a:pPr>
                <a:defRPr/>
              </a:pPr>
              <a:t>3/23/2014</a:t>
            </a:fld>
            <a:endParaRPr lang="fr-FR" altLang="fr-F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9" tIns="45714" rIns="91429" bIns="45714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fr-FR" altLang="fr-FR"/>
              <a:t>Joint GDWG-GRWG, Darmstadt, March 2014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9" tIns="45714" rIns="91429" bIns="45714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solidFill>
                  <a:srgbClr val="000000"/>
                </a:solidFill>
                <a:latin typeface="Times New Roman" pitchFamily="18" charset="0"/>
                <a:cs typeface="Arial" pitchFamily="34" charset="0"/>
              </a:defRPr>
            </a:lvl1pPr>
          </a:lstStyle>
          <a:p>
            <a:pPr>
              <a:defRPr/>
            </a:pPr>
            <a:fld id="{5F9CA7BC-C2FB-4BFB-9354-FC926FE0F8C9}" type="slidenum">
              <a:rPr lang="fr-FR" altLang="fr-FR"/>
              <a:pPr>
                <a:defRPr/>
              </a:pPr>
              <a:t>‹#›</a:t>
            </a:fld>
            <a:endParaRPr lang="fr-FR" altLang="fr-FR"/>
          </a:p>
        </p:txBody>
      </p:sp>
      <p:pic>
        <p:nvPicPr>
          <p:cNvPr id="26631" name="Picture 16" descr="D:\camblan\charte\configCdegradesurfondclair2.GIF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381000" y="6324600"/>
            <a:ext cx="17335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52" name="Text Box 17"/>
          <p:cNvSpPr txBox="1">
            <a:spLocks noChangeArrowheads="1"/>
          </p:cNvSpPr>
          <p:nvPr/>
        </p:nvSpPr>
        <p:spPr bwMode="auto">
          <a:xfrm>
            <a:off x="2133600" y="6324600"/>
            <a:ext cx="2590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fr-FR" altLang="fr-FR" sz="1600" smtClean="0">
                <a:solidFill>
                  <a:srgbClr val="000099"/>
                </a:solidFill>
                <a:latin typeface="Arial Narrow" pitchFamily="34" charset="0"/>
              </a:rPr>
              <a:t>C</a:t>
            </a:r>
            <a:r>
              <a:rPr lang="fr-FR" altLang="fr-FR" sz="1600" b="0" smtClean="0">
                <a:solidFill>
                  <a:srgbClr val="000099"/>
                </a:solidFill>
                <a:latin typeface="Arial Narrow" pitchFamily="34" charset="0"/>
              </a:rPr>
              <a:t>entre de </a:t>
            </a:r>
            <a:r>
              <a:rPr lang="fr-FR" altLang="fr-FR" sz="1600" smtClean="0">
                <a:solidFill>
                  <a:srgbClr val="000099"/>
                </a:solidFill>
                <a:latin typeface="Arial Narrow" pitchFamily="34" charset="0"/>
              </a:rPr>
              <a:t>M</a:t>
            </a:r>
            <a:r>
              <a:rPr lang="fr-FR" altLang="fr-FR" sz="1600" b="0" smtClean="0">
                <a:solidFill>
                  <a:srgbClr val="000099"/>
                </a:solidFill>
                <a:latin typeface="Arial Narrow" pitchFamily="34" charset="0"/>
              </a:rPr>
              <a:t>étéorologie </a:t>
            </a:r>
            <a:r>
              <a:rPr lang="fr-FR" altLang="fr-FR" sz="1600" smtClean="0">
                <a:solidFill>
                  <a:srgbClr val="000099"/>
                </a:solidFill>
                <a:latin typeface="Arial Narrow" pitchFamily="34" charset="0"/>
              </a:rPr>
              <a:t>S</a:t>
            </a:r>
            <a:r>
              <a:rPr lang="fr-FR" altLang="fr-FR" sz="1600" b="0" smtClean="0">
                <a:solidFill>
                  <a:srgbClr val="000099"/>
                </a:solidFill>
                <a:latin typeface="Arial Narrow" pitchFamily="34" charset="0"/>
              </a:rPr>
              <a:t>patiale</a:t>
            </a:r>
          </a:p>
        </p:txBody>
      </p:sp>
      <p:sp>
        <p:nvSpPr>
          <p:cNvPr id="6153" name="Text Box 19"/>
          <p:cNvSpPr txBox="1">
            <a:spLocks noChangeArrowheads="1"/>
          </p:cNvSpPr>
          <p:nvPr/>
        </p:nvSpPr>
        <p:spPr bwMode="auto">
          <a:xfrm>
            <a:off x="5029200" y="6324600"/>
            <a:ext cx="28194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fr-FR" altLang="fr-FR" sz="1200" smtClean="0">
                <a:solidFill>
                  <a:srgbClr val="000099"/>
                </a:solidFill>
              </a:rPr>
              <a:t>RARS workshop-16-17/12/2004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44" r:id="rId1"/>
    <p:sldLayoutId id="2147484545" r:id="rId2"/>
    <p:sldLayoutId id="2147484546" r:id="rId3"/>
    <p:sldLayoutId id="2147484547" r:id="rId4"/>
    <p:sldLayoutId id="2147484548" r:id="rId5"/>
    <p:sldLayoutId id="2147484549" r:id="rId6"/>
    <p:sldLayoutId id="2147484550" r:id="rId7"/>
    <p:sldLayoutId id="2147484551" r:id="rId8"/>
    <p:sldLayoutId id="2147484552" r:id="rId9"/>
    <p:sldLayoutId id="2147484553" r:id="rId10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0" name="Picture 2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343852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789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152400"/>
            <a:ext cx="7924800" cy="1044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9" tIns="45714" rIns="91429" bIns="4571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fr-FR" smtClean="0"/>
              <a:t>Click to edit Master title style</a:t>
            </a:r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447800"/>
            <a:ext cx="7924800" cy="4789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9" tIns="45714" rIns="91429" bIns="4571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fr-FR" smtClean="0"/>
              <a:t>Click to edit Master text styles</a:t>
            </a:r>
          </a:p>
          <a:p>
            <a:pPr lvl="1"/>
            <a:r>
              <a:rPr lang="en-GB" altLang="fr-FR" smtClean="0"/>
              <a:t>Second level</a:t>
            </a:r>
          </a:p>
          <a:p>
            <a:pPr lvl="2"/>
            <a:r>
              <a:rPr lang="en-GB" altLang="fr-FR" smtClean="0"/>
              <a:t>Third level</a:t>
            </a:r>
          </a:p>
          <a:p>
            <a:pPr lvl="3"/>
            <a:r>
              <a:rPr lang="en-GB" altLang="fr-FR" smtClean="0"/>
              <a:t>Fourth level</a:t>
            </a:r>
          </a:p>
          <a:p>
            <a:pPr lvl="4"/>
            <a:r>
              <a:rPr lang="en-GB" altLang="fr-FR" smtClean="0"/>
              <a:t>Fifth level</a:t>
            </a:r>
          </a:p>
        </p:txBody>
      </p:sp>
      <p:sp>
        <p:nvSpPr>
          <p:cNvPr id="48133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27988" y="6381750"/>
            <a:ext cx="811212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9" tIns="45714" rIns="91429" bIns="45714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rgbClr val="000000"/>
                </a:solidFill>
                <a:latin typeface="Arial" pitchFamily="34" charset="0"/>
                <a:cs typeface="Times New Roman" pitchFamily="18" charset="0"/>
              </a:defRPr>
            </a:lvl1pPr>
          </a:lstStyle>
          <a:p>
            <a:pPr>
              <a:defRPr/>
            </a:pPr>
            <a:fld id="{30A2CA29-ABFB-4812-A40A-F1D7A5F4C723}" type="slidenum">
              <a:rPr lang="en-GB" altLang="fr-FR"/>
              <a:pPr>
                <a:defRPr/>
              </a:pPr>
              <a:t>‹#›</a:t>
            </a:fld>
            <a:endParaRPr lang="en-GB" altLang="fr-FR"/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979613" y="6308725"/>
            <a:ext cx="57610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9" tIns="45714" rIns="91429" bIns="45714" numCol="1" anchor="t" anchorCtr="0" compatLnSpc="1">
            <a:prstTxWarp prst="textNoShape">
              <a:avLst/>
            </a:prstTxWarp>
          </a:bodyPr>
          <a:lstStyle>
            <a:lvl1pPr algn="ctr">
              <a:defRPr sz="1200" b="0">
                <a:solidFill>
                  <a:srgbClr val="000000"/>
                </a:solidFill>
                <a:cs typeface="Times New Roman" pitchFamily="18" charset="0"/>
              </a:defRPr>
            </a:lvl1pPr>
          </a:lstStyle>
          <a:p>
            <a:pPr>
              <a:defRPr/>
            </a:pPr>
            <a:r>
              <a:rPr lang="en-GB" altLang="fr-FR"/>
              <a:t>Joint GDWG-GRWG, Darmstadt, March 2014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09" r:id="rId1"/>
    <p:sldLayoutId id="2147484508" r:id="rId2"/>
    <p:sldLayoutId id="2147484507" r:id="rId3"/>
    <p:sldLayoutId id="2147484506" r:id="rId4"/>
    <p:sldLayoutId id="2147484505" r:id="rId5"/>
    <p:sldLayoutId id="2147484504" r:id="rId6"/>
    <p:sldLayoutId id="2147484503" r:id="rId7"/>
    <p:sldLayoutId id="2147484502" r:id="rId8"/>
    <p:sldLayoutId id="2147484501" r:id="rId9"/>
    <p:sldLayoutId id="2147484500" r:id="rId10"/>
    <p:sldLayoutId id="2147484499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66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66"/>
          </a:solidFill>
          <a:latin typeface="Arial" pitchFamily="34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66"/>
          </a:solidFill>
          <a:latin typeface="Arial" pitchFamily="34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66"/>
          </a:solidFill>
          <a:latin typeface="Arial" pitchFamily="34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66"/>
          </a:solidFill>
          <a:latin typeface="Arial" pitchFamily="34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 b="1">
          <a:solidFill>
            <a:srgbClr val="000066"/>
          </a:solidFill>
          <a:latin typeface="Arial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 b="1">
          <a:solidFill>
            <a:srgbClr val="000066"/>
          </a:solidFill>
          <a:latin typeface="Arial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 b="1">
          <a:solidFill>
            <a:srgbClr val="000066"/>
          </a:solidFill>
          <a:latin typeface="Arial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 b="1">
          <a:solidFill>
            <a:srgbClr val="000066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9" tIns="45714" rIns="91429" bIns="4571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pour modifier le style du titre du masque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9" tIns="45714" rIns="91429" bIns="4571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pour modifier les styles du texte du masque</a:t>
            </a:r>
          </a:p>
          <a:p>
            <a:pPr lvl="1"/>
            <a:r>
              <a:rPr lang="fr-FR" altLang="fr-FR" smtClean="0"/>
              <a:t>Deuxième niveau</a:t>
            </a:r>
          </a:p>
          <a:p>
            <a:pPr lvl="2"/>
            <a:r>
              <a:rPr lang="fr-FR" altLang="fr-FR" smtClean="0"/>
              <a:t>Troisième niveau</a:t>
            </a:r>
          </a:p>
          <a:p>
            <a:pPr lvl="3"/>
            <a:r>
              <a:rPr lang="fr-FR" altLang="fr-FR" smtClean="0"/>
              <a:t>Quatrième niveau</a:t>
            </a:r>
          </a:p>
          <a:p>
            <a:pPr lvl="4"/>
            <a:r>
              <a:rPr lang="fr-FR" altLang="fr-FR" smtClean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9" tIns="45714" rIns="91429" bIns="45714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E5CE41BF-226A-403E-89C6-A57D12D58169}" type="datetime1">
              <a:rPr lang="en-US"/>
              <a:pPr>
                <a:defRPr/>
              </a:pPr>
              <a:t>3/23/2014</a:t>
            </a:fld>
            <a:endParaRPr lang="fr-FR" altLang="fr-F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9" tIns="45714" rIns="91429" bIns="45714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fr-FR" altLang="fr-FR"/>
              <a:t>Joint GDWG-GRWG, Darmstadt, March 2014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9" tIns="45714" rIns="91429" bIns="45714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solidFill>
                  <a:srgbClr val="000000"/>
                </a:solidFill>
                <a:latin typeface="Times New Roman" pitchFamily="18" charset="0"/>
                <a:cs typeface="Arial" pitchFamily="34" charset="0"/>
              </a:defRPr>
            </a:lvl1pPr>
          </a:lstStyle>
          <a:p>
            <a:pPr>
              <a:defRPr/>
            </a:pPr>
            <a:fld id="{A3708F34-1EDC-41D3-A6A8-7BEC3CC0F0DB}" type="slidenum">
              <a:rPr lang="fr-FR" altLang="fr-FR"/>
              <a:pPr>
                <a:defRPr/>
              </a:pPr>
              <a:t>‹#›</a:t>
            </a:fld>
            <a:endParaRPr lang="fr-FR" altLang="fr-FR"/>
          </a:p>
        </p:txBody>
      </p:sp>
      <p:pic>
        <p:nvPicPr>
          <p:cNvPr id="50183" name="Picture 16" descr="D:\camblan\charte\configCdegradesurfondclair2.GIF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381000" y="6324600"/>
            <a:ext cx="17335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52" name="Text Box 17"/>
          <p:cNvSpPr txBox="1">
            <a:spLocks noChangeArrowheads="1"/>
          </p:cNvSpPr>
          <p:nvPr/>
        </p:nvSpPr>
        <p:spPr bwMode="auto">
          <a:xfrm>
            <a:off x="2133600" y="6324600"/>
            <a:ext cx="2590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fr-FR" altLang="fr-FR" sz="1600" smtClean="0">
                <a:solidFill>
                  <a:srgbClr val="000099"/>
                </a:solidFill>
                <a:latin typeface="Arial Narrow" pitchFamily="34" charset="0"/>
              </a:rPr>
              <a:t>C</a:t>
            </a:r>
            <a:r>
              <a:rPr lang="fr-FR" altLang="fr-FR" sz="1600" b="0" smtClean="0">
                <a:solidFill>
                  <a:srgbClr val="000099"/>
                </a:solidFill>
                <a:latin typeface="Arial Narrow" pitchFamily="34" charset="0"/>
              </a:rPr>
              <a:t>entre de </a:t>
            </a:r>
            <a:r>
              <a:rPr lang="fr-FR" altLang="fr-FR" sz="1600" smtClean="0">
                <a:solidFill>
                  <a:srgbClr val="000099"/>
                </a:solidFill>
                <a:latin typeface="Arial Narrow" pitchFamily="34" charset="0"/>
              </a:rPr>
              <a:t>M</a:t>
            </a:r>
            <a:r>
              <a:rPr lang="fr-FR" altLang="fr-FR" sz="1600" b="0" smtClean="0">
                <a:solidFill>
                  <a:srgbClr val="000099"/>
                </a:solidFill>
                <a:latin typeface="Arial Narrow" pitchFamily="34" charset="0"/>
              </a:rPr>
              <a:t>étéorologie </a:t>
            </a:r>
            <a:r>
              <a:rPr lang="fr-FR" altLang="fr-FR" sz="1600" smtClean="0">
                <a:solidFill>
                  <a:srgbClr val="000099"/>
                </a:solidFill>
                <a:latin typeface="Arial Narrow" pitchFamily="34" charset="0"/>
              </a:rPr>
              <a:t>S</a:t>
            </a:r>
            <a:r>
              <a:rPr lang="fr-FR" altLang="fr-FR" sz="1600" b="0" smtClean="0">
                <a:solidFill>
                  <a:srgbClr val="000099"/>
                </a:solidFill>
                <a:latin typeface="Arial Narrow" pitchFamily="34" charset="0"/>
              </a:rPr>
              <a:t>patiale</a:t>
            </a:r>
          </a:p>
        </p:txBody>
      </p:sp>
      <p:sp>
        <p:nvSpPr>
          <p:cNvPr id="6153" name="Text Box 19"/>
          <p:cNvSpPr txBox="1">
            <a:spLocks noChangeArrowheads="1"/>
          </p:cNvSpPr>
          <p:nvPr/>
        </p:nvSpPr>
        <p:spPr bwMode="auto">
          <a:xfrm>
            <a:off x="5029200" y="6324600"/>
            <a:ext cx="28194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fr-FR" altLang="fr-FR" sz="1200" smtClean="0">
                <a:solidFill>
                  <a:srgbClr val="000099"/>
                </a:solidFill>
              </a:rPr>
              <a:t>RARS workshop-16-17/12/2004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54" r:id="rId1"/>
    <p:sldLayoutId id="2147484555" r:id="rId2"/>
    <p:sldLayoutId id="2147484556" r:id="rId3"/>
    <p:sldLayoutId id="2147484557" r:id="rId4"/>
    <p:sldLayoutId id="2147484558" r:id="rId5"/>
    <p:sldLayoutId id="2147484559" r:id="rId6"/>
    <p:sldLayoutId id="2147484560" r:id="rId7"/>
    <p:sldLayoutId id="2147484561" r:id="rId8"/>
    <p:sldLayoutId id="2147484562" r:id="rId9"/>
    <p:sldLayoutId id="2147484563" r:id="rId10"/>
    <p:sldLayoutId id="2147484564" r:id="rId11"/>
    <p:sldLayoutId id="2147484565" r:id="rId12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490" name="Picture 2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0" y="0"/>
            <a:ext cx="9145588" cy="685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349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403350" y="115888"/>
            <a:ext cx="7561263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9" tIns="45714" rIns="91429" bIns="4571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fr-FR" smtClean="0"/>
              <a:t>Click to edit Master title style</a:t>
            </a:r>
          </a:p>
        </p:txBody>
      </p:sp>
      <p:sp>
        <p:nvSpPr>
          <p:cNvPr id="6349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28775"/>
            <a:ext cx="7772400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9" tIns="45714" rIns="91429" bIns="4571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fr-FR" smtClean="0"/>
              <a:t>Click to edit Master text styles</a:t>
            </a:r>
          </a:p>
          <a:p>
            <a:pPr lvl="1"/>
            <a:r>
              <a:rPr lang="en-US" altLang="fr-FR" smtClean="0"/>
              <a:t>Second level</a:t>
            </a:r>
          </a:p>
          <a:p>
            <a:pPr lvl="2"/>
            <a:r>
              <a:rPr lang="en-US" altLang="fr-FR" smtClean="0"/>
              <a:t>Third level</a:t>
            </a:r>
          </a:p>
          <a:p>
            <a:pPr lvl="3"/>
            <a:r>
              <a:rPr lang="en-US" altLang="fr-FR" smtClean="0"/>
              <a:t>Fourth level</a:t>
            </a:r>
          </a:p>
          <a:p>
            <a:pPr lvl="4"/>
            <a:r>
              <a:rPr lang="en-US" altLang="fr-FR" smtClean="0"/>
              <a:t>Fifth level</a:t>
            </a:r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381750"/>
            <a:ext cx="19050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9" tIns="45714" rIns="91429" bIns="45714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 b="0">
                <a:solidFill>
                  <a:srgbClr val="000000"/>
                </a:solidFill>
                <a:latin typeface="Times" pitchFamily="18" charset="0"/>
              </a:defRPr>
            </a:lvl1pPr>
          </a:lstStyle>
          <a:p>
            <a:pPr>
              <a:defRPr/>
            </a:pPr>
            <a:fld id="{40577F0C-3F05-43C6-B508-6E13722A17D8}" type="datetime1">
              <a:rPr lang="en-US"/>
              <a:pPr>
                <a:defRPr/>
              </a:pPr>
              <a:t>3/23/2014</a:t>
            </a:fld>
            <a:endParaRPr lang="en-US" altLang="fr-FR"/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4213" y="6381750"/>
            <a:ext cx="489585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9" tIns="45714" rIns="91429" bIns="45714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200" b="0">
                <a:solidFill>
                  <a:srgbClr val="000000"/>
                </a:solidFill>
                <a:latin typeface="Times" pitchFamily="18" charset="0"/>
              </a:defRPr>
            </a:lvl1pPr>
          </a:lstStyle>
          <a:p>
            <a:pPr>
              <a:defRPr/>
            </a:pPr>
            <a:r>
              <a:rPr lang="en-US" altLang="fr-FR"/>
              <a:t>Joint GDWG-GRWG, Darmstadt, March 2014</a:t>
            </a:r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81750"/>
            <a:ext cx="19050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9" tIns="45714" rIns="91429" bIns="45714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 b="0">
                <a:solidFill>
                  <a:srgbClr val="000000"/>
                </a:solidFill>
                <a:latin typeface="Times" pitchFamily="18" charset="0"/>
              </a:defRPr>
            </a:lvl1pPr>
          </a:lstStyle>
          <a:p>
            <a:pPr>
              <a:defRPr/>
            </a:pPr>
            <a:fld id="{2CFA1562-688B-47AA-8849-3330FE6D5224}" type="slidenum">
              <a:rPr lang="en-US" altLang="fr-FR"/>
              <a:pPr>
                <a:defRPr/>
              </a:pPr>
              <a:t>‹#›</a:t>
            </a:fld>
            <a:endParaRPr lang="en-US" altLang="fr-FR"/>
          </a:p>
        </p:txBody>
      </p:sp>
      <p:sp>
        <p:nvSpPr>
          <p:cNvPr id="9224" name="Text Box 8"/>
          <p:cNvSpPr txBox="1">
            <a:spLocks noChangeArrowheads="1"/>
          </p:cNvSpPr>
          <p:nvPr/>
        </p:nvSpPr>
        <p:spPr bwMode="auto">
          <a:xfrm>
            <a:off x="0" y="946150"/>
            <a:ext cx="1512888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pPr algn="ctr">
              <a:spcBef>
                <a:spcPct val="20000"/>
              </a:spcBef>
              <a:defRPr/>
            </a:pPr>
            <a:r>
              <a:rPr lang="en-US" altLang="fr-FR" sz="1200" b="0">
                <a:solidFill>
                  <a:srgbClr val="FFFFFF"/>
                </a:solidFill>
                <a:latin typeface="Arial Black" pitchFamily="34" charset="0"/>
              </a:rPr>
              <a:t>WMO OMM</a:t>
            </a:r>
            <a:endParaRPr lang="en-US" altLang="fr-FR" sz="1200" b="0">
              <a:solidFill>
                <a:srgbClr val="000000"/>
              </a:solidFill>
              <a:latin typeface="Arial Black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66" r:id="rId1"/>
    <p:sldLayoutId id="2147484567" r:id="rId2"/>
    <p:sldLayoutId id="2147484568" r:id="rId3"/>
    <p:sldLayoutId id="2147484569" r:id="rId4"/>
    <p:sldLayoutId id="2147484570" r:id="rId5"/>
    <p:sldLayoutId id="2147484571" r:id="rId6"/>
    <p:sldLayoutId id="2147484572" r:id="rId7"/>
    <p:sldLayoutId id="2147484573" r:id="rId8"/>
    <p:sldLayoutId id="2147484574" r:id="rId9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Narrow" pitchFamily="34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Narrow" pitchFamily="34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Narrow" pitchFamily="34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Narrow" pitchFamily="34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Narrow" pitchFamily="34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Narrow" pitchFamily="34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Narrow" pitchFamily="34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Narrow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3730" name="Picture 3" descr="wmo_ppt_2012.jpg"/>
          <p:cNvPicPr>
            <a:picLocks noChangeAspect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-122238" y="-92075"/>
            <a:ext cx="9266238" cy="695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3731" name="Title Placeholder 1"/>
          <p:cNvSpPr>
            <a:spLocks noGrp="1"/>
          </p:cNvSpPr>
          <p:nvPr>
            <p:ph type="title"/>
          </p:nvPr>
        </p:nvSpPr>
        <p:spPr bwMode="auto">
          <a:xfrm>
            <a:off x="430213" y="195263"/>
            <a:ext cx="8335962" cy="66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9" tIns="45714" rIns="91429" bIns="4571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CH" altLang="fr-FR" smtClean="0"/>
              <a:t>Click to edit Master title style</a:t>
            </a:r>
            <a:endParaRPr lang="en-US" altLang="fr-FR" smtClean="0"/>
          </a:p>
        </p:txBody>
      </p:sp>
      <p:sp>
        <p:nvSpPr>
          <p:cNvPr id="7373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457325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9" tIns="45714" rIns="91429" bIns="4571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CH" altLang="fr-FR" smtClean="0"/>
              <a:t>Click to edit Master text styles</a:t>
            </a:r>
          </a:p>
          <a:p>
            <a:pPr lvl="1"/>
            <a:r>
              <a:rPr lang="fr-CH" altLang="fr-FR" smtClean="0"/>
              <a:t>Second level</a:t>
            </a:r>
          </a:p>
          <a:p>
            <a:pPr lvl="2"/>
            <a:r>
              <a:rPr lang="fr-CH" altLang="fr-FR" smtClean="0"/>
              <a:t>Third level</a:t>
            </a:r>
          </a:p>
          <a:p>
            <a:pPr lvl="3"/>
            <a:r>
              <a:rPr lang="fr-CH" altLang="fr-FR" smtClean="0"/>
              <a:t>Fourth level</a:t>
            </a:r>
          </a:p>
          <a:p>
            <a:pPr lvl="4"/>
            <a:r>
              <a:rPr lang="fr-CH" altLang="fr-FR" smtClean="0"/>
              <a:t>Fifth level</a:t>
            </a:r>
            <a:endParaRPr lang="en-US" altLang="fr-FR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457200" y="6356350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9" tIns="45714" rIns="91429" bIns="45714" numCol="1" anchor="ctr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7EAF0F9B-6B9B-4253-B40B-D38B965C6736}" type="datetime1">
              <a:rPr lang="en-US"/>
              <a:pPr>
                <a:defRPr/>
              </a:pPr>
              <a:t>3/23/2014</a:t>
            </a:fld>
            <a:endParaRPr lang="en-US" alt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9" tIns="45714" rIns="91429" bIns="45714" numCol="1" anchor="ctr" anchorCtr="0" compatLnSpc="1">
            <a:prstTxWarp prst="textNoShape">
              <a:avLst/>
            </a:prstTxWarp>
          </a:bodyPr>
          <a:lstStyle>
            <a:lvl1pPr algn="ctr">
              <a:defRPr sz="1200" b="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r>
              <a:rPr lang="fr-FR" altLang="fr-FR"/>
              <a:t>Joint GDWG-GRWG, Darmstadt, March 2014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9" tIns="45714" rIns="91429" bIns="45714" numCol="1" anchor="ctr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rgbClr val="898989"/>
                </a:solidFill>
                <a:latin typeface="+mn-lt"/>
                <a:cs typeface="Arial" pitchFamily="34" charset="0"/>
              </a:defRPr>
            </a:lvl1pPr>
          </a:lstStyle>
          <a:p>
            <a:pPr>
              <a:defRPr/>
            </a:pPr>
            <a:fld id="{3BC5091D-C529-432C-8CAB-CF5208397DC9}" type="slidenum">
              <a:rPr lang="en-US" altLang="fr-FR"/>
              <a:pPr>
                <a:defRPr/>
              </a:pPr>
              <a:t>‹#›</a:t>
            </a:fld>
            <a:endParaRPr lang="en-US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20" r:id="rId1"/>
    <p:sldLayoutId id="2147484519" r:id="rId2"/>
    <p:sldLayoutId id="2147484518" r:id="rId3"/>
    <p:sldLayoutId id="2147484517" r:id="rId4"/>
    <p:sldLayoutId id="2147484516" r:id="rId5"/>
    <p:sldLayoutId id="2147484515" r:id="rId6"/>
    <p:sldLayoutId id="2147484514" r:id="rId7"/>
    <p:sldLayoutId id="2147484513" r:id="rId8"/>
    <p:sldLayoutId id="2147484512" r:id="rId9"/>
    <p:sldLayoutId id="2147484511" r:id="rId10"/>
    <p:sldLayoutId id="2147484510" r:id="rId11"/>
  </p:sldLayoutIdLst>
  <p:hf hd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200">
          <a:solidFill>
            <a:srgbClr val="000066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3200">
          <a:solidFill>
            <a:srgbClr val="000066"/>
          </a:solidFill>
          <a:latin typeface="Calibri" pitchFamily="34" charset="0"/>
          <a:cs typeface="Arial" pitchFamily="34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3200">
          <a:solidFill>
            <a:srgbClr val="000066"/>
          </a:solidFill>
          <a:latin typeface="Calibri" pitchFamily="34" charset="0"/>
          <a:cs typeface="Arial" pitchFamily="34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3200">
          <a:solidFill>
            <a:srgbClr val="000066"/>
          </a:solidFill>
          <a:latin typeface="Calibri" pitchFamily="34" charset="0"/>
          <a:cs typeface="Arial" pitchFamily="34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3200">
          <a:solidFill>
            <a:srgbClr val="000066"/>
          </a:solidFill>
          <a:latin typeface="Calibri" pitchFamily="34" charset="0"/>
          <a:cs typeface="Arial" pitchFamily="34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3200">
          <a:solidFill>
            <a:srgbClr val="000066"/>
          </a:solidFill>
          <a:latin typeface="Calibri" pitchFamily="34" charset="0"/>
          <a:cs typeface="Arial" pitchFamily="34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3200">
          <a:solidFill>
            <a:srgbClr val="000066"/>
          </a:solidFill>
          <a:latin typeface="Calibri" pitchFamily="34" charset="0"/>
          <a:cs typeface="Arial" pitchFamily="34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3200">
          <a:solidFill>
            <a:srgbClr val="000066"/>
          </a:solidFill>
          <a:latin typeface="Calibri" pitchFamily="34" charset="0"/>
          <a:cs typeface="Arial" pitchFamily="34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3200">
          <a:solidFill>
            <a:srgbClr val="000066"/>
          </a:solidFill>
          <a:latin typeface="Calibri" pitchFamily="34" charset="0"/>
          <a:cs typeface="Arial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>
          <a:solidFill>
            <a:srgbClr val="000066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rgbClr val="000066"/>
          </a:solidFill>
          <a:latin typeface="+mn-lt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>
          <a:solidFill>
            <a:srgbClr val="000066"/>
          </a:solidFill>
          <a:latin typeface="+mn-lt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600">
          <a:solidFill>
            <a:srgbClr val="000066"/>
          </a:solidFill>
          <a:latin typeface="+mn-lt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rgbClr val="000066"/>
          </a:solidFill>
          <a:latin typeface="+mn-lt"/>
          <a:cs typeface="+mn-cs"/>
        </a:defRPr>
      </a:lvl5pPr>
      <a:lvl6pPr marL="25146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1600">
          <a:solidFill>
            <a:srgbClr val="000066"/>
          </a:solidFill>
          <a:latin typeface="+mn-lt"/>
          <a:cs typeface="+mn-cs"/>
        </a:defRPr>
      </a:lvl6pPr>
      <a:lvl7pPr marL="29718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1600">
          <a:solidFill>
            <a:srgbClr val="000066"/>
          </a:solidFill>
          <a:latin typeface="+mn-lt"/>
          <a:cs typeface="+mn-cs"/>
        </a:defRPr>
      </a:lvl7pPr>
      <a:lvl8pPr marL="34290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1600">
          <a:solidFill>
            <a:srgbClr val="000066"/>
          </a:solidFill>
          <a:latin typeface="+mn-lt"/>
          <a:cs typeface="+mn-cs"/>
        </a:defRPr>
      </a:lvl8pPr>
      <a:lvl9pPr marL="38862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1600">
          <a:solidFill>
            <a:srgbClr val="000066"/>
          </a:solidFill>
          <a:latin typeface="+mn-lt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accent1">
                <a:gamma/>
                <a:tint val="0"/>
                <a:invGamma/>
              </a:schemeClr>
            </a:gs>
            <a:gs pos="100000">
              <a:schemeClr val="accent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447800" y="236538"/>
            <a:ext cx="6138863" cy="1077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9" tIns="45714" rIns="91429" bIns="4571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fr-FR" smtClean="0"/>
              <a:t>Click to edit Master title style</a:t>
            </a:r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524000"/>
            <a:ext cx="82296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9" tIns="45714" rIns="91429" bIns="4571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fr-FR" smtClean="0"/>
              <a:t>Click to edit Master text styles</a:t>
            </a:r>
          </a:p>
          <a:p>
            <a:pPr lvl="1"/>
            <a:r>
              <a:rPr lang="en-US" altLang="fr-FR" smtClean="0"/>
              <a:t>Second level</a:t>
            </a:r>
          </a:p>
          <a:p>
            <a:pPr lvl="2"/>
            <a:r>
              <a:rPr lang="en-US" altLang="fr-FR" smtClean="0"/>
              <a:t>Third level</a:t>
            </a:r>
          </a:p>
          <a:p>
            <a:pPr lvl="3"/>
            <a:r>
              <a:rPr lang="en-US" altLang="fr-FR" smtClean="0"/>
              <a:t>Fourth level</a:t>
            </a:r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9" tIns="45714" rIns="91429" bIns="45714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D2CF231B-4771-4C7C-A7FB-88723E85CC4C}" type="datetime1">
              <a:rPr lang="en-US"/>
              <a:pPr>
                <a:defRPr/>
              </a:pPr>
              <a:t>3/23/2014</a:t>
            </a:fld>
            <a:endParaRPr lang="en-US" altLang="fr-FR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9" tIns="45714" rIns="91429" bIns="45714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r>
              <a:rPr lang="en-US" altLang="fr-FR"/>
              <a:t>Joint GDWG-GRWG, Darmstadt, March 2014</a:t>
            </a:r>
          </a:p>
        </p:txBody>
      </p:sp>
      <p:sp>
        <p:nvSpPr>
          <p:cNvPr id="11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9" tIns="45714" rIns="91429" bIns="45714" numCol="1" anchor="t" anchorCtr="0" compatLnSpc="1">
            <a:prstTxWarp prst="textNoShape">
              <a:avLst/>
            </a:prstTxWarp>
          </a:bodyPr>
          <a:lstStyle>
            <a:lvl1pPr algn="r">
              <a:defRPr sz="1400" b="0" i="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38E8FF54-0E3C-4E72-8A16-BC39B8587ABF}" type="slidenum">
              <a:rPr lang="en-US" altLang="fr-FR"/>
              <a:pPr>
                <a:defRPr/>
              </a:pPr>
              <a:t>‹#›</a:t>
            </a:fld>
            <a:endParaRPr lang="en-US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75" r:id="rId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Impac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Impac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Impac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Impact" pitchFamily="34" charset="0"/>
        </a:defRPr>
      </a:lvl9pPr>
    </p:titleStyle>
    <p:bodyStyle>
      <a:lvl1pPr marL="173038" indent="-173038" algn="l" rtl="0" eaLnBrk="0" fontAlgn="base" hangingPunct="0">
        <a:spcBef>
          <a:spcPct val="20000"/>
        </a:spcBef>
        <a:spcAft>
          <a:spcPct val="0"/>
        </a:spcAft>
        <a:defRPr sz="2000" b="1">
          <a:solidFill>
            <a:schemeClr val="tx1"/>
          </a:solidFill>
          <a:latin typeface="Arial" charset="0"/>
          <a:ea typeface="+mn-ea"/>
          <a:cs typeface="+mn-cs"/>
        </a:defRPr>
      </a:lvl1pPr>
      <a:lvl2pPr marL="457200" indent="-169863" algn="l" rtl="0" eaLnBrk="0" fontAlgn="base" hangingPunct="0">
        <a:spcBef>
          <a:spcPct val="20000"/>
        </a:spcBef>
        <a:spcAft>
          <a:spcPct val="0"/>
        </a:spcAft>
        <a:buSzPct val="135000"/>
        <a:buChar char="•"/>
        <a:defRPr>
          <a:solidFill>
            <a:schemeClr val="tx1"/>
          </a:solidFill>
          <a:latin typeface="Arial" charset="0"/>
        </a:defRPr>
      </a:lvl2pPr>
      <a:lvl3pPr marL="742950" indent="-17145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Arial" charset="0"/>
        </a:defRPr>
      </a:lvl3pPr>
      <a:lvl4pPr marL="1089025" indent="-173038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Arial" charset="0"/>
        </a:defRPr>
      </a:lvl4pPr>
      <a:lvl5pPr marL="1435100" indent="-173038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Arial" charset="0"/>
        </a:defRPr>
      </a:lvl5pPr>
      <a:lvl6pPr marL="1892300" indent="-173038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349500" indent="-173038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2806700" indent="-173038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263900" indent="-173038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403350" y="115888"/>
            <a:ext cx="7561263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9" tIns="45714" rIns="91429" bIns="4571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fr-FR" smtClean="0"/>
              <a:t>Click to edit Master title style</a:t>
            </a:r>
          </a:p>
        </p:txBody>
      </p:sp>
      <p:sp>
        <p:nvSpPr>
          <p:cNvPr id="88067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28775"/>
            <a:ext cx="7772400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9" tIns="45714" rIns="91429" bIns="4571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fr-FR" smtClean="0"/>
              <a:t>Click to edit Master text styles</a:t>
            </a:r>
          </a:p>
          <a:p>
            <a:pPr lvl="1"/>
            <a:r>
              <a:rPr lang="en-US" altLang="fr-FR" smtClean="0"/>
              <a:t>Second level</a:t>
            </a:r>
          </a:p>
          <a:p>
            <a:pPr lvl="2"/>
            <a:r>
              <a:rPr lang="en-US" altLang="fr-FR" smtClean="0"/>
              <a:t>Third level</a:t>
            </a:r>
          </a:p>
          <a:p>
            <a:pPr lvl="3"/>
            <a:r>
              <a:rPr lang="en-US" altLang="fr-FR" smtClean="0"/>
              <a:t>Fourth level</a:t>
            </a:r>
          </a:p>
          <a:p>
            <a:pPr lvl="4"/>
            <a:r>
              <a:rPr lang="en-US" altLang="fr-FR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76" r:id="rId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Narrow" pitchFamily="34" charset="0"/>
          <a:cs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Narrow" pitchFamily="34" charset="0"/>
          <a:cs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Narrow" pitchFamily="34" charset="0"/>
          <a:cs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Narrow" pitchFamily="34" charset="0"/>
          <a:cs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Arial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mo.int/sat" TargetMode="Externa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8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mo.int/pages/prog/sat/documents/GSICS_Vision-for-GSICS-in-2020s.pdf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mo.int/pages/prog/sat/documents/GSICS_Vision-for-GSICS-in-2020s.pdf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mo.int/pages/prog/sat/documents/GSICS_Vision-for-GSICS-in-2020s.pdf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mo.int/pages/prog/sat/documents/GSICS_Vision-for-GSICS-in-2020s.pdf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mo.int/pages/prog/sat/documents/GSICS_Vision-for-GSICS-in-2020s.pdf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mo.int/pages/prog/sat/documents/GSICS_Vision-for-GSICS-in-2020s.pdf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mo.int/pages/prog/sat/documents/GSICS_Vision-for-GSICS-in-2020s.pdf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mo.int/pages/prog/sat/documents/GSICS_Vision-for-GSICS-in-2020s.pdf" TargetMode="Externa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mo.int/pages/prog/sat/documents/GSICS_Vision-for-GSICS-in-2020s.pdf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mo.int/pages/prog/sat/documents/GSICS_Vision-for-GSICS-in-2020s.pdf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mo.int/pages/prog/sat/documents/GSICS_Vision-for-GSICS-in-2020s.pdf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Holder 6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52DAFA1-3410-4E41-BFE8-AE2EAABE1E8D}" type="slidenum">
              <a:rPr lang="en-US" smtClean="0"/>
              <a:pPr/>
              <a:t>1</a:t>
            </a:fld>
            <a:endParaRPr lang="en-US" smtClean="0"/>
          </a:p>
        </p:txBody>
      </p:sp>
      <p:pic>
        <p:nvPicPr>
          <p:cNvPr id="103427" name="Picture 11" descr="wmo_ppt_2012.psd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428" name="Title 9"/>
          <p:cNvSpPr>
            <a:spLocks noGrp="1"/>
          </p:cNvSpPr>
          <p:nvPr>
            <p:ph type="ctrTitle" idx="4294967295"/>
          </p:nvPr>
        </p:nvSpPr>
        <p:spPr>
          <a:xfrm>
            <a:off x="628650" y="2193925"/>
            <a:ext cx="7991475" cy="2771775"/>
          </a:xfrm>
        </p:spPr>
        <p:txBody>
          <a:bodyPr lIns="91407" tIns="45704" rIns="91407" bIns="45704" anchor="ctr"/>
          <a:lstStyle/>
          <a:p>
            <a:pPr eaLnBrk="1" hangingPunct="1"/>
            <a:r>
              <a:rPr lang="en-US" altLang="fr-FR" sz="3400" smtClean="0">
                <a:solidFill>
                  <a:schemeClr val="bg1"/>
                </a:solidFill>
                <a:latin typeface="Arial" charset="0"/>
              </a:rPr>
              <a:t>Outcome of the 14th meeting of the GSICS Executive Panel</a:t>
            </a:r>
            <a:br>
              <a:rPr lang="en-US" altLang="fr-FR" sz="3400" smtClean="0">
                <a:solidFill>
                  <a:schemeClr val="bg1"/>
                </a:solidFill>
                <a:latin typeface="Arial" charset="0"/>
              </a:rPr>
            </a:br>
            <a:r>
              <a:rPr lang="fr-FR" altLang="fr-FR" sz="2600" i="1" smtClean="0">
                <a:solidFill>
                  <a:schemeClr val="bg1"/>
                </a:solidFill>
                <a:latin typeface="Arial" charset="0"/>
              </a:rPr>
              <a:t>(Tokyo, 15-16 July 2013)</a:t>
            </a:r>
            <a:r>
              <a:rPr lang="en-US" altLang="fr-FR" sz="3400" smtClean="0">
                <a:solidFill>
                  <a:schemeClr val="bg1"/>
                </a:solidFill>
                <a:latin typeface="Arial" charset="0"/>
              </a:rPr>
              <a:t> </a:t>
            </a:r>
            <a:br>
              <a:rPr lang="en-US" altLang="fr-FR" sz="3400" smtClean="0">
                <a:solidFill>
                  <a:schemeClr val="bg1"/>
                </a:solidFill>
                <a:latin typeface="Arial" charset="0"/>
              </a:rPr>
            </a:br>
            <a:r>
              <a:rPr lang="en-US" altLang="fr-FR" sz="3400" smtClean="0">
                <a:solidFill>
                  <a:schemeClr val="bg1"/>
                </a:solidFill>
                <a:latin typeface="Arial" charset="0"/>
              </a:rPr>
              <a:t>Vision for GSICS in the 2020s</a:t>
            </a:r>
            <a:br>
              <a:rPr lang="en-US" altLang="fr-FR" sz="3400" smtClean="0">
                <a:solidFill>
                  <a:schemeClr val="bg1"/>
                </a:solidFill>
                <a:latin typeface="Arial" charset="0"/>
              </a:rPr>
            </a:br>
            <a:r>
              <a:rPr lang="fr-FR" altLang="fr-FR" sz="1800" smtClean="0">
                <a:solidFill>
                  <a:schemeClr val="bg1"/>
                </a:solidFill>
                <a:latin typeface="Arial" charset="0"/>
              </a:rPr>
              <a:t/>
            </a:r>
            <a:br>
              <a:rPr lang="fr-FR" altLang="fr-FR" sz="1800" smtClean="0">
                <a:solidFill>
                  <a:schemeClr val="bg1"/>
                </a:solidFill>
                <a:latin typeface="Arial" charset="0"/>
              </a:rPr>
            </a:br>
            <a:r>
              <a:rPr lang="fr-FR" altLang="fr-FR" smtClean="0">
                <a:solidFill>
                  <a:schemeClr val="bg1"/>
                </a:solidFill>
                <a:latin typeface="Arial" charset="0"/>
              </a:rPr>
              <a:t>Joint GDWG-GRWG meeting, Darmstadt, March 2014</a:t>
            </a:r>
            <a:endParaRPr lang="en-US" altLang="fr-FR" sz="110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03429" name="Title 9"/>
          <p:cNvSpPr txBox="1">
            <a:spLocks/>
          </p:cNvSpPr>
          <p:nvPr/>
        </p:nvSpPr>
        <p:spPr bwMode="auto">
          <a:xfrm>
            <a:off x="117475" y="6380163"/>
            <a:ext cx="4384675" cy="477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07" tIns="45704" rIns="91407" bIns="45704" anchor="ctr"/>
          <a:lstStyle/>
          <a:p>
            <a:pPr defTabSz="457200"/>
            <a:r>
              <a:rPr lang="en-US" altLang="fr-FR" sz="1200" b="0"/>
              <a:t>WMO / OBS / Space Programme  </a:t>
            </a:r>
            <a:r>
              <a:rPr lang="en-US" altLang="fr-FR" sz="1200" b="0">
                <a:hlinkClick r:id="rId3"/>
              </a:rPr>
              <a:t>www.wmo.int/sat</a:t>
            </a:r>
            <a:r>
              <a:rPr lang="en-US" altLang="fr-FR" sz="1200" b="0"/>
              <a:t> </a:t>
            </a:r>
          </a:p>
        </p:txBody>
      </p:sp>
      <p:sp>
        <p:nvSpPr>
          <p:cNvPr id="103430" name="Text Box 5"/>
          <p:cNvSpPr txBox="1">
            <a:spLocks noChangeArrowheads="1"/>
          </p:cNvSpPr>
          <p:nvPr/>
        </p:nvSpPr>
        <p:spPr bwMode="auto">
          <a:xfrm>
            <a:off x="2628900" y="5118100"/>
            <a:ext cx="374491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07" tIns="45704" rIns="91407" bIns="45704">
            <a:spAutoFit/>
          </a:bodyPr>
          <a:lstStyle/>
          <a:p>
            <a:pPr algn="ctr">
              <a:lnSpc>
                <a:spcPct val="120000"/>
              </a:lnSpc>
              <a:spcBef>
                <a:spcPct val="50000"/>
              </a:spcBef>
            </a:pPr>
            <a:r>
              <a:rPr lang="fr-CH" altLang="fr-FR" sz="2000" dirty="0"/>
              <a:t>Jérôme </a:t>
            </a:r>
            <a:r>
              <a:rPr lang="fr-CH" altLang="fr-FR" sz="2000" dirty="0" err="1"/>
              <a:t>Lafeuille</a:t>
            </a:r>
            <a:r>
              <a:rPr lang="fr-CH" altLang="fr-FR" sz="2000" dirty="0"/>
              <a:t> </a:t>
            </a:r>
            <a:br>
              <a:rPr lang="fr-CH" altLang="fr-FR" sz="2000" dirty="0"/>
            </a:br>
            <a:r>
              <a:rPr lang="fr-CH" altLang="fr-FR" sz="2000" dirty="0"/>
              <a:t>WMO </a:t>
            </a:r>
            <a:r>
              <a:rPr lang="fr-CH" altLang="fr-FR" sz="2000" dirty="0" err="1"/>
              <a:t>Space</a:t>
            </a:r>
            <a:r>
              <a:rPr lang="fr-CH" altLang="fr-FR" sz="2000" dirty="0"/>
              <a:t> Programme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fr-FR" altLang="fr-FR" smtClean="0"/>
              <a:t>Joint GDWG-GRWG, Darmstadt, March 2014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C58ABE-4113-4BDE-B489-38A658D58528}" type="slidenum">
              <a:rPr lang="en-US" altLang="fr-FR"/>
              <a:pPr>
                <a:defRPr/>
              </a:pPr>
              <a:t>10</a:t>
            </a:fld>
            <a:endParaRPr lang="en-US" altLang="fr-FR"/>
          </a:p>
        </p:txBody>
      </p:sp>
      <p:sp>
        <p:nvSpPr>
          <p:cNvPr id="112643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sz="2400" b="1" smtClean="0"/>
              <a:t>A Vision for GSICS in 2020s: </a:t>
            </a:r>
            <a:r>
              <a:rPr lang="fr-CH" sz="2400" i="1" smtClean="0">
                <a:hlinkClick r:id="rId2"/>
              </a:rPr>
              <a:t>Shaping GSICS for future challenges</a:t>
            </a:r>
            <a:endParaRPr lang="en-US" sz="2400" i="1" smtClean="0"/>
          </a:p>
        </p:txBody>
      </p:sp>
      <p:sp>
        <p:nvSpPr>
          <p:cNvPr id="112644" name="Rectangle 3"/>
          <p:cNvSpPr>
            <a:spLocks noGrp="1"/>
          </p:cNvSpPr>
          <p:nvPr>
            <p:ph type="body" idx="1"/>
          </p:nvPr>
        </p:nvSpPr>
        <p:spPr>
          <a:xfrm>
            <a:off x="539750" y="1341438"/>
            <a:ext cx="8424863" cy="4525962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fr-CH" sz="2800" b="1" smtClean="0"/>
              <a:t>Observed trends in sensors and user applications</a:t>
            </a:r>
            <a:endParaRPr lang="fr-CH" sz="2800" smtClean="0"/>
          </a:p>
          <a:p>
            <a:r>
              <a:rPr lang="en-US" smtClean="0"/>
              <a:t>More infrared hyperspectral reference sensors, LEO &amp; GEO</a:t>
            </a:r>
          </a:p>
          <a:p>
            <a:r>
              <a:rPr lang="fr-CH" smtClean="0"/>
              <a:t>Radio-occultation as anchors for NWP upper air temperature</a:t>
            </a:r>
          </a:p>
          <a:p>
            <a:r>
              <a:rPr lang="fr-CH" smtClean="0"/>
              <a:t>Possible in orbit SI traceable references</a:t>
            </a:r>
          </a:p>
          <a:p>
            <a:r>
              <a:rPr lang="fr-CH" smtClean="0"/>
              <a:t>Expanded use of MW (active and passive) and NIR/VIS/UV </a:t>
            </a:r>
          </a:p>
          <a:p>
            <a:r>
              <a:rPr lang="fr-CH" smtClean="0"/>
              <a:t>Increased need of interoperability, and timeliness</a:t>
            </a:r>
          </a:p>
          <a:p>
            <a:r>
              <a:rPr lang="fr-CH" smtClean="0"/>
              <a:t>Increasing role of NWP with capability to detect/reduce bias</a:t>
            </a:r>
          </a:p>
          <a:p>
            <a:pPr lvl="1"/>
            <a:r>
              <a:rPr lang="fr-CH" smtClean="0"/>
              <a:t>GSICS to explain anomalies, provide SI traceable  independent anchors</a:t>
            </a:r>
          </a:p>
          <a:p>
            <a:r>
              <a:rPr lang="fr-CH" smtClean="0"/>
              <a:t>Several groups are dealing with calibration 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fr-FR" altLang="fr-FR" smtClean="0"/>
              <a:t>Joint GDWG-GRWG, Darmstadt, March 2014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D030E3-2AC2-462B-87E9-12E0CAB09DC5}" type="slidenum">
              <a:rPr lang="en-US" altLang="fr-FR"/>
              <a:pPr>
                <a:defRPr/>
              </a:pPr>
              <a:t>11</a:t>
            </a:fld>
            <a:endParaRPr lang="en-US" altLang="fr-FR"/>
          </a:p>
        </p:txBody>
      </p:sp>
      <p:sp>
        <p:nvSpPr>
          <p:cNvPr id="113667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sz="2400" b="1" smtClean="0"/>
              <a:t>A Vision for GSICS in 2020s: </a:t>
            </a:r>
            <a:r>
              <a:rPr lang="fr-CH" sz="2400" i="1" smtClean="0">
                <a:hlinkClick r:id="rId2"/>
              </a:rPr>
              <a:t>Shaping GSICS for future challenges</a:t>
            </a:r>
            <a:endParaRPr lang="en-US" sz="2400" i="1" smtClean="0"/>
          </a:p>
        </p:txBody>
      </p:sp>
      <p:sp>
        <p:nvSpPr>
          <p:cNvPr id="113668" name="Rectangle 3"/>
          <p:cNvSpPr>
            <a:spLocks noGrp="1"/>
          </p:cNvSpPr>
          <p:nvPr>
            <p:ph type="body" idx="1"/>
          </p:nvPr>
        </p:nvSpPr>
        <p:spPr>
          <a:xfrm>
            <a:off x="468313" y="1279525"/>
            <a:ext cx="8229600" cy="4525963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fr-CH" sz="2800" b="1" dirty="0" err="1" smtClean="0"/>
              <a:t>Strategic</a:t>
            </a:r>
            <a:r>
              <a:rPr lang="fr-CH" sz="2800" b="1" dirty="0" smtClean="0"/>
              <a:t> Guidelines :  </a:t>
            </a:r>
            <a:r>
              <a:rPr lang="fr-CH" sz="2800" b="1" dirty="0" err="1" smtClean="0"/>
              <a:t>overall</a:t>
            </a:r>
            <a:r>
              <a:rPr lang="fr-CH" sz="2800" b="1" dirty="0" smtClean="0"/>
              <a:t> scope and </a:t>
            </a:r>
            <a:r>
              <a:rPr lang="fr-CH" sz="2800" b="1" dirty="0" err="1" smtClean="0"/>
              <a:t>priorities</a:t>
            </a:r>
            <a:endParaRPr lang="fr-CH" sz="2800" b="1" dirty="0" smtClean="0"/>
          </a:p>
          <a:p>
            <a:r>
              <a:rPr lang="fr-CH" dirty="0" err="1" smtClean="0"/>
              <a:t>Build</a:t>
            </a:r>
            <a:r>
              <a:rPr lang="fr-CH" dirty="0" smtClean="0"/>
              <a:t> expertise and </a:t>
            </a:r>
            <a:r>
              <a:rPr lang="fr-CH" dirty="0" err="1" smtClean="0"/>
              <a:t>develop</a:t>
            </a:r>
            <a:r>
              <a:rPr lang="fr-CH" dirty="0" smtClean="0"/>
              <a:t> best practices</a:t>
            </a:r>
          </a:p>
          <a:p>
            <a:r>
              <a:rPr lang="fr-CH" dirty="0" err="1" smtClean="0"/>
              <a:t>Promote</a:t>
            </a:r>
            <a:r>
              <a:rPr lang="fr-CH" dirty="0" smtClean="0"/>
              <a:t> </a:t>
            </a:r>
            <a:r>
              <a:rPr lang="fr-CH" dirty="0" err="1" smtClean="0"/>
              <a:t>understanding</a:t>
            </a:r>
            <a:r>
              <a:rPr lang="fr-CH" dirty="0" smtClean="0"/>
              <a:t> of instrument performance and calibration</a:t>
            </a:r>
          </a:p>
          <a:p>
            <a:r>
              <a:rPr lang="fr-CH" dirty="0" err="1" smtClean="0"/>
              <a:t>Deliver</a:t>
            </a:r>
            <a:r>
              <a:rPr lang="fr-CH" dirty="0" smtClean="0"/>
              <a:t> the « best calibration information » to </a:t>
            </a:r>
            <a:r>
              <a:rPr lang="fr-CH" dirty="0" err="1" smtClean="0"/>
              <a:t>facilitate</a:t>
            </a:r>
            <a:r>
              <a:rPr lang="fr-CH" dirty="0" smtClean="0"/>
              <a:t>  </a:t>
            </a:r>
            <a:r>
              <a:rPr lang="fr-CH" dirty="0" err="1" smtClean="0"/>
              <a:t>interoperability</a:t>
            </a:r>
            <a:endParaRPr lang="fr-CH" dirty="0" smtClean="0"/>
          </a:p>
          <a:p>
            <a:r>
              <a:rPr lang="fr-CH" dirty="0" err="1" smtClean="0"/>
              <a:t>Operational</a:t>
            </a:r>
            <a:r>
              <a:rPr lang="fr-CH" dirty="0" smtClean="0"/>
              <a:t> </a:t>
            </a:r>
            <a:r>
              <a:rPr lang="fr-CH" dirty="0" err="1" smtClean="0"/>
              <a:t>maturity</a:t>
            </a:r>
            <a:r>
              <a:rPr lang="fr-CH" dirty="0" smtClean="0"/>
              <a:t>: </a:t>
            </a:r>
            <a:r>
              <a:rPr lang="fr-CH" dirty="0" err="1" smtClean="0"/>
              <a:t>validated</a:t>
            </a:r>
            <a:r>
              <a:rPr lang="fr-CH" dirty="0" smtClean="0"/>
              <a:t> </a:t>
            </a:r>
            <a:r>
              <a:rPr lang="fr-CH" dirty="0" err="1" smtClean="0"/>
              <a:t>products</a:t>
            </a:r>
            <a:r>
              <a:rPr lang="fr-CH" dirty="0" smtClean="0"/>
              <a:t>:</a:t>
            </a:r>
          </a:p>
          <a:p>
            <a:pPr lvl="1"/>
            <a:r>
              <a:rPr lang="fr-CH" dirty="0" smtClean="0"/>
              <a:t>NRT</a:t>
            </a:r>
            <a:r>
              <a:rPr lang="fr-CH" dirty="0" smtClean="0"/>
              <a:t>, </a:t>
            </a:r>
            <a:r>
              <a:rPr lang="fr-CH" dirty="0" err="1" smtClean="0"/>
              <a:t>continuous</a:t>
            </a:r>
            <a:r>
              <a:rPr lang="fr-CH" dirty="0" smtClean="0"/>
              <a:t> </a:t>
            </a:r>
            <a:r>
              <a:rPr lang="fr-CH" dirty="0" err="1" smtClean="0"/>
              <a:t>availability</a:t>
            </a:r>
            <a:r>
              <a:rPr lang="fr-CH" dirty="0" smtClean="0"/>
              <a:t>, </a:t>
            </a:r>
            <a:r>
              <a:rPr lang="fr-CH" dirty="0" err="1" smtClean="0"/>
              <a:t>with</a:t>
            </a:r>
            <a:r>
              <a:rPr lang="fr-CH" dirty="0" smtClean="0"/>
              <a:t> </a:t>
            </a:r>
            <a:r>
              <a:rPr lang="fr-CH" dirty="0" err="1" smtClean="0"/>
              <a:t>metadata</a:t>
            </a:r>
            <a:r>
              <a:rPr lang="fr-CH" dirty="0" smtClean="0"/>
              <a:t> and documentation</a:t>
            </a:r>
            <a:endParaRPr lang="fr-CH" dirty="0" smtClean="0"/>
          </a:p>
          <a:p>
            <a:pPr lvl="1"/>
            <a:r>
              <a:rPr lang="fr-CH" dirty="0" err="1" smtClean="0"/>
              <a:t>Recalibration</a:t>
            </a:r>
            <a:r>
              <a:rPr lang="fr-CH" dirty="0" smtClean="0"/>
              <a:t> in support  of </a:t>
            </a:r>
            <a:r>
              <a:rPr lang="fr-CH" dirty="0" err="1" smtClean="0"/>
              <a:t>climate</a:t>
            </a:r>
            <a:r>
              <a:rPr lang="fr-CH" dirty="0" smtClean="0"/>
              <a:t> data sets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8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fr-FR" altLang="fr-FR" smtClean="0"/>
              <a:t>Joint GDWG-GRWG, Darmstadt, March 2014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337977-371A-442B-A7B6-3C7391F8EFF6}" type="slidenum">
              <a:rPr lang="en-US" altLang="fr-FR"/>
              <a:pPr>
                <a:defRPr/>
              </a:pPr>
              <a:t>12</a:t>
            </a:fld>
            <a:endParaRPr lang="en-US" altLang="fr-FR"/>
          </a:p>
        </p:txBody>
      </p:sp>
      <p:sp>
        <p:nvSpPr>
          <p:cNvPr id="114691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sz="2400" b="1" smtClean="0"/>
              <a:t>A Vision for GSICS in 2020s: </a:t>
            </a:r>
            <a:r>
              <a:rPr lang="fr-CH" sz="2400" i="1" smtClean="0">
                <a:hlinkClick r:id="rId2"/>
              </a:rPr>
              <a:t>Shaping GSICS for future challenges</a:t>
            </a:r>
            <a:endParaRPr lang="en-US" sz="2400" i="1" smtClean="0"/>
          </a:p>
        </p:txBody>
      </p:sp>
      <p:sp>
        <p:nvSpPr>
          <p:cNvPr id="114692" name="Rectangle 3"/>
          <p:cNvSpPr>
            <a:spLocks noGrp="1"/>
          </p:cNvSpPr>
          <p:nvPr>
            <p:ph type="body" idx="1"/>
          </p:nvPr>
        </p:nvSpPr>
        <p:spPr>
          <a:xfrm>
            <a:off x="457200" y="1196975"/>
            <a:ext cx="8291513" cy="4786313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fr-CH" sz="2800" b="1" smtClean="0"/>
              <a:t>Strategic Guidelines : core principles</a:t>
            </a:r>
          </a:p>
          <a:p>
            <a:r>
              <a:rPr lang="en-US" sz="2000" smtClean="0"/>
              <a:t>Calibration of satellite instruments is monitored and assessed by comparing with community references, using common methodologies, international standards, </a:t>
            </a:r>
            <a:r>
              <a:rPr lang="en-US" sz="2000" u="sng" smtClean="0"/>
              <a:t>best practices</a:t>
            </a:r>
            <a:r>
              <a:rPr lang="en-US" sz="2000" smtClean="0"/>
              <a:t>, &amp; ultimately SI-traceable standards</a:t>
            </a:r>
            <a:br>
              <a:rPr lang="en-US" sz="2000" smtClean="0"/>
            </a:br>
            <a:endParaRPr lang="en-US" sz="2000" smtClean="0"/>
          </a:p>
          <a:p>
            <a:r>
              <a:rPr lang="en-US" sz="2000" smtClean="0"/>
              <a:t>Continuous chain of comparisons with stated uncertainties, </a:t>
            </a:r>
            <a:br>
              <a:rPr lang="en-US" sz="2000" smtClean="0"/>
            </a:br>
            <a:r>
              <a:rPr lang="en-US" sz="2000" smtClean="0"/>
              <a:t>to ensure </a:t>
            </a:r>
            <a:r>
              <a:rPr lang="en-US" sz="2000" u="sng" smtClean="0"/>
              <a:t>metrological traceability</a:t>
            </a:r>
            <a:r>
              <a:rPr lang="en-US" sz="2000" smtClean="0"/>
              <a:t>.</a:t>
            </a:r>
            <a:br>
              <a:rPr lang="en-US" sz="2000" smtClean="0"/>
            </a:br>
            <a:endParaRPr lang="en-US" sz="2000" smtClean="0"/>
          </a:p>
          <a:p>
            <a:r>
              <a:rPr lang="en-US" sz="2000" smtClean="0"/>
              <a:t>Calibration corrections are generated for both </a:t>
            </a:r>
            <a:r>
              <a:rPr lang="en-US" sz="2000" u="sng" smtClean="0"/>
              <a:t>Near-Real-Time use </a:t>
            </a:r>
            <a:r>
              <a:rPr lang="en-US" sz="2000" smtClean="0"/>
              <a:t>and </a:t>
            </a:r>
            <a:r>
              <a:rPr lang="en-US" sz="2000" u="sng" smtClean="0"/>
              <a:t>retrospective analyses</a:t>
            </a:r>
            <a:r>
              <a:rPr lang="en-US" sz="2000" smtClean="0"/>
              <a:t>, with specified uncertainties, through documented, </a:t>
            </a:r>
            <a:r>
              <a:rPr lang="en-US" sz="2000" u="sng" smtClean="0"/>
              <a:t>peer-reviewed procedures</a:t>
            </a:r>
            <a:r>
              <a:rPr lang="en-US" sz="2000" smtClean="0"/>
              <a:t> to ensure consistent and robust results (…)</a:t>
            </a:r>
            <a:br>
              <a:rPr lang="en-US" sz="2000" smtClean="0"/>
            </a:br>
            <a:endParaRPr lang="en-US" sz="2000" smtClean="0"/>
          </a:p>
          <a:p>
            <a:r>
              <a:rPr lang="en-US" sz="2000" smtClean="0"/>
              <a:t>Inter-calibration assessments, comparisons and corrections are delivered through </a:t>
            </a:r>
            <a:r>
              <a:rPr lang="en-US" sz="2000" u="sng" smtClean="0"/>
              <a:t>free and open access</a:t>
            </a:r>
            <a:r>
              <a:rPr lang="en-US" sz="2000" smtClean="0"/>
              <a:t>, adopting community data standards.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fr-FR" altLang="fr-FR" smtClean="0"/>
              <a:t>Joint GDWG-GRWG, Darmstadt, March 2014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1CA5FE-406B-41AD-AF2B-3FE3F54069C8}" type="slidenum">
              <a:rPr lang="en-US" altLang="fr-FR"/>
              <a:pPr>
                <a:defRPr/>
              </a:pPr>
              <a:t>13</a:t>
            </a:fld>
            <a:endParaRPr lang="en-US" altLang="fr-FR"/>
          </a:p>
        </p:txBody>
      </p:sp>
      <p:sp>
        <p:nvSpPr>
          <p:cNvPr id="115715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sz="2400" b="1" smtClean="0"/>
              <a:t>A Vision for GSICS in 2020s: </a:t>
            </a:r>
            <a:r>
              <a:rPr lang="fr-CH" sz="2400" i="1" smtClean="0">
                <a:hlinkClick r:id="rId2"/>
              </a:rPr>
              <a:t>Shaping GSICS for future challenges</a:t>
            </a:r>
            <a:endParaRPr lang="en-US" sz="2400" i="1" smtClean="0"/>
          </a:p>
        </p:txBody>
      </p:sp>
      <p:sp>
        <p:nvSpPr>
          <p:cNvPr id="115716" name="Rectangle 3"/>
          <p:cNvSpPr>
            <a:spLocks noGrp="1"/>
          </p:cNvSpPr>
          <p:nvPr>
            <p:ph type="body" idx="1"/>
          </p:nvPr>
        </p:nvSpPr>
        <p:spPr>
          <a:xfrm>
            <a:off x="468313" y="1279525"/>
            <a:ext cx="8229600" cy="4525963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fr-CH" sz="2800" b="1" smtClean="0"/>
              <a:t>Strategic Guidelines</a:t>
            </a:r>
            <a:r>
              <a:rPr lang="fr-CH" b="1" smtClean="0"/>
              <a:t> </a:t>
            </a:r>
            <a:r>
              <a:rPr lang="fr-CH" sz="2800" b="1" smtClean="0"/>
              <a:t>: instruments to address</a:t>
            </a:r>
          </a:p>
          <a:p>
            <a:r>
              <a:rPr lang="fr-CH" smtClean="0"/>
              <a:t>Core expertise lies in operational monitoring of passive radiometric sensors and comparison of L1 data, from IR to VIS/NIR and MW</a:t>
            </a:r>
          </a:p>
          <a:p>
            <a:r>
              <a:rPr lang="fr-CH" smtClean="0"/>
              <a:t>Need to maintain one calibration reference standard</a:t>
            </a:r>
          </a:p>
          <a:p>
            <a:r>
              <a:rPr lang="fr-CH" smtClean="0"/>
              <a:t>Advocate for in-orbit SI-traceable reference</a:t>
            </a:r>
          </a:p>
          <a:p>
            <a:r>
              <a:rPr lang="fr-CH" smtClean="0"/>
              <a:t>Involvement in active sensor calibration is not decided</a:t>
            </a:r>
          </a:p>
          <a:p>
            <a:pPr lvl="1"/>
            <a:r>
              <a:rPr lang="fr-CH" smtClean="0"/>
              <a:t>to be evaluated taking into account CEOS/WGCV activities</a:t>
            </a:r>
          </a:p>
          <a:p>
            <a:pPr lvl="1">
              <a:buFont typeface="Arial" charset="0"/>
              <a:buNone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fr-FR" altLang="fr-FR" smtClean="0"/>
              <a:t>Joint GDWG-GRWG, Darmstadt, March 2014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50FC7A-CF45-4F3A-98C3-064EA350B387}" type="slidenum">
              <a:rPr lang="en-US" altLang="fr-FR"/>
              <a:pPr>
                <a:defRPr/>
              </a:pPr>
              <a:t>14</a:t>
            </a:fld>
            <a:endParaRPr lang="en-US" altLang="fr-FR"/>
          </a:p>
        </p:txBody>
      </p:sp>
      <p:sp>
        <p:nvSpPr>
          <p:cNvPr id="116739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sz="2400" b="1" smtClean="0"/>
              <a:t>A Vision for GSICS in 2020s: </a:t>
            </a:r>
            <a:r>
              <a:rPr lang="fr-CH" sz="2400" i="1" smtClean="0">
                <a:hlinkClick r:id="rId2"/>
              </a:rPr>
              <a:t>Shaping GSICS for future challenges</a:t>
            </a:r>
            <a:endParaRPr lang="en-US" sz="2400" i="1" smtClean="0"/>
          </a:p>
        </p:txBody>
      </p:sp>
      <p:sp>
        <p:nvSpPr>
          <p:cNvPr id="116740" name="Rectangle 3"/>
          <p:cNvSpPr>
            <a:spLocks noGrp="1"/>
          </p:cNvSpPr>
          <p:nvPr>
            <p:ph type="body" idx="1"/>
          </p:nvPr>
        </p:nvSpPr>
        <p:spPr>
          <a:xfrm>
            <a:off x="468313" y="1196975"/>
            <a:ext cx="8229600" cy="4525963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fr-CH" b="1" smtClean="0"/>
              <a:t>Strategic Guidelines : Partnerships  (1)</a:t>
            </a:r>
          </a:p>
          <a:p>
            <a:r>
              <a:rPr lang="fr-CH" sz="2000" smtClean="0"/>
              <a:t>Be part of the international calibration community </a:t>
            </a:r>
            <a:br>
              <a:rPr lang="fr-CH" sz="2000" smtClean="0"/>
            </a:br>
            <a:r>
              <a:rPr lang="fr-CH" sz="2000" smtClean="0"/>
              <a:t>with BIPM, WMO/CIMO, CEOS/WGCV</a:t>
            </a:r>
          </a:p>
          <a:p>
            <a:r>
              <a:rPr lang="fr-CH" sz="2000" smtClean="0"/>
              <a:t>Strengthen interaction with CEOS/WGCV/IVOS </a:t>
            </a:r>
          </a:p>
          <a:p>
            <a:pPr lvl="1"/>
            <a:r>
              <a:rPr lang="fr-CH" sz="1800" smtClean="0"/>
              <a:t>Complementary activities: operational inter-satellite calibration (GSICS), cal/val sites and campaigns (IVOS)</a:t>
            </a:r>
          </a:p>
          <a:p>
            <a:pPr lvl="1"/>
            <a:r>
              <a:rPr lang="fr-CH" sz="1800" smtClean="0"/>
              <a:t>Joint activities: methodology (ATBD, traceability), terminology, outreach (IEEE TGRS publication)</a:t>
            </a:r>
          </a:p>
          <a:p>
            <a:pPr lvl="1"/>
            <a:r>
              <a:rPr lang="fr-CH" sz="1800" smtClean="0"/>
              <a:t>Cross-participation in both groups</a:t>
            </a:r>
          </a:p>
          <a:p>
            <a:r>
              <a:rPr lang="fr-CH" sz="2000" smtClean="0"/>
              <a:t>GSICS-GRUAN: Seek mutual benefits</a:t>
            </a:r>
          </a:p>
          <a:p>
            <a:pPr lvl="1"/>
            <a:r>
              <a:rPr lang="fr-CH" sz="1800" smtClean="0"/>
              <a:t>GSICS to provide travelling reference standards for GRUAN stations</a:t>
            </a:r>
          </a:p>
          <a:p>
            <a:pPr lvl="1"/>
            <a:r>
              <a:rPr lang="fr-CH" sz="1800" smtClean="0"/>
              <a:t>GRUAN (with RTM) to provide references for MW calibration</a:t>
            </a:r>
          </a:p>
          <a:p>
            <a:r>
              <a:rPr lang="fr-CH" sz="2000" smtClean="0"/>
              <a:t>RTM community  (ITWG, other IRC) to improve use of ground targets</a:t>
            </a:r>
            <a:endParaRPr lang="en-US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fr-FR" altLang="fr-FR" smtClean="0"/>
              <a:t>Joint GDWG-GRWG, Darmstadt, March 2014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AD69B7-258D-49BB-866E-FC2E6EF3BECF}" type="slidenum">
              <a:rPr lang="en-US" altLang="fr-FR"/>
              <a:pPr>
                <a:defRPr/>
              </a:pPr>
              <a:t>15</a:t>
            </a:fld>
            <a:endParaRPr lang="en-US" altLang="fr-FR"/>
          </a:p>
        </p:txBody>
      </p:sp>
      <p:sp>
        <p:nvSpPr>
          <p:cNvPr id="117763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sz="2400" b="1" smtClean="0"/>
              <a:t>A Vision for GSICS in 2020s: </a:t>
            </a:r>
            <a:r>
              <a:rPr lang="fr-CH" sz="2400" i="1" smtClean="0">
                <a:hlinkClick r:id="rId2"/>
              </a:rPr>
              <a:t>Shaping GSICS for future challenges</a:t>
            </a:r>
            <a:endParaRPr lang="en-US" sz="2400" i="1" smtClean="0"/>
          </a:p>
        </p:txBody>
      </p:sp>
      <p:sp>
        <p:nvSpPr>
          <p:cNvPr id="117764" name="Rectangle 3"/>
          <p:cNvSpPr>
            <a:spLocks noGrp="1"/>
          </p:cNvSpPr>
          <p:nvPr>
            <p:ph type="body" idx="1"/>
          </p:nvPr>
        </p:nvSpPr>
        <p:spPr>
          <a:xfrm>
            <a:off x="468313" y="1196975"/>
            <a:ext cx="8229600" cy="4525963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fr-CH" b="1" dirty="0" err="1" smtClean="0"/>
              <a:t>Strategic</a:t>
            </a:r>
            <a:r>
              <a:rPr lang="fr-CH" b="1" dirty="0" smtClean="0"/>
              <a:t> Guidelines : </a:t>
            </a:r>
            <a:r>
              <a:rPr lang="fr-CH" b="1" dirty="0" err="1" smtClean="0"/>
              <a:t>Partnerships</a:t>
            </a:r>
            <a:r>
              <a:rPr lang="fr-CH" b="1" dirty="0" smtClean="0"/>
              <a:t>  (2)</a:t>
            </a:r>
          </a:p>
          <a:p>
            <a:r>
              <a:rPr lang="fr-CH" sz="2000" dirty="0" smtClean="0"/>
              <a:t>GSICS </a:t>
            </a:r>
            <a:r>
              <a:rPr lang="fr-CH" sz="2000" dirty="0" err="1" smtClean="0"/>
              <a:t>remains</a:t>
            </a:r>
            <a:r>
              <a:rPr lang="fr-CH" sz="2000" dirty="0" smtClean="0"/>
              <a:t> </a:t>
            </a:r>
            <a:r>
              <a:rPr lang="fr-CH" sz="2000" dirty="0" err="1" smtClean="0"/>
              <a:t>focused</a:t>
            </a:r>
            <a:r>
              <a:rPr lang="fr-CH" sz="2000" dirty="0" smtClean="0"/>
              <a:t> on L1 data </a:t>
            </a:r>
          </a:p>
          <a:p>
            <a:pPr lvl="1"/>
            <a:r>
              <a:rPr lang="fr-CH" sz="1800" dirty="0" err="1" smtClean="0"/>
              <a:t>Should</a:t>
            </a:r>
            <a:r>
              <a:rPr lang="fr-CH" sz="1800" dirty="0" smtClean="0"/>
              <a:t> </a:t>
            </a:r>
            <a:r>
              <a:rPr lang="fr-CH" sz="1800" dirty="0" err="1" smtClean="0"/>
              <a:t>collaborate</a:t>
            </a:r>
            <a:r>
              <a:rPr lang="fr-CH" sz="1800" dirty="0" smtClean="0"/>
              <a:t> </a:t>
            </a:r>
            <a:r>
              <a:rPr lang="fr-CH" sz="1800" dirty="0" err="1" smtClean="0"/>
              <a:t>with</a:t>
            </a:r>
            <a:r>
              <a:rPr lang="fr-CH" sz="1800" dirty="0" smtClean="0"/>
              <a:t> application </a:t>
            </a:r>
            <a:r>
              <a:rPr lang="fr-CH" sz="1800" dirty="0" err="1" smtClean="0"/>
              <a:t>communities</a:t>
            </a:r>
            <a:r>
              <a:rPr lang="fr-CH" sz="1800" dirty="0" smtClean="0"/>
              <a:t> on L2 and </a:t>
            </a:r>
            <a:r>
              <a:rPr lang="fr-CH" sz="1800" dirty="0" err="1" smtClean="0"/>
              <a:t>beyond</a:t>
            </a:r>
            <a:r>
              <a:rPr lang="fr-CH" sz="1800" dirty="0" smtClean="0"/>
              <a:t>:  </a:t>
            </a:r>
            <a:br>
              <a:rPr lang="fr-CH" sz="1800" dirty="0" smtClean="0"/>
            </a:br>
            <a:r>
              <a:rPr lang="fr-CH" sz="1800" dirty="0" smtClean="0"/>
              <a:t>IWWG (</a:t>
            </a:r>
            <a:r>
              <a:rPr lang="fr-CH" sz="1800" dirty="0" err="1" smtClean="0"/>
              <a:t>winds</a:t>
            </a:r>
            <a:r>
              <a:rPr lang="fr-CH" sz="1800" dirty="0" smtClean="0"/>
              <a:t>) , IPWG (</a:t>
            </a:r>
            <a:r>
              <a:rPr lang="fr-CH" sz="1800" dirty="0" err="1" smtClean="0"/>
              <a:t>precipitation</a:t>
            </a:r>
            <a:r>
              <a:rPr lang="fr-CH" sz="1800" dirty="0" smtClean="0"/>
              <a:t>), GHRSST (</a:t>
            </a:r>
            <a:r>
              <a:rPr lang="fr-CH" sz="1800" dirty="0" err="1" smtClean="0"/>
              <a:t>Sea</a:t>
            </a:r>
            <a:r>
              <a:rPr lang="fr-CH" sz="1800" dirty="0" smtClean="0"/>
              <a:t> Surface </a:t>
            </a:r>
            <a:r>
              <a:rPr lang="fr-CH" sz="1800" dirty="0" err="1" smtClean="0"/>
              <a:t>Temp</a:t>
            </a:r>
            <a:r>
              <a:rPr lang="fr-CH" sz="1800" dirty="0" smtClean="0"/>
              <a:t>), ITWG (</a:t>
            </a:r>
            <a:r>
              <a:rPr lang="fr-CH" sz="1800" dirty="0" err="1" smtClean="0"/>
              <a:t>sounding</a:t>
            </a:r>
            <a:r>
              <a:rPr lang="fr-CH" sz="1800" dirty="0" smtClean="0"/>
              <a:t>), WRCP/GEWEX, ISCCP (</a:t>
            </a:r>
            <a:r>
              <a:rPr lang="fr-CH" sz="1800" dirty="0" err="1" smtClean="0"/>
              <a:t>clouds</a:t>
            </a:r>
            <a:r>
              <a:rPr lang="fr-CH" sz="1800" dirty="0" smtClean="0"/>
              <a:t>), PSTG (</a:t>
            </a:r>
            <a:r>
              <a:rPr lang="fr-CH" sz="1800" dirty="0" err="1" smtClean="0"/>
              <a:t>cryosphere</a:t>
            </a:r>
            <a:r>
              <a:rPr lang="fr-CH" sz="1800" dirty="0" smtClean="0"/>
              <a:t>), IOCCG (</a:t>
            </a:r>
            <a:r>
              <a:rPr lang="fr-CH" sz="1800" dirty="0" err="1" smtClean="0"/>
              <a:t>ocean</a:t>
            </a:r>
            <a:r>
              <a:rPr lang="fr-CH" sz="1800" dirty="0" smtClean="0"/>
              <a:t> </a:t>
            </a:r>
            <a:r>
              <a:rPr lang="fr-CH" sz="1800" dirty="0" err="1" smtClean="0"/>
              <a:t>colour</a:t>
            </a:r>
            <a:r>
              <a:rPr lang="fr-CH" sz="1800" dirty="0" smtClean="0"/>
              <a:t>)…</a:t>
            </a:r>
          </a:p>
          <a:p>
            <a:pPr lvl="1"/>
            <a:r>
              <a:rPr lang="fr-CH" sz="1800" dirty="0" err="1" smtClean="0"/>
              <a:t>Seek</a:t>
            </a:r>
            <a:r>
              <a:rPr lang="fr-CH" sz="1800" dirty="0" smtClean="0"/>
              <a:t> feedback </a:t>
            </a:r>
            <a:r>
              <a:rPr lang="fr-CH" sz="1800" dirty="0" err="1" smtClean="0"/>
              <a:t>from</a:t>
            </a:r>
            <a:r>
              <a:rPr lang="fr-CH" sz="1800" dirty="0" smtClean="0"/>
              <a:t> monitoring or validation </a:t>
            </a:r>
            <a:r>
              <a:rPr lang="fr-CH" sz="1800" dirty="0" err="1" smtClean="0"/>
              <a:t>activities</a:t>
            </a:r>
            <a:r>
              <a:rPr lang="fr-CH" sz="1800" dirty="0" smtClean="0"/>
              <a:t> in </a:t>
            </a:r>
            <a:r>
              <a:rPr lang="fr-CH" sz="1800" dirty="0" err="1" smtClean="0"/>
              <a:t>order</a:t>
            </a:r>
            <a:r>
              <a:rPr lang="fr-CH" sz="1800" dirty="0" smtClean="0"/>
              <a:t> to </a:t>
            </a:r>
            <a:r>
              <a:rPr lang="fr-CH" sz="1800" dirty="0" err="1" smtClean="0"/>
              <a:t>define</a:t>
            </a:r>
            <a:r>
              <a:rPr lang="fr-CH" sz="1800" dirty="0" smtClean="0"/>
              <a:t> </a:t>
            </a:r>
            <a:r>
              <a:rPr lang="fr-CH" sz="1800" dirty="0" err="1" smtClean="0"/>
              <a:t>priorities</a:t>
            </a:r>
            <a:r>
              <a:rPr lang="fr-CH" sz="1800" dirty="0" smtClean="0"/>
              <a:t> on the </a:t>
            </a:r>
            <a:r>
              <a:rPr lang="fr-CH" sz="1800" dirty="0" err="1" smtClean="0"/>
              <a:t>highest</a:t>
            </a:r>
            <a:r>
              <a:rPr lang="fr-CH" sz="1800" dirty="0" smtClean="0"/>
              <a:t> impact </a:t>
            </a:r>
            <a:r>
              <a:rPr lang="fr-CH" sz="1800" dirty="0" err="1" smtClean="0"/>
              <a:t>topics</a:t>
            </a:r>
            <a:endParaRPr lang="fr-CH" sz="1800" dirty="0" smtClean="0"/>
          </a:p>
          <a:p>
            <a:r>
              <a:rPr lang="fr-CH" sz="2000" dirty="0" err="1" smtClean="0"/>
              <a:t>Numerical</a:t>
            </a:r>
            <a:r>
              <a:rPr lang="fr-CH" sz="2000" dirty="0" smtClean="0"/>
              <a:t> </a:t>
            </a:r>
            <a:r>
              <a:rPr lang="fr-CH" sz="2000" dirty="0" err="1" smtClean="0"/>
              <a:t>Modeling</a:t>
            </a:r>
            <a:r>
              <a:rPr lang="fr-CH" sz="2000" dirty="0" smtClean="0"/>
              <a:t> </a:t>
            </a:r>
          </a:p>
          <a:p>
            <a:pPr lvl="1"/>
            <a:r>
              <a:rPr lang="fr-CH" sz="1800" dirty="0" smtClean="0"/>
              <a:t>Explore the use of NWP </a:t>
            </a:r>
            <a:r>
              <a:rPr lang="fr-CH" sz="1800" dirty="0" err="1" smtClean="0"/>
              <a:t>bias</a:t>
            </a:r>
            <a:r>
              <a:rPr lang="fr-CH" sz="1800" dirty="0" smtClean="0"/>
              <a:t> monitoring </a:t>
            </a:r>
            <a:r>
              <a:rPr lang="fr-CH" sz="1800" dirty="0" err="1" smtClean="0"/>
              <a:t>statistics</a:t>
            </a:r>
            <a:r>
              <a:rPr lang="fr-CH" sz="1800" dirty="0" smtClean="0"/>
              <a:t> for inter-satellite calibration</a:t>
            </a:r>
          </a:p>
          <a:p>
            <a:pPr lvl="1"/>
            <a:r>
              <a:rPr lang="fr-CH" sz="1800" dirty="0" smtClean="0"/>
              <a:t>Exploit Data Assimilation as </a:t>
            </a:r>
            <a:r>
              <a:rPr lang="fr-CH" sz="1800" dirty="0" err="1" smtClean="0"/>
              <a:t>s</a:t>
            </a:r>
            <a:r>
              <a:rPr lang="fr-CH" sz="1800" dirty="0" err="1" smtClean="0"/>
              <a:t>ynergy</a:t>
            </a:r>
            <a:r>
              <a:rPr lang="fr-CH" sz="1800" dirty="0" smtClean="0"/>
              <a:t> </a:t>
            </a:r>
            <a:r>
              <a:rPr lang="fr-CH" sz="1800" dirty="0" smtClean="0"/>
              <a:t>of </a:t>
            </a:r>
            <a:r>
              <a:rPr lang="fr-CH" sz="1800" dirty="0" err="1" smtClean="0"/>
              <a:t>observing</a:t>
            </a:r>
            <a:r>
              <a:rPr lang="fr-CH" sz="1800" dirty="0" smtClean="0"/>
              <a:t> </a:t>
            </a:r>
            <a:r>
              <a:rPr lang="fr-CH" sz="1800" dirty="0" err="1" smtClean="0"/>
              <a:t>systems</a:t>
            </a:r>
            <a:r>
              <a:rPr lang="fr-CH" sz="1800" dirty="0" smtClean="0"/>
              <a:t>  </a:t>
            </a:r>
            <a:br>
              <a:rPr lang="fr-CH" sz="1800" dirty="0" smtClean="0"/>
            </a:br>
            <a:r>
              <a:rPr lang="fr-CH" sz="1800" dirty="0" smtClean="0"/>
              <a:t>(</a:t>
            </a:r>
            <a:r>
              <a:rPr lang="fr-CH" sz="1800" dirty="0" err="1" smtClean="0"/>
              <a:t>including</a:t>
            </a:r>
            <a:r>
              <a:rPr lang="fr-CH" sz="1800" dirty="0" smtClean="0"/>
              <a:t> </a:t>
            </a:r>
            <a:r>
              <a:rPr lang="fr-CH" sz="1800" dirty="0" err="1" smtClean="0"/>
              <a:t>tying</a:t>
            </a:r>
            <a:r>
              <a:rPr lang="fr-CH" sz="1800" dirty="0" smtClean="0"/>
              <a:t> to GNSS radio-</a:t>
            </a:r>
            <a:r>
              <a:rPr lang="fr-CH" sz="1800" dirty="0" err="1" smtClean="0"/>
              <a:t>occ</a:t>
            </a:r>
            <a:r>
              <a:rPr lang="fr-CH" sz="1800" dirty="0" smtClean="0"/>
              <a:t>)</a:t>
            </a:r>
          </a:p>
          <a:p>
            <a:pPr lvl="1"/>
            <a:r>
              <a:rPr lang="fr-CH" sz="1800" dirty="0" err="1" smtClean="0"/>
              <a:t>Climate</a:t>
            </a:r>
            <a:r>
              <a:rPr lang="fr-CH" sz="1800" dirty="0" smtClean="0"/>
              <a:t> </a:t>
            </a:r>
            <a:r>
              <a:rPr lang="fr-CH" sz="1800" dirty="0" err="1" smtClean="0"/>
              <a:t>reanalysis</a:t>
            </a:r>
            <a:r>
              <a:rPr lang="fr-CH" sz="1800" dirty="0" smtClean="0"/>
              <a:t> to </a:t>
            </a:r>
            <a:r>
              <a:rPr lang="fr-CH" sz="1800" dirty="0" err="1" smtClean="0"/>
              <a:t>evaluate</a:t>
            </a:r>
            <a:r>
              <a:rPr lang="fr-CH" sz="1800" dirty="0" smtClean="0"/>
              <a:t> GSICS </a:t>
            </a:r>
            <a:r>
              <a:rPr lang="fr-CH" sz="1800" dirty="0" err="1" smtClean="0"/>
              <a:t>products</a:t>
            </a:r>
            <a:endParaRPr lang="fr-CH" sz="1800" dirty="0" smtClean="0"/>
          </a:p>
          <a:p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fr-FR" altLang="fr-FR" smtClean="0"/>
              <a:t>Joint GDWG-GRWG, Darmstadt, March 2014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145612-B424-40ED-BE06-BACFAF12AF61}" type="slidenum">
              <a:rPr lang="en-US" altLang="fr-FR"/>
              <a:pPr>
                <a:defRPr/>
              </a:pPr>
              <a:t>16</a:t>
            </a:fld>
            <a:endParaRPr lang="en-US" altLang="fr-FR"/>
          </a:p>
        </p:txBody>
      </p:sp>
      <p:sp>
        <p:nvSpPr>
          <p:cNvPr id="118787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sz="2400" b="1" smtClean="0"/>
              <a:t>A Vision for GSICS in 2020s: </a:t>
            </a:r>
            <a:r>
              <a:rPr lang="fr-CH" sz="2400" i="1" smtClean="0">
                <a:hlinkClick r:id="rId2"/>
              </a:rPr>
              <a:t>Shaping GSICS for future challenges</a:t>
            </a:r>
            <a:endParaRPr lang="en-US" sz="2400" i="1" smtClean="0"/>
          </a:p>
        </p:txBody>
      </p:sp>
      <p:sp>
        <p:nvSpPr>
          <p:cNvPr id="118788" name="Rectangle 3"/>
          <p:cNvSpPr>
            <a:spLocks noGrp="1"/>
          </p:cNvSpPr>
          <p:nvPr>
            <p:ph type="body" idx="1"/>
          </p:nvPr>
        </p:nvSpPr>
        <p:spPr>
          <a:xfrm>
            <a:off x="468313" y="1196975"/>
            <a:ext cx="8567737" cy="4895850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fr-CH" sz="2800" b="1" dirty="0" err="1" smtClean="0"/>
              <a:t>Strategic</a:t>
            </a:r>
            <a:r>
              <a:rPr lang="fr-CH" sz="2800" b="1" dirty="0" smtClean="0"/>
              <a:t> Guidelines : </a:t>
            </a:r>
            <a:r>
              <a:rPr lang="fr-CH" sz="2800" b="1" dirty="0" err="1" smtClean="0"/>
              <a:t>Membership</a:t>
            </a:r>
            <a:r>
              <a:rPr lang="fr-CH" sz="2800" b="1" dirty="0" smtClean="0"/>
              <a:t> and </a:t>
            </a:r>
            <a:r>
              <a:rPr lang="fr-CH" sz="2800" b="1" dirty="0" err="1" smtClean="0"/>
              <a:t>organization</a:t>
            </a:r>
            <a:endParaRPr lang="fr-CH" sz="2800" b="1" dirty="0" smtClean="0"/>
          </a:p>
          <a:p>
            <a:r>
              <a:rPr lang="fr-CH" dirty="0" smtClean="0"/>
              <a:t>GSICS and CGMS </a:t>
            </a:r>
            <a:r>
              <a:rPr lang="fr-CH" dirty="0" err="1" smtClean="0"/>
              <a:t>members</a:t>
            </a:r>
            <a:r>
              <a:rPr lang="fr-CH" dirty="0" smtClean="0"/>
              <a:t> are </a:t>
            </a:r>
            <a:r>
              <a:rPr lang="fr-CH" dirty="0" err="1" smtClean="0"/>
              <a:t>governmental</a:t>
            </a:r>
            <a:r>
              <a:rPr lang="fr-CH" dirty="0" smtClean="0"/>
              <a:t> </a:t>
            </a:r>
            <a:r>
              <a:rPr lang="fr-CH" dirty="0" err="1" smtClean="0"/>
              <a:t>agencies</a:t>
            </a:r>
            <a:r>
              <a:rPr lang="fr-CH" dirty="0" smtClean="0"/>
              <a:t> </a:t>
            </a:r>
            <a:r>
              <a:rPr lang="fr-CH" baseline="30000" dirty="0" smtClean="0"/>
              <a:t>1</a:t>
            </a:r>
          </a:p>
          <a:p>
            <a:r>
              <a:rPr lang="fr-CH" dirty="0" smtClean="0"/>
              <a:t>All </a:t>
            </a:r>
            <a:r>
              <a:rPr lang="fr-CH" dirty="0" smtClean="0"/>
              <a:t>CGMS </a:t>
            </a:r>
            <a:r>
              <a:rPr lang="fr-CH" dirty="0" err="1" smtClean="0"/>
              <a:t>Members</a:t>
            </a:r>
            <a:r>
              <a:rPr lang="fr-CH" dirty="0" smtClean="0"/>
              <a:t> are </a:t>
            </a:r>
            <a:r>
              <a:rPr lang="fr-CH" dirty="0" err="1" smtClean="0"/>
              <a:t>invited</a:t>
            </a:r>
            <a:r>
              <a:rPr lang="fr-CH" dirty="0" smtClean="0"/>
              <a:t> to </a:t>
            </a:r>
            <a:r>
              <a:rPr lang="fr-CH" dirty="0" err="1" smtClean="0"/>
              <a:t>participate</a:t>
            </a:r>
            <a:r>
              <a:rPr lang="fr-CH" dirty="0" smtClean="0"/>
              <a:t> in, and </a:t>
            </a:r>
            <a:r>
              <a:rPr lang="fr-CH" dirty="0" err="1" smtClean="0"/>
              <a:t>benefit</a:t>
            </a:r>
            <a:r>
              <a:rPr lang="fr-CH" dirty="0" smtClean="0"/>
              <a:t> </a:t>
            </a:r>
            <a:r>
              <a:rPr lang="fr-CH" dirty="0" err="1" smtClean="0"/>
              <a:t>from</a:t>
            </a:r>
            <a:r>
              <a:rPr lang="fr-CH" dirty="0" smtClean="0"/>
              <a:t> GSICS</a:t>
            </a:r>
          </a:p>
          <a:p>
            <a:r>
              <a:rPr lang="fr-CH" dirty="0" smtClean="0"/>
              <a:t>Active </a:t>
            </a:r>
            <a:r>
              <a:rPr lang="fr-CH" dirty="0" err="1" smtClean="0"/>
              <a:t>involvement</a:t>
            </a:r>
            <a:r>
              <a:rPr lang="fr-CH" dirty="0" smtClean="0"/>
              <a:t> </a:t>
            </a:r>
            <a:r>
              <a:rPr lang="fr-CH" dirty="0" err="1" smtClean="0"/>
              <a:t>expected</a:t>
            </a:r>
            <a:r>
              <a:rPr lang="fr-CH" dirty="0" smtClean="0"/>
              <a:t>, </a:t>
            </a:r>
            <a:r>
              <a:rPr lang="fr-CH" dirty="0" err="1" smtClean="0"/>
              <a:t>chairmanship</a:t>
            </a:r>
            <a:r>
              <a:rPr lang="fr-CH" dirty="0" smtClean="0"/>
              <a:t> rotation</a:t>
            </a:r>
          </a:p>
          <a:p>
            <a:r>
              <a:rPr lang="fr-CH" dirty="0" err="1" smtClean="0"/>
              <a:t>Need</a:t>
            </a:r>
            <a:r>
              <a:rPr lang="fr-CH" dirty="0" smtClean="0"/>
              <a:t> to document GSICS </a:t>
            </a:r>
            <a:r>
              <a:rPr lang="fr-CH" dirty="0" err="1" smtClean="0"/>
              <a:t>processes</a:t>
            </a:r>
            <a:r>
              <a:rPr lang="fr-CH" dirty="0" smtClean="0"/>
              <a:t>  (</a:t>
            </a:r>
            <a:r>
              <a:rPr lang="fr-CH" dirty="0" err="1" smtClean="0"/>
              <a:t>ultimately</a:t>
            </a:r>
            <a:r>
              <a:rPr lang="fr-CH" dirty="0" smtClean="0"/>
              <a:t> as WMO Guides)</a:t>
            </a:r>
          </a:p>
          <a:p>
            <a:r>
              <a:rPr lang="fr-CH" dirty="0" err="1" smtClean="0"/>
              <a:t>Raise</a:t>
            </a:r>
            <a:r>
              <a:rPr lang="fr-CH" dirty="0" smtClean="0"/>
              <a:t> user </a:t>
            </a:r>
            <a:r>
              <a:rPr lang="fr-CH" dirty="0" err="1" smtClean="0"/>
              <a:t>awareness</a:t>
            </a:r>
            <a:r>
              <a:rPr lang="fr-CH" dirty="0" smtClean="0"/>
              <a:t> </a:t>
            </a:r>
          </a:p>
          <a:p>
            <a:r>
              <a:rPr lang="fr-CH" dirty="0" err="1" smtClean="0"/>
              <a:t>Provide</a:t>
            </a:r>
            <a:r>
              <a:rPr lang="fr-CH" dirty="0" smtClean="0"/>
              <a:t> guidance/training on the use of GSICS </a:t>
            </a:r>
            <a:r>
              <a:rPr lang="fr-CH" dirty="0" err="1" smtClean="0"/>
              <a:t>products</a:t>
            </a:r>
            <a:endParaRPr lang="fr-CH" dirty="0" smtClean="0"/>
          </a:p>
          <a:p>
            <a:pPr lvl="1"/>
            <a:r>
              <a:rPr lang="fr-CH" dirty="0" err="1" smtClean="0"/>
              <a:t>VLab</a:t>
            </a:r>
            <a:r>
              <a:rPr lang="fr-CH" dirty="0" smtClean="0"/>
              <a:t>, COMET…</a:t>
            </a:r>
          </a:p>
          <a:p>
            <a:endParaRPr lang="fr-CH" dirty="0" smtClean="0"/>
          </a:p>
          <a:p>
            <a:pPr>
              <a:buFont typeface="Arial" charset="0"/>
              <a:buNone/>
            </a:pPr>
            <a:r>
              <a:rPr lang="fr-CH" baseline="30000" dirty="0" smtClean="0"/>
              <a:t>1  </a:t>
            </a:r>
            <a:r>
              <a:rPr lang="fr-CH" sz="2000" dirty="0" err="1" smtClean="0"/>
              <a:t>Members</a:t>
            </a:r>
            <a:r>
              <a:rPr lang="fr-CH" sz="2000" dirty="0" smtClean="0"/>
              <a:t> </a:t>
            </a:r>
            <a:r>
              <a:rPr lang="fr-CH" sz="2000" dirty="0" err="1" smtClean="0"/>
              <a:t>may</a:t>
            </a:r>
            <a:r>
              <a:rPr lang="fr-CH" sz="2000" dirty="0" smtClean="0"/>
              <a:t> </a:t>
            </a:r>
            <a:r>
              <a:rPr lang="fr-CH" sz="2000" dirty="0" err="1" smtClean="0"/>
              <a:t>nominate</a:t>
            </a:r>
            <a:r>
              <a:rPr lang="fr-CH" sz="2000" dirty="0" smtClean="0"/>
              <a:t> experts </a:t>
            </a:r>
            <a:r>
              <a:rPr lang="fr-CH" sz="2000" dirty="0" err="1" smtClean="0"/>
              <a:t>from</a:t>
            </a:r>
            <a:r>
              <a:rPr lang="fr-CH" sz="2000" dirty="0" smtClean="0"/>
              <a:t> </a:t>
            </a:r>
            <a:r>
              <a:rPr lang="fr-CH" sz="2000" dirty="0" err="1" smtClean="0"/>
              <a:t>private</a:t>
            </a:r>
            <a:r>
              <a:rPr lang="fr-CH" sz="2000" dirty="0" smtClean="0"/>
              <a:t> </a:t>
            </a:r>
            <a:r>
              <a:rPr lang="fr-CH" sz="2000" dirty="0" err="1" smtClean="0"/>
              <a:t>sector</a:t>
            </a:r>
            <a:r>
              <a:rPr lang="fr-CH" sz="2000" dirty="0" smtClean="0"/>
              <a:t> for the </a:t>
            </a:r>
            <a:r>
              <a:rPr lang="fr-CH" sz="2000" dirty="0" err="1" smtClean="0"/>
              <a:t>working</a:t>
            </a:r>
            <a:r>
              <a:rPr lang="fr-CH" sz="2000" dirty="0" smtClean="0"/>
              <a:t> groups</a:t>
            </a:r>
          </a:p>
          <a:p>
            <a:pPr>
              <a:buFont typeface="Arial" charset="0"/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Footer Placeholder 4"/>
          <p:cNvSpPr txBox="1">
            <a:spLocks noGrp="1"/>
          </p:cNvSpPr>
          <p:nvPr/>
        </p:nvSpPr>
        <p:spPr bwMode="auto">
          <a:xfrm>
            <a:off x="2555875" y="6381750"/>
            <a:ext cx="43211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 anchor="ctr"/>
          <a:lstStyle/>
          <a:p>
            <a:pPr algn="ctr"/>
            <a:r>
              <a:rPr lang="fr-FR" altLang="fr-FR" sz="1200" b="0">
                <a:solidFill>
                  <a:srgbClr val="898989"/>
                </a:solidFill>
                <a:latin typeface="Calibri" pitchFamily="34" charset="0"/>
              </a:rPr>
              <a:t>Joint GDWG-GRWG, Darmstadt, March 2014</a:t>
            </a:r>
          </a:p>
        </p:txBody>
      </p:sp>
      <p:sp>
        <p:nvSpPr>
          <p:cNvPr id="5" name="Slide Number Placeholder 5"/>
          <p:cNvSpPr txBox="1">
            <a:spLocks noGrp="1"/>
          </p:cNvSpPr>
          <p:nvPr/>
        </p:nvSpPr>
        <p:spPr bwMode="auto">
          <a:xfrm>
            <a:off x="611188" y="6381750"/>
            <a:ext cx="792162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429" tIns="45714" rIns="91429" bIns="45714" anchor="ctr"/>
          <a:lstStyle/>
          <a:p>
            <a:pPr algn="r">
              <a:defRPr/>
            </a:pPr>
            <a:fld id="{9D571703-4BA5-4125-8648-FE92FBA28108}" type="slidenum">
              <a:rPr lang="en-US" altLang="fr-FR" sz="1200" b="0">
                <a:solidFill>
                  <a:srgbClr val="898989"/>
                </a:solidFill>
                <a:latin typeface="+mn-lt"/>
                <a:cs typeface="Arial" pitchFamily="34" charset="0"/>
              </a:rPr>
              <a:pPr algn="r">
                <a:defRPr/>
              </a:pPr>
              <a:t>17</a:t>
            </a:fld>
            <a:endParaRPr lang="en-US" altLang="fr-FR" sz="1200" b="0">
              <a:solidFill>
                <a:srgbClr val="898989"/>
              </a:solidFill>
              <a:latin typeface="+mn-lt"/>
              <a:cs typeface="Arial" pitchFamily="34" charset="0"/>
            </a:endParaRPr>
          </a:p>
        </p:txBody>
      </p:sp>
      <p:sp>
        <p:nvSpPr>
          <p:cNvPr id="166916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fr-CH" b="1" smtClean="0"/>
              <a:t>Update on GSICS leadership</a:t>
            </a:r>
            <a:endParaRPr lang="en-US" smtClean="0"/>
          </a:p>
        </p:txBody>
      </p:sp>
      <p:sp>
        <p:nvSpPr>
          <p:cNvPr id="166917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fr-CH" dirty="0" smtClean="0">
                <a:solidFill>
                  <a:schemeClr val="tx1"/>
                </a:solidFill>
              </a:rPr>
              <a:t>Peng Zhang (CMA)  </a:t>
            </a:r>
            <a:r>
              <a:rPr lang="fr-CH" dirty="0" err="1" smtClean="0">
                <a:solidFill>
                  <a:schemeClr val="tx1"/>
                </a:solidFill>
              </a:rPr>
              <a:t>nominated</a:t>
            </a:r>
            <a:r>
              <a:rPr lang="fr-CH" dirty="0" smtClean="0">
                <a:solidFill>
                  <a:schemeClr val="tx1"/>
                </a:solidFill>
              </a:rPr>
              <a:t> Vice-Chair of the </a:t>
            </a:r>
            <a:r>
              <a:rPr lang="fr-CH" dirty="0" err="1" smtClean="0">
                <a:solidFill>
                  <a:schemeClr val="tx1"/>
                </a:solidFill>
              </a:rPr>
              <a:t>Exec</a:t>
            </a:r>
            <a:r>
              <a:rPr lang="fr-CH" dirty="0" smtClean="0">
                <a:solidFill>
                  <a:schemeClr val="tx1"/>
                </a:solidFill>
              </a:rPr>
              <a:t>. Panel</a:t>
            </a:r>
          </a:p>
          <a:p>
            <a:r>
              <a:rPr lang="fr-CH" dirty="0" smtClean="0">
                <a:solidFill>
                  <a:schemeClr val="tx1"/>
                </a:solidFill>
              </a:rPr>
              <a:t>Aleksandar Jelenak </a:t>
            </a:r>
            <a:r>
              <a:rPr lang="fr-CH" dirty="0" err="1" smtClean="0">
                <a:solidFill>
                  <a:schemeClr val="tx1"/>
                </a:solidFill>
              </a:rPr>
              <a:t>moved</a:t>
            </a:r>
            <a:r>
              <a:rPr lang="fr-CH" dirty="0" smtClean="0">
                <a:solidFill>
                  <a:schemeClr val="tx1"/>
                </a:solidFill>
              </a:rPr>
              <a:t> and </a:t>
            </a:r>
            <a:r>
              <a:rPr lang="fr-CH" dirty="0" err="1" smtClean="0">
                <a:solidFill>
                  <a:schemeClr val="tx1"/>
                </a:solidFill>
              </a:rPr>
              <a:t>resigned</a:t>
            </a:r>
            <a:r>
              <a:rPr lang="fr-CH" dirty="0" smtClean="0">
                <a:solidFill>
                  <a:schemeClr val="tx1"/>
                </a:solidFill>
              </a:rPr>
              <a:t> as GDWG Chair</a:t>
            </a:r>
          </a:p>
          <a:p>
            <a:r>
              <a:rPr lang="fr-CH" dirty="0" smtClean="0">
                <a:solidFill>
                  <a:schemeClr val="tx1"/>
                </a:solidFill>
              </a:rPr>
              <a:t>Manik Bali (NOAA, GCC) </a:t>
            </a:r>
            <a:r>
              <a:rPr lang="fr-CH" dirty="0" err="1" smtClean="0">
                <a:solidFill>
                  <a:schemeClr val="tx1"/>
                </a:solidFill>
              </a:rPr>
              <a:t>nominated</a:t>
            </a:r>
            <a:r>
              <a:rPr lang="fr-CH" dirty="0" smtClean="0">
                <a:solidFill>
                  <a:schemeClr val="tx1"/>
                </a:solidFill>
              </a:rPr>
              <a:t> GDWG </a:t>
            </a:r>
            <a:r>
              <a:rPr lang="fr-CH" dirty="0" err="1" smtClean="0">
                <a:solidFill>
                  <a:schemeClr val="tx1"/>
                </a:solidFill>
              </a:rPr>
              <a:t>Interim</a:t>
            </a:r>
            <a:r>
              <a:rPr lang="fr-CH" dirty="0" smtClean="0">
                <a:solidFill>
                  <a:schemeClr val="tx1"/>
                </a:solidFill>
              </a:rPr>
              <a:t> Chair</a:t>
            </a:r>
          </a:p>
          <a:p>
            <a:r>
              <a:rPr lang="fr-CH" dirty="0" smtClean="0">
                <a:solidFill>
                  <a:schemeClr val="tx1"/>
                </a:solidFill>
              </a:rPr>
              <a:t>Masaya Takahashi (JMA) </a:t>
            </a:r>
            <a:r>
              <a:rPr lang="fr-CH" dirty="0" err="1" smtClean="0">
                <a:solidFill>
                  <a:schemeClr val="tx1"/>
                </a:solidFill>
              </a:rPr>
              <a:t>nominated</a:t>
            </a:r>
            <a:r>
              <a:rPr lang="fr-CH" dirty="0" smtClean="0">
                <a:solidFill>
                  <a:schemeClr val="tx1"/>
                </a:solidFill>
              </a:rPr>
              <a:t> GDWG Vice-chair</a:t>
            </a:r>
          </a:p>
          <a:p>
            <a:endParaRPr lang="fr-CH" dirty="0" smtClean="0">
              <a:solidFill>
                <a:schemeClr val="tx1"/>
              </a:solidFill>
            </a:endParaRPr>
          </a:p>
          <a:p>
            <a:pPr>
              <a:buFont typeface="Arial" charset="0"/>
              <a:buNone/>
            </a:pPr>
            <a:r>
              <a:rPr lang="fr-CH" dirty="0" smtClean="0">
                <a:solidFill>
                  <a:schemeClr val="tx1"/>
                </a:solidFill>
              </a:rPr>
              <a:t>                                        </a:t>
            </a:r>
            <a:r>
              <a:rPr lang="fr-CH" sz="2800" dirty="0" smtClean="0">
                <a:solidFill>
                  <a:schemeClr val="tx1"/>
                </a:solidFill>
              </a:rPr>
              <a:t>Congratulations 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0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fr-FR" altLang="fr-FR" smtClean="0"/>
              <a:t>Joint GDWG-GRWG, Darmstadt, March 2014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00243F-2FBB-4D2F-9911-54E56EF98F3C}" type="slidenum">
              <a:rPr lang="en-US" altLang="fr-FR"/>
              <a:pPr>
                <a:defRPr/>
              </a:pPr>
              <a:t>18</a:t>
            </a:fld>
            <a:endParaRPr lang="en-US" altLang="fr-FR"/>
          </a:p>
        </p:txBody>
      </p:sp>
      <p:pic>
        <p:nvPicPr>
          <p:cNvPr id="119811" name="Picture 8" descr="CompocolAVHR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20650" y="-160338"/>
            <a:ext cx="9445625" cy="7072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9812" name="Text Box 3"/>
          <p:cNvSpPr txBox="1">
            <a:spLocks noChangeArrowheads="1"/>
          </p:cNvSpPr>
          <p:nvPr/>
        </p:nvSpPr>
        <p:spPr bwMode="auto">
          <a:xfrm>
            <a:off x="323850" y="6381750"/>
            <a:ext cx="90011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pPr>
              <a:spcBef>
                <a:spcPct val="50000"/>
              </a:spcBef>
            </a:pPr>
            <a:r>
              <a:rPr lang="fr-CH" sz="2000" b="0">
                <a:solidFill>
                  <a:srgbClr val="FFFF66"/>
                </a:solidFill>
                <a:latin typeface="Arial Narrow" pitchFamily="34" charset="0"/>
              </a:rPr>
              <a:t>NOAA/AVHRR Colour composite. Courtesy of Meteo-France / Centre de Météorologie Spatiale </a:t>
            </a:r>
            <a:endParaRPr lang="en-US" sz="2000" b="0">
              <a:solidFill>
                <a:srgbClr val="FFFF66"/>
              </a:solidFill>
              <a:latin typeface="Arial Narrow" pitchFamily="34" charset="0"/>
            </a:endParaRPr>
          </a:p>
        </p:txBody>
      </p:sp>
      <p:sp>
        <p:nvSpPr>
          <p:cNvPr id="119813" name="WordArt 4"/>
          <p:cNvSpPr>
            <a:spLocks noChangeArrowheads="1" noChangeShapeType="1" noTextEdit="1"/>
          </p:cNvSpPr>
          <p:nvPr/>
        </p:nvSpPr>
        <p:spPr bwMode="auto">
          <a:xfrm rot="1428625">
            <a:off x="2319338" y="115888"/>
            <a:ext cx="4505325" cy="437197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55556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80"/>
                  </a:solidFill>
                  <a:round/>
                  <a:headEnd/>
                  <a:tailEnd/>
                </a:ln>
                <a:solidFill>
                  <a:schemeClr val="bg1"/>
                </a:solidFill>
                <a:latin typeface="Arial Black"/>
              </a:rPr>
              <a:t>Thank you</a:t>
            </a:r>
          </a:p>
        </p:txBody>
      </p:sp>
      <p:sp>
        <p:nvSpPr>
          <p:cNvPr id="119814" name="Text Box 5"/>
          <p:cNvSpPr txBox="1">
            <a:spLocks noChangeArrowheads="1"/>
          </p:cNvSpPr>
          <p:nvPr/>
        </p:nvSpPr>
        <p:spPr bwMode="auto">
          <a:xfrm>
            <a:off x="2771775" y="3429000"/>
            <a:ext cx="3095625" cy="457200"/>
          </a:xfrm>
          <a:prstGeom prst="rect">
            <a:avLst/>
          </a:prstGeom>
          <a:solidFill>
            <a:srgbClr val="EBF5F9">
              <a:alpha val="61960"/>
            </a:srgbClr>
          </a:solidFill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pPr>
              <a:spcBef>
                <a:spcPct val="50000"/>
              </a:spcBef>
            </a:pPr>
            <a:r>
              <a:rPr lang="fr-CH" sz="2400"/>
              <a:t>jlafeuille@wmo.int</a:t>
            </a:r>
            <a:endParaRPr lang="en-US" sz="2400"/>
          </a:p>
        </p:txBody>
      </p:sp>
    </p:spTree>
  </p:cSld>
  <p:clrMapOvr>
    <a:masterClrMapping/>
  </p:clrMapOvr>
  <p:transition advTm="14000">
    <p:sndAc>
      <p:stSnd>
        <p:snd r:embed="rId2" name="projctor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4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fr-FR" altLang="fr-FR" smtClean="0"/>
              <a:t>Joint GDWG-GRWG, Darmstadt, March 2014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E28FD9-198C-42FC-8C53-82C6FB59112C}" type="slidenum">
              <a:rPr lang="en-US" altLang="fr-FR"/>
              <a:pPr>
                <a:defRPr/>
              </a:pPr>
              <a:t>2</a:t>
            </a:fld>
            <a:endParaRPr lang="en-US" altLang="fr-FR"/>
          </a:p>
        </p:txBody>
      </p:sp>
      <p:sp>
        <p:nvSpPr>
          <p:cNvPr id="104451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b="1" smtClean="0"/>
              <a:t>Executive Panel Meeting Background</a:t>
            </a:r>
            <a:endParaRPr lang="en-US" b="1" smtClean="0"/>
          </a:p>
        </p:txBody>
      </p:sp>
      <p:sp>
        <p:nvSpPr>
          <p:cNvPr id="104452" name="Rectangle 5"/>
          <p:cNvSpPr>
            <a:spLocks noGrp="1"/>
          </p:cNvSpPr>
          <p:nvPr>
            <p:ph type="body" idx="4294967295"/>
          </p:nvPr>
        </p:nvSpPr>
        <p:spPr>
          <a:xfrm>
            <a:off x="358775" y="1268413"/>
            <a:ext cx="8461375" cy="4525962"/>
          </a:xfrm>
        </p:spPr>
        <p:txBody>
          <a:bodyPr/>
          <a:lstStyle/>
          <a:p>
            <a:r>
              <a:rPr lang="fr-CH" smtClean="0">
                <a:solidFill>
                  <a:schemeClr val="tx1"/>
                </a:solidFill>
                <a:latin typeface="Arial Narrow" pitchFamily="34" charset="0"/>
              </a:rPr>
              <a:t>Executive Panel in charge of strategic guidance</a:t>
            </a:r>
          </a:p>
          <a:p>
            <a:r>
              <a:rPr lang="fr-CH" smtClean="0">
                <a:solidFill>
                  <a:schemeClr val="tx1"/>
                </a:solidFill>
                <a:latin typeface="Arial Narrow" pitchFamily="34" charset="0"/>
              </a:rPr>
              <a:t>Composed of representatives of all agencies members of GSICS</a:t>
            </a:r>
          </a:p>
          <a:p>
            <a:r>
              <a:rPr lang="fr-CH" smtClean="0">
                <a:solidFill>
                  <a:schemeClr val="tx1"/>
                </a:solidFill>
                <a:latin typeface="Arial Narrow" pitchFamily="34" charset="0"/>
              </a:rPr>
              <a:t>Also attended by GCC, GRWG, GDWG representatives, and observers</a:t>
            </a:r>
          </a:p>
          <a:p>
            <a:r>
              <a:rPr lang="fr-CH" smtClean="0">
                <a:solidFill>
                  <a:schemeClr val="tx1"/>
                </a:solidFill>
                <a:latin typeface="Arial Narrow" pitchFamily="34" charset="0"/>
              </a:rPr>
              <a:t>One annual meeting, associated with the CGMS meeting</a:t>
            </a:r>
          </a:p>
          <a:p>
            <a:r>
              <a:rPr lang="fr-CH" smtClean="0">
                <a:solidFill>
                  <a:schemeClr val="tx1"/>
                </a:solidFill>
                <a:latin typeface="Arial Narrow" pitchFamily="34" charset="0"/>
              </a:rPr>
              <a:t>Agenda includes:</a:t>
            </a:r>
          </a:p>
          <a:p>
            <a:pPr lvl="1"/>
            <a:r>
              <a:rPr lang="fr-CH" smtClean="0">
                <a:solidFill>
                  <a:schemeClr val="tx1"/>
                </a:solidFill>
                <a:latin typeface="Arial Narrow" pitchFamily="34" charset="0"/>
              </a:rPr>
              <a:t>Reports from GCC, GDWG, GRWG </a:t>
            </a:r>
          </a:p>
          <a:p>
            <a:pPr lvl="1"/>
            <a:r>
              <a:rPr lang="fr-CH" smtClean="0">
                <a:solidFill>
                  <a:schemeClr val="tx1"/>
                </a:solidFill>
                <a:latin typeface="Arial Narrow" pitchFamily="34" charset="0"/>
              </a:rPr>
              <a:t>Updates from members  (including GPRCs) and observers</a:t>
            </a:r>
          </a:p>
          <a:p>
            <a:pPr lvl="1"/>
            <a:r>
              <a:rPr lang="fr-CH" smtClean="0">
                <a:solidFill>
                  <a:schemeClr val="tx1"/>
                </a:solidFill>
                <a:latin typeface="Arial Narrow" pitchFamily="34" charset="0"/>
              </a:rPr>
              <a:t>Strategic guidance on production, research, data management, user interaction</a:t>
            </a:r>
          </a:p>
          <a:p>
            <a:pPr lvl="1"/>
            <a:r>
              <a:rPr lang="fr-CH" smtClean="0">
                <a:solidFill>
                  <a:schemeClr val="tx1"/>
                </a:solidFill>
                <a:latin typeface="Arial Narrow" pitchFamily="34" charset="0"/>
              </a:rPr>
              <a:t>GSICS membership, partnerships, governance, resources, action plan</a:t>
            </a:r>
          </a:p>
          <a:p>
            <a:pPr lvl="1"/>
            <a:r>
              <a:rPr lang="fr-CH" smtClean="0">
                <a:solidFill>
                  <a:schemeClr val="tx1"/>
                </a:solidFill>
                <a:latin typeface="Arial Narrow" pitchFamily="34" charset="0"/>
              </a:rPr>
              <a:t>Specific strategic issues</a:t>
            </a:r>
          </a:p>
          <a:p>
            <a:endParaRPr lang="fr-CH" smtClean="0">
              <a:solidFill>
                <a:schemeClr val="tx1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fr-FR" altLang="fr-FR" smtClean="0"/>
              <a:t>Joint GDWG-GRWG, Darmstadt, March 2014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F2E105-F2C2-4938-88E4-1F1688321A80}" type="slidenum">
              <a:rPr lang="en-US" altLang="fr-FR"/>
              <a:pPr>
                <a:defRPr/>
              </a:pPr>
              <a:t>3</a:t>
            </a:fld>
            <a:endParaRPr lang="en-US" altLang="fr-FR"/>
          </a:p>
        </p:txBody>
      </p:sp>
      <p:sp>
        <p:nvSpPr>
          <p:cNvPr id="105475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b="1" smtClean="0"/>
              <a:t>Participants in GSICS EP-14</a:t>
            </a:r>
            <a:endParaRPr lang="en-US" b="1" smtClean="0"/>
          </a:p>
        </p:txBody>
      </p:sp>
      <p:sp>
        <p:nvSpPr>
          <p:cNvPr id="105476" name="Rectangle 3"/>
          <p:cNvSpPr>
            <a:spLocks noGrp="1"/>
          </p:cNvSpPr>
          <p:nvPr>
            <p:ph type="body" idx="1"/>
          </p:nvPr>
        </p:nvSpPr>
        <p:spPr>
          <a:xfrm>
            <a:off x="468313" y="1268413"/>
            <a:ext cx="8229600" cy="4525962"/>
          </a:xfrm>
        </p:spPr>
        <p:txBody>
          <a:bodyPr/>
          <a:lstStyle/>
          <a:p>
            <a:r>
              <a:rPr lang="fr-CH" dirty="0" smtClean="0">
                <a:solidFill>
                  <a:schemeClr val="tx1"/>
                </a:solidFill>
              </a:rPr>
              <a:t>NOAA: M. Goldberg (Chair), </a:t>
            </a:r>
            <a:br>
              <a:rPr lang="fr-CH" dirty="0" smtClean="0">
                <a:solidFill>
                  <a:schemeClr val="tx1"/>
                </a:solidFill>
              </a:rPr>
            </a:br>
            <a:r>
              <a:rPr lang="fr-CH" dirty="0" smtClean="0">
                <a:solidFill>
                  <a:schemeClr val="tx1"/>
                </a:solidFill>
              </a:rPr>
              <a:t>             A. </a:t>
            </a:r>
            <a:r>
              <a:rPr lang="fr-CH" dirty="0" err="1" smtClean="0">
                <a:solidFill>
                  <a:schemeClr val="tx1"/>
                </a:solidFill>
              </a:rPr>
              <a:t>Jelenak</a:t>
            </a:r>
            <a:r>
              <a:rPr lang="fr-CH" dirty="0" smtClean="0">
                <a:solidFill>
                  <a:schemeClr val="tx1"/>
                </a:solidFill>
              </a:rPr>
              <a:t> (GDWG), L. Flynn (GCC, </a:t>
            </a:r>
            <a:r>
              <a:rPr lang="fr-CH" dirty="0" err="1" smtClean="0">
                <a:solidFill>
                  <a:schemeClr val="tx1"/>
                </a:solidFill>
              </a:rPr>
              <a:t>remotely</a:t>
            </a:r>
            <a:r>
              <a:rPr lang="fr-CH" dirty="0" smtClean="0">
                <a:solidFill>
                  <a:schemeClr val="tx1"/>
                </a:solidFill>
              </a:rPr>
              <a:t>)</a:t>
            </a:r>
          </a:p>
          <a:p>
            <a:r>
              <a:rPr lang="fr-CH" dirty="0" smtClean="0">
                <a:solidFill>
                  <a:schemeClr val="tx1"/>
                </a:solidFill>
              </a:rPr>
              <a:t>CMA: P. Zhang</a:t>
            </a:r>
          </a:p>
          <a:p>
            <a:r>
              <a:rPr lang="fr-CH" dirty="0" smtClean="0">
                <a:solidFill>
                  <a:schemeClr val="tx1"/>
                </a:solidFill>
              </a:rPr>
              <a:t>EUMETSAT: J. </a:t>
            </a:r>
            <a:r>
              <a:rPr lang="fr-CH" dirty="0" err="1" smtClean="0">
                <a:solidFill>
                  <a:schemeClr val="tx1"/>
                </a:solidFill>
              </a:rPr>
              <a:t>Schmetz</a:t>
            </a:r>
            <a:endParaRPr lang="fr-CH" dirty="0" smtClean="0">
              <a:solidFill>
                <a:schemeClr val="tx1"/>
              </a:solidFill>
            </a:endParaRPr>
          </a:p>
          <a:p>
            <a:r>
              <a:rPr lang="fr-CH" dirty="0" smtClean="0">
                <a:solidFill>
                  <a:schemeClr val="tx1"/>
                </a:solidFill>
              </a:rPr>
              <a:t>JAXA: K. </a:t>
            </a:r>
            <a:r>
              <a:rPr lang="fr-CH" dirty="0" err="1" smtClean="0">
                <a:solidFill>
                  <a:schemeClr val="tx1"/>
                </a:solidFill>
              </a:rPr>
              <a:t>Imaoka</a:t>
            </a:r>
            <a:r>
              <a:rPr lang="fr-CH" dirty="0" smtClean="0">
                <a:solidFill>
                  <a:schemeClr val="tx1"/>
                </a:solidFill>
              </a:rPr>
              <a:t>, K. </a:t>
            </a:r>
            <a:r>
              <a:rPr lang="fr-CH" dirty="0" err="1" smtClean="0">
                <a:solidFill>
                  <a:schemeClr val="tx1"/>
                </a:solidFill>
              </a:rPr>
              <a:t>Umezawa</a:t>
            </a:r>
            <a:endParaRPr lang="fr-CH" dirty="0" smtClean="0">
              <a:solidFill>
                <a:schemeClr val="tx1"/>
              </a:solidFill>
            </a:endParaRPr>
          </a:p>
          <a:p>
            <a:r>
              <a:rPr lang="fr-CH" dirty="0" smtClean="0">
                <a:solidFill>
                  <a:schemeClr val="tx1"/>
                </a:solidFill>
              </a:rPr>
              <a:t>JMA: T. </a:t>
            </a:r>
            <a:r>
              <a:rPr lang="fr-CH" dirty="0" err="1" smtClean="0">
                <a:solidFill>
                  <a:schemeClr val="tx1"/>
                </a:solidFill>
              </a:rPr>
              <a:t>Kurino</a:t>
            </a:r>
            <a:r>
              <a:rPr lang="fr-CH" dirty="0" smtClean="0">
                <a:solidFill>
                  <a:schemeClr val="tx1"/>
                </a:solidFill>
              </a:rPr>
              <a:t>, K. </a:t>
            </a:r>
            <a:r>
              <a:rPr lang="fr-CH" dirty="0" err="1" smtClean="0">
                <a:solidFill>
                  <a:schemeClr val="tx1"/>
                </a:solidFill>
              </a:rPr>
              <a:t>Bessho</a:t>
            </a:r>
            <a:r>
              <a:rPr lang="fr-CH" dirty="0" smtClean="0">
                <a:solidFill>
                  <a:schemeClr val="tx1"/>
                </a:solidFill>
              </a:rPr>
              <a:t>, M. Takahashi, K. </a:t>
            </a:r>
            <a:r>
              <a:rPr lang="fr-CH" dirty="0" err="1" smtClean="0">
                <a:solidFill>
                  <a:schemeClr val="tx1"/>
                </a:solidFill>
              </a:rPr>
              <a:t>Hosaka</a:t>
            </a:r>
            <a:endParaRPr lang="fr-CH" dirty="0" smtClean="0">
              <a:solidFill>
                <a:schemeClr val="tx1"/>
              </a:solidFill>
            </a:endParaRPr>
          </a:p>
          <a:p>
            <a:r>
              <a:rPr lang="fr-CH" dirty="0" smtClean="0">
                <a:solidFill>
                  <a:schemeClr val="tx1"/>
                </a:solidFill>
              </a:rPr>
              <a:t>NASA: J. Butler, X. </a:t>
            </a:r>
            <a:r>
              <a:rPr lang="fr-CH" dirty="0" err="1" smtClean="0">
                <a:solidFill>
                  <a:schemeClr val="tx1"/>
                </a:solidFill>
              </a:rPr>
              <a:t>Xiong</a:t>
            </a:r>
            <a:endParaRPr lang="fr-CH" dirty="0" smtClean="0">
              <a:solidFill>
                <a:schemeClr val="tx1"/>
              </a:solidFill>
            </a:endParaRPr>
          </a:p>
          <a:p>
            <a:r>
              <a:rPr lang="fr-CH" dirty="0" err="1" smtClean="0">
                <a:solidFill>
                  <a:schemeClr val="tx1"/>
                </a:solidFill>
              </a:rPr>
              <a:t>Roshydromet</a:t>
            </a:r>
            <a:r>
              <a:rPr lang="fr-CH" dirty="0" smtClean="0">
                <a:solidFill>
                  <a:schemeClr val="tx1"/>
                </a:solidFill>
              </a:rPr>
              <a:t>: V. </a:t>
            </a:r>
            <a:r>
              <a:rPr lang="fr-CH" dirty="0" err="1" smtClean="0">
                <a:solidFill>
                  <a:schemeClr val="tx1"/>
                </a:solidFill>
              </a:rPr>
              <a:t>Asmus</a:t>
            </a:r>
            <a:r>
              <a:rPr lang="fr-CH" dirty="0" smtClean="0">
                <a:solidFill>
                  <a:schemeClr val="tx1"/>
                </a:solidFill>
              </a:rPr>
              <a:t>, A. </a:t>
            </a:r>
            <a:r>
              <a:rPr lang="fr-CH" dirty="0" err="1" smtClean="0">
                <a:solidFill>
                  <a:schemeClr val="tx1"/>
                </a:solidFill>
              </a:rPr>
              <a:t>Rublev</a:t>
            </a:r>
            <a:r>
              <a:rPr lang="fr-CH" dirty="0" smtClean="0">
                <a:solidFill>
                  <a:schemeClr val="tx1"/>
                </a:solidFill>
              </a:rPr>
              <a:t>, A. </a:t>
            </a:r>
            <a:r>
              <a:rPr lang="fr-CH" dirty="0" err="1" smtClean="0">
                <a:solidFill>
                  <a:schemeClr val="tx1"/>
                </a:solidFill>
              </a:rPr>
              <a:t>Uspenskyi</a:t>
            </a:r>
            <a:r>
              <a:rPr lang="fr-CH" dirty="0" smtClean="0">
                <a:solidFill>
                  <a:schemeClr val="tx1"/>
                </a:solidFill>
              </a:rPr>
              <a:t>, Z. </a:t>
            </a:r>
            <a:r>
              <a:rPr lang="fr-CH" dirty="0" err="1" smtClean="0">
                <a:solidFill>
                  <a:schemeClr val="tx1"/>
                </a:solidFill>
              </a:rPr>
              <a:t>Andreeva</a:t>
            </a:r>
            <a:endParaRPr lang="fr-CH" dirty="0" smtClean="0">
              <a:solidFill>
                <a:schemeClr val="tx1"/>
              </a:solidFill>
            </a:endParaRPr>
          </a:p>
          <a:p>
            <a:r>
              <a:rPr lang="fr-CH" dirty="0" smtClean="0">
                <a:solidFill>
                  <a:schemeClr val="tx1"/>
                </a:solidFill>
              </a:rPr>
              <a:t>GCOS:	A. Simmons (Observer)</a:t>
            </a:r>
          </a:p>
          <a:p>
            <a:r>
              <a:rPr lang="fr-CH" dirty="0" smtClean="0">
                <a:solidFill>
                  <a:schemeClr val="tx1"/>
                </a:solidFill>
              </a:rPr>
              <a:t>WMO:  W. Zhang, J. </a:t>
            </a:r>
            <a:r>
              <a:rPr lang="fr-CH" dirty="0" err="1" smtClean="0">
                <a:solidFill>
                  <a:schemeClr val="tx1"/>
                </a:solidFill>
              </a:rPr>
              <a:t>Lafeuille</a:t>
            </a:r>
            <a:r>
              <a:rPr lang="fr-CH" dirty="0" smtClean="0">
                <a:solidFill>
                  <a:schemeClr val="tx1"/>
                </a:solidFill>
              </a:rPr>
              <a:t> (</a:t>
            </a:r>
            <a:r>
              <a:rPr lang="fr-CH" dirty="0" err="1" smtClean="0">
                <a:solidFill>
                  <a:schemeClr val="tx1"/>
                </a:solidFill>
              </a:rPr>
              <a:t>Secretariat</a:t>
            </a:r>
            <a:r>
              <a:rPr lang="fr-CH" dirty="0" smtClean="0">
                <a:solidFill>
                  <a:schemeClr val="tx1"/>
                </a:solidFill>
              </a:rPr>
              <a:t>)</a:t>
            </a:r>
            <a:endParaRPr lang="en-US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fr-FR" altLang="fr-FR" smtClean="0"/>
              <a:t>Joint GDWG-GRWG, Darmstadt, March 2014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AED7D8-266B-4D57-A74E-03802F7AFF64}" type="slidenum">
              <a:rPr lang="en-US" altLang="fr-FR"/>
              <a:pPr>
                <a:defRPr/>
              </a:pPr>
              <a:t>4</a:t>
            </a:fld>
            <a:endParaRPr lang="en-US" altLang="fr-FR"/>
          </a:p>
        </p:txBody>
      </p:sp>
      <p:sp>
        <p:nvSpPr>
          <p:cNvPr id="106499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b="1" smtClean="0"/>
              <a:t>Discussion</a:t>
            </a:r>
            <a:r>
              <a:rPr lang="fr-CH" smtClean="0"/>
              <a:t> </a:t>
            </a:r>
            <a:r>
              <a:rPr lang="fr-CH" b="1" smtClean="0"/>
              <a:t>highlights </a:t>
            </a:r>
            <a:r>
              <a:rPr lang="fr-CH" smtClean="0"/>
              <a:t>(1)  General matters</a:t>
            </a:r>
            <a:endParaRPr lang="en-US" smtClean="0"/>
          </a:p>
        </p:txBody>
      </p:sp>
      <p:sp>
        <p:nvSpPr>
          <p:cNvPr id="106500" name="Rectangle 3"/>
          <p:cNvSpPr>
            <a:spLocks noGrp="1"/>
          </p:cNvSpPr>
          <p:nvPr>
            <p:ph type="body" idx="1"/>
          </p:nvPr>
        </p:nvSpPr>
        <p:spPr>
          <a:xfrm>
            <a:off x="457200" y="1196975"/>
            <a:ext cx="8229600" cy="45259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fr-CH" dirty="0" err="1" smtClean="0">
                <a:solidFill>
                  <a:schemeClr val="tx1"/>
                </a:solidFill>
              </a:rPr>
              <a:t>Appreciated</a:t>
            </a:r>
            <a:r>
              <a:rPr lang="fr-CH" dirty="0" smtClean="0">
                <a:solidFill>
                  <a:schemeClr val="tx1"/>
                </a:solidFill>
              </a:rPr>
              <a:t> </a:t>
            </a:r>
            <a:r>
              <a:rPr lang="fr-CH" dirty="0" err="1" smtClean="0">
                <a:solidFill>
                  <a:schemeClr val="tx1"/>
                </a:solidFill>
              </a:rPr>
              <a:t>progress</a:t>
            </a:r>
            <a:r>
              <a:rPr lang="fr-CH" dirty="0" smtClean="0">
                <a:solidFill>
                  <a:schemeClr val="tx1"/>
                </a:solidFill>
              </a:rPr>
              <a:t> made in data management (</a:t>
            </a:r>
            <a:r>
              <a:rPr lang="fr-CH" dirty="0" err="1" smtClean="0">
                <a:solidFill>
                  <a:schemeClr val="tx1"/>
                </a:solidFill>
              </a:rPr>
              <a:t>e.g</a:t>
            </a:r>
            <a:r>
              <a:rPr lang="fr-CH" dirty="0" smtClean="0">
                <a:solidFill>
                  <a:schemeClr val="tx1"/>
                </a:solidFill>
              </a:rPr>
              <a:t>. </a:t>
            </a:r>
            <a:r>
              <a:rPr lang="fr-CH" dirty="0" err="1" smtClean="0">
                <a:solidFill>
                  <a:schemeClr val="tx1"/>
                </a:solidFill>
              </a:rPr>
              <a:t>plotting</a:t>
            </a:r>
            <a:r>
              <a:rPr lang="fr-CH" dirty="0" smtClean="0">
                <a:solidFill>
                  <a:schemeClr val="tx1"/>
                </a:solidFill>
              </a:rPr>
              <a:t> </a:t>
            </a:r>
            <a:r>
              <a:rPr lang="fr-CH" dirty="0" err="1" smtClean="0">
                <a:solidFill>
                  <a:schemeClr val="tx1"/>
                </a:solidFill>
              </a:rPr>
              <a:t>tool</a:t>
            </a:r>
            <a:r>
              <a:rPr lang="fr-CH" dirty="0" smtClean="0">
                <a:solidFill>
                  <a:schemeClr val="tx1"/>
                </a:solidFill>
              </a:rPr>
              <a:t>, doc, THREDDS servers), in </a:t>
            </a:r>
            <a:r>
              <a:rPr lang="fr-CH" dirty="0" err="1" smtClean="0">
                <a:solidFill>
                  <a:schemeClr val="tx1"/>
                </a:solidFill>
              </a:rPr>
              <a:t>scientific</a:t>
            </a:r>
            <a:r>
              <a:rPr lang="fr-CH" dirty="0" smtClean="0">
                <a:solidFill>
                  <a:schemeClr val="tx1"/>
                </a:solidFill>
              </a:rPr>
              <a:t> </a:t>
            </a:r>
            <a:r>
              <a:rPr lang="fr-CH" dirty="0" err="1" smtClean="0">
                <a:solidFill>
                  <a:schemeClr val="tx1"/>
                </a:solidFill>
              </a:rPr>
              <a:t>developments</a:t>
            </a:r>
            <a:r>
              <a:rPr lang="fr-CH" dirty="0" smtClean="0">
                <a:solidFill>
                  <a:schemeClr val="tx1"/>
                </a:solidFill>
              </a:rPr>
              <a:t>, and user </a:t>
            </a:r>
            <a:r>
              <a:rPr lang="fr-CH" dirty="0" err="1" smtClean="0">
                <a:solidFill>
                  <a:schemeClr val="tx1"/>
                </a:solidFill>
              </a:rPr>
              <a:t>outreach</a:t>
            </a:r>
            <a:r>
              <a:rPr lang="fr-CH" dirty="0" smtClean="0">
                <a:solidFill>
                  <a:schemeClr val="tx1"/>
                </a:solidFill>
              </a:rPr>
              <a:t> (User Workshop and IEEE TGRS publication)</a:t>
            </a:r>
          </a:p>
          <a:p>
            <a:pPr>
              <a:lnSpc>
                <a:spcPct val="90000"/>
              </a:lnSpc>
            </a:pPr>
            <a:r>
              <a:rPr lang="fr-CH" dirty="0" err="1" smtClean="0">
                <a:solidFill>
                  <a:schemeClr val="tx1"/>
                </a:solidFill>
              </a:rPr>
              <a:t>Encouraged</a:t>
            </a:r>
            <a:r>
              <a:rPr lang="fr-CH" dirty="0" smtClean="0">
                <a:solidFill>
                  <a:schemeClr val="tx1"/>
                </a:solidFill>
              </a:rPr>
              <a:t> GRWG </a:t>
            </a:r>
            <a:r>
              <a:rPr lang="fr-CH" dirty="0" err="1" smtClean="0">
                <a:solidFill>
                  <a:schemeClr val="tx1"/>
                </a:solidFill>
              </a:rPr>
              <a:t>sub</a:t>
            </a:r>
            <a:r>
              <a:rPr lang="fr-CH" dirty="0" smtClean="0">
                <a:solidFill>
                  <a:schemeClr val="tx1"/>
                </a:solidFill>
              </a:rPr>
              <a:t>-group structure</a:t>
            </a:r>
          </a:p>
          <a:p>
            <a:pPr>
              <a:lnSpc>
                <a:spcPct val="90000"/>
              </a:lnSpc>
            </a:pPr>
            <a:r>
              <a:rPr lang="fr-CH" dirty="0" err="1" smtClean="0">
                <a:solidFill>
                  <a:schemeClr val="tx1"/>
                </a:solidFill>
              </a:rPr>
              <a:t>Stressed</a:t>
            </a:r>
            <a:r>
              <a:rPr lang="fr-CH" dirty="0" smtClean="0">
                <a:solidFill>
                  <a:schemeClr val="tx1"/>
                </a:solidFill>
              </a:rPr>
              <a:t> </a:t>
            </a:r>
            <a:r>
              <a:rPr lang="fr-CH" dirty="0" err="1" smtClean="0">
                <a:solidFill>
                  <a:schemeClr val="tx1"/>
                </a:solidFill>
              </a:rPr>
              <a:t>need</a:t>
            </a:r>
            <a:r>
              <a:rPr lang="fr-CH" dirty="0" smtClean="0">
                <a:solidFill>
                  <a:schemeClr val="tx1"/>
                </a:solidFill>
              </a:rPr>
              <a:t> for </a:t>
            </a:r>
            <a:r>
              <a:rPr lang="fr-CH" dirty="0" err="1" smtClean="0">
                <a:solidFill>
                  <a:schemeClr val="tx1"/>
                </a:solidFill>
              </a:rPr>
              <a:t>stronger</a:t>
            </a:r>
            <a:r>
              <a:rPr lang="fr-CH" dirty="0" smtClean="0">
                <a:solidFill>
                  <a:schemeClr val="tx1"/>
                </a:solidFill>
              </a:rPr>
              <a:t> </a:t>
            </a:r>
            <a:r>
              <a:rPr lang="fr-CH" dirty="0" err="1" smtClean="0">
                <a:solidFill>
                  <a:schemeClr val="tx1"/>
                </a:solidFill>
              </a:rPr>
              <a:t>involvement</a:t>
            </a:r>
            <a:r>
              <a:rPr lang="fr-CH" dirty="0" smtClean="0">
                <a:solidFill>
                  <a:schemeClr val="tx1"/>
                </a:solidFill>
              </a:rPr>
              <a:t> in GDWG </a:t>
            </a:r>
            <a:r>
              <a:rPr lang="fr-CH" dirty="0" err="1" smtClean="0">
                <a:solidFill>
                  <a:schemeClr val="tx1"/>
                </a:solidFill>
              </a:rPr>
              <a:t>matters</a:t>
            </a:r>
            <a:endParaRPr lang="fr-CH" dirty="0" smtClean="0">
              <a:solidFill>
                <a:schemeClr val="tx1"/>
              </a:solidFill>
            </a:endParaRPr>
          </a:p>
          <a:p>
            <a:pPr>
              <a:lnSpc>
                <a:spcPct val="90000"/>
              </a:lnSpc>
            </a:pPr>
            <a:r>
              <a:rPr lang="fr-CH" dirty="0" smtClean="0">
                <a:solidFill>
                  <a:schemeClr val="tx1"/>
                </a:solidFill>
              </a:rPr>
              <a:t>WMO Ex. Council </a:t>
            </a:r>
            <a:r>
              <a:rPr lang="fr-CH" dirty="0" err="1" smtClean="0">
                <a:solidFill>
                  <a:schemeClr val="tx1"/>
                </a:solidFill>
              </a:rPr>
              <a:t>urged</a:t>
            </a:r>
            <a:r>
              <a:rPr lang="fr-CH" dirty="0" smtClean="0">
                <a:solidFill>
                  <a:schemeClr val="tx1"/>
                </a:solidFill>
              </a:rPr>
              <a:t>  </a:t>
            </a:r>
            <a:r>
              <a:rPr lang="fr-CH" dirty="0" err="1" smtClean="0">
                <a:solidFill>
                  <a:schemeClr val="tx1"/>
                </a:solidFill>
              </a:rPr>
              <a:t>Members</a:t>
            </a:r>
            <a:r>
              <a:rPr lang="fr-CH" dirty="0" smtClean="0">
                <a:solidFill>
                  <a:schemeClr val="tx1"/>
                </a:solidFill>
              </a:rPr>
              <a:t> to </a:t>
            </a:r>
            <a:r>
              <a:rPr lang="fr-CH" dirty="0" err="1" smtClean="0">
                <a:solidFill>
                  <a:schemeClr val="tx1"/>
                </a:solidFill>
              </a:rPr>
              <a:t>bring</a:t>
            </a:r>
            <a:r>
              <a:rPr lang="fr-CH" dirty="0" smtClean="0">
                <a:solidFill>
                  <a:schemeClr val="tx1"/>
                </a:solidFill>
              </a:rPr>
              <a:t> GSICS </a:t>
            </a:r>
            <a:r>
              <a:rPr lang="fr-CH" dirty="0" err="1" smtClean="0">
                <a:solidFill>
                  <a:schemeClr val="tx1"/>
                </a:solidFill>
              </a:rPr>
              <a:t>operational</a:t>
            </a:r>
            <a:r>
              <a:rPr lang="fr-CH" dirty="0" smtClean="0">
                <a:solidFill>
                  <a:schemeClr val="tx1"/>
                </a:solidFill>
              </a:rPr>
              <a:t> </a:t>
            </a:r>
          </a:p>
          <a:p>
            <a:pPr lvl="1">
              <a:lnSpc>
                <a:spcPct val="90000"/>
              </a:lnSpc>
            </a:pPr>
            <a:r>
              <a:rPr lang="fr-CH" dirty="0" smtClean="0">
                <a:solidFill>
                  <a:schemeClr val="tx1"/>
                </a:solidFill>
              </a:rPr>
              <a:t>Routine production of GSICS corrections</a:t>
            </a:r>
          </a:p>
          <a:p>
            <a:pPr lvl="1">
              <a:lnSpc>
                <a:spcPct val="90000"/>
              </a:lnSpc>
            </a:pPr>
            <a:r>
              <a:rPr lang="fr-CH" dirty="0" err="1" smtClean="0">
                <a:solidFill>
                  <a:schemeClr val="tx1"/>
                </a:solidFill>
              </a:rPr>
              <a:t>Metadata</a:t>
            </a:r>
            <a:r>
              <a:rPr lang="fr-CH" dirty="0" smtClean="0">
                <a:solidFill>
                  <a:schemeClr val="tx1"/>
                </a:solidFill>
              </a:rPr>
              <a:t>, </a:t>
            </a:r>
            <a:r>
              <a:rPr lang="fr-CH" dirty="0" smtClean="0">
                <a:solidFill>
                  <a:schemeClr val="tx1"/>
                </a:solidFill>
              </a:rPr>
              <a:t>documentation and formats </a:t>
            </a:r>
            <a:r>
              <a:rPr lang="fr-CH" dirty="0" err="1" smtClean="0">
                <a:solidFill>
                  <a:schemeClr val="tx1"/>
                </a:solidFill>
              </a:rPr>
              <a:t>maturity</a:t>
            </a:r>
            <a:endParaRPr lang="fr-CH" dirty="0" smtClean="0">
              <a:solidFill>
                <a:schemeClr val="tx1"/>
              </a:solidFill>
            </a:endParaRPr>
          </a:p>
          <a:p>
            <a:pPr lvl="1">
              <a:lnSpc>
                <a:spcPct val="90000"/>
              </a:lnSpc>
            </a:pPr>
            <a:r>
              <a:rPr lang="fr-CH" u="sng" dirty="0" smtClean="0">
                <a:solidFill>
                  <a:schemeClr val="tx1"/>
                </a:solidFill>
              </a:rPr>
              <a:t>NRT distribution</a:t>
            </a:r>
            <a:r>
              <a:rPr lang="fr-CH" dirty="0" smtClean="0">
                <a:solidFill>
                  <a:schemeClr val="tx1"/>
                </a:solidFill>
              </a:rPr>
              <a:t> of </a:t>
            </a:r>
            <a:r>
              <a:rPr lang="fr-CH" u="sng" dirty="0" err="1" smtClean="0">
                <a:solidFill>
                  <a:schemeClr val="tx1"/>
                </a:solidFill>
              </a:rPr>
              <a:t>corrected</a:t>
            </a:r>
            <a:r>
              <a:rPr lang="fr-CH" u="sng" dirty="0" smtClean="0">
                <a:solidFill>
                  <a:schemeClr val="tx1"/>
                </a:solidFill>
              </a:rPr>
              <a:t> calibration of L1 data</a:t>
            </a:r>
          </a:p>
          <a:p>
            <a:pPr lvl="1">
              <a:lnSpc>
                <a:spcPct val="90000"/>
              </a:lnSpc>
            </a:pPr>
            <a:r>
              <a:rPr lang="fr-CH" dirty="0" smtClean="0">
                <a:solidFill>
                  <a:schemeClr val="tx1"/>
                </a:solidFill>
              </a:rPr>
              <a:t>User </a:t>
            </a:r>
            <a:r>
              <a:rPr lang="fr-CH" dirty="0" err="1" smtClean="0">
                <a:solidFill>
                  <a:schemeClr val="tx1"/>
                </a:solidFill>
              </a:rPr>
              <a:t>outreach</a:t>
            </a:r>
            <a:r>
              <a:rPr lang="fr-CH" dirty="0" smtClean="0">
                <a:solidFill>
                  <a:schemeClr val="tx1"/>
                </a:solidFill>
              </a:rPr>
              <a:t> and training on use</a:t>
            </a:r>
          </a:p>
          <a:p>
            <a:pPr>
              <a:lnSpc>
                <a:spcPct val="90000"/>
              </a:lnSpc>
            </a:pPr>
            <a:r>
              <a:rPr lang="fr-CH" dirty="0" smtClean="0">
                <a:solidFill>
                  <a:schemeClr val="tx1"/>
                </a:solidFill>
              </a:rPr>
              <a:t>GSICS </a:t>
            </a:r>
            <a:r>
              <a:rPr lang="fr-CH" dirty="0" err="1" smtClean="0">
                <a:solidFill>
                  <a:schemeClr val="tx1"/>
                </a:solidFill>
              </a:rPr>
              <a:t>should</a:t>
            </a:r>
            <a:r>
              <a:rPr lang="fr-CH" dirty="0" smtClean="0">
                <a:solidFill>
                  <a:schemeClr val="tx1"/>
                </a:solidFill>
              </a:rPr>
              <a:t> </a:t>
            </a:r>
            <a:r>
              <a:rPr lang="fr-CH" dirty="0" err="1" smtClean="0">
                <a:solidFill>
                  <a:schemeClr val="tx1"/>
                </a:solidFill>
              </a:rPr>
              <a:t>play</a:t>
            </a:r>
            <a:r>
              <a:rPr lang="fr-CH" dirty="0" smtClean="0">
                <a:solidFill>
                  <a:schemeClr val="tx1"/>
                </a:solidFill>
              </a:rPr>
              <a:t> a </a:t>
            </a:r>
            <a:r>
              <a:rPr lang="fr-CH" dirty="0" err="1" smtClean="0">
                <a:solidFill>
                  <a:schemeClr val="tx1"/>
                </a:solidFill>
              </a:rPr>
              <a:t>role</a:t>
            </a:r>
            <a:r>
              <a:rPr lang="fr-CH" dirty="0" smtClean="0">
                <a:solidFill>
                  <a:schemeClr val="tx1"/>
                </a:solidFill>
              </a:rPr>
              <a:t> in the Architecture for </a:t>
            </a:r>
            <a:r>
              <a:rPr lang="fr-CH" dirty="0" err="1" smtClean="0">
                <a:solidFill>
                  <a:schemeClr val="tx1"/>
                </a:solidFill>
              </a:rPr>
              <a:t>Climate</a:t>
            </a:r>
            <a:r>
              <a:rPr lang="fr-CH" dirty="0" smtClean="0">
                <a:solidFill>
                  <a:schemeClr val="tx1"/>
                </a:solidFill>
              </a:rPr>
              <a:t> Monitoring </a:t>
            </a:r>
            <a:r>
              <a:rPr lang="fr-CH" dirty="0" err="1" smtClean="0">
                <a:solidFill>
                  <a:schemeClr val="tx1"/>
                </a:solidFill>
              </a:rPr>
              <a:t>from</a:t>
            </a:r>
            <a:r>
              <a:rPr lang="fr-CH" dirty="0" smtClean="0">
                <a:solidFill>
                  <a:schemeClr val="tx1"/>
                </a:solidFill>
              </a:rPr>
              <a:t> </a:t>
            </a:r>
            <a:r>
              <a:rPr lang="fr-CH" dirty="0" err="1" smtClean="0">
                <a:solidFill>
                  <a:schemeClr val="tx1"/>
                </a:solidFill>
              </a:rPr>
              <a:t>Space</a:t>
            </a:r>
            <a:endParaRPr lang="fr-CH" dirty="0" smtClean="0">
              <a:solidFill>
                <a:schemeClr val="tx1"/>
              </a:solidFill>
            </a:endParaRPr>
          </a:p>
          <a:p>
            <a:pPr>
              <a:lnSpc>
                <a:spcPct val="90000"/>
              </a:lnSpc>
              <a:buFont typeface="Arial" charset="0"/>
              <a:buNone/>
            </a:pPr>
            <a:endParaRPr lang="fr-CH" dirty="0" smtClean="0">
              <a:solidFill>
                <a:schemeClr val="tx1"/>
              </a:solidFill>
            </a:endParaRPr>
          </a:p>
          <a:p>
            <a:pPr>
              <a:lnSpc>
                <a:spcPct val="90000"/>
              </a:lnSpc>
            </a:pPr>
            <a:endParaRPr lang="en-US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fr-FR" altLang="fr-FR" smtClean="0"/>
              <a:t>Joint GDWG-GRWG, Darmstadt, March 2014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1D43D9-5AF7-4BAF-8CFC-B5DA39123327}" type="slidenum">
              <a:rPr lang="en-US" altLang="fr-FR"/>
              <a:pPr>
                <a:defRPr/>
              </a:pPr>
              <a:t>5</a:t>
            </a:fld>
            <a:endParaRPr lang="en-US" altLang="fr-FR"/>
          </a:p>
        </p:txBody>
      </p:sp>
      <p:sp>
        <p:nvSpPr>
          <p:cNvPr id="107523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b="1" smtClean="0"/>
              <a:t>Discussion</a:t>
            </a:r>
            <a:r>
              <a:rPr lang="fr-CH" smtClean="0"/>
              <a:t> </a:t>
            </a:r>
            <a:r>
              <a:rPr lang="fr-CH" b="1" smtClean="0"/>
              <a:t>highlights  </a:t>
            </a:r>
            <a:r>
              <a:rPr lang="fr-CH" smtClean="0"/>
              <a:t>(2)  GCOS</a:t>
            </a:r>
            <a:endParaRPr lang="en-US" smtClean="0"/>
          </a:p>
        </p:txBody>
      </p:sp>
      <p:sp>
        <p:nvSpPr>
          <p:cNvPr id="107524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H" smtClean="0">
                <a:solidFill>
                  <a:schemeClr val="tx1"/>
                </a:solidFill>
              </a:rPr>
              <a:t>GCOS  stressed the need for uniform calibration of records from </a:t>
            </a:r>
            <a:r>
              <a:rPr lang="fr-CH" u="sng" smtClean="0">
                <a:solidFill>
                  <a:schemeClr val="tx1"/>
                </a:solidFill>
              </a:rPr>
              <a:t>individual</a:t>
            </a:r>
            <a:r>
              <a:rPr lang="fr-CH" smtClean="0">
                <a:solidFill>
                  <a:schemeClr val="tx1"/>
                </a:solidFill>
              </a:rPr>
              <a:t> satellites</a:t>
            </a:r>
          </a:p>
          <a:p>
            <a:r>
              <a:rPr lang="fr-CH" smtClean="0">
                <a:solidFill>
                  <a:schemeClr val="tx1"/>
                </a:solidFill>
              </a:rPr>
              <a:t>Encouraged GSICS to analyze root causes of discontinuity or drifts in data series, to allow </a:t>
            </a:r>
            <a:r>
              <a:rPr lang="fr-CH" u="sng" smtClean="0">
                <a:solidFill>
                  <a:schemeClr val="tx1"/>
                </a:solidFill>
              </a:rPr>
              <a:t>modeling</a:t>
            </a:r>
            <a:r>
              <a:rPr lang="fr-CH" smtClean="0">
                <a:solidFill>
                  <a:schemeClr val="tx1"/>
                </a:solidFill>
              </a:rPr>
              <a:t> the inter-satellite differences (rather than adjusting the series to reduce bias)</a:t>
            </a:r>
          </a:p>
          <a:p>
            <a:r>
              <a:rPr lang="fr-CH" smtClean="0">
                <a:solidFill>
                  <a:schemeClr val="tx1"/>
                </a:solidFill>
              </a:rPr>
              <a:t>Suggested taking advantage of GRUAN   (GCOS Reference Upper Air Network)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fr-FR" altLang="fr-FR" smtClean="0"/>
              <a:t>Joint GDWG-GRWG, Darmstadt, March 2014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74B2E6D-9D98-488E-B64F-CCE98681DEBE}" type="slidenum">
              <a:rPr lang="en-US" altLang="fr-FR"/>
              <a:pPr>
                <a:defRPr/>
              </a:pPr>
              <a:t>6</a:t>
            </a:fld>
            <a:endParaRPr lang="en-US" altLang="fr-FR"/>
          </a:p>
        </p:txBody>
      </p:sp>
      <p:sp>
        <p:nvSpPr>
          <p:cNvPr id="108547" name="Rectangle 6"/>
          <p:cNvSpPr>
            <a:spLocks noChangeArrowheads="1"/>
          </p:cNvSpPr>
          <p:nvPr/>
        </p:nvSpPr>
        <p:spPr bwMode="auto">
          <a:xfrm>
            <a:off x="323850" y="3898900"/>
            <a:ext cx="8353425" cy="1951038"/>
          </a:xfrm>
          <a:prstGeom prst="rect">
            <a:avLst/>
          </a:prstGeom>
          <a:solidFill>
            <a:srgbClr val="CAD7FA"/>
          </a:solidFill>
          <a:ln w="9525">
            <a:noFill/>
            <a:miter lim="800000"/>
            <a:headEnd/>
            <a:tailEnd/>
          </a:ln>
        </p:spPr>
        <p:txBody>
          <a:bodyPr wrap="none" lIns="82058" tIns="41029" rIns="82058" bIns="41029" anchor="ctr"/>
          <a:lstStyle/>
          <a:p>
            <a:pPr defTabSz="820738"/>
            <a:endParaRPr lang="en-US" sz="2200" b="0"/>
          </a:p>
        </p:txBody>
      </p:sp>
      <p:sp>
        <p:nvSpPr>
          <p:cNvPr id="108548" name="Rectangle 5"/>
          <p:cNvSpPr>
            <a:spLocks noChangeArrowheads="1"/>
          </p:cNvSpPr>
          <p:nvPr/>
        </p:nvSpPr>
        <p:spPr bwMode="auto">
          <a:xfrm>
            <a:off x="323850" y="2487613"/>
            <a:ext cx="8353425" cy="1411287"/>
          </a:xfrm>
          <a:prstGeom prst="rect">
            <a:avLst/>
          </a:prstGeom>
          <a:solidFill>
            <a:srgbClr val="EAD5FF"/>
          </a:solidFill>
          <a:ln w="9525">
            <a:noFill/>
            <a:miter lim="800000"/>
            <a:headEnd/>
            <a:tailEnd/>
          </a:ln>
        </p:spPr>
        <p:txBody>
          <a:bodyPr wrap="none" lIns="82058" tIns="41029" rIns="82058" bIns="41029" anchor="ctr"/>
          <a:lstStyle/>
          <a:p>
            <a:pPr defTabSz="820738"/>
            <a:endParaRPr lang="en-US" sz="2200" b="0"/>
          </a:p>
        </p:txBody>
      </p:sp>
      <p:sp>
        <p:nvSpPr>
          <p:cNvPr id="108549" name="Rectangle 4"/>
          <p:cNvSpPr>
            <a:spLocks noChangeArrowheads="1"/>
          </p:cNvSpPr>
          <p:nvPr/>
        </p:nvSpPr>
        <p:spPr bwMode="auto">
          <a:xfrm>
            <a:off x="323850" y="1268413"/>
            <a:ext cx="8353425" cy="1219200"/>
          </a:xfrm>
          <a:prstGeom prst="rect">
            <a:avLst/>
          </a:prstGeom>
          <a:solidFill>
            <a:srgbClr val="E1E9F3"/>
          </a:solidFill>
          <a:ln w="9525">
            <a:noFill/>
            <a:miter lim="800000"/>
            <a:headEnd/>
            <a:tailEnd/>
          </a:ln>
        </p:spPr>
        <p:txBody>
          <a:bodyPr wrap="none" lIns="82058" tIns="41029" rIns="82058" bIns="41029" anchor="ctr"/>
          <a:lstStyle/>
          <a:p>
            <a:pPr defTabSz="820738"/>
            <a:endParaRPr lang="en-US" sz="2200" b="0"/>
          </a:p>
        </p:txBody>
      </p:sp>
      <p:sp>
        <p:nvSpPr>
          <p:cNvPr id="108550" name="Rectangle 2"/>
          <p:cNvSpPr>
            <a:spLocks noGrp="1"/>
          </p:cNvSpPr>
          <p:nvPr>
            <p:ph type="title" idx="4294967295"/>
          </p:nvPr>
        </p:nvSpPr>
        <p:spPr>
          <a:xfrm>
            <a:off x="415925" y="201613"/>
            <a:ext cx="8350250" cy="881062"/>
          </a:xfrm>
        </p:spPr>
        <p:txBody>
          <a:bodyPr/>
          <a:lstStyle/>
          <a:p>
            <a:pPr eaLnBrk="1" hangingPunct="1"/>
            <a:r>
              <a:rPr lang="fr-CH" sz="2800" b="1" smtClean="0"/>
              <a:t>Discussion highlights</a:t>
            </a:r>
            <a:r>
              <a:rPr lang="fr-CH" sz="2800" smtClean="0"/>
              <a:t>  (3)  Vision of GSICS in 2020s </a:t>
            </a:r>
            <a:r>
              <a:rPr lang="fr-CH" sz="2800" i="1" smtClean="0"/>
              <a:t>«</a:t>
            </a:r>
            <a:r>
              <a:rPr lang="fr-CH" sz="2800" i="1" smtClean="0">
                <a:hlinkClick r:id="rId2"/>
              </a:rPr>
              <a:t> Shaping GSICS to meet future challenges </a:t>
            </a:r>
            <a:r>
              <a:rPr lang="fr-CH" sz="2800" i="1" smtClean="0"/>
              <a:t>»</a:t>
            </a:r>
            <a:endParaRPr lang="en-US" sz="2800" i="1" smtClean="0"/>
          </a:p>
        </p:txBody>
      </p:sp>
      <p:sp>
        <p:nvSpPr>
          <p:cNvPr id="37891" name="Rectangle 3"/>
          <p:cNvSpPr>
            <a:spLocks noGrp="1"/>
          </p:cNvSpPr>
          <p:nvPr>
            <p:ph type="body" idx="4294967295"/>
          </p:nvPr>
        </p:nvSpPr>
        <p:spPr>
          <a:xfrm>
            <a:off x="1619250" y="1389063"/>
            <a:ext cx="7161213" cy="4848225"/>
          </a:xfrm>
        </p:spPr>
        <p:txBody>
          <a:bodyPr/>
          <a:lstStyle/>
          <a:p>
            <a:pPr marL="382588" indent="-382588" defTabSz="509588" eaLnBrk="1" hangingPunct="1">
              <a:lnSpc>
                <a:spcPct val="90000"/>
              </a:lnSpc>
            </a:pPr>
            <a:r>
              <a:rPr lang="fr-CH" sz="2000" smtClean="0"/>
              <a:t>Scope of GSICS ? </a:t>
            </a:r>
          </a:p>
          <a:p>
            <a:pPr marL="382588" indent="-382588" defTabSz="509588" eaLnBrk="1" hangingPunct="1">
              <a:lnSpc>
                <a:spcPct val="90000"/>
              </a:lnSpc>
            </a:pPr>
            <a:r>
              <a:rPr lang="fr-CH" sz="2000" smtClean="0"/>
              <a:t>Expected benefits to satellite operators ? </a:t>
            </a:r>
          </a:p>
          <a:p>
            <a:pPr marL="382588" indent="-382588" defTabSz="509588" eaLnBrk="1" hangingPunct="1">
              <a:lnSpc>
                <a:spcPct val="90000"/>
              </a:lnSpc>
            </a:pPr>
            <a:r>
              <a:rPr lang="fr-CH" sz="2000" smtClean="0"/>
              <a:t>Expected benefits to satellite users ?</a:t>
            </a:r>
            <a:br>
              <a:rPr lang="fr-CH" sz="2000" smtClean="0"/>
            </a:br>
            <a:endParaRPr lang="fr-CH" sz="2000" smtClean="0"/>
          </a:p>
          <a:p>
            <a:pPr marL="382588" indent="-382588" defTabSz="509588" eaLnBrk="1" hangingPunct="1">
              <a:lnSpc>
                <a:spcPct val="90000"/>
              </a:lnSpc>
            </a:pPr>
            <a:r>
              <a:rPr lang="fr-CH" sz="2000" smtClean="0"/>
              <a:t>Trends in satellite, instrument and information technology ?</a:t>
            </a:r>
          </a:p>
          <a:p>
            <a:pPr marL="382588" indent="-382588" defTabSz="509588" eaLnBrk="1" hangingPunct="1">
              <a:lnSpc>
                <a:spcPct val="90000"/>
              </a:lnSpc>
            </a:pPr>
            <a:r>
              <a:rPr lang="fr-CH" sz="2000" smtClean="0"/>
              <a:t>Trends in user applications? Role in the future WIGOS ?</a:t>
            </a:r>
          </a:p>
          <a:p>
            <a:pPr marL="382588" indent="-382588" defTabSz="509588" eaLnBrk="1" hangingPunct="1">
              <a:lnSpc>
                <a:spcPct val="90000"/>
              </a:lnSpc>
            </a:pPr>
            <a:r>
              <a:rPr lang="fr-CH" sz="2000" smtClean="0"/>
              <a:t>Challenges and opportunities</a:t>
            </a:r>
            <a:br>
              <a:rPr lang="fr-CH" sz="2000" smtClean="0"/>
            </a:br>
            <a:endParaRPr lang="fr-CH" sz="2000" smtClean="0"/>
          </a:p>
          <a:p>
            <a:pPr marL="382588" indent="-382588" defTabSz="509588" eaLnBrk="1" hangingPunct="1">
              <a:lnSpc>
                <a:spcPct val="90000"/>
              </a:lnSpc>
            </a:pPr>
            <a:r>
              <a:rPr lang="fr-CH" sz="2000" smtClean="0">
                <a:solidFill>
                  <a:schemeClr val="tx1"/>
                </a:solidFill>
              </a:rPr>
              <a:t>GSICS priority goals</a:t>
            </a:r>
          </a:p>
          <a:p>
            <a:pPr marL="382588" indent="-382588" defTabSz="509588" eaLnBrk="1" hangingPunct="1">
              <a:lnSpc>
                <a:spcPct val="90000"/>
              </a:lnSpc>
            </a:pPr>
            <a:r>
              <a:rPr lang="fr-CH" sz="2000" smtClean="0">
                <a:solidFill>
                  <a:schemeClr val="tx1"/>
                </a:solidFill>
              </a:rPr>
              <a:t>Core principles</a:t>
            </a:r>
          </a:p>
          <a:p>
            <a:pPr marL="382588" indent="-382588" defTabSz="509588" eaLnBrk="1" hangingPunct="1">
              <a:lnSpc>
                <a:spcPct val="90000"/>
              </a:lnSpc>
            </a:pPr>
            <a:r>
              <a:rPr lang="fr-CH" sz="2000" smtClean="0">
                <a:solidFill>
                  <a:schemeClr val="tx1"/>
                </a:solidFill>
              </a:rPr>
              <a:t>Instruments to be addressed</a:t>
            </a:r>
          </a:p>
          <a:p>
            <a:pPr marL="382588" indent="-382588" defTabSz="509588" eaLnBrk="1" hangingPunct="1">
              <a:lnSpc>
                <a:spcPct val="90000"/>
              </a:lnSpc>
            </a:pPr>
            <a:r>
              <a:rPr lang="fr-CH" sz="2000" smtClean="0">
                <a:solidFill>
                  <a:schemeClr val="tx1"/>
                </a:solidFill>
              </a:rPr>
              <a:t>Partnerships</a:t>
            </a:r>
          </a:p>
          <a:p>
            <a:pPr marL="382588" indent="-382588" defTabSz="509588" eaLnBrk="1" hangingPunct="1">
              <a:lnSpc>
                <a:spcPct val="90000"/>
              </a:lnSpc>
            </a:pPr>
            <a:r>
              <a:rPr lang="fr-CH" sz="2000" smtClean="0">
                <a:solidFill>
                  <a:schemeClr val="tx1"/>
                </a:solidFill>
              </a:rPr>
              <a:t>Members and organization</a:t>
            </a:r>
            <a:endParaRPr lang="en-US" sz="2000" smtClean="0">
              <a:solidFill>
                <a:schemeClr val="tx1"/>
              </a:solidFill>
            </a:endParaRPr>
          </a:p>
        </p:txBody>
      </p:sp>
      <p:sp>
        <p:nvSpPr>
          <p:cNvPr id="108552" name="Text Box 8"/>
          <p:cNvSpPr txBox="1">
            <a:spLocks noChangeArrowheads="1"/>
          </p:cNvSpPr>
          <p:nvPr/>
        </p:nvSpPr>
        <p:spPr bwMode="auto">
          <a:xfrm>
            <a:off x="336550" y="1484313"/>
            <a:ext cx="1365250" cy="996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058" tIns="41029" rIns="82058" bIns="41029">
            <a:spAutoFit/>
          </a:bodyPr>
          <a:lstStyle/>
          <a:p>
            <a:pPr defTabSz="1103313">
              <a:spcBef>
                <a:spcPct val="50000"/>
              </a:spcBef>
            </a:pPr>
            <a:r>
              <a:rPr lang="fr-CH" sz="2000" b="0"/>
              <a:t>What are we aiming to?</a:t>
            </a:r>
            <a:endParaRPr lang="en-US" sz="2000" b="0"/>
          </a:p>
        </p:txBody>
      </p:sp>
      <p:sp>
        <p:nvSpPr>
          <p:cNvPr id="108553" name="Text Box 9"/>
          <p:cNvSpPr txBox="1">
            <a:spLocks noChangeArrowheads="1"/>
          </p:cNvSpPr>
          <p:nvPr/>
        </p:nvSpPr>
        <p:spPr bwMode="auto">
          <a:xfrm>
            <a:off x="336550" y="2565400"/>
            <a:ext cx="1365250" cy="130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058" tIns="41029" rIns="82058" bIns="41029">
            <a:spAutoFit/>
          </a:bodyPr>
          <a:lstStyle/>
          <a:p>
            <a:pPr defTabSz="1103313">
              <a:spcBef>
                <a:spcPct val="50000"/>
              </a:spcBef>
            </a:pPr>
            <a:r>
              <a:rPr lang="fr-CH" sz="2000" b="0"/>
              <a:t>How is </a:t>
            </a:r>
            <a:br>
              <a:rPr lang="fr-CH" sz="2000" b="0"/>
            </a:br>
            <a:r>
              <a:rPr lang="fr-CH" sz="2000" b="0"/>
              <a:t>the context evolving?</a:t>
            </a:r>
            <a:endParaRPr lang="en-US" sz="2000" b="0"/>
          </a:p>
        </p:txBody>
      </p:sp>
      <p:sp>
        <p:nvSpPr>
          <p:cNvPr id="108554" name="Text Box 10"/>
          <p:cNvSpPr txBox="1">
            <a:spLocks noChangeArrowheads="1"/>
          </p:cNvSpPr>
          <p:nvPr/>
        </p:nvSpPr>
        <p:spPr bwMode="auto">
          <a:xfrm>
            <a:off x="336550" y="4149725"/>
            <a:ext cx="1365250" cy="130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058" tIns="41029" rIns="82058" bIns="41029">
            <a:spAutoFit/>
          </a:bodyPr>
          <a:lstStyle/>
          <a:p>
            <a:pPr defTabSz="1103313">
              <a:spcBef>
                <a:spcPct val="50000"/>
              </a:spcBef>
            </a:pPr>
            <a:r>
              <a:rPr lang="fr-CH" sz="2000" b="0"/>
              <a:t>What to do, how and with whom?</a:t>
            </a:r>
            <a:endParaRPr lang="en-US" sz="2000" b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37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37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78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378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378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378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6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fr-FR" altLang="fr-FR" smtClean="0"/>
              <a:t>Joint GDWG-GRWG, Darmstadt, March 2014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6BFE98-7E12-47AC-962F-0FDC89FE49B7}" type="slidenum">
              <a:rPr lang="en-US" altLang="fr-FR"/>
              <a:pPr>
                <a:defRPr/>
              </a:pPr>
              <a:t>7</a:t>
            </a:fld>
            <a:endParaRPr lang="en-US" altLang="fr-FR"/>
          </a:p>
        </p:txBody>
      </p:sp>
      <p:sp>
        <p:nvSpPr>
          <p:cNvPr id="109571" name="Rectangle 2"/>
          <p:cNvSpPr>
            <a:spLocks noGrp="1"/>
          </p:cNvSpPr>
          <p:nvPr>
            <p:ph type="title"/>
          </p:nvPr>
        </p:nvSpPr>
        <p:spPr>
          <a:xfrm>
            <a:off x="430213" y="195263"/>
            <a:ext cx="8318500" cy="930275"/>
          </a:xfrm>
        </p:spPr>
        <p:txBody>
          <a:bodyPr/>
          <a:lstStyle/>
          <a:p>
            <a:r>
              <a:rPr lang="fr-CH" sz="2400" b="1" smtClean="0"/>
              <a:t>A Vision for GSICS in 2020s: </a:t>
            </a:r>
            <a:r>
              <a:rPr lang="fr-CH" sz="2400" i="1" smtClean="0">
                <a:hlinkClick r:id="rId2"/>
              </a:rPr>
              <a:t>Shaping GSICS for future challenges</a:t>
            </a:r>
            <a:endParaRPr lang="en-US" sz="2400" b="1" i="1" smtClean="0"/>
          </a:p>
        </p:txBody>
      </p:sp>
      <p:sp>
        <p:nvSpPr>
          <p:cNvPr id="109572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fr-CH" sz="2800" b="1" smtClean="0"/>
              <a:t>What is the scope of GSICS ?</a:t>
            </a:r>
          </a:p>
          <a:p>
            <a:r>
              <a:rPr lang="fr-CH" smtClean="0"/>
              <a:t>Collaborative framework among satellite operators and science teams to develop, implement and share community-agreed best practices and standards, procedures and tools …</a:t>
            </a:r>
          </a:p>
          <a:p>
            <a:pPr>
              <a:buFont typeface="Arial" charset="0"/>
              <a:buNone/>
            </a:pPr>
            <a:r>
              <a:rPr lang="fr-CH" smtClean="0"/>
              <a:t>    …to monitor, improve and harmonize the calibration of GOS environmental satellites</a:t>
            </a:r>
          </a:p>
          <a:p>
            <a:r>
              <a:rPr lang="fr-CH" b="1" smtClean="0"/>
              <a:t>Focus: systematic generation of in-orbit inter-calibration information to correct the individual calibration of Level 1 satellite data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fr-FR" altLang="fr-FR" smtClean="0"/>
              <a:t>Joint GDWG-GRWG, Darmstadt, March 2014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4ED3221-7CEE-424B-92E6-34D9C2D0AB61}" type="slidenum">
              <a:rPr lang="en-US" altLang="fr-FR"/>
              <a:pPr>
                <a:defRPr/>
              </a:pPr>
              <a:t>8</a:t>
            </a:fld>
            <a:endParaRPr lang="en-US" altLang="fr-FR"/>
          </a:p>
        </p:txBody>
      </p:sp>
      <p:sp>
        <p:nvSpPr>
          <p:cNvPr id="110595" name="Rectangle 2"/>
          <p:cNvSpPr>
            <a:spLocks noGrp="1"/>
          </p:cNvSpPr>
          <p:nvPr>
            <p:ph type="title"/>
          </p:nvPr>
        </p:nvSpPr>
        <p:spPr>
          <a:xfrm>
            <a:off x="430213" y="195263"/>
            <a:ext cx="8318500" cy="930275"/>
          </a:xfrm>
        </p:spPr>
        <p:txBody>
          <a:bodyPr/>
          <a:lstStyle/>
          <a:p>
            <a:r>
              <a:rPr lang="fr-CH" sz="2400" b="1" smtClean="0"/>
              <a:t>A Vision for GSICS in 2020s: </a:t>
            </a:r>
            <a:r>
              <a:rPr lang="fr-CH" sz="2400" i="1" smtClean="0">
                <a:hlinkClick r:id="rId2"/>
              </a:rPr>
              <a:t>Shaping GSICS for future challenges</a:t>
            </a:r>
            <a:endParaRPr lang="en-US" sz="2400" b="1" i="1" smtClean="0"/>
          </a:p>
        </p:txBody>
      </p:sp>
      <p:sp>
        <p:nvSpPr>
          <p:cNvPr id="110596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fr-CH" sz="2800" b="1" smtClean="0"/>
              <a:t>GSICS aims to enable satellite operators…</a:t>
            </a:r>
          </a:p>
          <a:p>
            <a:r>
              <a:rPr lang="fr-CH" smtClean="0"/>
              <a:t>to assess uncertainties, and to assess calibration methods</a:t>
            </a:r>
          </a:p>
          <a:p>
            <a:r>
              <a:rPr lang="fr-CH" smtClean="0"/>
              <a:t>to deliver state-of-the-art NRT calibration through correcting the « operational calibration »</a:t>
            </a:r>
          </a:p>
          <a:p>
            <a:r>
              <a:rPr lang="fr-CH" smtClean="0"/>
              <a:t>to understand and mitigate the calibration differences</a:t>
            </a:r>
          </a:p>
          <a:p>
            <a:r>
              <a:rPr lang="fr-CH" smtClean="0"/>
              <a:t>to share knowledge, development effort, test data sets, calibration references…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fr-FR" altLang="fr-FR" smtClean="0"/>
              <a:t>Joint GDWG-GRWG, Darmstadt, March 2014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CAD08F-A850-40AA-A484-26DFE61C45D5}" type="slidenum">
              <a:rPr lang="en-US" altLang="fr-FR"/>
              <a:pPr>
                <a:defRPr/>
              </a:pPr>
              <a:t>9</a:t>
            </a:fld>
            <a:endParaRPr lang="en-US" altLang="fr-FR"/>
          </a:p>
        </p:txBody>
      </p:sp>
      <p:sp>
        <p:nvSpPr>
          <p:cNvPr id="111619" name="Rectangle 2"/>
          <p:cNvSpPr>
            <a:spLocks noGrp="1"/>
          </p:cNvSpPr>
          <p:nvPr>
            <p:ph type="title"/>
          </p:nvPr>
        </p:nvSpPr>
        <p:spPr>
          <a:xfrm>
            <a:off x="430213" y="195263"/>
            <a:ext cx="8318500" cy="930275"/>
          </a:xfrm>
        </p:spPr>
        <p:txBody>
          <a:bodyPr/>
          <a:lstStyle/>
          <a:p>
            <a:r>
              <a:rPr lang="fr-CH" sz="2400" b="1" smtClean="0"/>
              <a:t>A Vision for GSICS in 2020s: </a:t>
            </a:r>
            <a:r>
              <a:rPr lang="fr-CH" sz="2400" i="1" smtClean="0">
                <a:hlinkClick r:id="rId2"/>
              </a:rPr>
              <a:t>Shaping GSICS for future challenges</a:t>
            </a:r>
            <a:endParaRPr lang="en-US" sz="2400" b="1" i="1" smtClean="0"/>
          </a:p>
        </p:txBody>
      </p:sp>
      <p:sp>
        <p:nvSpPr>
          <p:cNvPr id="111620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fr-CH" sz="2800" b="1" smtClean="0"/>
              <a:t>GSICS benefits to users and WMO programmes</a:t>
            </a:r>
          </a:p>
          <a:p>
            <a:r>
              <a:rPr lang="fr-CH" smtClean="0"/>
              <a:t>Time-consistent data series for climate monitoring</a:t>
            </a:r>
          </a:p>
          <a:p>
            <a:r>
              <a:rPr lang="fr-CH" smtClean="0"/>
              <a:t>Consistent multi-satellite data for composite products</a:t>
            </a:r>
          </a:p>
          <a:p>
            <a:r>
              <a:rPr lang="fr-CH" smtClean="0"/>
              <a:t>Error characterization for NWP</a:t>
            </a:r>
          </a:p>
          <a:p>
            <a:r>
              <a:rPr lang="fr-CH" smtClean="0"/>
              <a:t>Enable integration of observation systems (WIGOS)</a:t>
            </a:r>
          </a:p>
          <a:p>
            <a:r>
              <a:rPr lang="fr-CH" smtClean="0"/>
              <a:t>Traceability and comparability  for the Architecture for Climate Monitoring from Space, supports GCOS, SCOPE-CM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 Theme">
      <a:majorFont>
        <a:latin typeface="Calibri"/>
        <a:ea typeface=""/>
        <a:cs typeface="Arial"/>
      </a:majorFont>
      <a:minorFont>
        <a:latin typeface="Calibri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2_Office Theme">
  <a:themeElements>
    <a:clrScheme name="2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2_Office Theme">
      <a:majorFont>
        <a:latin typeface="Calibri"/>
        <a:ea typeface=""/>
        <a:cs typeface="Arial"/>
      </a:majorFont>
      <a:minorFont>
        <a:latin typeface="Calibri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1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dèle par défaut">
  <a:themeElements>
    <a:clrScheme name="Modèle par défaut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odèle par défaut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Modèle par défaut">
  <a:themeElements>
    <a:clrScheme name="Modèle par défaut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odèle par défaut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1_WMO Template">
  <a:themeElements>
    <a:clrScheme name="WMO 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WMO Templat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WMO 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MO 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MO 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MO 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MO 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MO 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MO 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MO Template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000066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3_Modèle par défaut">
  <a:themeElements>
    <a:clrScheme name="Modèle par défaut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odèle par défaut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1_WMO_PPT_standard">
  <a:themeElements>
    <a:clrScheme name="1_WMO_PPT_standard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WMO_PPT_standard">
      <a:majorFont>
        <a:latin typeface="Arial Narrow"/>
        <a:ea typeface=""/>
        <a:cs typeface="Arial"/>
      </a:majorFont>
      <a:minorFont>
        <a:latin typeface="Arial Narrow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WMO_PPT_standard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WMO_PPT_standard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WMO_PPT_standard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WMO_PPT_standard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WMO_PPT_standard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WMO_PPT_standard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WMO_PPT_standard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WMO_PPT_standard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WMO_PPT_standard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WMO_PPT_standard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WMO_PPT_standard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WMO_PPT_standard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1_Office Theme">
  <a:themeElements>
    <a:clrScheme name="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 Theme">
      <a:majorFont>
        <a:latin typeface="Calibri"/>
        <a:ea typeface=""/>
        <a:cs typeface="Arial"/>
      </a:majorFont>
      <a:minorFont>
        <a:latin typeface="Calibri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Small NPOESS Logo power point">
  <a:themeElements>
    <a:clrScheme name="Small NPOESS Logo power poin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mall NPOESS Logo power point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fr-FR" sz="16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fr-FR" sz="16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Small NPOESS Logo power poin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all NPOESS Logo power poin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all NPOESS Logo power poin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all NPOESS Logo power poin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all NPOESS Logo power poin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all NPOESS Logo power poin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all NPOESS Logo power poin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all NPOESS Logo power poin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all NPOESS Logo power poin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all NPOESS Logo power poin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all NPOESS Logo power poin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all NPOESS Logo power poin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2_WMO_PPT_standard">
  <a:themeElements>
    <a:clrScheme name="1_WMO_PPT_standard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_WMO_PPT_standard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WMO_PPT_standard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WMO_PPT_standard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WMO_PPT_standard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WMO_PPT_standard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WMO_PPT_standard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WMO_PPT_standard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WMO_PPT_standard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WMO_PPT_standard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WMO_PPT_standard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WMO_PPT_standard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WMO_PPT_standard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WMO_PPT_standard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1795</TotalTime>
  <Words>1066</Words>
  <Application>Microsoft Office PowerPoint</Application>
  <PresentationFormat>On-screen Show (4:3)</PresentationFormat>
  <Paragraphs>178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10</vt:i4>
      </vt:variant>
      <vt:variant>
        <vt:lpstr>Slide Titles</vt:lpstr>
      </vt:variant>
      <vt:variant>
        <vt:i4>18</vt:i4>
      </vt:variant>
    </vt:vector>
  </HeadingPairs>
  <TitlesOfParts>
    <vt:vector size="28" baseType="lpstr">
      <vt:lpstr>Office Theme</vt:lpstr>
      <vt:lpstr>Modèle par défaut</vt:lpstr>
      <vt:lpstr>2_Modèle par défaut</vt:lpstr>
      <vt:lpstr>1_WMO Template</vt:lpstr>
      <vt:lpstr>3_Modèle par défaut</vt:lpstr>
      <vt:lpstr>1_WMO_PPT_standard</vt:lpstr>
      <vt:lpstr>1_Office Theme</vt:lpstr>
      <vt:lpstr>Small NPOESS Logo power point</vt:lpstr>
      <vt:lpstr>2_WMO_PPT_standard</vt:lpstr>
      <vt:lpstr>2_Office Theme</vt:lpstr>
      <vt:lpstr>Outcome of the 14th meeting of the GSICS Executive Panel (Tokyo, 15-16 July 2013)  Vision for GSICS in the 2020s  Joint GDWG-GRWG meeting, Darmstadt, March 2014</vt:lpstr>
      <vt:lpstr>Executive Panel Meeting Background</vt:lpstr>
      <vt:lpstr>Participants in GSICS EP-14</vt:lpstr>
      <vt:lpstr>Discussion highlights (1)  General matters</vt:lpstr>
      <vt:lpstr>Discussion highlights  (2)  GCOS</vt:lpstr>
      <vt:lpstr>Discussion highlights  (3)  Vision of GSICS in 2020s « Shaping GSICS to meet future challenges »</vt:lpstr>
      <vt:lpstr>A Vision for GSICS in 2020s: Shaping GSICS for future challenges</vt:lpstr>
      <vt:lpstr>A Vision for GSICS in 2020s: Shaping GSICS for future challenges</vt:lpstr>
      <vt:lpstr>A Vision for GSICS in 2020s: Shaping GSICS for future challenges</vt:lpstr>
      <vt:lpstr>A Vision for GSICS in 2020s: Shaping GSICS for future challenges</vt:lpstr>
      <vt:lpstr>A Vision for GSICS in 2020s: Shaping GSICS for future challenges</vt:lpstr>
      <vt:lpstr>A Vision for GSICS in 2020s: Shaping GSICS for future challenges</vt:lpstr>
      <vt:lpstr>A Vision for GSICS in 2020s: Shaping GSICS for future challenges</vt:lpstr>
      <vt:lpstr>A Vision for GSICS in 2020s: Shaping GSICS for future challenges</vt:lpstr>
      <vt:lpstr>A Vision for GSICS in 2020s: Shaping GSICS for future challenges</vt:lpstr>
      <vt:lpstr>A Vision for GSICS in 2020s: Shaping GSICS for future challenges</vt:lpstr>
      <vt:lpstr>Update on GSICS leadership</vt:lpstr>
      <vt:lpstr>Slide 18</vt:lpstr>
    </vt:vector>
  </TitlesOfParts>
  <Company>wmo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GSICS-EP-14 outcome</dc:title>
  <dc:subject>GDWG-GRWG meeting</dc:subject>
  <dc:creator>jlafeuille</dc:creator>
  <cp:lastModifiedBy>HewisonT</cp:lastModifiedBy>
  <cp:revision>83</cp:revision>
  <dcterms:created xsi:type="dcterms:W3CDTF">2013-03-15T11:36:42Z</dcterms:created>
  <dcterms:modified xsi:type="dcterms:W3CDTF">2014-03-23T13:53:31Z</dcterms:modified>
</cp:coreProperties>
</file>