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29"/>
  </p:notesMasterIdLst>
  <p:handoutMasterIdLst>
    <p:handoutMasterId r:id="rId30"/>
  </p:handoutMasterIdLst>
  <p:sldIdLst>
    <p:sldId id="256" r:id="rId2"/>
    <p:sldId id="587" r:id="rId3"/>
    <p:sldId id="589" r:id="rId4"/>
    <p:sldId id="592" r:id="rId5"/>
    <p:sldId id="593" r:id="rId6"/>
    <p:sldId id="594" r:id="rId7"/>
    <p:sldId id="595" r:id="rId8"/>
    <p:sldId id="597" r:id="rId9"/>
    <p:sldId id="614" r:id="rId10"/>
    <p:sldId id="611" r:id="rId11"/>
    <p:sldId id="610" r:id="rId12"/>
    <p:sldId id="615" r:id="rId13"/>
    <p:sldId id="598" r:id="rId14"/>
    <p:sldId id="621" r:id="rId15"/>
    <p:sldId id="616" r:id="rId16"/>
    <p:sldId id="622" r:id="rId17"/>
    <p:sldId id="623" r:id="rId18"/>
    <p:sldId id="599" r:id="rId19"/>
    <p:sldId id="607" r:id="rId20"/>
    <p:sldId id="600" r:id="rId21"/>
    <p:sldId id="609" r:id="rId22"/>
    <p:sldId id="612" r:id="rId23"/>
    <p:sldId id="613" r:id="rId24"/>
    <p:sldId id="617" r:id="rId25"/>
    <p:sldId id="618" r:id="rId26"/>
    <p:sldId id="619" r:id="rId27"/>
    <p:sldId id="620" r:id="rId28"/>
  </p:sldIdLst>
  <p:sldSz cx="9906000" cy="6858000" type="A4"/>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E5000"/>
    <a:srgbClr val="00205B"/>
    <a:srgbClr val="00B5E2"/>
    <a:srgbClr val="C5B9AC"/>
    <a:srgbClr val="CB333B"/>
    <a:srgbClr val="FEDB00"/>
    <a:srgbClr val="968C83"/>
    <a:srgbClr val="99C2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90299" autoAdjust="0"/>
  </p:normalViewPr>
  <p:slideViewPr>
    <p:cSldViewPr snapToGrid="0">
      <p:cViewPr>
        <p:scale>
          <a:sx n="90" d="100"/>
          <a:sy n="90" d="100"/>
        </p:scale>
        <p:origin x="-2352" y="-456"/>
      </p:cViewPr>
      <p:guideLst>
        <p:guide orient="horz" pos="1164"/>
        <p:guide orient="horz" pos="1410"/>
        <p:guide orient="horz" pos="2715"/>
        <p:guide orient="horz" pos="2389"/>
        <p:guide orient="horz" pos="2064"/>
        <p:guide orient="horz" pos="1735"/>
        <p:guide orient="horz" pos="3369"/>
        <p:guide orient="horz" pos="3698"/>
        <p:guide pos="4214"/>
        <p:guide pos="196"/>
        <p:guide pos="1552"/>
        <p:guide pos="4879"/>
        <p:guide pos="5556"/>
        <p:guide pos="2235"/>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5430"/>
    </p:cViewPr>
  </p:sorterViewPr>
  <p:notesViewPr>
    <p:cSldViewPr snapToGrid="0">
      <p:cViewPr varScale="1">
        <p:scale>
          <a:sx n="82" d="100"/>
          <a:sy n="82" d="100"/>
        </p:scale>
        <p:origin x="-3954" y="-78"/>
      </p:cViewPr>
      <p:guideLst>
        <p:guide orient="horz" pos="4525"/>
        <p:guide pos="3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074738" y="1074738"/>
            <a:ext cx="7781925"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2</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 =  applied gain</a:t>
            </a:r>
            <a:r>
              <a:rPr lang="en-GB" baseline="0" dirty="0" smtClean="0"/>
              <a:t> number associated to the electronic gain G</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DCC targets seem to be the most promising and could, in addition to the inter-band calibration, be used for multi-temporal and even cross-calibration. However there will be restriction for the use of the DCC in the SWIR channels. This has to be confirmed with sensitivity studies for the SWIR as the cloud reflectance dramatically decreases at longer wavelengths. The sun-glint targets could benefit from information (e.g. ocean roughness, wind speed) provided by other EPS-SG instrument like SCA. Improvements are expected e.g. on the Rayleigh scattering method or the calibration over desert sites and Antarctica. Regarding the current 3MI timeframe, i.e. horizon 2020-2040, the evolution of the scientific knowledge could allow performing an absolute calibration over the full 3MI spectral range with an accuracy close to 2% (depending on the wavelength). Adding multi-temporal calibration information will even allow for an accuracy slightly better than 1% (also depending on the wavelength).</a:t>
            </a:r>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17</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18</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0">
          <a:blip r:embed="rId3" cstate="print">
            <a:lum/>
          </a:blip>
          <a:srcRect/>
          <a:stretch>
            <a:fillRect b="-5000"/>
          </a:stretch>
        </a:blipFill>
        <a:effectLst/>
      </p:bgPr>
    </p:bg>
    <p:spTree>
      <p:nvGrpSpPr>
        <p:cNvPr id="1" name=""/>
        <p:cNvGrpSpPr/>
        <p:nvPr/>
      </p:nvGrpSpPr>
      <p:grpSpPr>
        <a:xfrm>
          <a:off x="0" y="0"/>
          <a:ext cx="0" cy="0"/>
          <a:chOff x="0" y="0"/>
          <a:chExt cx="0" cy="0"/>
        </a:xfrm>
      </p:grpSpPr>
      <p:grpSp>
        <p:nvGrpSpPr>
          <p:cNvPr id="253" name="Group 252"/>
          <p:cNvGrpSpPr/>
          <p:nvPr userDrawn="1"/>
        </p:nvGrpSpPr>
        <p:grpSpPr>
          <a:xfrm>
            <a:off x="369889" y="6638100"/>
            <a:ext cx="6754812" cy="110355"/>
            <a:chOff x="369888" y="6619868"/>
            <a:chExt cx="7870825" cy="128587"/>
          </a:xfrm>
        </p:grpSpPr>
        <p:grpSp>
          <p:nvGrpSpPr>
            <p:cNvPr id="2" name="Group 4"/>
            <p:cNvGrpSpPr>
              <a:grpSpLocks/>
            </p:cNvGrpSpPr>
            <p:nvPr userDrawn="1"/>
          </p:nvGrpSpPr>
          <p:grpSpPr bwMode="auto">
            <a:xfrm>
              <a:off x="5791059" y="6619868"/>
              <a:ext cx="192235" cy="127021"/>
              <a:chOff x="4182" y="1087"/>
              <a:chExt cx="238" cy="162"/>
            </a:xfrm>
          </p:grpSpPr>
          <p:sp>
            <p:nvSpPr>
              <p:cNvPr id="236"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237"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238"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239"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240"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241"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242"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243"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244"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245"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6" name="Group 16"/>
            <p:cNvGrpSpPr>
              <a:grpSpLocks/>
            </p:cNvGrpSpPr>
            <p:nvPr userDrawn="1"/>
          </p:nvGrpSpPr>
          <p:grpSpPr bwMode="auto">
            <a:xfrm>
              <a:off x="1849301" y="6619868"/>
              <a:ext cx="190640" cy="123854"/>
              <a:chOff x="1116" y="1646"/>
              <a:chExt cx="245" cy="151"/>
            </a:xfrm>
          </p:grpSpPr>
          <p:sp>
            <p:nvSpPr>
              <p:cNvPr id="233"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234"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235"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7" name="Group 20"/>
            <p:cNvGrpSpPr>
              <a:grpSpLocks/>
            </p:cNvGrpSpPr>
            <p:nvPr userDrawn="1"/>
          </p:nvGrpSpPr>
          <p:grpSpPr bwMode="auto">
            <a:xfrm>
              <a:off x="3582869" y="6619868"/>
              <a:ext cx="190266" cy="122251"/>
              <a:chOff x="1117" y="2897"/>
              <a:chExt cx="243" cy="157"/>
            </a:xfrm>
          </p:grpSpPr>
          <p:sp>
            <p:nvSpPr>
              <p:cNvPr id="229"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230"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231"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232"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9" name="Group 25"/>
            <p:cNvGrpSpPr>
              <a:grpSpLocks/>
            </p:cNvGrpSpPr>
            <p:nvPr userDrawn="1"/>
          </p:nvGrpSpPr>
          <p:grpSpPr bwMode="auto">
            <a:xfrm>
              <a:off x="3337148" y="6619868"/>
              <a:ext cx="190266" cy="122251"/>
              <a:chOff x="1118" y="2646"/>
              <a:chExt cx="243" cy="157"/>
            </a:xfrm>
          </p:grpSpPr>
          <p:sp>
            <p:nvSpPr>
              <p:cNvPr id="225"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226"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227"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228"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10" name="Group 30"/>
            <p:cNvGrpSpPr>
              <a:grpSpLocks/>
            </p:cNvGrpSpPr>
            <p:nvPr userDrawn="1"/>
          </p:nvGrpSpPr>
          <p:grpSpPr bwMode="auto">
            <a:xfrm>
              <a:off x="2341600" y="6619868"/>
              <a:ext cx="190266" cy="121877"/>
              <a:chOff x="1117" y="2143"/>
              <a:chExt cx="243" cy="155"/>
            </a:xfrm>
          </p:grpSpPr>
          <p:sp>
            <p:nvSpPr>
              <p:cNvPr id="221"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222"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223"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224"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11" name="Group 35"/>
            <p:cNvGrpSpPr>
              <a:grpSpLocks/>
            </p:cNvGrpSpPr>
            <p:nvPr userDrawn="1"/>
          </p:nvGrpSpPr>
          <p:grpSpPr bwMode="auto">
            <a:xfrm>
              <a:off x="2095245" y="6619868"/>
              <a:ext cx="190266" cy="121877"/>
              <a:chOff x="1117" y="1892"/>
              <a:chExt cx="243" cy="155"/>
            </a:xfrm>
          </p:grpSpPr>
          <p:sp>
            <p:nvSpPr>
              <p:cNvPr id="217"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218"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219"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220"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12" name="Group 255"/>
            <p:cNvGrpSpPr>
              <a:grpSpLocks/>
            </p:cNvGrpSpPr>
            <p:nvPr userDrawn="1"/>
          </p:nvGrpSpPr>
          <p:grpSpPr bwMode="auto">
            <a:xfrm>
              <a:off x="1357313" y="6619868"/>
              <a:ext cx="190500" cy="123825"/>
              <a:chOff x="7106991" y="2034190"/>
              <a:chExt cx="255683" cy="163929"/>
            </a:xfrm>
          </p:grpSpPr>
          <p:sp>
            <p:nvSpPr>
              <p:cNvPr id="215"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216"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13" name="Group 254"/>
            <p:cNvGrpSpPr>
              <a:grpSpLocks/>
            </p:cNvGrpSpPr>
            <p:nvPr userDrawn="1"/>
          </p:nvGrpSpPr>
          <p:grpSpPr bwMode="auto">
            <a:xfrm>
              <a:off x="615950" y="6619868"/>
              <a:ext cx="190500" cy="128587"/>
              <a:chOff x="6341261" y="2034186"/>
              <a:chExt cx="254095" cy="170190"/>
            </a:xfrm>
          </p:grpSpPr>
          <p:sp>
            <p:nvSpPr>
              <p:cNvPr id="212" name="Freeform 211"/>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213" name="Freeform 212"/>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214" name="Freeform 213"/>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14" name="Group 49"/>
            <p:cNvGrpSpPr>
              <a:grpSpLocks/>
            </p:cNvGrpSpPr>
            <p:nvPr userDrawn="1"/>
          </p:nvGrpSpPr>
          <p:grpSpPr bwMode="auto">
            <a:xfrm>
              <a:off x="369888" y="6619868"/>
              <a:ext cx="190640" cy="123854"/>
              <a:chOff x="529" y="1166"/>
              <a:chExt cx="245" cy="157"/>
            </a:xfrm>
          </p:grpSpPr>
          <p:sp>
            <p:nvSpPr>
              <p:cNvPr id="208"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209"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210"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211"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15" name="Group 54"/>
            <p:cNvGrpSpPr>
              <a:grpSpLocks/>
            </p:cNvGrpSpPr>
            <p:nvPr userDrawn="1"/>
          </p:nvGrpSpPr>
          <p:grpSpPr bwMode="auto">
            <a:xfrm>
              <a:off x="2587952" y="6619868"/>
              <a:ext cx="191832" cy="123854"/>
              <a:chOff x="1117" y="2394"/>
              <a:chExt cx="245" cy="157"/>
            </a:xfrm>
          </p:grpSpPr>
          <p:sp>
            <p:nvSpPr>
              <p:cNvPr id="197"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198"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199"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200"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201"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202"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203"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204"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205"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206"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207"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16" name="Group 66"/>
            <p:cNvGrpSpPr>
              <a:grpSpLocks/>
            </p:cNvGrpSpPr>
            <p:nvPr userDrawn="1"/>
          </p:nvGrpSpPr>
          <p:grpSpPr bwMode="auto">
            <a:xfrm>
              <a:off x="7266065" y="6619868"/>
              <a:ext cx="193805" cy="122665"/>
              <a:chOff x="1592" y="2897"/>
              <a:chExt cx="247" cy="156"/>
            </a:xfrm>
          </p:grpSpPr>
          <p:sp>
            <p:nvSpPr>
              <p:cNvPr id="182"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183"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184"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185"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186"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187"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188"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189"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190"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191"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192"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193"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194"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195"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196"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7" name="Group 82"/>
            <p:cNvGrpSpPr>
              <a:grpSpLocks/>
            </p:cNvGrpSpPr>
            <p:nvPr userDrawn="1"/>
          </p:nvGrpSpPr>
          <p:grpSpPr bwMode="auto">
            <a:xfrm>
              <a:off x="6770593" y="6619868"/>
              <a:ext cx="191829" cy="121883"/>
              <a:chOff x="1778" y="2004"/>
              <a:chExt cx="246" cy="156"/>
            </a:xfrm>
          </p:grpSpPr>
          <p:sp>
            <p:nvSpPr>
              <p:cNvPr id="179"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180"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181"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8" name="Group 86"/>
            <p:cNvGrpSpPr>
              <a:grpSpLocks/>
            </p:cNvGrpSpPr>
            <p:nvPr userDrawn="1"/>
          </p:nvGrpSpPr>
          <p:grpSpPr bwMode="auto">
            <a:xfrm>
              <a:off x="6527589" y="6619868"/>
              <a:ext cx="191412" cy="122665"/>
              <a:chOff x="1592" y="2143"/>
              <a:chExt cx="247" cy="156"/>
            </a:xfrm>
          </p:grpSpPr>
          <p:sp>
            <p:nvSpPr>
              <p:cNvPr id="173"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174"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175"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176"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177"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178"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9" name="Group 93"/>
            <p:cNvGrpSpPr>
              <a:grpSpLocks/>
            </p:cNvGrpSpPr>
            <p:nvPr userDrawn="1"/>
          </p:nvGrpSpPr>
          <p:grpSpPr bwMode="auto">
            <a:xfrm>
              <a:off x="6283384" y="6619868"/>
              <a:ext cx="190269" cy="122665"/>
              <a:chOff x="1593" y="1897"/>
              <a:chExt cx="244" cy="157"/>
            </a:xfrm>
          </p:grpSpPr>
          <p:sp>
            <p:nvSpPr>
              <p:cNvPr id="169"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170"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71"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172"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0" name="Group 98"/>
            <p:cNvGrpSpPr>
              <a:grpSpLocks/>
            </p:cNvGrpSpPr>
            <p:nvPr userDrawn="1"/>
          </p:nvGrpSpPr>
          <p:grpSpPr bwMode="auto">
            <a:xfrm>
              <a:off x="5284697" y="6619868"/>
              <a:ext cx="192609" cy="122251"/>
              <a:chOff x="1778" y="1164"/>
              <a:chExt cx="247" cy="157"/>
            </a:xfrm>
          </p:grpSpPr>
          <p:sp>
            <p:nvSpPr>
              <p:cNvPr id="120"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121"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122"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123"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124"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125"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126"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127"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128"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129"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130"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131"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132"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133"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134"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135"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136"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137"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138"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139"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140"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141"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142"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143"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144"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145"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146"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147"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148"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149"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150"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51"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152"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53"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54"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55"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56"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157"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158"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159"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160"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161"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162"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163"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164"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165"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166"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67"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68"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21" name="Group 148"/>
            <p:cNvGrpSpPr>
              <a:grpSpLocks/>
            </p:cNvGrpSpPr>
            <p:nvPr userDrawn="1"/>
          </p:nvGrpSpPr>
          <p:grpSpPr bwMode="auto">
            <a:xfrm>
              <a:off x="4792854" y="6619868"/>
              <a:ext cx="192235" cy="122665"/>
              <a:chOff x="1595" y="1394"/>
              <a:chExt cx="245" cy="157"/>
            </a:xfrm>
          </p:grpSpPr>
          <p:sp>
            <p:nvSpPr>
              <p:cNvPr id="113"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14"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115"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116"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117"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118"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119"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2" name="Group 156"/>
            <p:cNvGrpSpPr>
              <a:grpSpLocks/>
            </p:cNvGrpSpPr>
            <p:nvPr userDrawn="1"/>
          </p:nvGrpSpPr>
          <p:grpSpPr bwMode="auto">
            <a:xfrm>
              <a:off x="4544782" y="6619868"/>
              <a:ext cx="190269" cy="122665"/>
              <a:chOff x="1593" y="1143"/>
              <a:chExt cx="244" cy="157"/>
            </a:xfrm>
          </p:grpSpPr>
          <p:sp>
            <p:nvSpPr>
              <p:cNvPr id="109"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10"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11"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112"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3" name="Group 161"/>
            <p:cNvGrpSpPr>
              <a:grpSpLocks/>
            </p:cNvGrpSpPr>
            <p:nvPr userDrawn="1"/>
          </p:nvGrpSpPr>
          <p:grpSpPr bwMode="auto">
            <a:xfrm>
              <a:off x="4070348" y="6619868"/>
              <a:ext cx="191829" cy="122251"/>
              <a:chOff x="1592" y="892"/>
              <a:chExt cx="246" cy="157"/>
            </a:xfrm>
          </p:grpSpPr>
          <p:sp>
            <p:nvSpPr>
              <p:cNvPr id="105"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106"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107"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108"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26" name="Object 166"/>
            <p:cNvGraphicFramePr>
              <a:graphicFrameLocks noChangeAspect="1"/>
            </p:cNvGraphicFramePr>
            <p:nvPr/>
          </p:nvGraphicFramePr>
          <p:xfrm>
            <a:off x="7017128" y="6619868"/>
            <a:ext cx="195796" cy="127427"/>
          </p:xfrm>
          <a:graphic>
            <a:graphicData uri="http://schemas.openxmlformats.org/presentationml/2006/ole">
              <p:oleObj spid="_x0000_s363522" name="Clip" r:id="rId4" imgW="3809524" imgH="2619048" progId="">
                <p:embed/>
              </p:oleObj>
            </a:graphicData>
          </a:graphic>
        </p:graphicFrame>
        <p:grpSp>
          <p:nvGrpSpPr>
            <p:cNvPr id="24" name="Group 185"/>
            <p:cNvGrpSpPr>
              <a:grpSpLocks/>
            </p:cNvGrpSpPr>
            <p:nvPr userDrawn="1"/>
          </p:nvGrpSpPr>
          <p:grpSpPr bwMode="auto">
            <a:xfrm>
              <a:off x="863803" y="6619868"/>
              <a:ext cx="192235" cy="122228"/>
              <a:chOff x="4187" y="1590"/>
              <a:chExt cx="238" cy="162"/>
            </a:xfrm>
          </p:grpSpPr>
          <p:sp>
            <p:nvSpPr>
              <p:cNvPr id="78"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79"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80"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81"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82"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83"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84"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85"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86"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87"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88"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89"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90"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91"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92"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93"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94"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95"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96"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97"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98"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99"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100"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101"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102"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103"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104"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 name="Group 256"/>
            <p:cNvGrpSpPr>
              <a:grpSpLocks/>
            </p:cNvGrpSpPr>
            <p:nvPr userDrawn="1"/>
          </p:nvGrpSpPr>
          <p:grpSpPr bwMode="auto">
            <a:xfrm>
              <a:off x="5038865" y="6619868"/>
              <a:ext cx="190500" cy="123825"/>
              <a:chOff x="7877798" y="2333052"/>
              <a:chExt cx="253806" cy="164973"/>
            </a:xfrm>
          </p:grpSpPr>
          <p:sp>
            <p:nvSpPr>
              <p:cNvPr id="76"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77"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27" name="Group 223"/>
            <p:cNvGrpSpPr>
              <a:grpSpLocks/>
            </p:cNvGrpSpPr>
            <p:nvPr userDrawn="1"/>
          </p:nvGrpSpPr>
          <p:grpSpPr bwMode="auto">
            <a:xfrm>
              <a:off x="2846569" y="6619868"/>
              <a:ext cx="192235" cy="122227"/>
              <a:chOff x="4184" y="1339"/>
              <a:chExt cx="238" cy="162"/>
            </a:xfrm>
          </p:grpSpPr>
          <p:sp>
            <p:nvSpPr>
              <p:cNvPr id="72"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73"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74"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75"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8" name="Group 228"/>
            <p:cNvGrpSpPr>
              <a:grpSpLocks/>
            </p:cNvGrpSpPr>
            <p:nvPr userDrawn="1"/>
          </p:nvGrpSpPr>
          <p:grpSpPr bwMode="auto">
            <a:xfrm>
              <a:off x="6037223" y="6619868"/>
              <a:ext cx="192235" cy="127020"/>
              <a:chOff x="4188" y="2157"/>
              <a:chExt cx="238" cy="162"/>
            </a:xfrm>
          </p:grpSpPr>
          <p:sp>
            <p:nvSpPr>
              <p:cNvPr id="59"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60"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61"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62"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63"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64"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65"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66"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67"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68"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69"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70"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71"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31" name="Object 252"/>
            <p:cNvGraphicFramePr>
              <a:graphicFrameLocks noChangeAspect="1"/>
            </p:cNvGraphicFramePr>
            <p:nvPr/>
          </p:nvGraphicFramePr>
          <p:xfrm>
            <a:off x="3829370" y="6619868"/>
            <a:ext cx="186303" cy="121473"/>
          </p:xfrm>
          <a:graphic>
            <a:graphicData uri="http://schemas.openxmlformats.org/presentationml/2006/ole">
              <p:oleObj spid="_x0000_s363523" name="Clip" r:id="rId5" imgW="2835360" imgH="1920600" progId="">
                <p:embed/>
              </p:oleObj>
            </a:graphicData>
          </a:graphic>
        </p:graphicFrame>
        <p:grpSp>
          <p:nvGrpSpPr>
            <p:cNvPr id="29" name="Group 214"/>
            <p:cNvGrpSpPr>
              <a:grpSpLocks/>
            </p:cNvGrpSpPr>
            <p:nvPr userDrawn="1"/>
          </p:nvGrpSpPr>
          <p:grpSpPr bwMode="auto">
            <a:xfrm>
              <a:off x="5544081" y="6619868"/>
              <a:ext cx="193851" cy="123854"/>
              <a:chOff x="4187" y="2402"/>
              <a:chExt cx="240" cy="161"/>
            </a:xfrm>
          </p:grpSpPr>
          <p:sp>
            <p:nvSpPr>
              <p:cNvPr id="55"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56"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57"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58"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30" name="Group 38"/>
            <p:cNvGrpSpPr>
              <a:grpSpLocks/>
            </p:cNvGrpSpPr>
            <p:nvPr userDrawn="1"/>
          </p:nvGrpSpPr>
          <p:grpSpPr bwMode="auto">
            <a:xfrm>
              <a:off x="1109726" y="6619868"/>
              <a:ext cx="192235" cy="122256"/>
              <a:chOff x="528" y="1773"/>
              <a:chExt cx="246" cy="156"/>
            </a:xfrm>
          </p:grpSpPr>
          <p:sp>
            <p:nvSpPr>
              <p:cNvPr id="51"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52"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53"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54"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248" name="Group 253"/>
            <p:cNvGrpSpPr>
              <a:grpSpLocks/>
            </p:cNvGrpSpPr>
            <p:nvPr userDrawn="1"/>
          </p:nvGrpSpPr>
          <p:grpSpPr bwMode="auto">
            <a:xfrm>
              <a:off x="7785664" y="6619868"/>
              <a:ext cx="190246" cy="122665"/>
              <a:chOff x="528" y="1164"/>
              <a:chExt cx="237" cy="157"/>
            </a:xfrm>
          </p:grpSpPr>
          <p:sp>
            <p:nvSpPr>
              <p:cNvPr id="47"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8"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9"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50"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grpSp>
        <p:pic>
          <p:nvPicPr>
            <p:cNvPr id="35" name="Picture 268"/>
            <p:cNvPicPr>
              <a:picLocks noChangeAspect="1" noChangeArrowheads="1"/>
            </p:cNvPicPr>
            <p:nvPr userDrawn="1"/>
          </p:nvPicPr>
          <p:blipFill>
            <a:blip r:embed="rId6" cstate="print"/>
            <a:srcRect/>
            <a:stretch>
              <a:fillRect/>
            </a:stretch>
          </p:blipFill>
          <p:spPr bwMode="auto">
            <a:xfrm>
              <a:off x="3096021" y="6619868"/>
              <a:ext cx="194609" cy="127427"/>
            </a:xfrm>
            <a:prstGeom prst="rect">
              <a:avLst/>
            </a:prstGeom>
            <a:noFill/>
            <a:ln w="9525">
              <a:noFill/>
              <a:miter lim="800000"/>
              <a:headEnd/>
              <a:tailEnd/>
            </a:ln>
          </p:spPr>
        </p:pic>
        <p:grpSp>
          <p:nvGrpSpPr>
            <p:cNvPr id="249" name="Group 269"/>
            <p:cNvGrpSpPr>
              <a:grpSpLocks noChangeAspect="1"/>
            </p:cNvGrpSpPr>
            <p:nvPr userDrawn="1"/>
          </p:nvGrpSpPr>
          <p:grpSpPr bwMode="auto">
            <a:xfrm>
              <a:off x="4312221" y="6619868"/>
              <a:ext cx="187075" cy="119869"/>
              <a:chOff x="4214" y="2064"/>
              <a:chExt cx="242" cy="157"/>
            </a:xfrm>
          </p:grpSpPr>
          <p:sp>
            <p:nvSpPr>
              <p:cNvPr id="43"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p>
            </p:txBody>
          </p:sp>
          <p:sp>
            <p:nvSpPr>
              <p:cNvPr id="44"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p>
            </p:txBody>
          </p:sp>
          <p:sp>
            <p:nvSpPr>
              <p:cNvPr id="45"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p>
            </p:txBody>
          </p:sp>
          <p:sp>
            <p:nvSpPr>
              <p:cNvPr id="46"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p>
            </p:txBody>
          </p:sp>
        </p:grpSp>
        <p:grpSp>
          <p:nvGrpSpPr>
            <p:cNvPr id="250" name="Group 242"/>
            <p:cNvGrpSpPr>
              <a:grpSpLocks/>
            </p:cNvGrpSpPr>
            <p:nvPr userDrawn="1"/>
          </p:nvGrpSpPr>
          <p:grpSpPr bwMode="auto">
            <a:xfrm>
              <a:off x="1598659" y="6619868"/>
              <a:ext cx="190272" cy="121887"/>
              <a:chOff x="5555" y="2058"/>
              <a:chExt cx="245" cy="157"/>
            </a:xfrm>
          </p:grpSpPr>
          <p:sp>
            <p:nvSpPr>
              <p:cNvPr id="39"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40"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41"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42"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pic>
          <p:nvPicPr>
            <p:cNvPr id="38" name="Picture 3"/>
            <p:cNvPicPr>
              <a:picLocks noChangeAspect="1" noChangeArrowheads="1"/>
            </p:cNvPicPr>
            <p:nvPr userDrawn="1"/>
          </p:nvPicPr>
          <p:blipFill>
            <a:blip r:embed="rId7" cstate="print"/>
            <a:srcRect/>
            <a:stretch>
              <a:fillRect/>
            </a:stretch>
          </p:blipFill>
          <p:spPr bwMode="auto">
            <a:xfrm>
              <a:off x="8048478" y="6619868"/>
              <a:ext cx="192235" cy="123854"/>
            </a:xfrm>
            <a:prstGeom prst="rect">
              <a:avLst/>
            </a:prstGeom>
            <a:noFill/>
            <a:ln w="9525">
              <a:noFill/>
              <a:miter lim="800000"/>
              <a:headEnd/>
              <a:tailEnd/>
            </a:ln>
          </p:spPr>
        </p:pic>
      </p:grpSp>
      <p:sp>
        <p:nvSpPr>
          <p:cNvPr id="246" name="Rectangle 61"/>
          <p:cNvSpPr>
            <a:spLocks noChangeArrowheads="1"/>
          </p:cNvSpPr>
          <p:nvPr userDrawn="1"/>
        </p:nvSpPr>
        <p:spPr bwMode="auto">
          <a:xfrm>
            <a:off x="627063" y="180975"/>
            <a:ext cx="2981585" cy="138499"/>
          </a:xfrm>
          <a:prstGeom prst="rect">
            <a:avLst/>
          </a:prstGeom>
          <a:noFill/>
          <a:ln w="9525">
            <a:noFill/>
            <a:miter lim="800000"/>
            <a:headEnd/>
            <a:tailEnd/>
          </a:ln>
        </p:spPr>
        <p:txBody>
          <a:bodyPr wrap="none" lIns="0" tIns="0" rIns="0" bIns="0">
            <a:spAutoFit/>
          </a:bodyPr>
          <a:lstStyle/>
          <a:p>
            <a:pPr eaLnBrk="0" hangingPunct="0">
              <a:defRPr/>
            </a:pPr>
            <a:r>
              <a:rPr lang="de-DE" b="0" baseline="0" dirty="0" smtClean="0">
                <a:solidFill>
                  <a:srgbClr val="00B5E2"/>
                </a:solidFill>
                <a:latin typeface="Arial" pitchFamily="34" charset="0"/>
                <a:cs typeface="Arial" pitchFamily="34" charset="0"/>
              </a:rPr>
              <a:t>24/03/2014 - GSICS - EUM/LEO-EPSSG/VWG/14/751678</a:t>
            </a:r>
            <a:endParaRPr lang="de-DE" b="0" baseline="0" dirty="0">
              <a:solidFill>
                <a:srgbClr val="00B5E2"/>
              </a:solidFill>
              <a:latin typeface="Arial" pitchFamily="34" charset="0"/>
              <a:cs typeface="Arial" pitchFamily="34" charset="0"/>
            </a:endParaRPr>
          </a:p>
        </p:txBody>
      </p:sp>
      <p:sp>
        <p:nvSpPr>
          <p:cNvPr id="8" name="Rectangle 41"/>
          <p:cNvSpPr>
            <a:spLocks noGrp="1" noChangeArrowheads="1"/>
          </p:cNvSpPr>
          <p:nvPr userDrawn="1">
            <p:ph type="subTitle" sz="quarter" idx="1"/>
          </p:nvPr>
        </p:nvSpPr>
        <p:spPr>
          <a:xfrm>
            <a:off x="258793" y="534838"/>
            <a:ext cx="5952226"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
        <p:nvSpPr>
          <p:cNvPr id="251" name="Rectangle 250"/>
          <p:cNvSpPr/>
          <p:nvPr userDrawn="1"/>
        </p:nvSpPr>
        <p:spPr bwMode="auto">
          <a:xfrm>
            <a:off x="6334125" y="542925"/>
            <a:ext cx="3571875" cy="1476375"/>
          </a:xfrm>
          <a:prstGeom prst="rect">
            <a:avLst/>
          </a:prstGeom>
          <a:solidFill>
            <a:schemeClr val="bg1"/>
          </a:solidFill>
          <a:ln w="9525" cap="flat" cmpd="sng" algn="ctr">
            <a:noFill/>
            <a:prstDash val="solid"/>
            <a:round/>
            <a:headEnd type="none" w="med" len="med"/>
            <a:tailEnd type="none" w="med" len="med"/>
          </a:ln>
          <a:effectLst/>
        </p:spPr>
        <p:txBody>
          <a:bodyPr lIns="36000" tIns="36000" rIns="36000" bIns="36000"/>
          <a:lstStyle/>
          <a:p>
            <a:pPr eaLnBrk="0" hangingPunct="0">
              <a:spcBef>
                <a:spcPct val="50000"/>
              </a:spcBef>
              <a:defRPr/>
            </a:pPr>
            <a:endParaRPr lang="en-GB"/>
          </a:p>
        </p:txBody>
      </p:sp>
      <p:pic>
        <p:nvPicPr>
          <p:cNvPr id="252" name="Picture 11" descr="EUMETSATLogo_hor_noTagline_solid_CMYK UPDATED version.png"/>
          <p:cNvPicPr>
            <a:picLocks noChangeAspect="1"/>
          </p:cNvPicPr>
          <p:nvPr userDrawn="1"/>
        </p:nvPicPr>
        <p:blipFill>
          <a:blip r:embed="rId8" cstate="print"/>
          <a:srcRect/>
          <a:stretch>
            <a:fillRect/>
          </a:stretch>
        </p:blipFill>
        <p:spPr bwMode="auto">
          <a:xfrm>
            <a:off x="6810375" y="1019175"/>
            <a:ext cx="2614613" cy="482600"/>
          </a:xfrm>
          <a:prstGeom prst="rect">
            <a:avLst/>
          </a:prstGeom>
          <a:noFill/>
          <a:ln w="9525">
            <a:noFill/>
            <a:miter lim="800000"/>
            <a:headEnd/>
            <a:tailEnd/>
          </a:ln>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4"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5" name="Rectangle 61"/>
          <p:cNvSpPr>
            <a:spLocks noChangeArrowheads="1"/>
          </p:cNvSpPr>
          <p:nvPr userDrawn="1"/>
        </p:nvSpPr>
        <p:spPr bwMode="auto">
          <a:xfrm>
            <a:off x="627063" y="6610350"/>
            <a:ext cx="2981585" cy="138499"/>
          </a:xfrm>
          <a:prstGeom prst="rect">
            <a:avLst/>
          </a:prstGeom>
          <a:noFill/>
          <a:ln w="9525">
            <a:noFill/>
            <a:miter lim="800000"/>
            <a:headEnd/>
            <a:tailEnd/>
          </a:ln>
        </p:spPr>
        <p:txBody>
          <a:bodyPr wrap="none" lIns="0" tIns="0" rIns="0" bIns="0">
            <a:spAutoFit/>
          </a:bodyPr>
          <a:lstStyle/>
          <a:p>
            <a:pPr eaLnBrk="0" hangingPunct="0">
              <a:defRPr/>
            </a:pPr>
            <a:r>
              <a:rPr lang="de-DE" b="0" baseline="0" dirty="0" smtClean="0">
                <a:solidFill>
                  <a:srgbClr val="00B5E2"/>
                </a:solidFill>
                <a:latin typeface="Arial" pitchFamily="34" charset="0"/>
                <a:cs typeface="Arial" pitchFamily="34" charset="0"/>
              </a:rPr>
              <a:t>24/03/2014 - GSICS - EUM/LEO-EPSSG/VWG/14/751678</a:t>
            </a:r>
            <a:endParaRPr lang="de-DE" b="0" baseline="0" dirty="0">
              <a:solidFill>
                <a:srgbClr val="00B5E2"/>
              </a:solidFill>
              <a:latin typeface="Arial" pitchFamily="34" charset="0"/>
              <a:cs typeface="Arial" pitchFamily="34" charset="0"/>
            </a:endParaRPr>
          </a:p>
        </p:txBody>
      </p:sp>
      <p:sp>
        <p:nvSpPr>
          <p:cNvPr id="6" name="Rectangle 39"/>
          <p:cNvSpPr>
            <a:spLocks noChangeArrowheads="1"/>
          </p:cNvSpPr>
          <p:nvPr userDrawn="1"/>
        </p:nvSpPr>
        <p:spPr bwMode="auto">
          <a:xfrm>
            <a:off x="315913" y="6610350"/>
            <a:ext cx="141287" cy="138113"/>
          </a:xfrm>
          <a:prstGeom prst="rect">
            <a:avLst/>
          </a:prstGeom>
          <a:noFill/>
          <a:ln w="9525">
            <a:noFill/>
            <a:miter lim="800000"/>
            <a:headEnd/>
            <a:tailEnd/>
          </a:ln>
        </p:spPr>
        <p:txBody>
          <a:bodyPr wrap="none" lIns="0" tIns="0" rIns="0" bIns="0">
            <a:spAutoFit/>
          </a:bodyPr>
          <a:lstStyle/>
          <a:p>
            <a:pPr algn="ctr" eaLnBrk="0" hangingPunct="0">
              <a:defRPr/>
            </a:pPr>
            <a:fld id="{77640CE9-6600-4461-80F9-194BCF128167}"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8" name="Rectangle 41"/>
          <p:cNvSpPr>
            <a:spLocks noGrp="1" noChangeArrowheads="1"/>
          </p:cNvSpPr>
          <p:nvPr>
            <p:ph type="subTitle" sz="quarter" idx="1"/>
          </p:nvPr>
        </p:nvSpPr>
        <p:spPr>
          <a:xfrm>
            <a:off x="258793" y="534838"/>
            <a:ext cx="9351932"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3"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5" name="Rectangle 61"/>
          <p:cNvSpPr>
            <a:spLocks noChangeArrowheads="1"/>
          </p:cNvSpPr>
          <p:nvPr userDrawn="1"/>
        </p:nvSpPr>
        <p:spPr bwMode="auto">
          <a:xfrm>
            <a:off x="627063" y="6610350"/>
            <a:ext cx="2981585" cy="138499"/>
          </a:xfrm>
          <a:prstGeom prst="rect">
            <a:avLst/>
          </a:prstGeom>
          <a:noFill/>
          <a:ln w="9525">
            <a:noFill/>
            <a:miter lim="800000"/>
            <a:headEnd/>
            <a:tailEnd/>
          </a:ln>
        </p:spPr>
        <p:txBody>
          <a:bodyPr wrap="none" lIns="0" tIns="0" rIns="0" bIns="0">
            <a:spAutoFit/>
          </a:bodyPr>
          <a:lstStyle/>
          <a:p>
            <a:pPr eaLnBrk="0" hangingPunct="0">
              <a:defRPr/>
            </a:pPr>
            <a:r>
              <a:rPr lang="de-DE" b="0" baseline="0" dirty="0" smtClean="0">
                <a:solidFill>
                  <a:srgbClr val="00B5E2"/>
                </a:solidFill>
                <a:latin typeface="Arial" pitchFamily="34" charset="0"/>
                <a:cs typeface="Arial" pitchFamily="34" charset="0"/>
              </a:rPr>
              <a:t>24/03/2014 - GSICS - EUM/LEO-EPSSG/VWG/14/751678</a:t>
            </a:r>
            <a:endParaRPr lang="de-DE" b="0" baseline="0" dirty="0">
              <a:solidFill>
                <a:srgbClr val="00B5E2"/>
              </a:solidFill>
              <a:latin typeface="Arial" pitchFamily="34" charset="0"/>
              <a:cs typeface="Arial" pitchFamily="34" charset="0"/>
            </a:endParaRPr>
          </a:p>
        </p:txBody>
      </p:sp>
      <p:sp>
        <p:nvSpPr>
          <p:cNvPr id="7" name="Rectangle 39"/>
          <p:cNvSpPr>
            <a:spLocks noChangeArrowheads="1"/>
          </p:cNvSpPr>
          <p:nvPr userDrawn="1"/>
        </p:nvSpPr>
        <p:spPr bwMode="auto">
          <a:xfrm>
            <a:off x="315913" y="6610350"/>
            <a:ext cx="141287" cy="138113"/>
          </a:xfrm>
          <a:prstGeom prst="rect">
            <a:avLst/>
          </a:prstGeom>
          <a:noFill/>
          <a:ln w="9525">
            <a:noFill/>
            <a:miter lim="800000"/>
            <a:headEnd/>
            <a:tailEnd/>
          </a:ln>
        </p:spPr>
        <p:txBody>
          <a:bodyPr wrap="none" lIns="0" tIns="0" rIns="0" bIns="0">
            <a:spAutoFit/>
          </a:bodyPr>
          <a:lstStyle/>
          <a:p>
            <a:pPr algn="ctr" eaLnBrk="0" hangingPunct="0">
              <a:defRPr/>
            </a:pPr>
            <a:fld id="{ADAE86F7-0BD7-4E98-960B-6036BF03EBC1}"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6"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280" descr="graphic-vector-map-europe.wmf"/>
          <p:cNvPicPr>
            <a:picLocks noChangeAspect="1"/>
          </p:cNvPicPr>
          <p:nvPr userDrawn="1"/>
        </p:nvPicPr>
        <p:blipFill>
          <a:blip r:embed="rId3" cstate="print"/>
          <a:srcRect t="4592"/>
          <a:stretch>
            <a:fillRect/>
          </a:stretch>
        </p:blipFill>
        <p:spPr bwMode="auto">
          <a:xfrm>
            <a:off x="5803128" y="874643"/>
            <a:ext cx="4102871" cy="5638897"/>
          </a:xfrm>
          <a:prstGeom prst="rect">
            <a:avLst/>
          </a:prstGeom>
          <a:noFill/>
          <a:ln w="9525">
            <a:noFill/>
            <a:miter lim="800000"/>
            <a:headEnd/>
            <a:tailEnd/>
          </a:ln>
        </p:spPr>
      </p:pic>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0" y="0"/>
            <a:ext cx="9799638"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9700"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pic>
        <p:nvPicPr>
          <p:cNvPr id="29701" name="Picture 6"/>
          <p:cNvPicPr>
            <a:picLocks noChangeAspect="1" noChangeArrowheads="1"/>
          </p:cNvPicPr>
          <p:nvPr/>
        </p:nvPicPr>
        <p:blipFill>
          <a:blip r:embed="rId11" cstate="print"/>
          <a:srcRect/>
          <a:stretch>
            <a:fillRect/>
          </a:stretch>
        </p:blipFill>
        <p:spPr bwMode="auto">
          <a:xfrm>
            <a:off x="8891588" y="6604000"/>
            <a:ext cx="808037" cy="149225"/>
          </a:xfrm>
          <a:prstGeom prst="rect">
            <a:avLst/>
          </a:prstGeom>
          <a:noFill/>
          <a:ln w="9525">
            <a:noFill/>
            <a:miter lim="800000"/>
            <a:headEnd/>
            <a:tailEnd/>
          </a:ln>
        </p:spPr>
      </p:pic>
      <p:sp>
        <p:nvSpPr>
          <p:cNvPr id="7" name="Rectangle 39"/>
          <p:cNvSpPr>
            <a:spLocks noChangeArrowheads="1"/>
          </p:cNvSpPr>
          <p:nvPr/>
        </p:nvSpPr>
        <p:spPr bwMode="auto">
          <a:xfrm>
            <a:off x="315913" y="6610350"/>
            <a:ext cx="141287" cy="138113"/>
          </a:xfrm>
          <a:prstGeom prst="rect">
            <a:avLst/>
          </a:prstGeom>
          <a:noFill/>
          <a:ln w="9525">
            <a:noFill/>
            <a:miter lim="800000"/>
            <a:headEnd/>
            <a:tailEnd/>
          </a:ln>
        </p:spPr>
        <p:txBody>
          <a:bodyPr wrap="none" lIns="0" tIns="0" rIns="0" bIns="0">
            <a:spAutoFit/>
          </a:bodyPr>
          <a:lstStyle/>
          <a:p>
            <a:pPr algn="ctr" eaLnBrk="0" hangingPunct="0">
              <a:defRPr/>
            </a:pPr>
            <a:fld id="{FF9CC606-8418-49EA-9DB7-3FFD72983DD3}"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8" name="Rectangle 61"/>
          <p:cNvSpPr>
            <a:spLocks noChangeArrowheads="1"/>
          </p:cNvSpPr>
          <p:nvPr/>
        </p:nvSpPr>
        <p:spPr bwMode="auto">
          <a:xfrm>
            <a:off x="627063" y="6610350"/>
            <a:ext cx="2981585" cy="138499"/>
          </a:xfrm>
          <a:prstGeom prst="rect">
            <a:avLst/>
          </a:prstGeom>
          <a:noFill/>
          <a:ln w="9525">
            <a:noFill/>
            <a:miter lim="800000"/>
            <a:headEnd/>
            <a:tailEnd/>
          </a:ln>
        </p:spPr>
        <p:txBody>
          <a:bodyPr wrap="none" lIns="0" tIns="0" rIns="0" bIns="0">
            <a:spAutoFit/>
          </a:bodyPr>
          <a:lstStyle/>
          <a:p>
            <a:pPr eaLnBrk="0" hangingPunct="0">
              <a:defRPr/>
            </a:pPr>
            <a:r>
              <a:rPr lang="de-DE" b="0" baseline="0" dirty="0" smtClean="0">
                <a:solidFill>
                  <a:srgbClr val="00B5E2"/>
                </a:solidFill>
                <a:latin typeface="Arial" pitchFamily="34" charset="0"/>
                <a:cs typeface="Arial" pitchFamily="34" charset="0"/>
              </a:rPr>
              <a:t>24/03/2014 - GSICS - EUM/LEO-EPSSG/VWG/14/751678</a:t>
            </a:r>
            <a:endParaRPr lang="de-DE" b="0" baseline="0" dirty="0">
              <a:solidFill>
                <a:srgbClr val="00B5E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7669" r:id="rId1"/>
    <p:sldLayoutId id="2147487662" r:id="rId2"/>
    <p:sldLayoutId id="2147487670" r:id="rId3"/>
    <p:sldLayoutId id="2147487664" r:id="rId4"/>
    <p:sldLayoutId id="2147487665" r:id="rId5"/>
    <p:sldLayoutId id="2147487666" r:id="rId6"/>
    <p:sldLayoutId id="2147487667" r:id="rId7"/>
    <p:sldLayoutId id="2147487655" r:id="rId8"/>
  </p:sldLayoutIdLst>
  <p:transition/>
  <p:txStyles>
    <p:titleStyle>
      <a:lvl1pPr marL="179388" algn="l" rtl="0" eaLnBrk="1" fontAlgn="base" hangingPunct="1">
        <a:spcBef>
          <a:spcPct val="0"/>
        </a:spcBef>
        <a:spcAft>
          <a:spcPct val="0"/>
        </a:spcAft>
        <a:defRPr sz="2800" b="1">
          <a:solidFill>
            <a:schemeClr val="bg1"/>
          </a:solidFill>
          <a:latin typeface="Arial" pitchFamily="34" charset="0"/>
          <a:ea typeface="+mj-ea"/>
          <a:cs typeface="Arial" pitchFamily="34" charset="0"/>
        </a:defRPr>
      </a:lvl1pPr>
      <a:lvl2pPr marL="179388"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388"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388"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388"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12" Type="http://schemas.openxmlformats.org/officeDocument/2006/relationships/image" Target="../media/image23.png"/><Relationship Id="rId2" Type="http://schemas.openxmlformats.org/officeDocument/2006/relationships/image" Target="../media/image19.wmf"/><Relationship Id="rId1" Type="http://schemas.openxmlformats.org/officeDocument/2006/relationships/slideLayout" Target="../slideLayouts/slideLayout4.xml"/><Relationship Id="rId6" Type="http://schemas.openxmlformats.org/officeDocument/2006/relationships/image" Target="../media/image32.wmf"/><Relationship Id="rId11" Type="http://schemas.openxmlformats.org/officeDocument/2006/relationships/image" Target="../media/image22.wmf"/><Relationship Id="rId5" Type="http://schemas.openxmlformats.org/officeDocument/2006/relationships/image" Target="../media/image31.wmf"/><Relationship Id="rId10" Type="http://schemas.openxmlformats.org/officeDocument/2006/relationships/image" Target="../media/image21.wmf"/><Relationship Id="rId4" Type="http://schemas.openxmlformats.org/officeDocument/2006/relationships/image" Target="../media/image30.wmf"/><Relationship Id="rId9" Type="http://schemas.openxmlformats.org/officeDocument/2006/relationships/image" Target="../media/image2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eumetsat.int/website/home/Satellites/FutureSatellites/EUMETSATPolarSystemSecondGeneration/index.html"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epsjsnorbits.png"/>
          <p:cNvPicPr>
            <a:picLocks noChangeAspect="1"/>
          </p:cNvPicPr>
          <p:nvPr/>
        </p:nvPicPr>
        <p:blipFill>
          <a:blip r:embed="rId3" cstate="print"/>
          <a:srcRect/>
          <a:stretch>
            <a:fillRect/>
          </a:stretch>
        </p:blipFill>
        <p:spPr bwMode="auto">
          <a:xfrm>
            <a:off x="381000" y="2381250"/>
            <a:ext cx="3476625" cy="6858000"/>
          </a:xfrm>
          <a:prstGeom prst="rect">
            <a:avLst/>
          </a:prstGeom>
          <a:noFill/>
          <a:ln w="9525">
            <a:noFill/>
            <a:miter lim="800000"/>
            <a:headEnd/>
            <a:tailEnd/>
          </a:ln>
        </p:spPr>
      </p:pic>
      <p:sp>
        <p:nvSpPr>
          <p:cNvPr id="5" name="Rectangle 41"/>
          <p:cNvSpPr>
            <a:spLocks noGrp="1" noChangeArrowheads="1"/>
          </p:cNvSpPr>
          <p:nvPr>
            <p:ph type="subTitle" sz="quarter" idx="1"/>
          </p:nvPr>
        </p:nvSpPr>
        <p:spPr>
          <a:xfrm>
            <a:off x="184361" y="534838"/>
            <a:ext cx="6163273" cy="1449237"/>
          </a:xfrm>
        </p:spPr>
        <p:txBody>
          <a:bodyPr/>
          <a:lstStyle/>
          <a:p>
            <a:pPr>
              <a:lnSpc>
                <a:spcPts val="3600"/>
              </a:lnSpc>
              <a:spcBef>
                <a:spcPts val="0"/>
              </a:spcBef>
              <a:defRPr/>
            </a:pPr>
            <a:r>
              <a:rPr lang="en-GB" sz="3200" dirty="0" smtClean="0"/>
              <a:t>3MI Calibration Concepts</a:t>
            </a:r>
          </a:p>
          <a:p>
            <a:pPr>
              <a:lnSpc>
                <a:spcPts val="3600"/>
              </a:lnSpc>
              <a:spcBef>
                <a:spcPts val="0"/>
              </a:spcBef>
              <a:defRPr/>
            </a:pPr>
            <a:r>
              <a:rPr lang="en-GB" sz="2000" dirty="0" smtClean="0"/>
              <a:t>Thierry Marbach</a:t>
            </a:r>
          </a:p>
        </p:txBody>
      </p:sp>
      <p:pic>
        <p:nvPicPr>
          <p:cNvPr id="74756" name="Picture 5" descr="jason-big.png"/>
          <p:cNvPicPr>
            <a:picLocks noChangeAspect="1"/>
          </p:cNvPicPr>
          <p:nvPr/>
        </p:nvPicPr>
        <p:blipFill>
          <a:blip r:embed="rId4" cstate="print"/>
          <a:srcRect/>
          <a:stretch>
            <a:fillRect/>
          </a:stretch>
        </p:blipFill>
        <p:spPr bwMode="auto">
          <a:xfrm rot="445958">
            <a:off x="2992438" y="2519363"/>
            <a:ext cx="981075" cy="700087"/>
          </a:xfrm>
          <a:prstGeom prst="rect">
            <a:avLst/>
          </a:prstGeom>
          <a:noFill/>
          <a:ln w="9525">
            <a:noFill/>
            <a:miter lim="800000"/>
            <a:headEnd/>
            <a:tailEnd/>
          </a:ln>
        </p:spPr>
      </p:pic>
      <p:pic>
        <p:nvPicPr>
          <p:cNvPr id="74757" name="Picture 6" descr="metop.png"/>
          <p:cNvPicPr>
            <a:picLocks noChangeAspect="1"/>
          </p:cNvPicPr>
          <p:nvPr/>
        </p:nvPicPr>
        <p:blipFill>
          <a:blip r:embed="rId5" cstate="print"/>
          <a:srcRect/>
          <a:stretch>
            <a:fillRect/>
          </a:stretch>
        </p:blipFill>
        <p:spPr bwMode="auto">
          <a:xfrm rot="-1286163">
            <a:off x="185738" y="2195513"/>
            <a:ext cx="912812" cy="685800"/>
          </a:xfrm>
          <a:prstGeom prst="rect">
            <a:avLst/>
          </a:prstGeom>
          <a:noFill/>
          <a:ln w="9525">
            <a:noFill/>
            <a:miter lim="800000"/>
            <a:headEnd/>
            <a:tailEnd/>
          </a:ln>
        </p:spPr>
      </p:pic>
      <p:pic>
        <p:nvPicPr>
          <p:cNvPr id="74758" name="Content Placeholder 3" descr="msg.png"/>
          <p:cNvPicPr>
            <a:picLocks noChangeAspect="1"/>
          </p:cNvPicPr>
          <p:nvPr/>
        </p:nvPicPr>
        <p:blipFill>
          <a:blip r:embed="rId6" cstate="print"/>
          <a:srcRect/>
          <a:stretch>
            <a:fillRect/>
          </a:stretch>
        </p:blipFill>
        <p:spPr bwMode="auto">
          <a:xfrm>
            <a:off x="0" y="5067300"/>
            <a:ext cx="1444625" cy="1458913"/>
          </a:xfrm>
          <a:prstGeom prst="rect">
            <a:avLst/>
          </a:prstGeom>
          <a:noFill/>
          <a:ln w="9525">
            <a:noFill/>
            <a:miter lim="800000"/>
            <a:headEnd/>
            <a:tailEnd/>
          </a:ln>
        </p:spPr>
      </p:pic>
      <p:pic>
        <p:nvPicPr>
          <p:cNvPr id="74759" name="Content Placeholder 3" descr="msg.png"/>
          <p:cNvPicPr>
            <a:picLocks noChangeAspect="1"/>
          </p:cNvPicPr>
          <p:nvPr/>
        </p:nvPicPr>
        <p:blipFill>
          <a:blip r:embed="rId6" cstate="print"/>
          <a:srcRect/>
          <a:stretch>
            <a:fillRect/>
          </a:stretch>
        </p:blipFill>
        <p:spPr bwMode="auto">
          <a:xfrm>
            <a:off x="1224453" y="5076825"/>
            <a:ext cx="1444625" cy="1458913"/>
          </a:xfrm>
          <a:prstGeom prst="rect">
            <a:avLst/>
          </a:prstGeom>
          <a:noFill/>
          <a:ln w="9525">
            <a:noFill/>
            <a:miter lim="800000"/>
            <a:headEnd/>
            <a:tailEnd/>
          </a:ln>
        </p:spPr>
      </p:pic>
      <p:pic>
        <p:nvPicPr>
          <p:cNvPr id="74760" name="Picture 8" descr="mfg.png"/>
          <p:cNvPicPr>
            <a:picLocks noChangeAspect="1"/>
          </p:cNvPicPr>
          <p:nvPr/>
        </p:nvPicPr>
        <p:blipFill>
          <a:blip r:embed="rId7" cstate="print"/>
          <a:srcRect/>
          <a:stretch>
            <a:fillRect/>
          </a:stretch>
        </p:blipFill>
        <p:spPr bwMode="auto">
          <a:xfrm>
            <a:off x="5694363" y="4783138"/>
            <a:ext cx="769937" cy="776287"/>
          </a:xfrm>
          <a:prstGeom prst="rect">
            <a:avLst/>
          </a:prstGeom>
          <a:noFill/>
          <a:ln w="9525">
            <a:noFill/>
            <a:miter lim="800000"/>
            <a:headEnd/>
            <a:tailEnd/>
          </a:ln>
        </p:spPr>
      </p:pic>
      <p:pic>
        <p:nvPicPr>
          <p:cNvPr id="9" name="Picture 6" descr="metop.png"/>
          <p:cNvPicPr>
            <a:picLocks noChangeAspect="1"/>
          </p:cNvPicPr>
          <p:nvPr/>
        </p:nvPicPr>
        <p:blipFill>
          <a:blip r:embed="rId5" cstate="print"/>
          <a:srcRect/>
          <a:stretch>
            <a:fillRect/>
          </a:stretch>
        </p:blipFill>
        <p:spPr bwMode="auto">
          <a:xfrm rot="-1286163">
            <a:off x="93747" y="3212389"/>
            <a:ext cx="912812" cy="685800"/>
          </a:xfrm>
          <a:prstGeom prst="rect">
            <a:avLst/>
          </a:prstGeom>
          <a:noFill/>
          <a:ln w="9525">
            <a:noFill/>
            <a:miter lim="800000"/>
            <a:headEnd/>
            <a:tailEnd/>
          </a:ln>
        </p:spPr>
      </p:pic>
      <p:pic>
        <p:nvPicPr>
          <p:cNvPr id="10" name="Content Placeholder 3" descr="msg.png"/>
          <p:cNvPicPr>
            <a:picLocks noChangeAspect="1"/>
          </p:cNvPicPr>
          <p:nvPr/>
        </p:nvPicPr>
        <p:blipFill>
          <a:blip r:embed="rId6" cstate="print"/>
          <a:srcRect/>
          <a:stretch>
            <a:fillRect/>
          </a:stretch>
        </p:blipFill>
        <p:spPr bwMode="auto">
          <a:xfrm>
            <a:off x="2430515" y="5076825"/>
            <a:ext cx="1444625" cy="1458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Schematic Level 0-1b processing</a:t>
            </a:r>
            <a:endParaRPr lang="en-GB" dirty="0"/>
          </a:p>
        </p:txBody>
      </p:sp>
      <p:grpSp>
        <p:nvGrpSpPr>
          <p:cNvPr id="46" name="Group 45"/>
          <p:cNvGrpSpPr/>
          <p:nvPr/>
        </p:nvGrpSpPr>
        <p:grpSpPr>
          <a:xfrm>
            <a:off x="94978" y="818702"/>
            <a:ext cx="6169364" cy="5444183"/>
            <a:chOff x="1339056" y="8731"/>
            <a:chExt cx="7502594" cy="6510338"/>
          </a:xfrm>
        </p:grpSpPr>
        <p:sp>
          <p:nvSpPr>
            <p:cNvPr id="9" name="Rectangle 8"/>
            <p:cNvSpPr>
              <a:spLocks noChangeArrowheads="1"/>
            </p:cNvSpPr>
            <p:nvPr/>
          </p:nvSpPr>
          <p:spPr bwMode="auto">
            <a:xfrm>
              <a:off x="3472656" y="948531"/>
              <a:ext cx="4743450" cy="381000"/>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sp>
          <p:nvSpPr>
            <p:cNvPr id="10" name="Text Box 9"/>
            <p:cNvSpPr txBox="1">
              <a:spLocks noChangeArrowheads="1"/>
            </p:cNvSpPr>
            <p:nvPr/>
          </p:nvSpPr>
          <p:spPr bwMode="auto">
            <a:xfrm>
              <a:off x="3472656" y="915194"/>
              <a:ext cx="4735513" cy="36671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fr-FR" sz="1400"/>
                <a:t>Dark Current correction</a:t>
              </a:r>
            </a:p>
          </p:txBody>
        </p:sp>
        <p:sp>
          <p:nvSpPr>
            <p:cNvPr id="11" name="Text Box 10"/>
            <p:cNvSpPr txBox="1">
              <a:spLocks noChangeArrowheads="1"/>
            </p:cNvSpPr>
            <p:nvPr/>
          </p:nvSpPr>
          <p:spPr bwMode="auto">
            <a:xfrm>
              <a:off x="1339056" y="116681"/>
              <a:ext cx="2971800" cy="73914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1400" dirty="0"/>
                <a:t>For each channel (</a:t>
              </a:r>
              <a:r>
                <a:rPr lang="en-US" sz="1400" dirty="0" err="1"/>
                <a:t>k,a</a:t>
              </a:r>
              <a:r>
                <a:rPr lang="en-US" sz="1400" dirty="0"/>
                <a:t>)</a:t>
              </a:r>
            </a:p>
            <a:p>
              <a:pPr>
                <a:spcBef>
                  <a:spcPct val="50000"/>
                </a:spcBef>
              </a:pPr>
              <a:r>
                <a:rPr lang="en-US" sz="1400" dirty="0"/>
                <a:t> and pixel </a:t>
              </a:r>
            </a:p>
          </p:txBody>
        </p:sp>
        <p:sp>
          <p:nvSpPr>
            <p:cNvPr id="12" name="Rectangle 11"/>
            <p:cNvSpPr>
              <a:spLocks noChangeArrowheads="1"/>
            </p:cNvSpPr>
            <p:nvPr/>
          </p:nvSpPr>
          <p:spPr bwMode="auto">
            <a:xfrm>
              <a:off x="3472656" y="2072481"/>
              <a:ext cx="4735513" cy="381000"/>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sp>
          <p:nvSpPr>
            <p:cNvPr id="13" name="Text Box 12"/>
            <p:cNvSpPr txBox="1">
              <a:spLocks noChangeArrowheads="1"/>
            </p:cNvSpPr>
            <p:nvPr/>
          </p:nvSpPr>
          <p:spPr bwMode="auto">
            <a:xfrm>
              <a:off x="3488531" y="1491456"/>
              <a:ext cx="5078413" cy="36805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fr-FR" sz="1400" dirty="0" err="1"/>
                <a:t>Smearing</a:t>
              </a:r>
              <a:r>
                <a:rPr lang="fr-FR" sz="1400" dirty="0"/>
                <a:t> corrections</a:t>
              </a:r>
              <a:r>
                <a:rPr lang="fr-FR" sz="1400" b="0" dirty="0"/>
                <a:t>  (VNIR CCD </a:t>
              </a:r>
              <a:r>
                <a:rPr lang="fr-FR" sz="1400" b="0" dirty="0" smtClean="0"/>
                <a:t>detector)</a:t>
              </a:r>
              <a:endParaRPr lang="fr-FR" sz="1400" b="0" dirty="0"/>
            </a:p>
          </p:txBody>
        </p:sp>
        <p:sp>
          <p:nvSpPr>
            <p:cNvPr id="14" name="Text Box 13"/>
            <p:cNvSpPr txBox="1">
              <a:spLocks noChangeArrowheads="1"/>
            </p:cNvSpPr>
            <p:nvPr/>
          </p:nvSpPr>
          <p:spPr bwMode="auto">
            <a:xfrm>
              <a:off x="3472656" y="2101056"/>
              <a:ext cx="4735513" cy="366713"/>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fr-FR" sz="1400"/>
                <a:t>Non-linearity corrections</a:t>
              </a:r>
            </a:p>
          </p:txBody>
        </p:sp>
        <p:sp>
          <p:nvSpPr>
            <p:cNvPr id="15" name="Text Box 14"/>
            <p:cNvSpPr txBox="1">
              <a:spLocks noChangeArrowheads="1"/>
            </p:cNvSpPr>
            <p:nvPr/>
          </p:nvSpPr>
          <p:spPr bwMode="auto">
            <a:xfrm>
              <a:off x="3456781" y="2701131"/>
              <a:ext cx="4648200" cy="366713"/>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fr-FR" sz="1400"/>
                <a:t>Stray -light correction</a:t>
              </a:r>
            </a:p>
          </p:txBody>
        </p:sp>
        <p:sp>
          <p:nvSpPr>
            <p:cNvPr id="16" name="Rectangle 15"/>
            <p:cNvSpPr>
              <a:spLocks noChangeArrowheads="1"/>
            </p:cNvSpPr>
            <p:nvPr/>
          </p:nvSpPr>
          <p:spPr bwMode="auto">
            <a:xfrm>
              <a:off x="3472656" y="1481931"/>
              <a:ext cx="4735513" cy="379413"/>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sp>
          <p:nvSpPr>
            <p:cNvPr id="17" name="Rectangle 16"/>
            <p:cNvSpPr>
              <a:spLocks noChangeArrowheads="1"/>
            </p:cNvSpPr>
            <p:nvPr/>
          </p:nvSpPr>
          <p:spPr bwMode="auto">
            <a:xfrm>
              <a:off x="3456781" y="2701131"/>
              <a:ext cx="4759325" cy="385763"/>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sp>
          <p:nvSpPr>
            <p:cNvPr id="18" name="Text Box 17"/>
            <p:cNvSpPr txBox="1">
              <a:spLocks noChangeArrowheads="1"/>
            </p:cNvSpPr>
            <p:nvPr/>
          </p:nvSpPr>
          <p:spPr bwMode="auto">
            <a:xfrm>
              <a:off x="3472656" y="5110956"/>
              <a:ext cx="4648200" cy="369888"/>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fr-FR" sz="1400"/>
                <a:t>RIM inversion</a:t>
              </a:r>
            </a:p>
          </p:txBody>
        </p:sp>
        <p:sp>
          <p:nvSpPr>
            <p:cNvPr id="19" name="Rectangle 18"/>
            <p:cNvSpPr>
              <a:spLocks noChangeArrowheads="1"/>
            </p:cNvSpPr>
            <p:nvPr/>
          </p:nvSpPr>
          <p:spPr bwMode="auto">
            <a:xfrm>
              <a:off x="3472656" y="5066506"/>
              <a:ext cx="4721225" cy="558800"/>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sp>
          <p:nvSpPr>
            <p:cNvPr id="23" name="Line 40"/>
            <p:cNvSpPr>
              <a:spLocks noChangeShapeType="1"/>
            </p:cNvSpPr>
            <p:nvPr/>
          </p:nvSpPr>
          <p:spPr bwMode="auto">
            <a:xfrm flipH="1">
              <a:off x="5415756" y="656431"/>
              <a:ext cx="0" cy="282575"/>
            </a:xfrm>
            <a:prstGeom prst="line">
              <a:avLst/>
            </a:prstGeom>
            <a:noFill/>
            <a:ln w="5715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27" name="Line 56"/>
            <p:cNvSpPr>
              <a:spLocks noChangeShapeType="1"/>
            </p:cNvSpPr>
            <p:nvPr/>
          </p:nvSpPr>
          <p:spPr bwMode="auto">
            <a:xfrm>
              <a:off x="5433219" y="5633244"/>
              <a:ext cx="0" cy="285750"/>
            </a:xfrm>
            <a:prstGeom prst="line">
              <a:avLst/>
            </a:prstGeom>
            <a:noFill/>
            <a:ln w="5715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pic>
          <p:nvPicPr>
            <p:cNvPr id="28" name="Objet 2"/>
            <p:cNvPicPr>
              <a:picLocks noChangeAspect="1" noChangeArrowheads="1"/>
            </p:cNvPicPr>
            <p:nvPr/>
          </p:nvPicPr>
          <p:blipFill>
            <a:blip r:embed="rId2" cstate="print"/>
            <a:srcRect/>
            <a:stretch>
              <a:fillRect/>
            </a:stretch>
          </p:blipFill>
          <p:spPr bwMode="auto">
            <a:xfrm>
              <a:off x="5121250" y="8731"/>
              <a:ext cx="676275" cy="668338"/>
            </a:xfrm>
            <a:prstGeom prst="rect">
              <a:avLst/>
            </a:prstGeom>
            <a:noFill/>
            <a:ln w="9525">
              <a:noFill/>
              <a:miter lim="800000"/>
              <a:headEnd/>
              <a:tailEnd/>
            </a:ln>
          </p:spPr>
        </p:pic>
        <p:pic>
          <p:nvPicPr>
            <p:cNvPr id="35" name="Objet 13"/>
            <p:cNvPicPr>
              <a:picLocks noChangeAspect="1" noChangeArrowheads="1"/>
            </p:cNvPicPr>
            <p:nvPr/>
          </p:nvPicPr>
          <p:blipFill>
            <a:blip r:embed="rId3" cstate="print"/>
            <a:srcRect/>
            <a:stretch>
              <a:fillRect/>
            </a:stretch>
          </p:blipFill>
          <p:spPr bwMode="auto">
            <a:xfrm>
              <a:off x="3778225" y="5776119"/>
              <a:ext cx="2478087" cy="742950"/>
            </a:xfrm>
            <a:prstGeom prst="rect">
              <a:avLst/>
            </a:prstGeom>
            <a:noFill/>
            <a:ln w="9525">
              <a:noFill/>
              <a:miter lim="800000"/>
              <a:headEnd/>
              <a:tailEnd/>
            </a:ln>
          </p:spPr>
        </p:pic>
        <p:pic>
          <p:nvPicPr>
            <p:cNvPr id="36" name="Objet 14"/>
            <p:cNvPicPr>
              <a:picLocks noChangeAspect="1" noChangeArrowheads="1"/>
            </p:cNvPicPr>
            <p:nvPr/>
          </p:nvPicPr>
          <p:blipFill>
            <a:blip r:embed="rId4" cstate="print"/>
            <a:srcRect/>
            <a:stretch>
              <a:fillRect/>
            </a:stretch>
          </p:blipFill>
          <p:spPr bwMode="auto">
            <a:xfrm>
              <a:off x="2540258" y="499211"/>
              <a:ext cx="460375" cy="395286"/>
            </a:xfrm>
            <a:prstGeom prst="rect">
              <a:avLst/>
            </a:prstGeom>
            <a:noFill/>
            <a:ln w="9525">
              <a:noFill/>
              <a:miter lim="800000"/>
              <a:headEnd/>
              <a:tailEnd/>
            </a:ln>
          </p:spPr>
        </p:pic>
        <p:pic>
          <p:nvPicPr>
            <p:cNvPr id="37" name="Objet 15"/>
            <p:cNvPicPr>
              <a:picLocks noChangeAspect="1" noChangeArrowheads="1"/>
            </p:cNvPicPr>
            <p:nvPr/>
          </p:nvPicPr>
          <p:blipFill>
            <a:blip r:embed="rId5" cstate="print"/>
            <a:srcRect/>
            <a:stretch>
              <a:fillRect/>
            </a:stretch>
          </p:blipFill>
          <p:spPr bwMode="auto">
            <a:xfrm>
              <a:off x="5135537" y="3321844"/>
              <a:ext cx="676275" cy="668337"/>
            </a:xfrm>
            <a:prstGeom prst="rect">
              <a:avLst/>
            </a:prstGeom>
            <a:noFill/>
            <a:ln w="9525">
              <a:noFill/>
              <a:miter lim="800000"/>
              <a:headEnd/>
              <a:tailEnd/>
            </a:ln>
          </p:spPr>
        </p:pic>
        <p:sp>
          <p:nvSpPr>
            <p:cNvPr id="38" name="ZoneTexte 16"/>
            <p:cNvSpPr txBox="1">
              <a:spLocks noChangeArrowheads="1"/>
            </p:cNvSpPr>
            <p:nvPr/>
          </p:nvSpPr>
          <p:spPr bwMode="auto">
            <a:xfrm>
              <a:off x="5812603" y="3388428"/>
              <a:ext cx="2988106" cy="360558"/>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corrected for artefacts</a:t>
              </a:r>
            </a:p>
          </p:txBody>
        </p:sp>
        <p:sp>
          <p:nvSpPr>
            <p:cNvPr id="39" name="Line 40"/>
            <p:cNvSpPr>
              <a:spLocks noChangeShapeType="1"/>
            </p:cNvSpPr>
            <p:nvPr/>
          </p:nvSpPr>
          <p:spPr bwMode="auto">
            <a:xfrm flipH="1">
              <a:off x="5418931" y="3105944"/>
              <a:ext cx="0" cy="282575"/>
            </a:xfrm>
            <a:prstGeom prst="line">
              <a:avLst/>
            </a:prstGeom>
            <a:noFill/>
            <a:ln w="5715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40" name="Line 40"/>
            <p:cNvSpPr>
              <a:spLocks noChangeShapeType="1"/>
            </p:cNvSpPr>
            <p:nvPr/>
          </p:nvSpPr>
          <p:spPr bwMode="auto">
            <a:xfrm flipH="1">
              <a:off x="5412581" y="3825081"/>
              <a:ext cx="0" cy="282575"/>
            </a:xfrm>
            <a:prstGeom prst="line">
              <a:avLst/>
            </a:prstGeom>
            <a:noFill/>
            <a:ln w="5715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41" name="Rectangle 40"/>
            <p:cNvSpPr>
              <a:spLocks noChangeArrowheads="1"/>
            </p:cNvSpPr>
            <p:nvPr/>
          </p:nvSpPr>
          <p:spPr bwMode="auto">
            <a:xfrm>
              <a:off x="3472656" y="4114006"/>
              <a:ext cx="4743450" cy="646113"/>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sp>
          <p:nvSpPr>
            <p:cNvPr id="42" name="Text Box 14"/>
            <p:cNvSpPr txBox="1">
              <a:spLocks noChangeArrowheads="1"/>
            </p:cNvSpPr>
            <p:nvPr/>
          </p:nvSpPr>
          <p:spPr bwMode="auto">
            <a:xfrm>
              <a:off x="3515519" y="4114006"/>
              <a:ext cx="4648201" cy="625684"/>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fr-FR" sz="1400" dirty="0" err="1"/>
                <a:t>Multispectral</a:t>
              </a:r>
              <a:r>
                <a:rPr lang="fr-FR" sz="1400" dirty="0"/>
                <a:t>, </a:t>
              </a:r>
              <a:r>
                <a:rPr lang="fr-FR" sz="1400" dirty="0" err="1" smtClean="0"/>
                <a:t>multipolarisation</a:t>
              </a:r>
              <a:r>
                <a:rPr lang="fr-FR" sz="1400" dirty="0" smtClean="0"/>
                <a:t> &amp; </a:t>
              </a:r>
              <a:r>
                <a:rPr lang="fr-FR" sz="1400" dirty="0" err="1"/>
                <a:t>optical</a:t>
              </a:r>
              <a:r>
                <a:rPr lang="fr-FR" sz="1400" dirty="0"/>
                <a:t> </a:t>
              </a:r>
              <a:r>
                <a:rPr lang="fr-FR" sz="1400" dirty="0" err="1"/>
                <a:t>head</a:t>
              </a:r>
              <a:r>
                <a:rPr lang="fr-FR" sz="1400" dirty="0"/>
                <a:t> registration</a:t>
              </a:r>
            </a:p>
          </p:txBody>
        </p:sp>
        <p:sp>
          <p:nvSpPr>
            <p:cNvPr id="43" name="Line 40"/>
            <p:cNvSpPr>
              <a:spLocks noChangeShapeType="1"/>
            </p:cNvSpPr>
            <p:nvPr/>
          </p:nvSpPr>
          <p:spPr bwMode="auto">
            <a:xfrm flipH="1">
              <a:off x="5412581" y="4760119"/>
              <a:ext cx="6350" cy="306387"/>
            </a:xfrm>
            <a:prstGeom prst="line">
              <a:avLst/>
            </a:prstGeom>
            <a:noFill/>
            <a:ln w="5715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44" name="ZoneTexte 16"/>
            <p:cNvSpPr txBox="1">
              <a:spLocks noChangeArrowheads="1"/>
            </p:cNvSpPr>
            <p:nvPr/>
          </p:nvSpPr>
          <p:spPr bwMode="auto">
            <a:xfrm>
              <a:off x="6026944" y="118269"/>
              <a:ext cx="2255240" cy="360558"/>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a:solidFill>
                    <a:srgbClr val="FF0000"/>
                  </a:solidFill>
                </a:rPr>
                <a:t>Level 0 products</a:t>
              </a:r>
            </a:p>
          </p:txBody>
        </p:sp>
        <p:sp>
          <p:nvSpPr>
            <p:cNvPr id="45" name="ZoneTexte 16"/>
            <p:cNvSpPr txBox="1">
              <a:spLocks noChangeArrowheads="1"/>
            </p:cNvSpPr>
            <p:nvPr/>
          </p:nvSpPr>
          <p:spPr bwMode="auto">
            <a:xfrm>
              <a:off x="6225381" y="5776119"/>
              <a:ext cx="2616269" cy="612947"/>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a:solidFill>
                    <a:srgbClr val="FF0000"/>
                  </a:solidFill>
                </a:rPr>
                <a:t>Radiometric part of</a:t>
              </a:r>
            </a:p>
            <a:p>
              <a:r>
                <a:rPr lang="fr-FR" sz="1400" b="1">
                  <a:solidFill>
                    <a:srgbClr val="FF0000"/>
                  </a:solidFill>
                </a:rPr>
                <a:t>Level 1B products</a:t>
              </a:r>
            </a:p>
          </p:txBody>
        </p:sp>
      </p:grpSp>
      <p:sp>
        <p:nvSpPr>
          <p:cNvPr id="47" name="Rectangle 46"/>
          <p:cNvSpPr/>
          <p:nvPr/>
        </p:nvSpPr>
        <p:spPr>
          <a:xfrm>
            <a:off x="5922336" y="4036258"/>
            <a:ext cx="3845442" cy="646331"/>
          </a:xfrm>
          <a:prstGeom prst="rect">
            <a:avLst/>
          </a:prstGeom>
        </p:spPr>
        <p:txBody>
          <a:bodyPr wrap="square">
            <a:spAutoFit/>
          </a:bodyPr>
          <a:lstStyle/>
          <a:p>
            <a:pPr lvl="0" algn="just"/>
            <a:r>
              <a:rPr lang="en-GB" sz="1800" b="0" dirty="0" smtClean="0">
                <a:solidFill>
                  <a:srgbClr val="002569"/>
                </a:solidFill>
                <a:latin typeface="Arial" pitchFamily="34" charset="0"/>
                <a:ea typeface="Times New Roman" pitchFamily="18" charset="0"/>
                <a:cs typeface="Arial" pitchFamily="34" charset="0"/>
              </a:rPr>
              <a:t>(I,Q,U) retrieval assumes perfect registered (X1, X2, X3) counts</a:t>
            </a:r>
          </a:p>
        </p:txBody>
      </p:sp>
      <p:pic>
        <p:nvPicPr>
          <p:cNvPr id="48" name="Picture 69"/>
          <p:cNvPicPr>
            <a:picLocks noChangeAspect="1" noChangeArrowheads="1"/>
          </p:cNvPicPr>
          <p:nvPr/>
        </p:nvPicPr>
        <p:blipFill>
          <a:blip r:embed="rId6" cstate="print"/>
          <a:srcRect t="8524"/>
          <a:stretch>
            <a:fillRect/>
          </a:stretch>
        </p:blipFill>
        <p:spPr bwMode="auto">
          <a:xfrm>
            <a:off x="6357310" y="4831316"/>
            <a:ext cx="3086100" cy="11588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Schematic Artefact Localisation in the Detection Chain </a:t>
            </a:r>
            <a:endParaRPr lang="en-GB" dirty="0"/>
          </a:p>
        </p:txBody>
      </p:sp>
      <p:grpSp>
        <p:nvGrpSpPr>
          <p:cNvPr id="104" name="Group 103"/>
          <p:cNvGrpSpPr/>
          <p:nvPr/>
        </p:nvGrpSpPr>
        <p:grpSpPr>
          <a:xfrm>
            <a:off x="707428" y="956929"/>
            <a:ext cx="8319629" cy="5559942"/>
            <a:chOff x="216373" y="266700"/>
            <a:chExt cx="9413106" cy="6324600"/>
          </a:xfrm>
        </p:grpSpPr>
        <p:sp>
          <p:nvSpPr>
            <p:cNvPr id="53" name="Line 21"/>
            <p:cNvSpPr>
              <a:spLocks noChangeShapeType="1"/>
            </p:cNvSpPr>
            <p:nvPr/>
          </p:nvSpPr>
          <p:spPr bwMode="auto">
            <a:xfrm flipH="1">
              <a:off x="1924843" y="5815013"/>
              <a:ext cx="2667000" cy="0"/>
            </a:xfrm>
            <a:prstGeom prst="line">
              <a:avLst/>
            </a:prstGeom>
            <a:noFill/>
            <a:ln w="7620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54" name="Line 21"/>
            <p:cNvSpPr>
              <a:spLocks noChangeShapeType="1"/>
            </p:cNvSpPr>
            <p:nvPr/>
          </p:nvSpPr>
          <p:spPr bwMode="auto">
            <a:xfrm flipH="1">
              <a:off x="1924843" y="6134100"/>
              <a:ext cx="2667000" cy="0"/>
            </a:xfrm>
            <a:prstGeom prst="line">
              <a:avLst/>
            </a:prstGeom>
            <a:noFill/>
            <a:ln w="7620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55" name="Line 20"/>
            <p:cNvSpPr>
              <a:spLocks noChangeShapeType="1"/>
            </p:cNvSpPr>
            <p:nvPr/>
          </p:nvSpPr>
          <p:spPr bwMode="auto">
            <a:xfrm flipV="1">
              <a:off x="1391443" y="2857500"/>
              <a:ext cx="838200" cy="1447800"/>
            </a:xfrm>
            <a:prstGeom prst="line">
              <a:avLst/>
            </a:prstGeom>
            <a:noFill/>
            <a:ln w="7620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56" name="Line 21"/>
            <p:cNvSpPr>
              <a:spLocks noChangeShapeType="1"/>
            </p:cNvSpPr>
            <p:nvPr/>
          </p:nvSpPr>
          <p:spPr bwMode="auto">
            <a:xfrm flipH="1">
              <a:off x="1924843" y="5524500"/>
              <a:ext cx="2667000" cy="0"/>
            </a:xfrm>
            <a:prstGeom prst="line">
              <a:avLst/>
            </a:prstGeom>
            <a:noFill/>
            <a:ln w="7620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57" name="Oval 56"/>
            <p:cNvSpPr>
              <a:spLocks noChangeArrowheads="1"/>
            </p:cNvSpPr>
            <p:nvPr/>
          </p:nvSpPr>
          <p:spPr bwMode="auto">
            <a:xfrm>
              <a:off x="606939" y="4229100"/>
              <a:ext cx="1317905" cy="2362200"/>
            </a:xfrm>
            <a:prstGeom prst="ellipse">
              <a:avLst/>
            </a:prstGeom>
            <a:solidFill>
              <a:srgbClr val="FFCCCC"/>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58" name="Line 20"/>
            <p:cNvSpPr>
              <a:spLocks noChangeShapeType="1"/>
            </p:cNvSpPr>
            <p:nvPr/>
          </p:nvSpPr>
          <p:spPr bwMode="auto">
            <a:xfrm>
              <a:off x="2839243" y="1987550"/>
              <a:ext cx="1447800" cy="0"/>
            </a:xfrm>
            <a:prstGeom prst="line">
              <a:avLst/>
            </a:prstGeom>
            <a:noFill/>
            <a:ln w="7620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59" name="Line 4"/>
            <p:cNvSpPr>
              <a:spLocks noChangeShapeType="1"/>
            </p:cNvSpPr>
            <p:nvPr/>
          </p:nvSpPr>
          <p:spPr bwMode="auto">
            <a:xfrm flipH="1">
              <a:off x="5125243" y="4273550"/>
              <a:ext cx="20638" cy="533400"/>
            </a:xfrm>
            <a:prstGeom prst="line">
              <a:avLst/>
            </a:prstGeom>
            <a:noFill/>
            <a:ln w="7620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60" name="Oval 59"/>
            <p:cNvSpPr>
              <a:spLocks noChangeArrowheads="1"/>
            </p:cNvSpPr>
            <p:nvPr/>
          </p:nvSpPr>
          <p:spPr bwMode="auto">
            <a:xfrm>
              <a:off x="4591843" y="4762500"/>
              <a:ext cx="1219200" cy="1828800"/>
            </a:xfrm>
            <a:prstGeom prst="ellipse">
              <a:avLst/>
            </a:prstGeom>
            <a:solidFill>
              <a:srgbClr val="FFCCCC"/>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61" name="Oval 60"/>
            <p:cNvSpPr>
              <a:spLocks noChangeArrowheads="1"/>
            </p:cNvSpPr>
            <p:nvPr/>
          </p:nvSpPr>
          <p:spPr bwMode="auto">
            <a:xfrm>
              <a:off x="1696243" y="1028701"/>
              <a:ext cx="1304672" cy="1828800"/>
            </a:xfrm>
            <a:prstGeom prst="ellipse">
              <a:avLst/>
            </a:prstGeom>
            <a:solidFill>
              <a:srgbClr val="FFCCCC"/>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62" name="Oval 61"/>
            <p:cNvSpPr>
              <a:spLocks noChangeArrowheads="1"/>
            </p:cNvSpPr>
            <p:nvPr/>
          </p:nvSpPr>
          <p:spPr bwMode="auto">
            <a:xfrm>
              <a:off x="8249443" y="1028700"/>
              <a:ext cx="1219200" cy="2178050"/>
            </a:xfrm>
            <a:prstGeom prst="ellipse">
              <a:avLst/>
            </a:prstGeom>
            <a:solidFill>
              <a:srgbClr val="FFCCCC"/>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pic>
          <p:nvPicPr>
            <p:cNvPr id="63" name="Picture 62" descr="bayerfilter"/>
            <p:cNvPicPr>
              <a:picLocks noChangeAspect="1" noChangeArrowheads="1"/>
            </p:cNvPicPr>
            <p:nvPr/>
          </p:nvPicPr>
          <p:blipFill>
            <a:blip r:embed="rId2" cstate="print"/>
            <a:srcRect/>
            <a:stretch>
              <a:fillRect/>
            </a:stretch>
          </p:blipFill>
          <p:spPr bwMode="auto">
            <a:xfrm>
              <a:off x="5277643" y="1454150"/>
              <a:ext cx="1139825" cy="1143000"/>
            </a:xfrm>
            <a:prstGeom prst="rect">
              <a:avLst/>
            </a:prstGeom>
            <a:noFill/>
            <a:ln w="9525">
              <a:noFill/>
              <a:miter lim="800000"/>
              <a:headEnd/>
              <a:tailEnd/>
            </a:ln>
          </p:spPr>
        </p:pic>
        <p:sp>
          <p:nvSpPr>
            <p:cNvPr id="64" name="Rectangle 63"/>
            <p:cNvSpPr>
              <a:spLocks noChangeArrowheads="1"/>
            </p:cNvSpPr>
            <p:nvPr/>
          </p:nvSpPr>
          <p:spPr bwMode="auto">
            <a:xfrm>
              <a:off x="388414" y="2575292"/>
              <a:ext cx="209011" cy="350106"/>
            </a:xfrm>
            <a:prstGeom prst="rect">
              <a:avLst/>
            </a:prstGeom>
            <a:noFill/>
            <a:ln w="9525">
              <a:no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pic>
          <p:nvPicPr>
            <p:cNvPr id="65" name="Picture 64" descr="sat_france"/>
            <p:cNvPicPr>
              <a:picLocks noChangeAspect="1" noChangeArrowheads="1"/>
            </p:cNvPicPr>
            <p:nvPr/>
          </p:nvPicPr>
          <p:blipFill>
            <a:blip r:embed="rId3" cstate="print"/>
            <a:srcRect/>
            <a:stretch>
              <a:fillRect/>
            </a:stretch>
          </p:blipFill>
          <p:spPr bwMode="auto">
            <a:xfrm>
              <a:off x="553243" y="1073150"/>
              <a:ext cx="990600" cy="835025"/>
            </a:xfrm>
            <a:prstGeom prst="rect">
              <a:avLst/>
            </a:prstGeom>
            <a:noFill/>
            <a:ln w="9525">
              <a:noFill/>
              <a:miter lim="800000"/>
              <a:headEnd/>
              <a:tailEnd/>
            </a:ln>
          </p:spPr>
        </p:pic>
        <p:pic>
          <p:nvPicPr>
            <p:cNvPr id="66" name="Picture 65" descr="280px-Meteotek08_atmosfera13"/>
            <p:cNvPicPr>
              <a:picLocks noChangeAspect="1" noChangeArrowheads="1"/>
            </p:cNvPicPr>
            <p:nvPr/>
          </p:nvPicPr>
          <p:blipFill>
            <a:blip r:embed="rId4" cstate="print"/>
            <a:srcRect/>
            <a:stretch>
              <a:fillRect/>
            </a:stretch>
          </p:blipFill>
          <p:spPr bwMode="auto">
            <a:xfrm>
              <a:off x="553243" y="2198688"/>
              <a:ext cx="990600" cy="855662"/>
            </a:xfrm>
            <a:prstGeom prst="rect">
              <a:avLst/>
            </a:prstGeom>
            <a:noFill/>
            <a:ln w="9525">
              <a:noFill/>
              <a:miter lim="800000"/>
              <a:headEnd/>
              <a:tailEnd/>
            </a:ln>
          </p:spPr>
        </p:pic>
        <p:sp>
          <p:nvSpPr>
            <p:cNvPr id="67" name="Text Box 12"/>
            <p:cNvSpPr txBox="1">
              <a:spLocks noChangeArrowheads="1"/>
            </p:cNvSpPr>
            <p:nvPr/>
          </p:nvSpPr>
          <p:spPr bwMode="auto">
            <a:xfrm>
              <a:off x="1620042" y="1341663"/>
              <a:ext cx="1428992" cy="1077218"/>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fr-FR" sz="1400" dirty="0">
                  <a:cs typeface="Arial" charset="0"/>
                </a:rPr>
                <a:t>I(</a:t>
              </a:r>
              <a:r>
                <a:rPr lang="fr-FR" sz="1400" dirty="0" err="1">
                  <a:cs typeface="Arial" charset="0"/>
                </a:rPr>
                <a:t>x,y</a:t>
              </a:r>
              <a:r>
                <a:rPr lang="fr-FR" sz="1400" dirty="0">
                  <a:cs typeface="Arial" charset="0"/>
                </a:rPr>
                <a:t>): Radiance (</a:t>
              </a:r>
              <a:r>
                <a:rPr lang="fr-FR" sz="1400" dirty="0" err="1">
                  <a:cs typeface="Arial" charset="0"/>
                </a:rPr>
                <a:t>continuous</a:t>
              </a:r>
              <a:r>
                <a:rPr lang="fr-FR" sz="1400" dirty="0">
                  <a:cs typeface="Arial" charset="0"/>
                </a:rPr>
                <a:t> value)</a:t>
              </a:r>
            </a:p>
          </p:txBody>
        </p:sp>
        <p:sp>
          <p:nvSpPr>
            <p:cNvPr id="68" name="AutoShape 13"/>
            <p:cNvSpPr>
              <a:spLocks noChangeArrowheads="1"/>
            </p:cNvSpPr>
            <p:nvPr/>
          </p:nvSpPr>
          <p:spPr bwMode="auto">
            <a:xfrm rot="16200000">
              <a:off x="4591843" y="1301750"/>
              <a:ext cx="990600" cy="1447800"/>
            </a:xfrm>
            <a:prstGeom prst="can">
              <a:avLst>
                <a:gd name="adj" fmla="val 36538"/>
              </a:avLst>
            </a:prstGeom>
            <a:solidFill>
              <a:schemeClr val="accent1"/>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69" name="Text Box 14"/>
            <p:cNvSpPr txBox="1">
              <a:spLocks noChangeArrowheads="1"/>
            </p:cNvSpPr>
            <p:nvPr/>
          </p:nvSpPr>
          <p:spPr bwMode="auto">
            <a:xfrm>
              <a:off x="4439443" y="692150"/>
              <a:ext cx="990600" cy="350106"/>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fr-FR" sz="1400">
                  <a:solidFill>
                    <a:schemeClr val="hlink"/>
                  </a:solidFill>
                  <a:cs typeface="Arial" charset="0"/>
                </a:rPr>
                <a:t>Optics</a:t>
              </a:r>
            </a:p>
          </p:txBody>
        </p:sp>
        <p:sp>
          <p:nvSpPr>
            <p:cNvPr id="70" name="Text Box 15"/>
            <p:cNvSpPr txBox="1">
              <a:spLocks noChangeArrowheads="1"/>
            </p:cNvSpPr>
            <p:nvPr/>
          </p:nvSpPr>
          <p:spPr bwMode="auto">
            <a:xfrm>
              <a:off x="5201443" y="266700"/>
              <a:ext cx="1371600" cy="84025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fr-FR" sz="1400">
                  <a:cs typeface="Arial" charset="0"/>
                </a:rPr>
                <a:t> </a:t>
              </a:r>
              <a:r>
                <a:rPr lang="fr-FR" sz="1400">
                  <a:solidFill>
                    <a:schemeClr val="hlink"/>
                  </a:solidFill>
                  <a:cs typeface="Arial" charset="0"/>
                </a:rPr>
                <a:t>Sensor (CCD matrix)</a:t>
              </a:r>
            </a:p>
          </p:txBody>
        </p:sp>
        <p:sp>
          <p:nvSpPr>
            <p:cNvPr id="71" name="Line 16"/>
            <p:cNvSpPr>
              <a:spLocks noChangeShapeType="1"/>
            </p:cNvSpPr>
            <p:nvPr/>
          </p:nvSpPr>
          <p:spPr bwMode="auto">
            <a:xfrm>
              <a:off x="1010443" y="1911350"/>
              <a:ext cx="0" cy="304800"/>
            </a:xfrm>
            <a:prstGeom prst="line">
              <a:avLst/>
            </a:prstGeom>
            <a:noFill/>
            <a:ln w="76200">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72" name="Line 17"/>
            <p:cNvSpPr>
              <a:spLocks noChangeShapeType="1"/>
            </p:cNvSpPr>
            <p:nvPr/>
          </p:nvSpPr>
          <p:spPr bwMode="auto">
            <a:xfrm>
              <a:off x="858043" y="2063750"/>
              <a:ext cx="304800" cy="0"/>
            </a:xfrm>
            <a:prstGeom prst="line">
              <a:avLst/>
            </a:prstGeom>
            <a:noFill/>
            <a:ln w="76200">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73" name="AutoShape 18"/>
            <p:cNvSpPr>
              <a:spLocks noChangeArrowheads="1"/>
            </p:cNvSpPr>
            <p:nvPr/>
          </p:nvSpPr>
          <p:spPr bwMode="auto">
            <a:xfrm rot="5400000">
              <a:off x="6192043" y="1454150"/>
              <a:ext cx="1371600" cy="1066800"/>
            </a:xfrm>
            <a:prstGeom prst="triangle">
              <a:avLst>
                <a:gd name="adj" fmla="val 50000"/>
              </a:avLst>
            </a:prstGeom>
            <a:solidFill>
              <a:schemeClr val="accent1"/>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74" name="Text Box 19"/>
            <p:cNvSpPr txBox="1">
              <a:spLocks noChangeArrowheads="1"/>
            </p:cNvSpPr>
            <p:nvPr/>
          </p:nvSpPr>
          <p:spPr bwMode="auto">
            <a:xfrm>
              <a:off x="6344443" y="508000"/>
              <a:ext cx="1447800" cy="595178"/>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fr-FR" sz="1400" dirty="0" err="1">
                  <a:solidFill>
                    <a:schemeClr val="hlink"/>
                  </a:solidFill>
                  <a:cs typeface="Arial" charset="0"/>
                </a:rPr>
                <a:t>Electronics</a:t>
              </a:r>
              <a:r>
                <a:rPr lang="fr-FR" sz="1400" dirty="0">
                  <a:solidFill>
                    <a:schemeClr val="hlink"/>
                  </a:solidFill>
                  <a:cs typeface="Arial" charset="0"/>
                </a:rPr>
                <a:t> (CAN)</a:t>
              </a:r>
            </a:p>
          </p:txBody>
        </p:sp>
        <p:sp>
          <p:nvSpPr>
            <p:cNvPr id="75" name="Line 21"/>
            <p:cNvSpPr>
              <a:spLocks noChangeShapeType="1"/>
            </p:cNvSpPr>
            <p:nvPr/>
          </p:nvSpPr>
          <p:spPr bwMode="auto">
            <a:xfrm>
              <a:off x="7487443" y="1987550"/>
              <a:ext cx="762000" cy="0"/>
            </a:xfrm>
            <a:prstGeom prst="line">
              <a:avLst/>
            </a:prstGeom>
            <a:noFill/>
            <a:ln w="7620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76" name="Rectangle 75"/>
            <p:cNvSpPr>
              <a:spLocks noChangeArrowheads="1"/>
            </p:cNvSpPr>
            <p:nvPr/>
          </p:nvSpPr>
          <p:spPr bwMode="auto">
            <a:xfrm>
              <a:off x="4287043" y="1104900"/>
              <a:ext cx="3200400" cy="1676400"/>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77" name="Rectangle 76"/>
            <p:cNvSpPr>
              <a:spLocks noChangeArrowheads="1"/>
            </p:cNvSpPr>
            <p:nvPr/>
          </p:nvSpPr>
          <p:spPr bwMode="auto">
            <a:xfrm>
              <a:off x="477043" y="996950"/>
              <a:ext cx="1219200" cy="2133600"/>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78" name="Text Box 24"/>
            <p:cNvSpPr txBox="1">
              <a:spLocks noChangeArrowheads="1"/>
            </p:cNvSpPr>
            <p:nvPr/>
          </p:nvSpPr>
          <p:spPr bwMode="auto">
            <a:xfrm>
              <a:off x="400843" y="3086100"/>
              <a:ext cx="1524000" cy="595178"/>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fr-FR" sz="1400" b="1" i="1">
                  <a:cs typeface="Arial" charset="0"/>
                </a:rPr>
                <a:t>Observed scene</a:t>
              </a:r>
            </a:p>
          </p:txBody>
        </p:sp>
        <p:sp>
          <p:nvSpPr>
            <p:cNvPr id="79" name="Text Box 25"/>
            <p:cNvSpPr txBox="1">
              <a:spLocks noChangeArrowheads="1"/>
            </p:cNvSpPr>
            <p:nvPr/>
          </p:nvSpPr>
          <p:spPr bwMode="auto">
            <a:xfrm>
              <a:off x="6725443" y="2825750"/>
              <a:ext cx="1524000" cy="350106"/>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fr-FR" sz="1400" b="1" i="1">
                  <a:solidFill>
                    <a:schemeClr val="hlink"/>
                  </a:solidFill>
                  <a:cs typeface="Arial" charset="0"/>
                </a:rPr>
                <a:t>Sensor</a:t>
              </a:r>
            </a:p>
          </p:txBody>
        </p:sp>
        <p:sp>
          <p:nvSpPr>
            <p:cNvPr id="80" name="Text Box 26"/>
            <p:cNvSpPr txBox="1">
              <a:spLocks noChangeArrowheads="1"/>
            </p:cNvSpPr>
            <p:nvPr/>
          </p:nvSpPr>
          <p:spPr bwMode="auto">
            <a:xfrm>
              <a:off x="8105479" y="1298122"/>
              <a:ext cx="1524000" cy="156966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fr-FR" sz="1400" dirty="0">
                  <a:cs typeface="Arial" charset="0"/>
                </a:rPr>
                <a:t>X(ℓ,p): </a:t>
              </a:r>
              <a:r>
                <a:rPr lang="fr-FR" sz="1400" dirty="0" err="1">
                  <a:cs typeface="Arial" charset="0"/>
                </a:rPr>
                <a:t>Measured</a:t>
              </a:r>
              <a:r>
                <a:rPr lang="fr-FR" sz="1400" dirty="0">
                  <a:cs typeface="Arial" charset="0"/>
                </a:rPr>
                <a:t> </a:t>
              </a:r>
              <a:r>
                <a:rPr lang="fr-FR" sz="1400" dirty="0" err="1">
                  <a:cs typeface="Arial" charset="0"/>
                </a:rPr>
                <a:t>numerical</a:t>
              </a:r>
              <a:r>
                <a:rPr lang="fr-FR" sz="1400" dirty="0">
                  <a:cs typeface="Arial" charset="0"/>
                </a:rPr>
                <a:t> </a:t>
              </a:r>
              <a:r>
                <a:rPr lang="fr-FR" sz="1400" dirty="0" err="1">
                  <a:cs typeface="Arial" charset="0"/>
                </a:rPr>
                <a:t>counts</a:t>
              </a:r>
              <a:r>
                <a:rPr lang="fr-FR" sz="1400" dirty="0">
                  <a:cs typeface="Arial" charset="0"/>
                </a:rPr>
                <a:t> (</a:t>
              </a:r>
              <a:r>
                <a:rPr lang="fr-FR" sz="1400" dirty="0" err="1">
                  <a:cs typeface="Arial" charset="0"/>
                </a:rPr>
                <a:t>sampled</a:t>
              </a:r>
              <a:r>
                <a:rPr lang="fr-FR" sz="1400" dirty="0">
                  <a:cs typeface="Arial" charset="0"/>
                </a:rPr>
                <a:t> value)</a:t>
              </a:r>
            </a:p>
          </p:txBody>
        </p:sp>
        <p:sp>
          <p:nvSpPr>
            <p:cNvPr id="81" name="Text Box 27"/>
            <p:cNvSpPr txBox="1">
              <a:spLocks noChangeArrowheads="1"/>
            </p:cNvSpPr>
            <p:nvPr/>
          </p:nvSpPr>
          <p:spPr bwMode="auto">
            <a:xfrm>
              <a:off x="7952581" y="3587750"/>
              <a:ext cx="1143000" cy="595178"/>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fr-FR" sz="1400">
                  <a:solidFill>
                    <a:srgbClr val="0000FF"/>
                  </a:solidFill>
                  <a:cs typeface="Arial" charset="0"/>
                </a:rPr>
                <a:t>Dark Current</a:t>
              </a:r>
            </a:p>
          </p:txBody>
        </p:sp>
        <p:sp>
          <p:nvSpPr>
            <p:cNvPr id="82" name="Text Box 28"/>
            <p:cNvSpPr txBox="1">
              <a:spLocks noChangeArrowheads="1"/>
            </p:cNvSpPr>
            <p:nvPr/>
          </p:nvSpPr>
          <p:spPr bwMode="auto">
            <a:xfrm>
              <a:off x="6649243" y="3619500"/>
              <a:ext cx="1524000" cy="595178"/>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fr-FR" sz="1400">
                  <a:solidFill>
                    <a:srgbClr val="0000FF"/>
                  </a:solidFill>
                  <a:cs typeface="Arial" charset="0"/>
                </a:rPr>
                <a:t>Smearing (VNIR CCD)</a:t>
              </a:r>
            </a:p>
          </p:txBody>
        </p:sp>
        <p:sp>
          <p:nvSpPr>
            <p:cNvPr id="83" name="Text Box 29"/>
            <p:cNvSpPr txBox="1">
              <a:spLocks noChangeArrowheads="1"/>
            </p:cNvSpPr>
            <p:nvPr/>
          </p:nvSpPr>
          <p:spPr bwMode="auto">
            <a:xfrm>
              <a:off x="5430043" y="3695700"/>
              <a:ext cx="1447800" cy="595178"/>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fr-FR" sz="1400">
                  <a:solidFill>
                    <a:srgbClr val="0000FF"/>
                  </a:solidFill>
                  <a:cs typeface="Arial" charset="0"/>
                </a:rPr>
                <a:t>Non-linearity</a:t>
              </a:r>
            </a:p>
          </p:txBody>
        </p:sp>
        <p:sp>
          <p:nvSpPr>
            <p:cNvPr id="84" name="Text Box 30"/>
            <p:cNvSpPr txBox="1">
              <a:spLocks noChangeArrowheads="1"/>
            </p:cNvSpPr>
            <p:nvPr/>
          </p:nvSpPr>
          <p:spPr bwMode="auto">
            <a:xfrm>
              <a:off x="3964781" y="3686175"/>
              <a:ext cx="1608137" cy="350106"/>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fr-FR" sz="1400">
                  <a:solidFill>
                    <a:srgbClr val="0000FF"/>
                  </a:solidFill>
                  <a:cs typeface="Arial" charset="0"/>
                </a:rPr>
                <a:t>Stray light </a:t>
              </a:r>
            </a:p>
          </p:txBody>
        </p:sp>
        <p:sp>
          <p:nvSpPr>
            <p:cNvPr id="85" name="Rectangle 84"/>
            <p:cNvSpPr>
              <a:spLocks noChangeArrowheads="1"/>
            </p:cNvSpPr>
            <p:nvPr/>
          </p:nvSpPr>
          <p:spPr bwMode="auto">
            <a:xfrm>
              <a:off x="4036218" y="3587750"/>
              <a:ext cx="1422400" cy="685800"/>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86" name="Rectangle 85"/>
            <p:cNvSpPr>
              <a:spLocks noChangeArrowheads="1"/>
            </p:cNvSpPr>
            <p:nvPr/>
          </p:nvSpPr>
          <p:spPr bwMode="auto">
            <a:xfrm>
              <a:off x="5458618" y="3587750"/>
              <a:ext cx="1343025" cy="685800"/>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87" name="Rectangle 86"/>
            <p:cNvSpPr>
              <a:spLocks noChangeArrowheads="1"/>
            </p:cNvSpPr>
            <p:nvPr/>
          </p:nvSpPr>
          <p:spPr bwMode="auto">
            <a:xfrm>
              <a:off x="6801643" y="3587750"/>
              <a:ext cx="1227138" cy="685800"/>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88" name="Rectangle 87"/>
            <p:cNvSpPr>
              <a:spLocks noChangeArrowheads="1"/>
            </p:cNvSpPr>
            <p:nvPr/>
          </p:nvSpPr>
          <p:spPr bwMode="auto">
            <a:xfrm>
              <a:off x="8028781" y="3587750"/>
              <a:ext cx="914400" cy="685800"/>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89" name="Line 35"/>
            <p:cNvSpPr>
              <a:spLocks noChangeShapeType="1"/>
            </p:cNvSpPr>
            <p:nvPr/>
          </p:nvSpPr>
          <p:spPr bwMode="auto">
            <a:xfrm flipV="1">
              <a:off x="6015831" y="2825750"/>
              <a:ext cx="0" cy="76200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90" name="Line 36"/>
            <p:cNvSpPr>
              <a:spLocks noChangeShapeType="1"/>
            </p:cNvSpPr>
            <p:nvPr/>
          </p:nvSpPr>
          <p:spPr bwMode="auto">
            <a:xfrm flipH="1" flipV="1">
              <a:off x="6877843" y="2825750"/>
              <a:ext cx="0" cy="76200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91" name="Line 37"/>
            <p:cNvSpPr>
              <a:spLocks noChangeShapeType="1"/>
            </p:cNvSpPr>
            <p:nvPr/>
          </p:nvSpPr>
          <p:spPr bwMode="auto">
            <a:xfrm flipH="1" flipV="1">
              <a:off x="5087143" y="2825750"/>
              <a:ext cx="0" cy="76200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92" name="Text Box 43"/>
            <p:cNvSpPr txBox="1">
              <a:spLocks noChangeArrowheads="1"/>
            </p:cNvSpPr>
            <p:nvPr/>
          </p:nvSpPr>
          <p:spPr bwMode="auto">
            <a:xfrm>
              <a:off x="4450556" y="4914900"/>
              <a:ext cx="1512887" cy="1323439"/>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fr-FR" sz="1400">
                  <a:cs typeface="Arial" charset="0"/>
                </a:rPr>
                <a:t>X(ℓ,p):  cleaned artifacts numerical counts</a:t>
              </a:r>
            </a:p>
          </p:txBody>
        </p:sp>
        <p:sp>
          <p:nvSpPr>
            <p:cNvPr id="93" name="Text Box 44"/>
            <p:cNvSpPr txBox="1">
              <a:spLocks noChangeArrowheads="1"/>
            </p:cNvSpPr>
            <p:nvPr/>
          </p:nvSpPr>
          <p:spPr bwMode="auto">
            <a:xfrm>
              <a:off x="5125243" y="1225550"/>
              <a:ext cx="1524000" cy="350106"/>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fr-FR" sz="1400" i="1">
                  <a:cs typeface="Arial" charset="0"/>
                </a:rPr>
                <a:t>Pixel (l,p)</a:t>
              </a:r>
            </a:p>
          </p:txBody>
        </p:sp>
        <p:sp>
          <p:nvSpPr>
            <p:cNvPr id="94" name="Text Box 45"/>
            <p:cNvSpPr txBox="1">
              <a:spLocks noChangeArrowheads="1"/>
            </p:cNvSpPr>
            <p:nvPr/>
          </p:nvSpPr>
          <p:spPr bwMode="auto">
            <a:xfrm>
              <a:off x="216373" y="3568691"/>
              <a:ext cx="1524000" cy="350106"/>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fr-FR" sz="1400" i="1" dirty="0">
                  <a:cs typeface="Arial" charset="0"/>
                </a:rPr>
                <a:t>Point (</a:t>
              </a:r>
              <a:r>
                <a:rPr lang="fr-FR" sz="1400" i="1" dirty="0" err="1">
                  <a:cs typeface="Arial" charset="0"/>
                </a:rPr>
                <a:t>x,y</a:t>
              </a:r>
              <a:r>
                <a:rPr lang="fr-FR" sz="1400" i="1" dirty="0">
                  <a:cs typeface="Arial" charset="0"/>
                </a:rPr>
                <a:t>)</a:t>
              </a:r>
            </a:p>
          </p:txBody>
        </p:sp>
        <p:sp>
          <p:nvSpPr>
            <p:cNvPr id="95" name="Line 50"/>
            <p:cNvSpPr>
              <a:spLocks noChangeShapeType="1"/>
            </p:cNvSpPr>
            <p:nvPr/>
          </p:nvSpPr>
          <p:spPr bwMode="auto">
            <a:xfrm>
              <a:off x="8782843" y="3206750"/>
              <a:ext cx="0" cy="381000"/>
            </a:xfrm>
            <a:prstGeom prst="line">
              <a:avLst/>
            </a:prstGeom>
            <a:noFill/>
            <a:ln w="7620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96" name="Text Box 43"/>
            <p:cNvSpPr txBox="1">
              <a:spLocks noChangeArrowheads="1"/>
            </p:cNvSpPr>
            <p:nvPr/>
          </p:nvSpPr>
          <p:spPr bwMode="auto">
            <a:xfrm>
              <a:off x="505120" y="4429882"/>
              <a:ext cx="1512888" cy="181588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fr-FR" sz="1400" dirty="0">
                  <a:cs typeface="Arial" charset="0"/>
                </a:rPr>
                <a:t>X(ℓ,p):  </a:t>
              </a:r>
              <a:r>
                <a:rPr lang="fr-FR" sz="1400" dirty="0" err="1">
                  <a:cs typeface="Arial" charset="0"/>
                </a:rPr>
                <a:t>registered</a:t>
              </a:r>
              <a:r>
                <a:rPr lang="fr-FR" sz="1400" dirty="0">
                  <a:cs typeface="Arial" charset="0"/>
                </a:rPr>
                <a:t> (</a:t>
              </a:r>
              <a:r>
                <a:rPr lang="fr-FR" sz="1400" dirty="0" err="1">
                  <a:cs typeface="Arial" charset="0"/>
                </a:rPr>
                <a:t>cleaned</a:t>
              </a:r>
              <a:r>
                <a:rPr lang="fr-FR" sz="1400" dirty="0">
                  <a:cs typeface="Arial" charset="0"/>
                </a:rPr>
                <a:t> </a:t>
              </a:r>
              <a:r>
                <a:rPr lang="fr-FR" sz="1400" dirty="0" err="1">
                  <a:cs typeface="Arial" charset="0"/>
                </a:rPr>
                <a:t>geometric</a:t>
              </a:r>
              <a:r>
                <a:rPr lang="fr-FR" sz="1400" dirty="0">
                  <a:cs typeface="Arial" charset="0"/>
                </a:rPr>
                <a:t> distorsions) </a:t>
              </a:r>
              <a:r>
                <a:rPr lang="fr-FR" sz="1400" dirty="0" err="1">
                  <a:cs typeface="Arial" charset="0"/>
                </a:rPr>
                <a:t>numerical</a:t>
              </a:r>
              <a:r>
                <a:rPr lang="fr-FR" sz="1400" dirty="0">
                  <a:cs typeface="Arial" charset="0"/>
                </a:rPr>
                <a:t> </a:t>
              </a:r>
              <a:r>
                <a:rPr lang="fr-FR" sz="1400" dirty="0" err="1">
                  <a:cs typeface="Arial" charset="0"/>
                </a:rPr>
                <a:t>counts</a:t>
              </a:r>
              <a:endParaRPr lang="fr-FR" sz="1400" dirty="0">
                <a:cs typeface="Arial" charset="0"/>
              </a:endParaRPr>
            </a:p>
          </p:txBody>
        </p:sp>
        <p:sp>
          <p:nvSpPr>
            <p:cNvPr id="97" name="Rectangle 96"/>
            <p:cNvSpPr>
              <a:spLocks noChangeArrowheads="1"/>
            </p:cNvSpPr>
            <p:nvPr/>
          </p:nvSpPr>
          <p:spPr bwMode="auto">
            <a:xfrm>
              <a:off x="2458243" y="5372100"/>
              <a:ext cx="1689100" cy="885825"/>
            </a:xfrm>
            <a:prstGeom prst="rect">
              <a:avLst/>
            </a:prstGeom>
            <a:solidFill>
              <a:schemeClr val="bg1"/>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i="1" dirty="0" err="1">
                  <a:solidFill>
                    <a:srgbClr val="FF0000"/>
                  </a:solidFill>
                </a:rPr>
                <a:t>Multispectral</a:t>
              </a:r>
              <a:r>
                <a:rPr lang="fr-FR" sz="1200" dirty="0"/>
                <a:t> </a:t>
              </a:r>
              <a:r>
                <a:rPr lang="fr-FR" sz="1200" b="1" i="1" dirty="0">
                  <a:solidFill>
                    <a:srgbClr val="FF0000"/>
                  </a:solidFill>
                </a:rPr>
                <a:t>&amp; </a:t>
              </a:r>
            </a:p>
            <a:p>
              <a:pPr algn="ctr"/>
              <a:r>
                <a:rPr lang="fr-FR" sz="1200" b="1" i="1" dirty="0" err="1" smtClean="0">
                  <a:solidFill>
                    <a:srgbClr val="FF0000"/>
                  </a:solidFill>
                </a:rPr>
                <a:t>multipolarisation</a:t>
              </a:r>
              <a:endParaRPr lang="fr-FR" sz="1200" b="1" i="1" dirty="0">
                <a:solidFill>
                  <a:srgbClr val="FF0000"/>
                </a:solidFill>
              </a:endParaRPr>
            </a:p>
            <a:p>
              <a:pPr algn="ctr"/>
              <a:r>
                <a:rPr lang="fr-FR" sz="1200" b="1" i="1" dirty="0">
                  <a:solidFill>
                    <a:srgbClr val="FF0000"/>
                  </a:solidFill>
                </a:rPr>
                <a:t>registration</a:t>
              </a:r>
            </a:p>
          </p:txBody>
        </p:sp>
        <p:sp>
          <p:nvSpPr>
            <p:cNvPr id="98" name="Rectangle 97"/>
            <p:cNvSpPr>
              <a:spLocks noChangeArrowheads="1"/>
            </p:cNvSpPr>
            <p:nvPr/>
          </p:nvSpPr>
          <p:spPr bwMode="auto">
            <a:xfrm>
              <a:off x="1836583" y="3684358"/>
              <a:ext cx="1501172" cy="504826"/>
            </a:xfrm>
            <a:prstGeom prst="rect">
              <a:avLst/>
            </a:prstGeom>
            <a:solidFill>
              <a:schemeClr val="bg1"/>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i="1" dirty="0">
                  <a:solidFill>
                    <a:srgbClr val="FF0000"/>
                  </a:solidFill>
                </a:rPr>
                <a:t>RIM inversion</a:t>
              </a:r>
            </a:p>
          </p:txBody>
        </p:sp>
        <p:sp>
          <p:nvSpPr>
            <p:cNvPr id="99" name="Rectangle 98"/>
            <p:cNvSpPr>
              <a:spLocks noChangeArrowheads="1"/>
            </p:cNvSpPr>
            <p:nvPr/>
          </p:nvSpPr>
          <p:spPr bwMode="auto">
            <a:xfrm>
              <a:off x="5582443" y="4305300"/>
              <a:ext cx="1828800" cy="428625"/>
            </a:xfrm>
            <a:prstGeom prst="rect">
              <a:avLst/>
            </a:prstGeom>
            <a:solidFill>
              <a:schemeClr val="bg1"/>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i="1">
                  <a:solidFill>
                    <a:srgbClr val="FF0000"/>
                  </a:solidFill>
                </a:rPr>
                <a:t>Corrections</a:t>
              </a:r>
            </a:p>
          </p:txBody>
        </p:sp>
        <p:sp>
          <p:nvSpPr>
            <p:cNvPr id="100" name="Text Box 25"/>
            <p:cNvSpPr txBox="1">
              <a:spLocks noChangeArrowheads="1"/>
            </p:cNvSpPr>
            <p:nvPr/>
          </p:nvSpPr>
          <p:spPr bwMode="auto">
            <a:xfrm>
              <a:off x="868387" y="571500"/>
              <a:ext cx="1524000" cy="350106"/>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fr-FR" sz="1400" b="1" dirty="0" err="1">
                  <a:solidFill>
                    <a:srgbClr val="9900FF"/>
                  </a:solidFill>
                  <a:cs typeface="Arial" charset="0"/>
                </a:rPr>
                <a:t>Level</a:t>
              </a:r>
              <a:r>
                <a:rPr lang="fr-FR" sz="1400" b="1" dirty="0">
                  <a:solidFill>
                    <a:srgbClr val="9900FF"/>
                  </a:solidFill>
                  <a:cs typeface="Arial" charset="0"/>
                </a:rPr>
                <a:t> 1B</a:t>
              </a:r>
            </a:p>
          </p:txBody>
        </p:sp>
        <p:sp>
          <p:nvSpPr>
            <p:cNvPr id="101" name="Rectangle 100"/>
            <p:cNvSpPr>
              <a:spLocks noChangeArrowheads="1"/>
            </p:cNvSpPr>
            <p:nvPr/>
          </p:nvSpPr>
          <p:spPr bwMode="auto">
            <a:xfrm>
              <a:off x="400843" y="3030110"/>
              <a:ext cx="209011" cy="350106"/>
            </a:xfrm>
            <a:prstGeom prst="rect">
              <a:avLst/>
            </a:prstGeom>
            <a:noFill/>
            <a:ln w="9525">
              <a:no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pic>
          <p:nvPicPr>
            <p:cNvPr id="102" name="Object 55"/>
            <p:cNvPicPr>
              <a:picLocks noChangeAspect="1" noChangeArrowheads="1"/>
            </p:cNvPicPr>
            <p:nvPr/>
          </p:nvPicPr>
          <p:blipFill>
            <a:blip r:embed="rId5" cstate="print"/>
            <a:srcRect/>
            <a:stretch>
              <a:fillRect/>
            </a:stretch>
          </p:blipFill>
          <p:spPr bwMode="auto">
            <a:xfrm>
              <a:off x="2033240" y="4305300"/>
              <a:ext cx="471488" cy="1190625"/>
            </a:xfrm>
            <a:prstGeom prst="rect">
              <a:avLst/>
            </a:prstGeom>
            <a:noFill/>
            <a:ln w="9525">
              <a:noFill/>
              <a:miter lim="800000"/>
              <a:headEnd/>
              <a:tailEnd/>
            </a:ln>
          </p:spPr>
        </p:pic>
        <p:pic>
          <p:nvPicPr>
            <p:cNvPr id="103" name="Objet 100"/>
            <p:cNvPicPr>
              <a:picLocks noChangeAspect="1" noChangeArrowheads="1"/>
            </p:cNvPicPr>
            <p:nvPr/>
          </p:nvPicPr>
          <p:blipFill>
            <a:blip r:embed="rId6" cstate="print"/>
            <a:srcRect/>
            <a:stretch>
              <a:fillRect/>
            </a:stretch>
          </p:blipFill>
          <p:spPr bwMode="auto">
            <a:xfrm>
              <a:off x="4162078" y="4305300"/>
              <a:ext cx="441325" cy="119062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6" name="Content Placeholder 2"/>
          <p:cNvSpPr>
            <a:spLocks noGrp="1"/>
          </p:cNvSpPr>
          <p:nvPr>
            <p:ph idx="1"/>
          </p:nvPr>
        </p:nvSpPr>
        <p:spPr>
          <a:xfrm>
            <a:off x="266700" y="992188"/>
            <a:ext cx="9447213" cy="5391150"/>
          </a:xfrm>
        </p:spPr>
        <p:txBody>
          <a:bodyPr>
            <a:normAutofit/>
          </a:bodyPr>
          <a:lstStyle/>
          <a:p>
            <a:pPr>
              <a:buNone/>
            </a:pPr>
            <a:r>
              <a:rPr lang="en-US" dirty="0" smtClean="0">
                <a:solidFill>
                  <a:schemeClr val="bg1">
                    <a:lumMod val="75000"/>
                  </a:schemeClr>
                </a:solidFill>
              </a:rPr>
              <a:t>3MI: Introduction</a:t>
            </a:r>
          </a:p>
          <a:p>
            <a:pPr>
              <a:buNone/>
            </a:pPr>
            <a:endParaRPr lang="en-US" dirty="0" smtClean="0"/>
          </a:p>
          <a:p>
            <a:pPr>
              <a:buNone/>
            </a:pPr>
            <a:r>
              <a:rPr lang="en-US" dirty="0" smtClean="0">
                <a:solidFill>
                  <a:schemeClr val="bg1">
                    <a:lumMod val="75000"/>
                  </a:schemeClr>
                </a:solidFill>
              </a:rPr>
              <a:t>3MI: Radiometric Instrument Model</a:t>
            </a:r>
          </a:p>
          <a:p>
            <a:pPr>
              <a:buNone/>
            </a:pPr>
            <a:endParaRPr lang="en-US" dirty="0" smtClean="0">
              <a:solidFill>
                <a:schemeClr val="bg1">
                  <a:lumMod val="75000"/>
                </a:schemeClr>
              </a:solidFill>
            </a:endParaRPr>
          </a:p>
          <a:p>
            <a:pPr>
              <a:buNone/>
            </a:pPr>
            <a:r>
              <a:rPr lang="en-US" dirty="0" smtClean="0">
                <a:solidFill>
                  <a:schemeClr val="tx1"/>
                </a:solidFill>
              </a:rPr>
              <a:t>3MI: Radiometric </a:t>
            </a:r>
            <a:r>
              <a:rPr lang="en-US" dirty="0" err="1" smtClean="0">
                <a:solidFill>
                  <a:schemeClr val="tx1"/>
                </a:solidFill>
              </a:rPr>
              <a:t>Characterisation</a:t>
            </a:r>
            <a:endParaRPr lang="en-US" dirty="0" smtClean="0">
              <a:solidFill>
                <a:schemeClr val="tx1"/>
              </a:solidFill>
            </a:endParaRPr>
          </a:p>
          <a:p>
            <a:pPr>
              <a:buNone/>
            </a:pPr>
            <a:endParaRPr lang="en-US" dirty="0" smtClean="0">
              <a:solidFill>
                <a:schemeClr val="bg1">
                  <a:lumMod val="75000"/>
                </a:schemeClr>
              </a:solidFill>
            </a:endParaRPr>
          </a:p>
          <a:p>
            <a:pPr>
              <a:buNone/>
            </a:pPr>
            <a:r>
              <a:rPr lang="en-US" dirty="0" smtClean="0">
                <a:solidFill>
                  <a:schemeClr val="bg1">
                    <a:lumMod val="75000"/>
                  </a:schemeClr>
                </a:solidFill>
              </a:rPr>
              <a:t>3MI: In-flight Calibration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3MI Calibration</a:t>
            </a:r>
            <a:endParaRPr lang="en-GB" dirty="0"/>
          </a:p>
        </p:txBody>
      </p:sp>
      <p:sp>
        <p:nvSpPr>
          <p:cNvPr id="3" name="Content Placeholder 2"/>
          <p:cNvSpPr>
            <a:spLocks noGrp="1"/>
          </p:cNvSpPr>
          <p:nvPr>
            <p:ph idx="1"/>
          </p:nvPr>
        </p:nvSpPr>
        <p:spPr>
          <a:xfrm>
            <a:off x="266700" y="992188"/>
            <a:ext cx="9639300" cy="5391150"/>
          </a:xfrm>
        </p:spPr>
        <p:txBody>
          <a:bodyPr>
            <a:noAutofit/>
          </a:bodyPr>
          <a:lstStyle/>
          <a:p>
            <a:r>
              <a:rPr lang="en-IE" sz="2400" dirty="0" smtClean="0"/>
              <a:t>The Level 1b processor has to be well characterised on-ground</a:t>
            </a:r>
            <a:br>
              <a:rPr lang="en-IE" sz="2400" dirty="0" smtClean="0"/>
            </a:br>
            <a:r>
              <a:rPr lang="en-IE" sz="2400" dirty="0" err="1" smtClean="0"/>
              <a:t>i.e</a:t>
            </a:r>
            <a:r>
              <a:rPr lang="en-IE" sz="2400" dirty="0" smtClean="0"/>
              <a:t> artefacts correction, registration, and nominal calibration coefficients to retrieve the L1b radiances (I,Q,U)</a:t>
            </a:r>
          </a:p>
          <a:p>
            <a:endParaRPr lang="en-IE" sz="2400" dirty="0" smtClean="0"/>
          </a:p>
          <a:p>
            <a:r>
              <a:rPr lang="en-IE" sz="2400" dirty="0" smtClean="0"/>
              <a:t>The L1b radiances (I,Q,U) will be used for an in-flight updated of the calibration using vicarious calibration methods</a:t>
            </a:r>
          </a:p>
          <a:p>
            <a:endParaRPr lang="en-IE" sz="2400" dirty="0" smtClean="0"/>
          </a:p>
          <a:p>
            <a:pPr>
              <a:buFontTx/>
              <a:buChar char="•"/>
            </a:pPr>
            <a:r>
              <a:rPr lang="en-GB" sz="2400" dirty="0" smtClean="0"/>
              <a:t>Calculation of calibration coefficients is done offline and is fed recurrently into the operational L1b processing </a:t>
            </a:r>
          </a:p>
          <a:p>
            <a:pPr>
              <a:buFontTx/>
              <a:buChar char="•"/>
            </a:pPr>
            <a:endParaRPr lang="en-GB" sz="2400" dirty="0" smtClean="0"/>
          </a:p>
          <a:p>
            <a:pPr>
              <a:buFontTx/>
              <a:buChar char="•"/>
            </a:pPr>
            <a:r>
              <a:rPr lang="en-GB" sz="2400" dirty="0" smtClean="0"/>
              <a:t>The vicarious calibration needs:</a:t>
            </a:r>
          </a:p>
          <a:p>
            <a:pPr lvl="1">
              <a:buFontTx/>
              <a:buChar char="•"/>
            </a:pPr>
            <a:r>
              <a:rPr lang="en-GB" sz="2000" dirty="0" smtClean="0"/>
              <a:t>Well characterised ground targets and atmosphere RT calculations</a:t>
            </a:r>
          </a:p>
          <a:p>
            <a:pPr lvl="1">
              <a:buFontTx/>
              <a:buChar char="•"/>
            </a:pPr>
            <a:r>
              <a:rPr lang="en-GB" sz="2000" dirty="0" smtClean="0"/>
              <a:t>Inter-calibration with other satellite instruments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Schematic Level 0-1b processing</a:t>
            </a:r>
            <a:endParaRPr lang="en-GB" dirty="0"/>
          </a:p>
        </p:txBody>
      </p:sp>
      <p:grpSp>
        <p:nvGrpSpPr>
          <p:cNvPr id="3" name="Group 45"/>
          <p:cNvGrpSpPr/>
          <p:nvPr/>
        </p:nvGrpSpPr>
        <p:grpSpPr>
          <a:xfrm>
            <a:off x="94978" y="818702"/>
            <a:ext cx="6169364" cy="5720308"/>
            <a:chOff x="1339056" y="8731"/>
            <a:chExt cx="7502594" cy="6840538"/>
          </a:xfrm>
        </p:grpSpPr>
        <p:sp>
          <p:nvSpPr>
            <p:cNvPr id="4" name="Oval 3"/>
            <p:cNvSpPr>
              <a:spLocks noChangeArrowheads="1"/>
            </p:cNvSpPr>
            <p:nvPr/>
          </p:nvSpPr>
          <p:spPr bwMode="auto">
            <a:xfrm>
              <a:off x="2080419" y="5430044"/>
              <a:ext cx="1230312" cy="1419225"/>
            </a:xfrm>
            <a:prstGeom prst="ellipse">
              <a:avLst/>
            </a:prstGeom>
            <a:solidFill>
              <a:srgbClr val="DDDDDD"/>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5" name="Oval 4"/>
            <p:cNvSpPr>
              <a:spLocks noChangeArrowheads="1"/>
            </p:cNvSpPr>
            <p:nvPr/>
          </p:nvSpPr>
          <p:spPr bwMode="auto">
            <a:xfrm>
              <a:off x="2080419" y="4394994"/>
              <a:ext cx="914400" cy="965200"/>
            </a:xfrm>
            <a:prstGeom prst="ellipse">
              <a:avLst/>
            </a:prstGeom>
            <a:solidFill>
              <a:srgbClr val="DDDDDD"/>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6" name="Oval 5"/>
            <p:cNvSpPr>
              <a:spLocks noChangeArrowheads="1"/>
            </p:cNvSpPr>
            <p:nvPr/>
          </p:nvSpPr>
          <p:spPr bwMode="auto">
            <a:xfrm>
              <a:off x="2239169" y="3469481"/>
              <a:ext cx="914400" cy="762000"/>
            </a:xfrm>
            <a:prstGeom prst="ellipse">
              <a:avLst/>
            </a:prstGeom>
            <a:solidFill>
              <a:srgbClr val="DDDDDD"/>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7" name="Oval 6"/>
            <p:cNvSpPr>
              <a:spLocks noChangeArrowheads="1"/>
            </p:cNvSpPr>
            <p:nvPr/>
          </p:nvSpPr>
          <p:spPr bwMode="auto">
            <a:xfrm>
              <a:off x="2253456" y="2024856"/>
              <a:ext cx="914400" cy="609600"/>
            </a:xfrm>
            <a:prstGeom prst="ellipse">
              <a:avLst/>
            </a:prstGeom>
            <a:solidFill>
              <a:srgbClr val="DDDDDD"/>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8" name="Oval 7"/>
            <p:cNvSpPr>
              <a:spLocks noChangeArrowheads="1"/>
            </p:cNvSpPr>
            <p:nvPr/>
          </p:nvSpPr>
          <p:spPr bwMode="auto">
            <a:xfrm>
              <a:off x="2253456" y="872331"/>
              <a:ext cx="914400" cy="609600"/>
            </a:xfrm>
            <a:prstGeom prst="ellipse">
              <a:avLst/>
            </a:prstGeom>
            <a:solidFill>
              <a:srgbClr val="DDDDDD"/>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9" name="Rectangle 8"/>
            <p:cNvSpPr>
              <a:spLocks noChangeArrowheads="1"/>
            </p:cNvSpPr>
            <p:nvPr/>
          </p:nvSpPr>
          <p:spPr bwMode="auto">
            <a:xfrm>
              <a:off x="3472656" y="948531"/>
              <a:ext cx="4743450" cy="381000"/>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sp>
          <p:nvSpPr>
            <p:cNvPr id="10" name="Text Box 9"/>
            <p:cNvSpPr txBox="1">
              <a:spLocks noChangeArrowheads="1"/>
            </p:cNvSpPr>
            <p:nvPr/>
          </p:nvSpPr>
          <p:spPr bwMode="auto">
            <a:xfrm>
              <a:off x="3472656" y="915194"/>
              <a:ext cx="4735513" cy="36671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fr-FR" sz="1400"/>
                <a:t>Dark Current correction</a:t>
              </a:r>
            </a:p>
          </p:txBody>
        </p:sp>
        <p:sp>
          <p:nvSpPr>
            <p:cNvPr id="11" name="Text Box 10"/>
            <p:cNvSpPr txBox="1">
              <a:spLocks noChangeArrowheads="1"/>
            </p:cNvSpPr>
            <p:nvPr/>
          </p:nvSpPr>
          <p:spPr bwMode="auto">
            <a:xfrm>
              <a:off x="1339056" y="116681"/>
              <a:ext cx="2971800" cy="73914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1400" dirty="0"/>
                <a:t>For each channel (</a:t>
              </a:r>
              <a:r>
                <a:rPr lang="en-US" sz="1400" dirty="0" err="1"/>
                <a:t>k,a</a:t>
              </a:r>
              <a:r>
                <a:rPr lang="en-US" sz="1400" dirty="0"/>
                <a:t>)</a:t>
              </a:r>
            </a:p>
            <a:p>
              <a:pPr>
                <a:spcBef>
                  <a:spcPct val="50000"/>
                </a:spcBef>
              </a:pPr>
              <a:r>
                <a:rPr lang="en-US" sz="1400" dirty="0"/>
                <a:t> and pixel </a:t>
              </a:r>
            </a:p>
          </p:txBody>
        </p:sp>
        <p:sp>
          <p:nvSpPr>
            <p:cNvPr id="12" name="Rectangle 11"/>
            <p:cNvSpPr>
              <a:spLocks noChangeArrowheads="1"/>
            </p:cNvSpPr>
            <p:nvPr/>
          </p:nvSpPr>
          <p:spPr bwMode="auto">
            <a:xfrm>
              <a:off x="3472656" y="2072481"/>
              <a:ext cx="4735513" cy="381000"/>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sp>
          <p:nvSpPr>
            <p:cNvPr id="13" name="Text Box 12"/>
            <p:cNvSpPr txBox="1">
              <a:spLocks noChangeArrowheads="1"/>
            </p:cNvSpPr>
            <p:nvPr/>
          </p:nvSpPr>
          <p:spPr bwMode="auto">
            <a:xfrm>
              <a:off x="3488531" y="1491456"/>
              <a:ext cx="5078413" cy="36805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fr-FR" sz="1400" dirty="0" err="1"/>
                <a:t>Smearing</a:t>
              </a:r>
              <a:r>
                <a:rPr lang="fr-FR" sz="1400" dirty="0"/>
                <a:t> corrections</a:t>
              </a:r>
              <a:r>
                <a:rPr lang="fr-FR" sz="1400" b="0" dirty="0"/>
                <a:t>  (VNIR CCD </a:t>
              </a:r>
              <a:r>
                <a:rPr lang="fr-FR" sz="1400" b="0" dirty="0" smtClean="0"/>
                <a:t>detector)</a:t>
              </a:r>
              <a:endParaRPr lang="fr-FR" sz="1400" b="0" dirty="0"/>
            </a:p>
          </p:txBody>
        </p:sp>
        <p:sp>
          <p:nvSpPr>
            <p:cNvPr id="14" name="Text Box 13"/>
            <p:cNvSpPr txBox="1">
              <a:spLocks noChangeArrowheads="1"/>
            </p:cNvSpPr>
            <p:nvPr/>
          </p:nvSpPr>
          <p:spPr bwMode="auto">
            <a:xfrm>
              <a:off x="3472656" y="2101056"/>
              <a:ext cx="4735513" cy="366713"/>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fr-FR" sz="1400"/>
                <a:t>Non-linearity corrections</a:t>
              </a:r>
            </a:p>
          </p:txBody>
        </p:sp>
        <p:sp>
          <p:nvSpPr>
            <p:cNvPr id="15" name="Text Box 14"/>
            <p:cNvSpPr txBox="1">
              <a:spLocks noChangeArrowheads="1"/>
            </p:cNvSpPr>
            <p:nvPr/>
          </p:nvSpPr>
          <p:spPr bwMode="auto">
            <a:xfrm>
              <a:off x="3456781" y="2701131"/>
              <a:ext cx="4648200" cy="366713"/>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fr-FR" sz="1400"/>
                <a:t>Stray -light correction</a:t>
              </a:r>
            </a:p>
          </p:txBody>
        </p:sp>
        <p:sp>
          <p:nvSpPr>
            <p:cNvPr id="16" name="Rectangle 15"/>
            <p:cNvSpPr>
              <a:spLocks noChangeArrowheads="1"/>
            </p:cNvSpPr>
            <p:nvPr/>
          </p:nvSpPr>
          <p:spPr bwMode="auto">
            <a:xfrm>
              <a:off x="3472656" y="1481931"/>
              <a:ext cx="4735513" cy="379413"/>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sp>
          <p:nvSpPr>
            <p:cNvPr id="17" name="Rectangle 16"/>
            <p:cNvSpPr>
              <a:spLocks noChangeArrowheads="1"/>
            </p:cNvSpPr>
            <p:nvPr/>
          </p:nvSpPr>
          <p:spPr bwMode="auto">
            <a:xfrm>
              <a:off x="3456781" y="2701131"/>
              <a:ext cx="4759325" cy="385763"/>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sp>
          <p:nvSpPr>
            <p:cNvPr id="18" name="Text Box 17"/>
            <p:cNvSpPr txBox="1">
              <a:spLocks noChangeArrowheads="1"/>
            </p:cNvSpPr>
            <p:nvPr/>
          </p:nvSpPr>
          <p:spPr bwMode="auto">
            <a:xfrm>
              <a:off x="3472656" y="5110956"/>
              <a:ext cx="4648200" cy="369888"/>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fr-FR" sz="1400"/>
                <a:t>RIM inversion</a:t>
              </a:r>
            </a:p>
          </p:txBody>
        </p:sp>
        <p:sp>
          <p:nvSpPr>
            <p:cNvPr id="19" name="Rectangle 18"/>
            <p:cNvSpPr>
              <a:spLocks noChangeArrowheads="1"/>
            </p:cNvSpPr>
            <p:nvPr/>
          </p:nvSpPr>
          <p:spPr bwMode="auto">
            <a:xfrm>
              <a:off x="3472656" y="5066506"/>
              <a:ext cx="4721225" cy="558800"/>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sp>
          <p:nvSpPr>
            <p:cNvPr id="20" name="Text Box 30"/>
            <p:cNvSpPr txBox="1">
              <a:spLocks noChangeArrowheads="1"/>
            </p:cNvSpPr>
            <p:nvPr/>
          </p:nvSpPr>
          <p:spPr bwMode="auto">
            <a:xfrm>
              <a:off x="2482800" y="948531"/>
              <a:ext cx="1066800" cy="366713"/>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fr-FR" sz="1400" dirty="0" err="1" smtClean="0"/>
                <a:t>D</a:t>
              </a:r>
              <a:r>
                <a:rPr lang="fr-FR" sz="1400" baseline="-25000" dirty="0" err="1" smtClean="0"/>
                <a:t>k,a</a:t>
              </a:r>
              <a:endParaRPr lang="fr-FR" sz="1400" dirty="0"/>
            </a:p>
          </p:txBody>
        </p:sp>
        <p:sp>
          <p:nvSpPr>
            <p:cNvPr id="21" name="Line 38"/>
            <p:cNvSpPr>
              <a:spLocks noChangeShapeType="1"/>
            </p:cNvSpPr>
            <p:nvPr/>
          </p:nvSpPr>
          <p:spPr bwMode="auto">
            <a:xfrm flipH="1" flipV="1">
              <a:off x="2864644" y="4231481"/>
              <a:ext cx="592137" cy="735013"/>
            </a:xfrm>
            <a:prstGeom prst="line">
              <a:avLst/>
            </a:prstGeom>
            <a:noFill/>
            <a:ln w="57150">
              <a:solidFill>
                <a:schemeClr val="tx1"/>
              </a:solidFill>
              <a:round/>
              <a:headEnd type="triangle" w="med" len="me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22" name="Line 39"/>
            <p:cNvSpPr>
              <a:spLocks noChangeShapeType="1"/>
            </p:cNvSpPr>
            <p:nvPr/>
          </p:nvSpPr>
          <p:spPr bwMode="auto">
            <a:xfrm flipH="1">
              <a:off x="3167856" y="1177131"/>
              <a:ext cx="304800" cy="0"/>
            </a:xfrm>
            <a:prstGeom prst="line">
              <a:avLst/>
            </a:prstGeom>
            <a:noFill/>
            <a:ln w="57150">
              <a:solidFill>
                <a:schemeClr val="tx1"/>
              </a:solidFill>
              <a:round/>
              <a:headEnd type="triangle" w="med" len="me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23" name="Line 40"/>
            <p:cNvSpPr>
              <a:spLocks noChangeShapeType="1"/>
            </p:cNvSpPr>
            <p:nvPr/>
          </p:nvSpPr>
          <p:spPr bwMode="auto">
            <a:xfrm flipH="1">
              <a:off x="5415756" y="656431"/>
              <a:ext cx="0" cy="282575"/>
            </a:xfrm>
            <a:prstGeom prst="line">
              <a:avLst/>
            </a:prstGeom>
            <a:noFill/>
            <a:ln w="5715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24" name="Line 45"/>
            <p:cNvSpPr>
              <a:spLocks noChangeShapeType="1"/>
            </p:cNvSpPr>
            <p:nvPr/>
          </p:nvSpPr>
          <p:spPr bwMode="auto">
            <a:xfrm flipH="1" flipV="1">
              <a:off x="3020219" y="5049044"/>
              <a:ext cx="468312" cy="0"/>
            </a:xfrm>
            <a:prstGeom prst="line">
              <a:avLst/>
            </a:prstGeom>
            <a:noFill/>
            <a:ln w="57150">
              <a:solidFill>
                <a:schemeClr val="tx1"/>
              </a:solidFill>
              <a:round/>
              <a:headEnd type="triangle" w="med" len="me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25" name="Line 48"/>
            <p:cNvSpPr>
              <a:spLocks noChangeShapeType="1"/>
            </p:cNvSpPr>
            <p:nvPr/>
          </p:nvSpPr>
          <p:spPr bwMode="auto">
            <a:xfrm flipH="1">
              <a:off x="3167856" y="2313781"/>
              <a:ext cx="304800" cy="0"/>
            </a:xfrm>
            <a:prstGeom prst="line">
              <a:avLst/>
            </a:prstGeom>
            <a:noFill/>
            <a:ln w="57150">
              <a:solidFill>
                <a:schemeClr val="tx1"/>
              </a:solidFill>
              <a:round/>
              <a:headEnd type="triangle" w="med" len="me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26" name="Line 55"/>
            <p:cNvSpPr>
              <a:spLocks noChangeShapeType="1"/>
            </p:cNvSpPr>
            <p:nvPr/>
          </p:nvSpPr>
          <p:spPr bwMode="auto">
            <a:xfrm flipH="1">
              <a:off x="3151981" y="5226844"/>
              <a:ext cx="304800" cy="406400"/>
            </a:xfrm>
            <a:prstGeom prst="line">
              <a:avLst/>
            </a:prstGeom>
            <a:noFill/>
            <a:ln w="57150">
              <a:solidFill>
                <a:schemeClr val="tx1"/>
              </a:solidFill>
              <a:round/>
              <a:headEnd type="triangle" w="med" len="me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27" name="Line 56"/>
            <p:cNvSpPr>
              <a:spLocks noChangeShapeType="1"/>
            </p:cNvSpPr>
            <p:nvPr/>
          </p:nvSpPr>
          <p:spPr bwMode="auto">
            <a:xfrm>
              <a:off x="5433219" y="5633244"/>
              <a:ext cx="0" cy="285750"/>
            </a:xfrm>
            <a:prstGeom prst="line">
              <a:avLst/>
            </a:prstGeom>
            <a:noFill/>
            <a:ln w="5715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pic>
          <p:nvPicPr>
            <p:cNvPr id="28" name="Objet 2"/>
            <p:cNvPicPr>
              <a:picLocks noChangeAspect="1" noChangeArrowheads="1"/>
            </p:cNvPicPr>
            <p:nvPr/>
          </p:nvPicPr>
          <p:blipFill>
            <a:blip r:embed="rId2" cstate="print"/>
            <a:srcRect/>
            <a:stretch>
              <a:fillRect/>
            </a:stretch>
          </p:blipFill>
          <p:spPr bwMode="auto">
            <a:xfrm>
              <a:off x="5121250" y="8731"/>
              <a:ext cx="676275" cy="668338"/>
            </a:xfrm>
            <a:prstGeom prst="rect">
              <a:avLst/>
            </a:prstGeom>
            <a:noFill/>
            <a:ln w="9525">
              <a:noFill/>
              <a:miter lim="800000"/>
              <a:headEnd/>
              <a:tailEnd/>
            </a:ln>
          </p:spPr>
        </p:pic>
        <p:pic>
          <p:nvPicPr>
            <p:cNvPr id="29" name="Objet 3"/>
            <p:cNvPicPr>
              <a:picLocks noChangeAspect="1" noChangeArrowheads="1"/>
            </p:cNvPicPr>
            <p:nvPr/>
          </p:nvPicPr>
          <p:blipFill>
            <a:blip r:embed="rId3" cstate="print"/>
            <a:srcRect/>
            <a:stretch>
              <a:fillRect/>
            </a:stretch>
          </p:blipFill>
          <p:spPr bwMode="auto">
            <a:xfrm>
              <a:off x="2330425" y="2123281"/>
              <a:ext cx="806450" cy="412750"/>
            </a:xfrm>
            <a:prstGeom prst="rect">
              <a:avLst/>
            </a:prstGeom>
            <a:noFill/>
            <a:ln w="9525">
              <a:noFill/>
              <a:miter lim="800000"/>
              <a:headEnd/>
              <a:tailEnd/>
            </a:ln>
          </p:spPr>
        </p:pic>
        <p:pic>
          <p:nvPicPr>
            <p:cNvPr id="30" name="Objet 5"/>
            <p:cNvPicPr>
              <a:picLocks noChangeAspect="1" noChangeArrowheads="1"/>
            </p:cNvPicPr>
            <p:nvPr/>
          </p:nvPicPr>
          <p:blipFill>
            <a:blip r:embed="rId4" cstate="print"/>
            <a:srcRect/>
            <a:stretch>
              <a:fillRect/>
            </a:stretch>
          </p:blipFill>
          <p:spPr bwMode="auto">
            <a:xfrm>
              <a:off x="2360587" y="3466306"/>
              <a:ext cx="360363" cy="503238"/>
            </a:xfrm>
            <a:prstGeom prst="rect">
              <a:avLst/>
            </a:prstGeom>
            <a:noFill/>
            <a:ln w="9525">
              <a:noFill/>
              <a:miter lim="800000"/>
              <a:headEnd/>
              <a:tailEnd/>
            </a:ln>
          </p:spPr>
        </p:pic>
        <p:pic>
          <p:nvPicPr>
            <p:cNvPr id="31" name="Objet 7"/>
            <p:cNvPicPr>
              <a:picLocks noChangeAspect="1" noChangeArrowheads="1"/>
            </p:cNvPicPr>
            <p:nvPr/>
          </p:nvPicPr>
          <p:blipFill>
            <a:blip r:embed="rId5" cstate="print"/>
            <a:srcRect/>
            <a:stretch>
              <a:fillRect/>
            </a:stretch>
          </p:blipFill>
          <p:spPr bwMode="auto">
            <a:xfrm>
              <a:off x="2538387" y="3834606"/>
              <a:ext cx="485775" cy="514350"/>
            </a:xfrm>
            <a:prstGeom prst="rect">
              <a:avLst/>
            </a:prstGeom>
            <a:noFill/>
            <a:ln w="9525">
              <a:noFill/>
              <a:miter lim="800000"/>
              <a:headEnd/>
              <a:tailEnd/>
            </a:ln>
          </p:spPr>
        </p:pic>
        <p:pic>
          <p:nvPicPr>
            <p:cNvPr id="32" name="Objet 9"/>
            <p:cNvPicPr>
              <a:picLocks noChangeAspect="1" noChangeArrowheads="1"/>
            </p:cNvPicPr>
            <p:nvPr/>
          </p:nvPicPr>
          <p:blipFill>
            <a:blip r:embed="rId6" cstate="print"/>
            <a:srcRect/>
            <a:stretch>
              <a:fillRect/>
            </a:stretch>
          </p:blipFill>
          <p:spPr bwMode="auto">
            <a:xfrm>
              <a:off x="2303437" y="4782344"/>
              <a:ext cx="539750" cy="555625"/>
            </a:xfrm>
            <a:prstGeom prst="rect">
              <a:avLst/>
            </a:prstGeom>
            <a:noFill/>
            <a:ln w="9525">
              <a:noFill/>
              <a:miter lim="800000"/>
              <a:headEnd/>
              <a:tailEnd/>
            </a:ln>
          </p:spPr>
        </p:pic>
        <p:pic>
          <p:nvPicPr>
            <p:cNvPr id="33" name="Objet 11"/>
            <p:cNvPicPr>
              <a:picLocks noChangeAspect="1" noChangeArrowheads="1"/>
            </p:cNvPicPr>
            <p:nvPr/>
          </p:nvPicPr>
          <p:blipFill>
            <a:blip r:embed="rId7" cstate="print"/>
            <a:srcRect/>
            <a:stretch>
              <a:fillRect/>
            </a:stretch>
          </p:blipFill>
          <p:spPr bwMode="auto">
            <a:xfrm>
              <a:off x="2320900" y="4487069"/>
              <a:ext cx="592137" cy="419100"/>
            </a:xfrm>
            <a:prstGeom prst="rect">
              <a:avLst/>
            </a:prstGeom>
            <a:noFill/>
            <a:ln w="9525">
              <a:noFill/>
              <a:miter lim="800000"/>
              <a:headEnd/>
              <a:tailEnd/>
            </a:ln>
          </p:spPr>
        </p:pic>
        <p:pic>
          <p:nvPicPr>
            <p:cNvPr id="34" name="Objet 12"/>
            <p:cNvPicPr>
              <a:picLocks noChangeAspect="1" noChangeArrowheads="1"/>
            </p:cNvPicPr>
            <p:nvPr/>
          </p:nvPicPr>
          <p:blipFill>
            <a:blip r:embed="rId8" cstate="print"/>
            <a:srcRect/>
            <a:stretch>
              <a:fillRect/>
            </a:stretch>
          </p:blipFill>
          <p:spPr bwMode="auto">
            <a:xfrm>
              <a:off x="2297087" y="5544344"/>
              <a:ext cx="871538" cy="1162050"/>
            </a:xfrm>
            <a:prstGeom prst="rect">
              <a:avLst/>
            </a:prstGeom>
            <a:noFill/>
            <a:ln w="9525">
              <a:noFill/>
              <a:miter lim="800000"/>
              <a:headEnd/>
              <a:tailEnd/>
            </a:ln>
          </p:spPr>
        </p:pic>
        <p:pic>
          <p:nvPicPr>
            <p:cNvPr id="35" name="Objet 13"/>
            <p:cNvPicPr>
              <a:picLocks noChangeAspect="1" noChangeArrowheads="1"/>
            </p:cNvPicPr>
            <p:nvPr/>
          </p:nvPicPr>
          <p:blipFill>
            <a:blip r:embed="rId9" cstate="print"/>
            <a:srcRect/>
            <a:stretch>
              <a:fillRect/>
            </a:stretch>
          </p:blipFill>
          <p:spPr bwMode="auto">
            <a:xfrm>
              <a:off x="3778225" y="5776119"/>
              <a:ext cx="2478087" cy="742950"/>
            </a:xfrm>
            <a:prstGeom prst="rect">
              <a:avLst/>
            </a:prstGeom>
            <a:noFill/>
            <a:ln w="9525">
              <a:noFill/>
              <a:miter lim="800000"/>
              <a:headEnd/>
              <a:tailEnd/>
            </a:ln>
          </p:spPr>
        </p:pic>
        <p:pic>
          <p:nvPicPr>
            <p:cNvPr id="36" name="Objet 14"/>
            <p:cNvPicPr>
              <a:picLocks noChangeAspect="1" noChangeArrowheads="1"/>
            </p:cNvPicPr>
            <p:nvPr/>
          </p:nvPicPr>
          <p:blipFill>
            <a:blip r:embed="rId10" cstate="print"/>
            <a:srcRect/>
            <a:stretch>
              <a:fillRect/>
            </a:stretch>
          </p:blipFill>
          <p:spPr bwMode="auto">
            <a:xfrm>
              <a:off x="2540258" y="499211"/>
              <a:ext cx="460375" cy="395286"/>
            </a:xfrm>
            <a:prstGeom prst="rect">
              <a:avLst/>
            </a:prstGeom>
            <a:noFill/>
            <a:ln w="9525">
              <a:noFill/>
              <a:miter lim="800000"/>
              <a:headEnd/>
              <a:tailEnd/>
            </a:ln>
          </p:spPr>
        </p:pic>
        <p:pic>
          <p:nvPicPr>
            <p:cNvPr id="37" name="Objet 15"/>
            <p:cNvPicPr>
              <a:picLocks noChangeAspect="1" noChangeArrowheads="1"/>
            </p:cNvPicPr>
            <p:nvPr/>
          </p:nvPicPr>
          <p:blipFill>
            <a:blip r:embed="rId11" cstate="print"/>
            <a:srcRect/>
            <a:stretch>
              <a:fillRect/>
            </a:stretch>
          </p:blipFill>
          <p:spPr bwMode="auto">
            <a:xfrm>
              <a:off x="5135537" y="3321844"/>
              <a:ext cx="676275" cy="668337"/>
            </a:xfrm>
            <a:prstGeom prst="rect">
              <a:avLst/>
            </a:prstGeom>
            <a:noFill/>
            <a:ln w="9525">
              <a:noFill/>
              <a:miter lim="800000"/>
              <a:headEnd/>
              <a:tailEnd/>
            </a:ln>
          </p:spPr>
        </p:pic>
        <p:sp>
          <p:nvSpPr>
            <p:cNvPr id="38" name="ZoneTexte 16"/>
            <p:cNvSpPr txBox="1">
              <a:spLocks noChangeArrowheads="1"/>
            </p:cNvSpPr>
            <p:nvPr/>
          </p:nvSpPr>
          <p:spPr bwMode="auto">
            <a:xfrm>
              <a:off x="5812603" y="3388428"/>
              <a:ext cx="2988106" cy="360558"/>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corrected for artefacts</a:t>
              </a:r>
            </a:p>
          </p:txBody>
        </p:sp>
        <p:sp>
          <p:nvSpPr>
            <p:cNvPr id="39" name="Line 40"/>
            <p:cNvSpPr>
              <a:spLocks noChangeShapeType="1"/>
            </p:cNvSpPr>
            <p:nvPr/>
          </p:nvSpPr>
          <p:spPr bwMode="auto">
            <a:xfrm flipH="1">
              <a:off x="5418931" y="3105944"/>
              <a:ext cx="0" cy="282575"/>
            </a:xfrm>
            <a:prstGeom prst="line">
              <a:avLst/>
            </a:prstGeom>
            <a:noFill/>
            <a:ln w="5715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40" name="Line 40"/>
            <p:cNvSpPr>
              <a:spLocks noChangeShapeType="1"/>
            </p:cNvSpPr>
            <p:nvPr/>
          </p:nvSpPr>
          <p:spPr bwMode="auto">
            <a:xfrm flipH="1">
              <a:off x="5412581" y="3825081"/>
              <a:ext cx="0" cy="282575"/>
            </a:xfrm>
            <a:prstGeom prst="line">
              <a:avLst/>
            </a:prstGeom>
            <a:noFill/>
            <a:ln w="5715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41" name="Rectangle 40"/>
            <p:cNvSpPr>
              <a:spLocks noChangeArrowheads="1"/>
            </p:cNvSpPr>
            <p:nvPr/>
          </p:nvSpPr>
          <p:spPr bwMode="auto">
            <a:xfrm>
              <a:off x="3472656" y="4114006"/>
              <a:ext cx="4743450" cy="646113"/>
            </a:xfrm>
            <a:prstGeom prst="rect">
              <a:avLst/>
            </a:prstGeom>
            <a:no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sp>
          <p:nvSpPr>
            <p:cNvPr id="42" name="Text Box 14"/>
            <p:cNvSpPr txBox="1">
              <a:spLocks noChangeArrowheads="1"/>
            </p:cNvSpPr>
            <p:nvPr/>
          </p:nvSpPr>
          <p:spPr bwMode="auto">
            <a:xfrm>
              <a:off x="3515519" y="4114006"/>
              <a:ext cx="4648201" cy="625684"/>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fr-FR" sz="1400" dirty="0" err="1"/>
                <a:t>Multispectral</a:t>
              </a:r>
              <a:r>
                <a:rPr lang="fr-FR" sz="1400" dirty="0"/>
                <a:t>, </a:t>
              </a:r>
              <a:r>
                <a:rPr lang="fr-FR" sz="1400" dirty="0" err="1" smtClean="0"/>
                <a:t>multipolarisation</a:t>
              </a:r>
              <a:r>
                <a:rPr lang="fr-FR" sz="1400" dirty="0" smtClean="0"/>
                <a:t> &amp; </a:t>
              </a:r>
              <a:r>
                <a:rPr lang="fr-FR" sz="1400" dirty="0" err="1"/>
                <a:t>optical</a:t>
              </a:r>
              <a:r>
                <a:rPr lang="fr-FR" sz="1400" dirty="0"/>
                <a:t> </a:t>
              </a:r>
              <a:r>
                <a:rPr lang="fr-FR" sz="1400" dirty="0" err="1"/>
                <a:t>head</a:t>
              </a:r>
              <a:r>
                <a:rPr lang="fr-FR" sz="1400" dirty="0"/>
                <a:t> registration</a:t>
              </a:r>
            </a:p>
          </p:txBody>
        </p:sp>
        <p:sp>
          <p:nvSpPr>
            <p:cNvPr id="43" name="Line 40"/>
            <p:cNvSpPr>
              <a:spLocks noChangeShapeType="1"/>
            </p:cNvSpPr>
            <p:nvPr/>
          </p:nvSpPr>
          <p:spPr bwMode="auto">
            <a:xfrm flipH="1">
              <a:off x="5412581" y="4760119"/>
              <a:ext cx="6350" cy="306387"/>
            </a:xfrm>
            <a:prstGeom prst="line">
              <a:avLst/>
            </a:prstGeom>
            <a:noFill/>
            <a:ln w="57150">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p:txBody>
        </p:sp>
        <p:sp>
          <p:nvSpPr>
            <p:cNvPr id="44" name="ZoneTexte 16"/>
            <p:cNvSpPr txBox="1">
              <a:spLocks noChangeArrowheads="1"/>
            </p:cNvSpPr>
            <p:nvPr/>
          </p:nvSpPr>
          <p:spPr bwMode="auto">
            <a:xfrm>
              <a:off x="6026944" y="118269"/>
              <a:ext cx="2255240" cy="360558"/>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a:solidFill>
                    <a:srgbClr val="FF0000"/>
                  </a:solidFill>
                </a:rPr>
                <a:t>Level 0 products</a:t>
              </a:r>
            </a:p>
          </p:txBody>
        </p:sp>
        <p:sp>
          <p:nvSpPr>
            <p:cNvPr id="45" name="ZoneTexte 16"/>
            <p:cNvSpPr txBox="1">
              <a:spLocks noChangeArrowheads="1"/>
            </p:cNvSpPr>
            <p:nvPr/>
          </p:nvSpPr>
          <p:spPr bwMode="auto">
            <a:xfrm>
              <a:off x="6225381" y="5776119"/>
              <a:ext cx="2616269" cy="612947"/>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a:solidFill>
                    <a:srgbClr val="FF0000"/>
                  </a:solidFill>
                </a:rPr>
                <a:t>Radiometric part of</a:t>
              </a:r>
            </a:p>
            <a:p>
              <a:r>
                <a:rPr lang="fr-FR" sz="1400" b="1">
                  <a:solidFill>
                    <a:srgbClr val="FF0000"/>
                  </a:solidFill>
                </a:rPr>
                <a:t>Level 1B products</a:t>
              </a:r>
            </a:p>
          </p:txBody>
        </p:sp>
      </p:grpSp>
      <p:sp>
        <p:nvSpPr>
          <p:cNvPr id="47" name="Rectangle 46"/>
          <p:cNvSpPr/>
          <p:nvPr/>
        </p:nvSpPr>
        <p:spPr>
          <a:xfrm>
            <a:off x="5922336" y="4036258"/>
            <a:ext cx="3845442" cy="646331"/>
          </a:xfrm>
          <a:prstGeom prst="rect">
            <a:avLst/>
          </a:prstGeom>
        </p:spPr>
        <p:txBody>
          <a:bodyPr wrap="square">
            <a:spAutoFit/>
          </a:bodyPr>
          <a:lstStyle/>
          <a:p>
            <a:pPr lvl="0" algn="just"/>
            <a:r>
              <a:rPr lang="en-GB" sz="1800" b="0" dirty="0" smtClean="0">
                <a:solidFill>
                  <a:srgbClr val="002569"/>
                </a:solidFill>
                <a:latin typeface="Arial" pitchFamily="34" charset="0"/>
                <a:ea typeface="Times New Roman" pitchFamily="18" charset="0"/>
                <a:cs typeface="Arial" pitchFamily="34" charset="0"/>
              </a:rPr>
              <a:t>(I,Q,U) retrieval assumes perfect registered (X1, X2, X3) counts</a:t>
            </a:r>
          </a:p>
        </p:txBody>
      </p:sp>
      <p:pic>
        <p:nvPicPr>
          <p:cNvPr id="48" name="Picture 69"/>
          <p:cNvPicPr>
            <a:picLocks noChangeAspect="1" noChangeArrowheads="1"/>
          </p:cNvPicPr>
          <p:nvPr/>
        </p:nvPicPr>
        <p:blipFill>
          <a:blip r:embed="rId12" cstate="print"/>
          <a:srcRect t="8524"/>
          <a:stretch>
            <a:fillRect/>
          </a:stretch>
        </p:blipFill>
        <p:spPr bwMode="auto">
          <a:xfrm>
            <a:off x="6357310" y="4831316"/>
            <a:ext cx="3086100" cy="11588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6" name="Content Placeholder 2"/>
          <p:cNvSpPr>
            <a:spLocks noGrp="1"/>
          </p:cNvSpPr>
          <p:nvPr>
            <p:ph idx="1"/>
          </p:nvPr>
        </p:nvSpPr>
        <p:spPr>
          <a:xfrm>
            <a:off x="266700" y="992188"/>
            <a:ext cx="9447213" cy="5391150"/>
          </a:xfrm>
        </p:spPr>
        <p:txBody>
          <a:bodyPr>
            <a:normAutofit/>
          </a:bodyPr>
          <a:lstStyle/>
          <a:p>
            <a:pPr>
              <a:buNone/>
            </a:pPr>
            <a:r>
              <a:rPr lang="en-US" dirty="0" smtClean="0">
                <a:solidFill>
                  <a:schemeClr val="bg1">
                    <a:lumMod val="75000"/>
                  </a:schemeClr>
                </a:solidFill>
              </a:rPr>
              <a:t>3MI: Introduction</a:t>
            </a:r>
          </a:p>
          <a:p>
            <a:pPr>
              <a:buNone/>
            </a:pPr>
            <a:endParaRPr lang="en-US" dirty="0" smtClean="0"/>
          </a:p>
          <a:p>
            <a:pPr>
              <a:buNone/>
            </a:pPr>
            <a:r>
              <a:rPr lang="en-US" dirty="0" smtClean="0">
                <a:solidFill>
                  <a:schemeClr val="bg1">
                    <a:lumMod val="75000"/>
                  </a:schemeClr>
                </a:solidFill>
              </a:rPr>
              <a:t>3MI: Radiometric Instrument Model</a:t>
            </a:r>
          </a:p>
          <a:p>
            <a:pPr>
              <a:buNone/>
            </a:pPr>
            <a:endParaRPr lang="en-US" dirty="0" smtClean="0">
              <a:solidFill>
                <a:schemeClr val="bg1">
                  <a:lumMod val="75000"/>
                </a:schemeClr>
              </a:solidFill>
            </a:endParaRPr>
          </a:p>
          <a:p>
            <a:pPr>
              <a:buNone/>
            </a:pPr>
            <a:r>
              <a:rPr lang="en-US" dirty="0" smtClean="0">
                <a:solidFill>
                  <a:schemeClr val="bg1">
                    <a:lumMod val="75000"/>
                  </a:schemeClr>
                </a:solidFill>
              </a:rPr>
              <a:t>3MI: Radiometric </a:t>
            </a:r>
            <a:r>
              <a:rPr lang="en-US" dirty="0" err="1" smtClean="0">
                <a:solidFill>
                  <a:schemeClr val="bg1">
                    <a:lumMod val="75000"/>
                  </a:schemeClr>
                </a:solidFill>
              </a:rPr>
              <a:t>Characterisation</a:t>
            </a:r>
            <a:endParaRPr lang="en-US" dirty="0" smtClean="0">
              <a:solidFill>
                <a:schemeClr val="bg1">
                  <a:lumMod val="75000"/>
                </a:schemeClr>
              </a:solidFill>
            </a:endParaRPr>
          </a:p>
          <a:p>
            <a:pPr>
              <a:buNone/>
            </a:pPr>
            <a:endParaRPr lang="en-US" dirty="0" smtClean="0">
              <a:solidFill>
                <a:schemeClr val="bg1">
                  <a:lumMod val="75000"/>
                </a:schemeClr>
              </a:solidFill>
            </a:endParaRPr>
          </a:p>
          <a:p>
            <a:pPr>
              <a:buNone/>
            </a:pPr>
            <a:r>
              <a:rPr lang="en-US" dirty="0" smtClean="0">
                <a:solidFill>
                  <a:schemeClr val="tx1"/>
                </a:solidFill>
              </a:rPr>
              <a:t>3MI: In-flight Calibration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In-flight Calibration</a:t>
            </a:r>
            <a:endParaRPr lang="en-GB" dirty="0"/>
          </a:p>
        </p:txBody>
      </p:sp>
      <p:sp>
        <p:nvSpPr>
          <p:cNvPr id="3" name="Content Placeholder 2"/>
          <p:cNvSpPr>
            <a:spLocks noGrp="1"/>
          </p:cNvSpPr>
          <p:nvPr>
            <p:ph idx="1"/>
          </p:nvPr>
        </p:nvSpPr>
        <p:spPr>
          <a:xfrm>
            <a:off x="148857" y="992188"/>
            <a:ext cx="9757144" cy="5391150"/>
          </a:xfrm>
        </p:spPr>
        <p:txBody>
          <a:bodyPr>
            <a:normAutofit fontScale="70000" lnSpcReduction="20000"/>
          </a:bodyPr>
          <a:lstStyle/>
          <a:p>
            <a:pPr>
              <a:buNone/>
            </a:pPr>
            <a:r>
              <a:rPr lang="en-IE" dirty="0" smtClean="0"/>
              <a:t>In-flight calibration using vicarious calibration methods:</a:t>
            </a:r>
          </a:p>
          <a:p>
            <a:pPr marL="180975" lvl="1" indent="-180975"/>
            <a:r>
              <a:rPr lang="en-IE" dirty="0" smtClean="0"/>
              <a:t>Calibration using natural targets approach</a:t>
            </a:r>
          </a:p>
          <a:p>
            <a:pPr marL="180975" lvl="1" indent="-180975"/>
            <a:r>
              <a:rPr lang="en-IE" dirty="0" smtClean="0"/>
              <a:t>No on-board device to help</a:t>
            </a:r>
            <a:br>
              <a:rPr lang="en-IE" dirty="0" smtClean="0"/>
            </a:br>
            <a:r>
              <a:rPr lang="en-IE" sz="2900" dirty="0" smtClean="0">
                <a:sym typeface="Wingdings" pitchFamily="2" charset="2"/>
              </a:rPr>
              <a:t></a:t>
            </a:r>
            <a:r>
              <a:rPr lang="en-IE" sz="2900" dirty="0" smtClean="0"/>
              <a:t> rely as much as possible on stability</a:t>
            </a:r>
          </a:p>
          <a:p>
            <a:pPr marL="180975" lvl="1" indent="-180975"/>
            <a:r>
              <a:rPr lang="en-IE" dirty="0" smtClean="0"/>
              <a:t>Impossible to cover the wide range of calibration through one single method</a:t>
            </a:r>
            <a:br>
              <a:rPr lang="en-IE" dirty="0" smtClean="0"/>
            </a:br>
            <a:r>
              <a:rPr lang="en-IE" dirty="0" smtClean="0"/>
              <a:t>(absolute, temporal monitoring, multi-spectral, multi-directional…)</a:t>
            </a:r>
          </a:p>
          <a:p>
            <a:pPr lvl="1">
              <a:buNone/>
            </a:pPr>
            <a:endParaRPr lang="en-IE" dirty="0" smtClean="0"/>
          </a:p>
          <a:p>
            <a:pPr>
              <a:buNone/>
            </a:pPr>
            <a:r>
              <a:rPr lang="en-IE" dirty="0" smtClean="0"/>
              <a:t>Calibration methods</a:t>
            </a:r>
          </a:p>
          <a:p>
            <a:pPr marL="263525" lvl="1" indent="-263525"/>
            <a:r>
              <a:rPr lang="en-IE" dirty="0" smtClean="0"/>
              <a:t>Each method is powerful for one or more aspect of the problem:</a:t>
            </a:r>
          </a:p>
          <a:p>
            <a:pPr marL="542925" lvl="2" indent="-255588"/>
            <a:r>
              <a:rPr lang="en-IE" dirty="0" smtClean="0"/>
              <a:t>accuracy for a given spectral range</a:t>
            </a:r>
          </a:p>
          <a:p>
            <a:pPr marL="808038" lvl="3" indent="-276225"/>
            <a:r>
              <a:rPr lang="en-IE" dirty="0" smtClean="0"/>
              <a:t>shorter wavelengths, SWIR bands, </a:t>
            </a:r>
          </a:p>
          <a:p>
            <a:pPr marL="542925" lvl="2" indent="-255588"/>
            <a:r>
              <a:rPr lang="en-IE" dirty="0" smtClean="0"/>
              <a:t>accuracy for spectral calibration using a reference channel</a:t>
            </a:r>
          </a:p>
          <a:p>
            <a:pPr marL="803275" lvl="3"/>
            <a:r>
              <a:rPr lang="en-IE" dirty="0" smtClean="0"/>
              <a:t>accuracy for temporal aspect using stable target</a:t>
            </a:r>
          </a:p>
          <a:p>
            <a:pPr marL="255588" lvl="1" indent="-255588"/>
            <a:r>
              <a:rPr lang="en-IE" dirty="0" smtClean="0"/>
              <a:t>Unique method does not exist</a:t>
            </a:r>
          </a:p>
          <a:p>
            <a:pPr marL="542925" lvl="2" indent="-255588">
              <a:buNone/>
            </a:pPr>
            <a:r>
              <a:rPr lang="en-IE" dirty="0" smtClean="0">
                <a:sym typeface="Wingdings" pitchFamily="2" charset="2"/>
              </a:rPr>
              <a:t> </a:t>
            </a:r>
            <a:r>
              <a:rPr lang="en-IE" dirty="0" smtClean="0"/>
              <a:t>it is required to use all possible methods</a:t>
            </a:r>
          </a:p>
          <a:p>
            <a:endParaRPr lang="en-GB"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In-flight Calibration Strategy</a:t>
            </a:r>
            <a:endParaRPr lang="en-GB" dirty="0"/>
          </a:p>
        </p:txBody>
      </p:sp>
      <p:sp>
        <p:nvSpPr>
          <p:cNvPr id="3" name="Content Placeholder 2"/>
          <p:cNvSpPr>
            <a:spLocks noGrp="1"/>
          </p:cNvSpPr>
          <p:nvPr>
            <p:ph idx="1"/>
          </p:nvPr>
        </p:nvSpPr>
        <p:spPr>
          <a:xfrm>
            <a:off x="117838" y="992188"/>
            <a:ext cx="9653483" cy="5391150"/>
          </a:xfrm>
        </p:spPr>
        <p:txBody>
          <a:bodyPr>
            <a:normAutofit/>
          </a:bodyPr>
          <a:lstStyle/>
          <a:p>
            <a:pPr marL="361950" indent="-361950"/>
            <a:r>
              <a:rPr lang="en-GB" sz="1800" dirty="0" smtClean="0"/>
              <a:t>The 3MI vicarious calibration is based on the PARASOL heritage</a:t>
            </a:r>
          </a:p>
          <a:p>
            <a:pPr marL="361950" indent="-361950"/>
            <a:r>
              <a:rPr lang="en-GB" sz="1800" dirty="0" smtClean="0"/>
              <a:t>The 3MI additional SWIR channels have to be taken into account as well</a:t>
            </a:r>
          </a:p>
          <a:p>
            <a:pPr marL="361950" indent="-361950"/>
            <a:r>
              <a:rPr lang="en-GB" sz="1800" dirty="0" smtClean="0"/>
              <a:t>Each methods will be used either as nominal or for validation of a nominal methods</a:t>
            </a:r>
          </a:p>
          <a:p>
            <a:pPr marL="361950" lvl="1" indent="-361950"/>
            <a:endParaRPr lang="en-GB" sz="1800" dirty="0" smtClean="0"/>
          </a:p>
          <a:p>
            <a:pPr lvl="0"/>
            <a:endParaRPr lang="en-GB" sz="1800" dirty="0" smtClean="0"/>
          </a:p>
        </p:txBody>
      </p:sp>
      <p:graphicFrame>
        <p:nvGraphicFramePr>
          <p:cNvPr id="4" name="Table 3"/>
          <p:cNvGraphicFramePr>
            <a:graphicFrameLocks noGrp="1"/>
          </p:cNvGraphicFramePr>
          <p:nvPr/>
        </p:nvGraphicFramePr>
        <p:xfrm>
          <a:off x="265814" y="1971922"/>
          <a:ext cx="9420444" cy="4541520"/>
        </p:xfrm>
        <a:graphic>
          <a:graphicData uri="http://schemas.openxmlformats.org/drawingml/2006/table">
            <a:tbl>
              <a:tblPr firstRow="1" bandRow="1">
                <a:tableStyleId>{073A0DAA-6AF3-43AB-8588-CEC1D06C72B9}</a:tableStyleId>
              </a:tblPr>
              <a:tblGrid>
                <a:gridCol w="3140148"/>
                <a:gridCol w="3140148"/>
                <a:gridCol w="3140148"/>
              </a:tblGrid>
              <a:tr h="370840">
                <a:tc>
                  <a:txBody>
                    <a:bodyPr/>
                    <a:lstStyle/>
                    <a:p>
                      <a:r>
                        <a:rPr lang="en-GB" sz="1600" dirty="0" smtClean="0"/>
                        <a:t>Calibration Methods</a:t>
                      </a:r>
                      <a:endParaRPr lang="en-GB" sz="1600" dirty="0"/>
                    </a:p>
                  </a:txBody>
                  <a:tcPr/>
                </a:tc>
                <a:tc>
                  <a:txBody>
                    <a:bodyPr/>
                    <a:lstStyle/>
                    <a:p>
                      <a:r>
                        <a:rPr lang="en-GB" sz="1600" dirty="0" smtClean="0"/>
                        <a:t>Applicable</a:t>
                      </a:r>
                      <a:r>
                        <a:rPr lang="en-GB" sz="1600" baseline="0" dirty="0" smtClean="0"/>
                        <a:t> </a:t>
                      </a:r>
                      <a:r>
                        <a:rPr lang="en-GB" sz="1600" dirty="0" smtClean="0"/>
                        <a:t>Spectral</a:t>
                      </a:r>
                      <a:r>
                        <a:rPr lang="en-GB" sz="1600" baseline="0" dirty="0" smtClean="0"/>
                        <a:t> Range</a:t>
                      </a:r>
                      <a:endParaRPr lang="en-GB" sz="1600" dirty="0"/>
                    </a:p>
                  </a:txBody>
                  <a:tcPr/>
                </a:tc>
                <a:tc>
                  <a:txBody>
                    <a:bodyPr/>
                    <a:lstStyle/>
                    <a:p>
                      <a:r>
                        <a:rPr lang="en-GB" sz="1600" dirty="0" smtClean="0"/>
                        <a:t>Monitoring</a:t>
                      </a:r>
                      <a:r>
                        <a:rPr lang="en-GB" sz="1600" baseline="0" dirty="0" smtClean="0"/>
                        <a:t> Level</a:t>
                      </a:r>
                      <a:endParaRPr lang="en-GB" sz="1600" dirty="0"/>
                    </a:p>
                  </a:txBody>
                  <a:tcPr/>
                </a:tc>
              </a:tr>
              <a:tr h="370840">
                <a:tc>
                  <a:txBody>
                    <a:bodyPr/>
                    <a:lstStyle/>
                    <a:p>
                      <a:r>
                        <a:rPr lang="en-GB" sz="1600" baseline="0" dirty="0" smtClean="0"/>
                        <a:t>Absolute Calibration: </a:t>
                      </a:r>
                      <a:r>
                        <a:rPr lang="en-GB" sz="1600" dirty="0" smtClean="0"/>
                        <a:t>Rayleigh</a:t>
                      </a:r>
                      <a:endParaRPr lang="en-GB" sz="1600" dirty="0"/>
                    </a:p>
                  </a:txBody>
                  <a:tcPr/>
                </a:tc>
                <a:tc>
                  <a:txBody>
                    <a:bodyPr/>
                    <a:lstStyle/>
                    <a:p>
                      <a:r>
                        <a:rPr lang="en-GB" sz="1600" dirty="0" smtClean="0"/>
                        <a:t>&gt;410 to 670 nm</a:t>
                      </a:r>
                      <a:endParaRPr lang="en-GB" sz="1600" dirty="0"/>
                    </a:p>
                  </a:txBody>
                  <a:tcPr/>
                </a:tc>
                <a:tc>
                  <a:txBody>
                    <a:bodyPr/>
                    <a:lstStyle/>
                    <a:p>
                      <a:r>
                        <a:rPr lang="en-GB" sz="1600" dirty="0" smtClean="0"/>
                        <a:t>Nominal</a:t>
                      </a:r>
                      <a:endParaRPr lang="en-GB"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Inter-band</a:t>
                      </a:r>
                      <a:r>
                        <a:rPr lang="en-GB" sz="1600" baseline="0" dirty="0" smtClean="0"/>
                        <a:t> Calibration: </a:t>
                      </a:r>
                      <a:r>
                        <a:rPr lang="en-GB" sz="1600" dirty="0" smtClean="0"/>
                        <a:t>Sun Glint</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&gt;410 to 670 nm</a:t>
                      </a:r>
                    </a:p>
                  </a:txBody>
                  <a:tcPr/>
                </a:tc>
                <a:tc>
                  <a:txBody>
                    <a:bodyPr/>
                    <a:lstStyle/>
                    <a:p>
                      <a:r>
                        <a:rPr lang="en-GB" sz="1600" dirty="0" smtClean="0"/>
                        <a:t>Validation</a:t>
                      </a:r>
                      <a:endParaRPr lang="en-GB" sz="1600" dirty="0"/>
                    </a:p>
                  </a:txBody>
                  <a:tcPr/>
                </a:tc>
              </a:tr>
              <a:tr h="370840">
                <a:tc>
                  <a:txBody>
                    <a:bodyPr/>
                    <a:lstStyle/>
                    <a:p>
                      <a:endParaRPr lang="en-GB" sz="1600"/>
                    </a:p>
                  </a:txBody>
                  <a:tcPr/>
                </a:tc>
                <a:tc>
                  <a:txBody>
                    <a:bodyPr/>
                    <a:lstStyle/>
                    <a:p>
                      <a:r>
                        <a:rPr lang="en-GB" sz="1600" dirty="0" smtClean="0"/>
                        <a:t>754, 865,</a:t>
                      </a:r>
                      <a:r>
                        <a:rPr lang="en-GB" sz="1600" baseline="0" dirty="0" smtClean="0"/>
                        <a:t> 1650 and 2130 nm</a:t>
                      </a:r>
                      <a:endParaRPr lang="en-GB" sz="1600" dirty="0"/>
                    </a:p>
                  </a:txBody>
                  <a:tcPr/>
                </a:tc>
                <a:tc>
                  <a:txBody>
                    <a:bodyPr/>
                    <a:lstStyle/>
                    <a:p>
                      <a:r>
                        <a:rPr lang="en-GB" sz="1600" dirty="0" smtClean="0"/>
                        <a:t>Nominal</a:t>
                      </a:r>
                      <a:endParaRPr lang="en-GB" sz="1600" dirty="0"/>
                    </a:p>
                  </a:txBody>
                  <a:tcPr/>
                </a:tc>
              </a:tr>
              <a:tr h="370840">
                <a:tc>
                  <a:txBody>
                    <a:bodyPr/>
                    <a:lstStyle/>
                    <a:p>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&gt;763 to 910 nm</a:t>
                      </a:r>
                    </a:p>
                  </a:txBody>
                  <a:tcPr/>
                </a:tc>
                <a:tc>
                  <a:txBody>
                    <a:bodyPr/>
                    <a:lstStyle/>
                    <a:p>
                      <a:r>
                        <a:rPr lang="en-GB" sz="1600" dirty="0" smtClean="0"/>
                        <a:t>Validation</a:t>
                      </a:r>
                      <a:endParaRPr lang="en-GB" sz="1600" dirty="0"/>
                    </a:p>
                  </a:txBody>
                  <a:tcPr/>
                </a:tc>
              </a:tr>
              <a:tr h="370840">
                <a:tc>
                  <a:txBody>
                    <a:bodyPr/>
                    <a:lstStyle/>
                    <a:p>
                      <a:r>
                        <a:rPr lang="en-GB" sz="1600" dirty="0" smtClean="0"/>
                        <a:t>Inter-band Calibration: DCC</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&gt;410 to 865 nm</a:t>
                      </a:r>
                      <a:br>
                        <a:rPr lang="en-GB" sz="1600" dirty="0" smtClean="0"/>
                      </a:br>
                      <a:r>
                        <a:rPr lang="en-GB" sz="1600" dirty="0" smtClean="0"/>
                        <a:t>(except for</a:t>
                      </a:r>
                      <a:r>
                        <a:rPr lang="en-GB" sz="1600" baseline="0" dirty="0" smtClean="0"/>
                        <a:t> 763 nm)</a:t>
                      </a:r>
                      <a:endParaRPr lang="en-GB" sz="1600" dirty="0" smtClean="0"/>
                    </a:p>
                  </a:txBody>
                  <a:tcPr/>
                </a:tc>
                <a:tc>
                  <a:txBody>
                    <a:bodyPr/>
                    <a:lstStyle/>
                    <a:p>
                      <a:r>
                        <a:rPr lang="en-GB" sz="1600" dirty="0" smtClean="0"/>
                        <a:t>Nominal</a:t>
                      </a:r>
                      <a:endParaRPr lang="en-GB" sz="1600" dirty="0"/>
                    </a:p>
                  </a:txBody>
                  <a:tcPr/>
                </a:tc>
              </a:tr>
              <a:tr h="370840">
                <a:tc>
                  <a:txBody>
                    <a:bodyPr/>
                    <a:lstStyle/>
                    <a:p>
                      <a:r>
                        <a:rPr lang="en-GB" sz="1600" dirty="0" smtClean="0"/>
                        <a:t>Cross-calibration: Desert</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&gt;410 to 2130 nm</a:t>
                      </a:r>
                      <a:br>
                        <a:rPr lang="en-GB" sz="1600" dirty="0" smtClean="0"/>
                      </a:br>
                      <a:r>
                        <a:rPr lang="en-GB" sz="1600" dirty="0" smtClean="0"/>
                        <a:t>(except for</a:t>
                      </a:r>
                      <a:r>
                        <a:rPr lang="en-GB" sz="1600" baseline="0" dirty="0" smtClean="0"/>
                        <a:t> 1370 nm)</a:t>
                      </a:r>
                      <a:endParaRPr lang="en-GB" sz="1600" dirty="0" smtClean="0"/>
                    </a:p>
                  </a:txBody>
                  <a:tcPr/>
                </a:tc>
                <a:tc>
                  <a:txBody>
                    <a:bodyPr/>
                    <a:lstStyle/>
                    <a:p>
                      <a:r>
                        <a:rPr lang="en-GB" sz="1600" dirty="0" smtClean="0"/>
                        <a:t>Nominal/Validation </a:t>
                      </a:r>
                      <a:endParaRPr lang="en-GB"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Cross-calibration: Antarctica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&gt;410 to 2130 nm</a:t>
                      </a:r>
                      <a:br>
                        <a:rPr lang="en-GB" sz="1600" dirty="0" smtClean="0"/>
                      </a:br>
                      <a:r>
                        <a:rPr lang="en-GB" sz="1600" dirty="0" smtClean="0"/>
                        <a:t>(except for</a:t>
                      </a:r>
                      <a:r>
                        <a:rPr lang="en-GB" sz="1600" baseline="0" dirty="0" smtClean="0"/>
                        <a:t> </a:t>
                      </a:r>
                      <a:r>
                        <a:rPr lang="en-GB" sz="1600" baseline="0" smtClean="0"/>
                        <a:t>1370 and 1650 nm)</a:t>
                      </a:r>
                      <a:endParaRPr lang="en-GB"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Nominal/Validation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Cross-calibration:</a:t>
                      </a:r>
                      <a:r>
                        <a:rPr lang="en-GB" sz="1600" baseline="0" dirty="0" smtClean="0"/>
                        <a:t> </a:t>
                      </a:r>
                      <a:r>
                        <a:rPr lang="en-GB" sz="1600" baseline="0" dirty="0" err="1" smtClean="0"/>
                        <a:t>METimage</a:t>
                      </a:r>
                      <a:endParaRPr lang="en-GB"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443, 754, 1650,</a:t>
                      </a:r>
                      <a:r>
                        <a:rPr lang="en-GB" sz="1600" baseline="0" dirty="0" smtClean="0"/>
                        <a:t> and 2130 nm</a:t>
                      </a:r>
                      <a:endParaRPr lang="en-GB"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Validation</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763, 910,</a:t>
                      </a:r>
                      <a:r>
                        <a:rPr lang="en-GB" sz="1600" baseline="0" dirty="0" smtClean="0"/>
                        <a:t> and 1370 nm</a:t>
                      </a:r>
                      <a:endParaRPr lang="en-GB"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Nominal (together</a:t>
                      </a:r>
                      <a:r>
                        <a:rPr lang="en-GB" sz="1600" baseline="0" dirty="0" smtClean="0"/>
                        <a:t> with Sun-glint for 763 and 910 nm)</a:t>
                      </a:r>
                      <a:endParaRPr lang="en-GB" sz="1600" dirty="0" smtClean="0"/>
                    </a:p>
                  </a:txBody>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 Targets</a:t>
            </a:r>
            <a:endParaRPr lang="en-GB" dirty="0"/>
          </a:p>
        </p:txBody>
      </p:sp>
      <p:pic>
        <p:nvPicPr>
          <p:cNvPr id="4" name="Picture 4"/>
          <p:cNvPicPr>
            <a:picLocks noChangeAspect="1" noChangeArrowheads="1"/>
          </p:cNvPicPr>
          <p:nvPr/>
        </p:nvPicPr>
        <p:blipFill>
          <a:blip r:embed="rId3" cstate="print">
            <a:clrChange>
              <a:clrFrom>
                <a:srgbClr val="FFFFFF"/>
              </a:clrFrom>
              <a:clrTo>
                <a:srgbClr val="FFFFFF">
                  <a:alpha val="0"/>
                </a:srgbClr>
              </a:clrTo>
            </a:clrChange>
          </a:blip>
          <a:srcRect l="2461" t="28320" r="51563" b="13086"/>
          <a:stretch>
            <a:fillRect/>
          </a:stretch>
        </p:blipFill>
        <p:spPr bwMode="auto">
          <a:xfrm>
            <a:off x="1136650" y="2159065"/>
            <a:ext cx="7429500" cy="3787775"/>
          </a:xfrm>
          <a:prstGeom prst="rect">
            <a:avLst/>
          </a:prstGeom>
          <a:noFill/>
          <a:ln w="9525">
            <a:noFill/>
            <a:miter lim="800000"/>
            <a:headEnd/>
            <a:tailEnd/>
          </a:ln>
        </p:spPr>
      </p:pic>
      <p:pic>
        <p:nvPicPr>
          <p:cNvPr id="5" name="Picture 2" descr="http://www.earthwatch2.org/LFF/Livingston/uploaded_images/diving_ocean-792387.jpg"/>
          <p:cNvPicPr>
            <a:picLocks noChangeAspect="1" noChangeArrowheads="1"/>
          </p:cNvPicPr>
          <p:nvPr/>
        </p:nvPicPr>
        <p:blipFill>
          <a:blip r:embed="rId4" cstate="print"/>
          <a:srcRect r="24993"/>
          <a:stretch>
            <a:fillRect/>
          </a:stretch>
        </p:blipFill>
        <p:spPr bwMode="auto">
          <a:xfrm>
            <a:off x="1288976" y="2002153"/>
            <a:ext cx="1080135"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http://science.nasa.gov/media/medialibrary/2010/03/31/deepconvectiveclouds_.png/image_preview"/>
          <p:cNvPicPr>
            <a:picLocks noChangeAspect="1" noChangeArrowheads="1"/>
          </p:cNvPicPr>
          <p:nvPr/>
        </p:nvPicPr>
        <p:blipFill>
          <a:blip r:embed="rId5" cstate="print"/>
          <a:srcRect l="6675" r="5314"/>
          <a:stretch>
            <a:fillRect/>
          </a:stretch>
        </p:blipFill>
        <p:spPr bwMode="auto">
          <a:xfrm>
            <a:off x="7384978" y="1974642"/>
            <a:ext cx="1080135"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8" descr="http://www.eosnap.com/public/media/2008/09/libya/libya-desert-detail-full.jpg"/>
          <p:cNvPicPr>
            <a:picLocks noChangeAspect="1" noChangeArrowheads="1"/>
          </p:cNvPicPr>
          <p:nvPr/>
        </p:nvPicPr>
        <p:blipFill>
          <a:blip r:embed="rId6" cstate="print"/>
          <a:srcRect/>
          <a:stretch>
            <a:fillRect/>
          </a:stretch>
        </p:blipFill>
        <p:spPr bwMode="auto">
          <a:xfrm>
            <a:off x="4292796" y="1099152"/>
            <a:ext cx="1080000"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http://www.earthphotogallery.com/oceania/images/marshall_islands/sunglint_off_maleolap_and_aur_marshalls.jpg"/>
          <p:cNvPicPr>
            <a:picLocks noChangeAspect="1" noChangeArrowheads="1"/>
          </p:cNvPicPr>
          <p:nvPr/>
        </p:nvPicPr>
        <p:blipFill>
          <a:blip r:embed="rId7" cstate="print"/>
          <a:srcRect r="19670" b="13216"/>
          <a:stretch>
            <a:fillRect/>
          </a:stretch>
        </p:blipFill>
        <p:spPr bwMode="auto">
          <a:xfrm>
            <a:off x="1771653" y="5307784"/>
            <a:ext cx="1078919"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4" descr="http://upload.wikimedia.org/wikipedia/commons/8/89/Roosevelt_Island%2C_Antarctica_-_satellite_image.jpg"/>
          <p:cNvPicPr>
            <a:picLocks noChangeAspect="1" noChangeArrowheads="1"/>
          </p:cNvPicPr>
          <p:nvPr/>
        </p:nvPicPr>
        <p:blipFill>
          <a:blip r:embed="rId8" cstate="print"/>
          <a:srcRect t="34813"/>
          <a:stretch>
            <a:fillRect/>
          </a:stretch>
        </p:blipFill>
        <p:spPr bwMode="auto">
          <a:xfrm>
            <a:off x="6384244" y="5375292"/>
            <a:ext cx="1080499"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ontent Placeholder 2"/>
          <p:cNvSpPr txBox="1">
            <a:spLocks/>
          </p:cNvSpPr>
          <p:nvPr/>
        </p:nvSpPr>
        <p:spPr>
          <a:xfrm>
            <a:off x="153988" y="1230378"/>
            <a:ext cx="2230437" cy="750887"/>
          </a:xfrm>
          <a:prstGeom prst="rect">
            <a:avLst/>
          </a:prstGeom>
        </p:spPr>
        <p:txBody>
          <a:bodyPr>
            <a:normAutofit/>
          </a:bodyPr>
          <a:lstStyle/>
          <a:p>
            <a:pPr algn="ctr" fontAlgn="auto">
              <a:spcBef>
                <a:spcPct val="20000"/>
              </a:spcBef>
              <a:spcAft>
                <a:spcPts val="0"/>
              </a:spcAft>
              <a:buFont typeface="Arial" pitchFamily="34" charset="0"/>
              <a:buNone/>
              <a:defRPr/>
            </a:pPr>
            <a:r>
              <a:rPr lang="en-GB" sz="1800" b="0" dirty="0">
                <a:solidFill>
                  <a:schemeClr val="tx1">
                    <a:lumMod val="60000"/>
                    <a:lumOff val="40000"/>
                  </a:schemeClr>
                </a:solidFill>
                <a:latin typeface="+mn-lt"/>
                <a:cs typeface="+mn-cs"/>
              </a:rPr>
              <a:t>6 main oceanic sites </a:t>
            </a:r>
          </a:p>
          <a:p>
            <a:pPr algn="ctr" fontAlgn="auto">
              <a:spcBef>
                <a:spcPct val="20000"/>
              </a:spcBef>
              <a:spcAft>
                <a:spcPts val="0"/>
              </a:spcAft>
              <a:buFont typeface="Arial" pitchFamily="34" charset="0"/>
              <a:buNone/>
              <a:defRPr/>
            </a:pPr>
            <a:r>
              <a:rPr lang="en-GB" sz="1800" b="0" dirty="0">
                <a:solidFill>
                  <a:schemeClr val="tx1">
                    <a:lumMod val="60000"/>
                    <a:lumOff val="40000"/>
                  </a:schemeClr>
                </a:solidFill>
                <a:latin typeface="+mn-lt"/>
                <a:cs typeface="+mn-cs"/>
              </a:rPr>
              <a:t>10 days/month</a:t>
            </a:r>
          </a:p>
          <a:p>
            <a:pPr algn="ctr" fontAlgn="auto">
              <a:spcBef>
                <a:spcPct val="20000"/>
              </a:spcBef>
              <a:spcAft>
                <a:spcPts val="0"/>
              </a:spcAft>
              <a:buFont typeface="Arial" pitchFamily="34" charset="0"/>
              <a:buNone/>
              <a:defRPr/>
            </a:pPr>
            <a:endParaRPr lang="en-GB" sz="1800" b="0" dirty="0">
              <a:solidFill>
                <a:schemeClr val="tx1">
                  <a:lumMod val="60000"/>
                  <a:lumOff val="40000"/>
                </a:schemeClr>
              </a:solidFill>
              <a:latin typeface="+mn-lt"/>
              <a:cs typeface="+mn-cs"/>
            </a:endParaRPr>
          </a:p>
        </p:txBody>
      </p:sp>
      <p:sp>
        <p:nvSpPr>
          <p:cNvPr id="11" name="Content Placeholder 2"/>
          <p:cNvSpPr txBox="1">
            <a:spLocks/>
          </p:cNvSpPr>
          <p:nvPr/>
        </p:nvSpPr>
        <p:spPr bwMode="auto">
          <a:xfrm>
            <a:off x="5040313" y="1062103"/>
            <a:ext cx="2230437" cy="750887"/>
          </a:xfrm>
          <a:prstGeom prst="rect">
            <a:avLst/>
          </a:prstGeom>
          <a:noFill/>
          <a:ln w="9525">
            <a:noFill/>
            <a:miter lim="800000"/>
            <a:headEnd/>
            <a:tailEnd/>
          </a:ln>
        </p:spPr>
        <p:txBody>
          <a:bodyPr/>
          <a:lstStyle/>
          <a:p>
            <a:pPr marL="342900" indent="-342900" algn="ctr" eaLnBrk="0" hangingPunct="0">
              <a:spcBef>
                <a:spcPct val="20000"/>
              </a:spcBef>
              <a:defRPr/>
            </a:pPr>
            <a:r>
              <a:rPr lang="en-GB" sz="1800" b="0" kern="0" dirty="0">
                <a:solidFill>
                  <a:srgbClr val="FFC000"/>
                </a:solidFill>
                <a:latin typeface="+mn-lt"/>
                <a:cs typeface="+mn-cs"/>
              </a:rPr>
              <a:t>20 desert sites</a:t>
            </a:r>
          </a:p>
          <a:p>
            <a:pPr marL="342900" indent="-342900" algn="ctr" eaLnBrk="0" hangingPunct="0">
              <a:spcBef>
                <a:spcPct val="20000"/>
              </a:spcBef>
              <a:defRPr/>
            </a:pPr>
            <a:r>
              <a:rPr lang="en-GB" sz="1800" b="0" kern="0" dirty="0">
                <a:solidFill>
                  <a:srgbClr val="FFC000"/>
                </a:solidFill>
                <a:latin typeface="+mn-lt"/>
                <a:cs typeface="+mn-cs"/>
              </a:rPr>
              <a:t>Every day</a:t>
            </a:r>
          </a:p>
          <a:p>
            <a:pPr marL="342900" indent="-342900" algn="ctr" eaLnBrk="0" hangingPunct="0">
              <a:spcBef>
                <a:spcPct val="20000"/>
              </a:spcBef>
              <a:defRPr/>
            </a:pPr>
            <a:endParaRPr lang="en-GB" sz="1800" b="0" kern="0" dirty="0">
              <a:solidFill>
                <a:srgbClr val="FFC000"/>
              </a:solidFill>
              <a:latin typeface="+mn-lt"/>
              <a:cs typeface="+mn-cs"/>
            </a:endParaRPr>
          </a:p>
        </p:txBody>
      </p:sp>
      <p:sp>
        <p:nvSpPr>
          <p:cNvPr id="12" name="Content Placeholder 2"/>
          <p:cNvSpPr txBox="1">
            <a:spLocks/>
          </p:cNvSpPr>
          <p:nvPr/>
        </p:nvSpPr>
        <p:spPr bwMode="auto">
          <a:xfrm>
            <a:off x="7275513" y="1238315"/>
            <a:ext cx="2459037" cy="750888"/>
          </a:xfrm>
          <a:prstGeom prst="rect">
            <a:avLst/>
          </a:prstGeom>
          <a:noFill/>
          <a:ln w="9525">
            <a:noFill/>
            <a:miter lim="800000"/>
            <a:headEnd/>
            <a:tailEnd/>
          </a:ln>
        </p:spPr>
        <p:txBody>
          <a:bodyPr/>
          <a:lstStyle/>
          <a:p>
            <a:pPr marL="342900" indent="-342900" algn="ctr" eaLnBrk="0" hangingPunct="0">
              <a:spcBef>
                <a:spcPct val="20000"/>
              </a:spcBef>
              <a:defRPr/>
            </a:pPr>
            <a:r>
              <a:rPr lang="en-GB" sz="1800" b="0" kern="0" dirty="0">
                <a:solidFill>
                  <a:schemeClr val="bg1">
                    <a:lumMod val="50000"/>
                  </a:schemeClr>
                </a:solidFill>
                <a:latin typeface="+mn-lt"/>
                <a:cs typeface="+mn-cs"/>
              </a:rPr>
              <a:t>2 oceanic </a:t>
            </a:r>
            <a:r>
              <a:rPr lang="en-GB" sz="1800" b="0" kern="0" dirty="0" err="1">
                <a:solidFill>
                  <a:schemeClr val="bg1">
                    <a:lumMod val="50000"/>
                  </a:schemeClr>
                </a:solidFill>
                <a:latin typeface="+mn-lt"/>
                <a:cs typeface="+mn-cs"/>
              </a:rPr>
              <a:t>coudy</a:t>
            </a:r>
            <a:r>
              <a:rPr lang="en-GB" sz="1800" b="0" kern="0" dirty="0">
                <a:solidFill>
                  <a:schemeClr val="bg1">
                    <a:lumMod val="50000"/>
                  </a:schemeClr>
                </a:solidFill>
                <a:latin typeface="+mn-lt"/>
                <a:cs typeface="+mn-cs"/>
              </a:rPr>
              <a:t> sites</a:t>
            </a:r>
          </a:p>
          <a:p>
            <a:pPr marL="342900" indent="-342900" algn="ctr" eaLnBrk="0" hangingPunct="0">
              <a:spcBef>
                <a:spcPct val="20000"/>
              </a:spcBef>
              <a:defRPr/>
            </a:pPr>
            <a:r>
              <a:rPr lang="en-GB" sz="1800" b="0" kern="0" dirty="0">
                <a:solidFill>
                  <a:schemeClr val="bg1">
                    <a:lumMod val="50000"/>
                  </a:schemeClr>
                </a:solidFill>
                <a:latin typeface="+mn-lt"/>
                <a:cs typeface="+mn-cs"/>
              </a:rPr>
              <a:t>10 days/month</a:t>
            </a:r>
          </a:p>
          <a:p>
            <a:pPr marL="342900" indent="-342900" algn="ctr" eaLnBrk="0" hangingPunct="0">
              <a:spcBef>
                <a:spcPct val="20000"/>
              </a:spcBef>
              <a:defRPr/>
            </a:pPr>
            <a:endParaRPr lang="en-GB" sz="1800" b="0" kern="0" dirty="0">
              <a:solidFill>
                <a:schemeClr val="bg1">
                  <a:lumMod val="50000"/>
                </a:schemeClr>
              </a:solidFill>
              <a:latin typeface="+mn-lt"/>
              <a:cs typeface="+mn-cs"/>
            </a:endParaRPr>
          </a:p>
        </p:txBody>
      </p:sp>
      <p:sp>
        <p:nvSpPr>
          <p:cNvPr id="13" name="Content Placeholder 2"/>
          <p:cNvSpPr txBox="1">
            <a:spLocks/>
          </p:cNvSpPr>
          <p:nvPr/>
        </p:nvSpPr>
        <p:spPr bwMode="auto">
          <a:xfrm>
            <a:off x="7480300" y="5072128"/>
            <a:ext cx="1990725" cy="750887"/>
          </a:xfrm>
          <a:prstGeom prst="rect">
            <a:avLst/>
          </a:prstGeom>
          <a:noFill/>
          <a:ln w="9525">
            <a:noFill/>
            <a:miter lim="800000"/>
            <a:headEnd/>
            <a:tailEnd/>
          </a:ln>
        </p:spPr>
        <p:txBody>
          <a:bodyPr/>
          <a:lstStyle/>
          <a:p>
            <a:pPr marL="342900" indent="-342900" eaLnBrk="0" hangingPunct="0">
              <a:spcBef>
                <a:spcPct val="20000"/>
              </a:spcBef>
              <a:defRPr/>
            </a:pPr>
            <a:r>
              <a:rPr lang="en-GB" sz="1800" b="0" kern="0" dirty="0">
                <a:solidFill>
                  <a:schemeClr val="bg1">
                    <a:lumMod val="75000"/>
                  </a:schemeClr>
                </a:solidFill>
                <a:latin typeface="+mn-lt"/>
                <a:cs typeface="+mn-cs"/>
              </a:rPr>
              <a:t>4 Antarctic sites</a:t>
            </a:r>
          </a:p>
          <a:p>
            <a:pPr marL="342900" indent="-342900" eaLnBrk="0" hangingPunct="0">
              <a:spcBef>
                <a:spcPct val="20000"/>
              </a:spcBef>
              <a:defRPr/>
            </a:pPr>
            <a:r>
              <a:rPr lang="en-GB" sz="1800" b="0" kern="0" dirty="0">
                <a:solidFill>
                  <a:schemeClr val="bg1">
                    <a:lumMod val="75000"/>
                  </a:schemeClr>
                </a:solidFill>
                <a:latin typeface="+mn-lt"/>
                <a:cs typeface="+mn-cs"/>
              </a:rPr>
              <a:t>every day</a:t>
            </a:r>
          </a:p>
          <a:p>
            <a:pPr marL="342900" indent="-342900" eaLnBrk="0" hangingPunct="0">
              <a:spcBef>
                <a:spcPct val="20000"/>
              </a:spcBef>
              <a:defRPr/>
            </a:pPr>
            <a:r>
              <a:rPr lang="en-GB" sz="1800" b="0" kern="0" dirty="0">
                <a:solidFill>
                  <a:schemeClr val="bg1">
                    <a:lumMod val="75000"/>
                  </a:schemeClr>
                </a:solidFill>
                <a:latin typeface="+mn-lt"/>
                <a:cs typeface="+mn-cs"/>
              </a:rPr>
              <a:t>during 3 months</a:t>
            </a:r>
          </a:p>
        </p:txBody>
      </p:sp>
      <p:cxnSp>
        <p:nvCxnSpPr>
          <p:cNvPr id="14" name="Straight Arrow Connector 13"/>
          <p:cNvCxnSpPr>
            <a:stCxn id="5" idx="3"/>
          </p:cNvCxnSpPr>
          <p:nvPr/>
        </p:nvCxnSpPr>
        <p:spPr bwMode="auto">
          <a:xfrm>
            <a:off x="2368550" y="2541653"/>
            <a:ext cx="1330325" cy="1062037"/>
          </a:xfrm>
          <a:prstGeom prst="straightConnector1">
            <a:avLst/>
          </a:prstGeom>
          <a:solidFill>
            <a:schemeClr val="bg2"/>
          </a:solidFill>
          <a:ln w="38100" cap="flat" cmpd="sng" algn="ctr">
            <a:solidFill>
              <a:schemeClr val="tx1">
                <a:lumMod val="60000"/>
                <a:lumOff val="40000"/>
              </a:schemeClr>
            </a:solidFill>
            <a:prstDash val="solid"/>
            <a:round/>
            <a:headEnd type="none" w="med" len="med"/>
            <a:tailEnd type="arrow"/>
          </a:ln>
          <a:effectLst/>
        </p:spPr>
      </p:cxnSp>
      <p:cxnSp>
        <p:nvCxnSpPr>
          <p:cNvPr id="15" name="Straight Arrow Connector 14"/>
          <p:cNvCxnSpPr>
            <a:stCxn id="5" idx="2"/>
          </p:cNvCxnSpPr>
          <p:nvPr/>
        </p:nvCxnSpPr>
        <p:spPr bwMode="auto">
          <a:xfrm rot="5400000">
            <a:off x="1521619" y="3315559"/>
            <a:ext cx="541337" cy="73025"/>
          </a:xfrm>
          <a:prstGeom prst="straightConnector1">
            <a:avLst/>
          </a:prstGeom>
          <a:solidFill>
            <a:schemeClr val="bg2"/>
          </a:solidFill>
          <a:ln w="38100" cap="flat" cmpd="sng" algn="ctr">
            <a:solidFill>
              <a:schemeClr val="tx1">
                <a:lumMod val="60000"/>
                <a:lumOff val="40000"/>
              </a:schemeClr>
            </a:solidFill>
            <a:prstDash val="solid"/>
            <a:round/>
            <a:headEnd type="none" w="med" len="med"/>
            <a:tailEnd type="arrow"/>
          </a:ln>
          <a:effectLst/>
        </p:spPr>
      </p:cxnSp>
      <p:cxnSp>
        <p:nvCxnSpPr>
          <p:cNvPr id="16" name="Straight Arrow Connector 15"/>
          <p:cNvCxnSpPr>
            <a:stCxn id="8" idx="3"/>
          </p:cNvCxnSpPr>
          <p:nvPr/>
        </p:nvCxnSpPr>
        <p:spPr bwMode="auto">
          <a:xfrm flipV="1">
            <a:off x="2851150" y="4756215"/>
            <a:ext cx="219075" cy="1092200"/>
          </a:xfrm>
          <a:prstGeom prst="straightConnector1">
            <a:avLst/>
          </a:prstGeom>
          <a:solidFill>
            <a:schemeClr val="bg2"/>
          </a:solidFill>
          <a:ln w="38100" cap="flat" cmpd="sng" algn="ctr">
            <a:solidFill>
              <a:schemeClr val="tx1">
                <a:lumMod val="60000"/>
                <a:lumOff val="40000"/>
              </a:schemeClr>
            </a:solidFill>
            <a:prstDash val="solid"/>
            <a:round/>
            <a:headEnd type="none" w="med" len="med"/>
            <a:tailEnd type="arrow"/>
          </a:ln>
          <a:effectLst/>
        </p:spPr>
      </p:cxnSp>
      <p:cxnSp>
        <p:nvCxnSpPr>
          <p:cNvPr id="17" name="Straight Arrow Connector 30"/>
          <p:cNvCxnSpPr>
            <a:cxnSpLocks noChangeShapeType="1"/>
          </p:cNvCxnSpPr>
          <p:nvPr/>
        </p:nvCxnSpPr>
        <p:spPr bwMode="auto">
          <a:xfrm rot="16200000" flipH="1">
            <a:off x="4244181" y="2767872"/>
            <a:ext cx="1233487" cy="57150"/>
          </a:xfrm>
          <a:prstGeom prst="straightConnector1">
            <a:avLst/>
          </a:prstGeom>
          <a:noFill/>
          <a:ln w="38100" algn="ctr">
            <a:solidFill>
              <a:srgbClr val="FFC000"/>
            </a:solidFill>
            <a:round/>
            <a:headEnd/>
            <a:tailEnd type="arrow" w="med" len="med"/>
          </a:ln>
        </p:spPr>
      </p:cxnSp>
      <p:cxnSp>
        <p:nvCxnSpPr>
          <p:cNvPr id="18" name="Straight Arrow Connector 17"/>
          <p:cNvCxnSpPr>
            <a:stCxn id="6" idx="2"/>
          </p:cNvCxnSpPr>
          <p:nvPr/>
        </p:nvCxnSpPr>
        <p:spPr bwMode="auto">
          <a:xfrm rot="5400000">
            <a:off x="5865813" y="1744727"/>
            <a:ext cx="749300" cy="3368675"/>
          </a:xfrm>
          <a:prstGeom prst="straightConnector1">
            <a:avLst/>
          </a:prstGeom>
          <a:solidFill>
            <a:schemeClr val="bg2"/>
          </a:solidFill>
          <a:ln w="38100" cap="flat" cmpd="sng" algn="ctr">
            <a:solidFill>
              <a:schemeClr val="bg1">
                <a:lumMod val="50000"/>
              </a:schemeClr>
            </a:solidFill>
            <a:prstDash val="solid"/>
            <a:round/>
            <a:headEnd type="none" w="med" len="med"/>
            <a:tailEnd type="arrow"/>
          </a:ln>
          <a:effectLst/>
        </p:spPr>
      </p:cxnSp>
      <p:cxnSp>
        <p:nvCxnSpPr>
          <p:cNvPr id="19" name="Straight Arrow Connector 18"/>
          <p:cNvCxnSpPr>
            <a:stCxn id="6" idx="2"/>
          </p:cNvCxnSpPr>
          <p:nvPr/>
        </p:nvCxnSpPr>
        <p:spPr bwMode="auto">
          <a:xfrm rot="5400000">
            <a:off x="6804025" y="2902015"/>
            <a:ext cx="968375" cy="1273175"/>
          </a:xfrm>
          <a:prstGeom prst="straightConnector1">
            <a:avLst/>
          </a:prstGeom>
          <a:solidFill>
            <a:schemeClr val="bg2"/>
          </a:solidFill>
          <a:ln w="38100" cap="flat" cmpd="sng" algn="ctr">
            <a:solidFill>
              <a:schemeClr val="bg1">
                <a:lumMod val="50000"/>
              </a:schemeClr>
            </a:solidFill>
            <a:prstDash val="solid"/>
            <a:round/>
            <a:headEnd type="none" w="med" len="med"/>
            <a:tailEnd type="arrow"/>
          </a:ln>
          <a:effectLst/>
        </p:spPr>
      </p:cxnSp>
      <p:cxnSp>
        <p:nvCxnSpPr>
          <p:cNvPr id="20" name="Straight Arrow Connector 19"/>
          <p:cNvCxnSpPr>
            <a:stCxn id="9" idx="1"/>
          </p:cNvCxnSpPr>
          <p:nvPr/>
        </p:nvCxnSpPr>
        <p:spPr bwMode="auto">
          <a:xfrm flipH="1" flipV="1">
            <a:off x="5467350" y="5645215"/>
            <a:ext cx="917575" cy="269875"/>
          </a:xfrm>
          <a:prstGeom prst="straightConnector1">
            <a:avLst/>
          </a:prstGeom>
          <a:solidFill>
            <a:schemeClr val="bg2"/>
          </a:solidFill>
          <a:ln w="38100" cap="flat" cmpd="sng" algn="ctr">
            <a:solidFill>
              <a:schemeClr val="bg1">
                <a:lumMod val="75000"/>
              </a:schemeClr>
            </a:solidFill>
            <a:prstDash val="solid"/>
            <a:round/>
            <a:headEnd type="none" w="med" len="med"/>
            <a:tailEnd type="arrow"/>
          </a:ln>
          <a:effectLst/>
        </p:spPr>
      </p:cxnSp>
      <p:sp>
        <p:nvSpPr>
          <p:cNvPr id="21" name="TextBox 21"/>
          <p:cNvSpPr txBox="1">
            <a:spLocks noChangeArrowheads="1"/>
          </p:cNvSpPr>
          <p:nvPr/>
        </p:nvSpPr>
        <p:spPr bwMode="auto">
          <a:xfrm>
            <a:off x="0" y="4741928"/>
            <a:ext cx="1974850" cy="631825"/>
          </a:xfrm>
          <a:prstGeom prst="rect">
            <a:avLst/>
          </a:prstGeom>
          <a:noFill/>
          <a:ln w="9525">
            <a:noFill/>
            <a:miter lim="800000"/>
            <a:headEnd/>
            <a:tailEnd/>
          </a:ln>
        </p:spPr>
        <p:txBody>
          <a:bodyPr wrap="none">
            <a:spAutoFit/>
          </a:bodyPr>
          <a:lstStyle/>
          <a:p>
            <a:pPr eaLnBrk="0" hangingPunct="0">
              <a:spcBef>
                <a:spcPct val="50000"/>
              </a:spcBef>
            </a:pPr>
            <a:r>
              <a:rPr lang="en-GB" sz="1400">
                <a:solidFill>
                  <a:schemeClr val="tx1"/>
                </a:solidFill>
              </a:rPr>
              <a:t>Modified from:</a:t>
            </a:r>
          </a:p>
          <a:p>
            <a:pPr eaLnBrk="0" hangingPunct="0">
              <a:spcBef>
                <a:spcPct val="50000"/>
              </a:spcBef>
            </a:pPr>
            <a:r>
              <a:rPr lang="en-GB" sz="1400" i="1">
                <a:solidFill>
                  <a:schemeClr val="tx1"/>
                </a:solidFill>
              </a:rPr>
              <a:t>Fougnie et al., 2007</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Synergy with other EPS-SG Instruments</a:t>
            </a:r>
            <a:endParaRPr lang="en-GB" dirty="0"/>
          </a:p>
        </p:txBody>
      </p:sp>
      <p:sp>
        <p:nvSpPr>
          <p:cNvPr id="4" name="Isosceles Triangle 3"/>
          <p:cNvSpPr/>
          <p:nvPr/>
        </p:nvSpPr>
        <p:spPr bwMode="auto">
          <a:xfrm>
            <a:off x="2089150" y="1591848"/>
            <a:ext cx="5265738" cy="4076700"/>
          </a:xfrm>
          <a:prstGeom prst="triangl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tIns="36000" rIns="36000" bIns="36000"/>
          <a:lstStyle/>
          <a:p>
            <a:pPr eaLnBrk="0" hangingPunct="0">
              <a:spcBef>
                <a:spcPct val="50000"/>
              </a:spcBef>
              <a:defRPr/>
            </a:pPr>
            <a:endParaRPr lang="en-GB">
              <a:solidFill>
                <a:schemeClr val="bg1"/>
              </a:solidFill>
            </a:endParaRPr>
          </a:p>
        </p:txBody>
      </p:sp>
      <p:sp>
        <p:nvSpPr>
          <p:cNvPr id="5" name="TextBox 4"/>
          <p:cNvSpPr txBox="1">
            <a:spLocks noChangeArrowheads="1"/>
          </p:cNvSpPr>
          <p:nvPr/>
        </p:nvSpPr>
        <p:spPr bwMode="auto">
          <a:xfrm>
            <a:off x="4359275" y="1087023"/>
            <a:ext cx="800100" cy="527050"/>
          </a:xfrm>
          <a:prstGeom prst="rect">
            <a:avLst/>
          </a:prstGeom>
          <a:noFill/>
          <a:ln w="9525">
            <a:noFill/>
            <a:miter lim="800000"/>
            <a:headEnd/>
            <a:tailEnd/>
          </a:ln>
        </p:spPr>
        <p:txBody>
          <a:bodyPr wrap="none">
            <a:spAutoFit/>
          </a:bodyPr>
          <a:lstStyle/>
          <a:p>
            <a:pPr eaLnBrk="0" hangingPunct="0">
              <a:spcBef>
                <a:spcPct val="50000"/>
              </a:spcBef>
            </a:pPr>
            <a:r>
              <a:rPr lang="en-GB" sz="2400">
                <a:solidFill>
                  <a:srgbClr val="0000CC"/>
                </a:solidFill>
              </a:rPr>
              <a:t>3MI</a:t>
            </a:r>
          </a:p>
        </p:txBody>
      </p:sp>
      <p:sp>
        <p:nvSpPr>
          <p:cNvPr id="6" name="TextBox 5"/>
          <p:cNvSpPr txBox="1">
            <a:spLocks noChangeArrowheads="1"/>
          </p:cNvSpPr>
          <p:nvPr/>
        </p:nvSpPr>
        <p:spPr bwMode="auto">
          <a:xfrm>
            <a:off x="1019175" y="5689186"/>
            <a:ext cx="1778000" cy="527050"/>
          </a:xfrm>
          <a:prstGeom prst="rect">
            <a:avLst/>
          </a:prstGeom>
          <a:noFill/>
          <a:ln w="9525">
            <a:noFill/>
            <a:miter lim="800000"/>
            <a:headEnd/>
            <a:tailEnd/>
          </a:ln>
        </p:spPr>
        <p:txBody>
          <a:bodyPr wrap="none">
            <a:spAutoFit/>
          </a:bodyPr>
          <a:lstStyle/>
          <a:p>
            <a:pPr eaLnBrk="0" hangingPunct="0">
              <a:spcBef>
                <a:spcPct val="50000"/>
              </a:spcBef>
            </a:pPr>
            <a:r>
              <a:rPr lang="en-GB" sz="2400">
                <a:solidFill>
                  <a:srgbClr val="FF0000"/>
                </a:solidFill>
              </a:rPr>
              <a:t>METimage</a:t>
            </a:r>
          </a:p>
        </p:txBody>
      </p:sp>
      <p:sp>
        <p:nvSpPr>
          <p:cNvPr id="7" name="TextBox 6"/>
          <p:cNvSpPr txBox="1">
            <a:spLocks noChangeArrowheads="1"/>
          </p:cNvSpPr>
          <p:nvPr/>
        </p:nvSpPr>
        <p:spPr bwMode="auto">
          <a:xfrm>
            <a:off x="6196013" y="5689186"/>
            <a:ext cx="2228850" cy="527050"/>
          </a:xfrm>
          <a:prstGeom prst="rect">
            <a:avLst/>
          </a:prstGeom>
          <a:noFill/>
          <a:ln w="9525">
            <a:noFill/>
            <a:miter lim="800000"/>
            <a:headEnd/>
            <a:tailEnd/>
          </a:ln>
        </p:spPr>
        <p:txBody>
          <a:bodyPr wrap="none">
            <a:spAutoFit/>
          </a:bodyPr>
          <a:lstStyle/>
          <a:p>
            <a:pPr eaLnBrk="0" hangingPunct="0">
              <a:spcBef>
                <a:spcPct val="50000"/>
              </a:spcBef>
            </a:pPr>
            <a:r>
              <a:rPr lang="en-GB" sz="2400">
                <a:solidFill>
                  <a:srgbClr val="00B050"/>
                </a:solidFill>
              </a:rPr>
              <a:t>S-5 &amp; IASI-NG</a:t>
            </a:r>
          </a:p>
        </p:txBody>
      </p:sp>
      <p:sp>
        <p:nvSpPr>
          <p:cNvPr id="8" name="TextBox 7"/>
          <p:cNvSpPr txBox="1">
            <a:spLocks noChangeArrowheads="1"/>
          </p:cNvSpPr>
          <p:nvPr/>
        </p:nvSpPr>
        <p:spPr bwMode="auto">
          <a:xfrm>
            <a:off x="2279650" y="5368511"/>
            <a:ext cx="4840288" cy="1076325"/>
          </a:xfrm>
          <a:prstGeom prst="rect">
            <a:avLst/>
          </a:prstGeom>
          <a:noFill/>
          <a:ln w="9525">
            <a:noFill/>
            <a:miter lim="800000"/>
            <a:headEnd/>
            <a:tailEnd/>
          </a:ln>
        </p:spPr>
        <p:txBody>
          <a:bodyPr>
            <a:spAutoFit/>
          </a:bodyPr>
          <a:lstStyle/>
          <a:p>
            <a:pPr marL="228600" indent="-228600" algn="ctr" eaLnBrk="0" hangingPunct="0"/>
            <a:r>
              <a:rPr lang="en-GB" sz="1600" b="0">
                <a:solidFill>
                  <a:srgbClr val="002569"/>
                </a:solidFill>
                <a:latin typeface="Arial Narrow" pitchFamily="34" charset="0"/>
              </a:rPr>
              <a:t>Some aerosol parameters can be retrieved</a:t>
            </a:r>
          </a:p>
          <a:p>
            <a:pPr marL="228600" indent="-228600" algn="ctr" eaLnBrk="0" hangingPunct="0"/>
            <a:r>
              <a:rPr lang="en-GB" sz="1600" b="0">
                <a:solidFill>
                  <a:srgbClr val="002569"/>
                </a:solidFill>
                <a:latin typeface="Arial Narrow" pitchFamily="34" charset="0"/>
              </a:rPr>
              <a:t>BUT</a:t>
            </a:r>
          </a:p>
          <a:p>
            <a:pPr marL="228600" indent="-228600" algn="ctr" eaLnBrk="0" hangingPunct="0"/>
            <a:r>
              <a:rPr lang="en-GB" sz="1600" b="0">
                <a:solidFill>
                  <a:srgbClr val="002569"/>
                </a:solidFill>
                <a:latin typeface="Arial Narrow" pitchFamily="34" charset="0"/>
              </a:rPr>
              <a:t>Cirrus cloud observations required</a:t>
            </a:r>
          </a:p>
          <a:p>
            <a:pPr marL="228600" indent="-228600" algn="ctr" eaLnBrk="0" hangingPunct="0"/>
            <a:r>
              <a:rPr lang="en-GB" sz="1600" b="0">
                <a:solidFill>
                  <a:srgbClr val="002569"/>
                </a:solidFill>
                <a:latin typeface="Arial Narrow" pitchFamily="34" charset="0"/>
              </a:rPr>
              <a:t>Multi-viewing and multi-polarisation capabilities</a:t>
            </a:r>
          </a:p>
        </p:txBody>
      </p:sp>
      <p:sp>
        <p:nvSpPr>
          <p:cNvPr id="9" name="TextBox 8"/>
          <p:cNvSpPr txBox="1">
            <a:spLocks noChangeArrowheads="1"/>
          </p:cNvSpPr>
          <p:nvPr/>
        </p:nvSpPr>
        <p:spPr bwMode="auto">
          <a:xfrm>
            <a:off x="3490913" y="3700048"/>
            <a:ext cx="2495550" cy="1570038"/>
          </a:xfrm>
          <a:prstGeom prst="rect">
            <a:avLst/>
          </a:prstGeom>
          <a:noFill/>
          <a:ln w="9525">
            <a:noFill/>
            <a:miter lim="800000"/>
            <a:headEnd/>
            <a:tailEnd/>
          </a:ln>
        </p:spPr>
        <p:txBody>
          <a:bodyPr>
            <a:spAutoFit/>
          </a:bodyPr>
          <a:lstStyle/>
          <a:p>
            <a:pPr algn="ctr" eaLnBrk="0" hangingPunct="0">
              <a:spcBef>
                <a:spcPct val="50000"/>
              </a:spcBef>
            </a:pPr>
            <a:r>
              <a:rPr lang="en-GB" sz="1600">
                <a:solidFill>
                  <a:srgbClr val="002569"/>
                </a:solidFill>
                <a:latin typeface="Arial Narrow" pitchFamily="34" charset="0"/>
              </a:rPr>
              <a:t>Channel baseline of </a:t>
            </a:r>
            <a:r>
              <a:rPr lang="en-GB" sz="1600">
                <a:solidFill>
                  <a:srgbClr val="0000CC"/>
                </a:solidFill>
                <a:latin typeface="Arial Narrow" pitchFamily="34" charset="0"/>
              </a:rPr>
              <a:t>3MI</a:t>
            </a:r>
            <a:r>
              <a:rPr lang="en-GB" sz="1600">
                <a:solidFill>
                  <a:srgbClr val="002569"/>
                </a:solidFill>
                <a:latin typeface="Arial Narrow" pitchFamily="34" charset="0"/>
              </a:rPr>
              <a:t> &amp; </a:t>
            </a:r>
            <a:r>
              <a:rPr lang="en-GB" sz="1600">
                <a:solidFill>
                  <a:srgbClr val="FF0000"/>
                </a:solidFill>
                <a:latin typeface="Arial Narrow" pitchFamily="34" charset="0"/>
              </a:rPr>
              <a:t>METimage</a:t>
            </a:r>
            <a:r>
              <a:rPr lang="en-GB" sz="1600">
                <a:solidFill>
                  <a:srgbClr val="002569"/>
                </a:solidFill>
                <a:latin typeface="Arial Narrow" pitchFamily="34" charset="0"/>
              </a:rPr>
              <a:t> with respect to the aerosol measurements has been made on the basis they fly together with </a:t>
            </a:r>
            <a:r>
              <a:rPr lang="en-GB" sz="1600">
                <a:solidFill>
                  <a:srgbClr val="00B050"/>
                </a:solidFill>
                <a:latin typeface="Arial Narrow" pitchFamily="34" charset="0"/>
              </a:rPr>
              <a:t>Sentinel-5 &amp; IASI-NG</a:t>
            </a:r>
          </a:p>
        </p:txBody>
      </p:sp>
      <p:grpSp>
        <p:nvGrpSpPr>
          <p:cNvPr id="10" name="Group 9"/>
          <p:cNvGrpSpPr>
            <a:grpSpLocks/>
          </p:cNvGrpSpPr>
          <p:nvPr/>
        </p:nvGrpSpPr>
        <p:grpSpPr bwMode="auto">
          <a:xfrm>
            <a:off x="6391275" y="1112423"/>
            <a:ext cx="3143250" cy="1925638"/>
            <a:chOff x="5969143" y="651324"/>
            <a:chExt cx="1910830" cy="1686833"/>
          </a:xfrm>
        </p:grpSpPr>
        <p:sp>
          <p:nvSpPr>
            <p:cNvPr id="11" name="TextBox 10"/>
            <p:cNvSpPr txBox="1"/>
            <p:nvPr/>
          </p:nvSpPr>
          <p:spPr>
            <a:xfrm>
              <a:off x="6083986" y="651324"/>
              <a:ext cx="1795987" cy="1686833"/>
            </a:xfrm>
            <a:prstGeom prst="rect">
              <a:avLst/>
            </a:prstGeom>
            <a:noFill/>
          </p:spPr>
          <p:txBody>
            <a:bodyPr>
              <a:spAutoFit/>
            </a:bodyPr>
            <a:lstStyle/>
            <a:p>
              <a:pPr eaLnBrk="0" hangingPunct="0">
                <a:spcBef>
                  <a:spcPts val="0"/>
                </a:spcBef>
                <a:defRPr/>
              </a:pPr>
              <a:r>
                <a:rPr lang="en-GB" sz="1600" dirty="0">
                  <a:solidFill>
                    <a:srgbClr val="0000CC"/>
                  </a:solidFill>
                  <a:cs typeface="+mn-cs"/>
                </a:rPr>
                <a:t>Primary objective:</a:t>
              </a:r>
            </a:p>
            <a:p>
              <a:pPr marL="228600" indent="-228600" eaLnBrk="0" hangingPunct="0">
                <a:spcBef>
                  <a:spcPts val="0"/>
                </a:spcBef>
                <a:buFontTx/>
                <a:buAutoNum type="arabicPeriod"/>
                <a:defRPr/>
              </a:pPr>
              <a:r>
                <a:rPr lang="en-GB" sz="1600" dirty="0">
                  <a:solidFill>
                    <a:srgbClr val="0000CC"/>
                  </a:solidFill>
                  <a:cs typeface="+mn-cs"/>
                </a:rPr>
                <a:t>AOD </a:t>
              </a:r>
            </a:p>
            <a:p>
              <a:pPr marL="228600" indent="-228600" eaLnBrk="0" hangingPunct="0">
                <a:spcBef>
                  <a:spcPts val="0"/>
                </a:spcBef>
                <a:buFontTx/>
                <a:buAutoNum type="arabicPeriod"/>
                <a:defRPr/>
              </a:pPr>
              <a:r>
                <a:rPr lang="en-GB" sz="1600" dirty="0">
                  <a:solidFill>
                    <a:srgbClr val="0000CC"/>
                  </a:solidFill>
                  <a:cs typeface="+mn-cs"/>
                </a:rPr>
                <a:t>Aerosol particle size</a:t>
              </a:r>
            </a:p>
            <a:p>
              <a:pPr marL="228600" indent="-228600" eaLnBrk="0" hangingPunct="0">
                <a:spcBef>
                  <a:spcPts val="0"/>
                </a:spcBef>
                <a:buFontTx/>
                <a:buAutoNum type="arabicPeriod"/>
                <a:defRPr/>
              </a:pPr>
              <a:r>
                <a:rPr lang="en-GB" sz="1600" dirty="0">
                  <a:solidFill>
                    <a:srgbClr val="0000CC"/>
                  </a:solidFill>
                  <a:cs typeface="+mn-cs"/>
                </a:rPr>
                <a:t>Aerosol type</a:t>
              </a:r>
            </a:p>
            <a:p>
              <a:pPr marL="228600" indent="-228600" eaLnBrk="0" hangingPunct="0">
                <a:spcBef>
                  <a:spcPts val="0"/>
                </a:spcBef>
                <a:buFontTx/>
                <a:buAutoNum type="arabicPeriod"/>
                <a:defRPr/>
              </a:pPr>
              <a:r>
                <a:rPr lang="en-GB" sz="1600" dirty="0">
                  <a:solidFill>
                    <a:srgbClr val="0000CC"/>
                  </a:solidFill>
                  <a:cs typeface="+mn-cs"/>
                </a:rPr>
                <a:t>Aerosol height index</a:t>
              </a:r>
            </a:p>
            <a:p>
              <a:pPr marL="228600" indent="-228600" eaLnBrk="0" hangingPunct="0">
                <a:spcBef>
                  <a:spcPts val="0"/>
                </a:spcBef>
                <a:buFontTx/>
                <a:buAutoNum type="arabicPeriod"/>
                <a:defRPr/>
              </a:pPr>
              <a:r>
                <a:rPr lang="en-GB" sz="1600" dirty="0">
                  <a:solidFill>
                    <a:srgbClr val="0000CC"/>
                  </a:solidFill>
                  <a:cs typeface="+mn-cs"/>
                </a:rPr>
                <a:t>Aerosol absorption</a:t>
              </a:r>
            </a:p>
            <a:p>
              <a:pPr marL="228600" indent="-228600" eaLnBrk="0" hangingPunct="0">
                <a:spcBef>
                  <a:spcPts val="0"/>
                </a:spcBef>
                <a:buFontTx/>
                <a:buAutoNum type="arabicPeriod"/>
                <a:defRPr/>
              </a:pPr>
              <a:endParaRPr lang="en-GB" sz="1600" dirty="0">
                <a:solidFill>
                  <a:srgbClr val="0000CC"/>
                </a:solidFill>
                <a:cs typeface="+mn-cs"/>
              </a:endParaRPr>
            </a:p>
          </p:txBody>
        </p:sp>
        <p:sp>
          <p:nvSpPr>
            <p:cNvPr id="12" name="Left Brace 11"/>
            <p:cNvSpPr/>
            <p:nvPr/>
          </p:nvSpPr>
          <p:spPr>
            <a:xfrm>
              <a:off x="5969143" y="683309"/>
              <a:ext cx="216175" cy="1393410"/>
            </a:xfrm>
            <a:prstGeom prst="leftBrace">
              <a:avLst>
                <a:gd name="adj1" fmla="val 8333"/>
                <a:gd name="adj2" fmla="val 14451"/>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en-GB"/>
            </a:p>
          </p:txBody>
        </p:sp>
      </p:grpSp>
      <p:grpSp>
        <p:nvGrpSpPr>
          <p:cNvPr id="13" name="Group 12"/>
          <p:cNvGrpSpPr>
            <a:grpSpLocks/>
          </p:cNvGrpSpPr>
          <p:nvPr/>
        </p:nvGrpSpPr>
        <p:grpSpPr bwMode="auto">
          <a:xfrm>
            <a:off x="1854200" y="1145761"/>
            <a:ext cx="5761038" cy="4460875"/>
            <a:chOff x="2360715" y="745305"/>
            <a:chExt cx="4968549" cy="3907834"/>
          </a:xfrm>
        </p:grpSpPr>
        <p:sp>
          <p:nvSpPr>
            <p:cNvPr id="14" name="TextBox 7"/>
            <p:cNvSpPr txBox="1">
              <a:spLocks noChangeArrowheads="1"/>
            </p:cNvSpPr>
            <p:nvPr/>
          </p:nvSpPr>
          <p:spPr bwMode="auto">
            <a:xfrm rot="-3441218">
              <a:off x="2231929" y="2075543"/>
              <a:ext cx="3096171" cy="504385"/>
            </a:xfrm>
            <a:prstGeom prst="rect">
              <a:avLst/>
            </a:prstGeom>
            <a:noFill/>
            <a:ln w="9525">
              <a:noFill/>
              <a:miter lim="800000"/>
              <a:headEnd/>
              <a:tailEnd/>
            </a:ln>
          </p:spPr>
          <p:txBody>
            <a:bodyPr>
              <a:spAutoFit/>
            </a:bodyPr>
            <a:lstStyle/>
            <a:p>
              <a:pPr algn="ctr" eaLnBrk="0" hangingPunct="0">
                <a:spcBef>
                  <a:spcPct val="50000"/>
                </a:spcBef>
              </a:pPr>
              <a:r>
                <a:rPr lang="en-GB" sz="1600" b="0">
                  <a:solidFill>
                    <a:srgbClr val="002569"/>
                  </a:solidFill>
                  <a:latin typeface="Arial Narrow" pitchFamily="34" charset="0"/>
                </a:rPr>
                <a:t>artefact correction e.g. anisotropy from scattering and multi-polarisation</a:t>
              </a:r>
            </a:p>
          </p:txBody>
        </p:sp>
        <p:cxnSp>
          <p:nvCxnSpPr>
            <p:cNvPr id="15" name="Straight Arrow Connector 14"/>
            <p:cNvCxnSpPr/>
            <p:nvPr/>
          </p:nvCxnSpPr>
          <p:spPr>
            <a:xfrm rot="5400000">
              <a:off x="2181703" y="3816949"/>
              <a:ext cx="1015202" cy="657179"/>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 name="TextBox 7"/>
            <p:cNvSpPr txBox="1">
              <a:spLocks noChangeArrowheads="1"/>
            </p:cNvSpPr>
            <p:nvPr/>
          </p:nvSpPr>
          <p:spPr bwMode="auto">
            <a:xfrm rot="3433466">
              <a:off x="4327020" y="2110525"/>
              <a:ext cx="3234826" cy="504385"/>
            </a:xfrm>
            <a:prstGeom prst="rect">
              <a:avLst/>
            </a:prstGeom>
            <a:noFill/>
            <a:ln w="9525">
              <a:noFill/>
              <a:miter lim="800000"/>
              <a:headEnd/>
              <a:tailEnd/>
            </a:ln>
          </p:spPr>
          <p:txBody>
            <a:bodyPr>
              <a:spAutoFit/>
            </a:bodyPr>
            <a:lstStyle/>
            <a:p>
              <a:pPr algn="ctr" eaLnBrk="0" hangingPunct="0">
                <a:spcBef>
                  <a:spcPct val="50000"/>
                </a:spcBef>
              </a:pPr>
              <a:r>
                <a:rPr lang="en-GB" sz="1600" b="0">
                  <a:solidFill>
                    <a:srgbClr val="002569"/>
                  </a:solidFill>
                  <a:latin typeface="Arial Narrow" pitchFamily="34" charset="0"/>
                </a:rPr>
                <a:t>artefact correction e.g. anisotropy from scattering and multi-polarisation</a:t>
              </a:r>
            </a:p>
          </p:txBody>
        </p:sp>
        <p:cxnSp>
          <p:nvCxnSpPr>
            <p:cNvPr id="17" name="Straight Arrow Connector 16"/>
            <p:cNvCxnSpPr/>
            <p:nvPr/>
          </p:nvCxnSpPr>
          <p:spPr>
            <a:xfrm rot="16200000" flipH="1">
              <a:off x="6454468" y="3778343"/>
              <a:ext cx="1049970" cy="699622"/>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a:grpSpLocks/>
          </p:cNvGrpSpPr>
          <p:nvPr/>
        </p:nvGrpSpPr>
        <p:grpSpPr bwMode="auto">
          <a:xfrm>
            <a:off x="3143250" y="2072861"/>
            <a:ext cx="1466850" cy="4029075"/>
            <a:chOff x="3472468" y="1556792"/>
            <a:chExt cx="1264508" cy="3530502"/>
          </a:xfrm>
        </p:grpSpPr>
        <p:sp>
          <p:nvSpPr>
            <p:cNvPr id="19" name="TextBox 7"/>
            <p:cNvSpPr txBox="1">
              <a:spLocks noChangeArrowheads="1"/>
            </p:cNvSpPr>
            <p:nvPr/>
          </p:nvSpPr>
          <p:spPr bwMode="auto">
            <a:xfrm rot="-3414739">
              <a:off x="1884156" y="3206921"/>
              <a:ext cx="3468685" cy="292062"/>
            </a:xfrm>
            <a:prstGeom prst="rect">
              <a:avLst/>
            </a:prstGeom>
            <a:noFill/>
            <a:ln w="9525">
              <a:noFill/>
              <a:miter lim="800000"/>
              <a:headEnd/>
              <a:tailEnd/>
            </a:ln>
          </p:spPr>
          <p:txBody>
            <a:bodyPr>
              <a:spAutoFit/>
            </a:bodyPr>
            <a:lstStyle/>
            <a:p>
              <a:pPr algn="ctr" eaLnBrk="0" hangingPunct="0">
                <a:spcBef>
                  <a:spcPct val="50000"/>
                </a:spcBef>
              </a:pPr>
              <a:r>
                <a:rPr lang="en-GB" sz="1600" b="0">
                  <a:solidFill>
                    <a:srgbClr val="002569"/>
                  </a:solidFill>
                  <a:latin typeface="Arial Narrow" pitchFamily="34" charset="0"/>
                </a:rPr>
                <a:t>spectral calibration – complementary  channels</a:t>
              </a:r>
            </a:p>
          </p:txBody>
        </p:sp>
        <p:cxnSp>
          <p:nvCxnSpPr>
            <p:cNvPr id="20" name="Straight Arrow Connector 19"/>
            <p:cNvCxnSpPr/>
            <p:nvPr/>
          </p:nvCxnSpPr>
          <p:spPr>
            <a:xfrm rot="5400000" flipH="1" flipV="1">
              <a:off x="4340806" y="1665574"/>
              <a:ext cx="504953" cy="2873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a:grpSpLocks/>
          </p:cNvGrpSpPr>
          <p:nvPr/>
        </p:nvGrpSpPr>
        <p:grpSpPr bwMode="auto">
          <a:xfrm>
            <a:off x="4859338" y="2072861"/>
            <a:ext cx="1468437" cy="4040187"/>
            <a:chOff x="4953000" y="1556792"/>
            <a:chExt cx="1267042" cy="3539921"/>
          </a:xfrm>
        </p:grpSpPr>
        <p:sp>
          <p:nvSpPr>
            <p:cNvPr id="22" name="TextBox 7"/>
            <p:cNvSpPr txBox="1">
              <a:spLocks noChangeArrowheads="1"/>
            </p:cNvSpPr>
            <p:nvPr/>
          </p:nvSpPr>
          <p:spPr bwMode="auto">
            <a:xfrm rot="3473065">
              <a:off x="4339561" y="3216231"/>
              <a:ext cx="3468684" cy="292279"/>
            </a:xfrm>
            <a:prstGeom prst="rect">
              <a:avLst/>
            </a:prstGeom>
            <a:noFill/>
            <a:ln w="9525">
              <a:noFill/>
              <a:miter lim="800000"/>
              <a:headEnd/>
              <a:tailEnd/>
            </a:ln>
          </p:spPr>
          <p:txBody>
            <a:bodyPr>
              <a:spAutoFit/>
            </a:bodyPr>
            <a:lstStyle/>
            <a:p>
              <a:pPr algn="ctr" eaLnBrk="0" hangingPunct="0">
                <a:spcBef>
                  <a:spcPct val="50000"/>
                </a:spcBef>
              </a:pPr>
              <a:r>
                <a:rPr lang="en-GB" sz="1600" b="0">
                  <a:solidFill>
                    <a:srgbClr val="002569"/>
                  </a:solidFill>
                  <a:latin typeface="Arial Narrow" pitchFamily="34" charset="0"/>
                </a:rPr>
                <a:t>spectral calibration – complementary  channels</a:t>
              </a:r>
            </a:p>
          </p:txBody>
        </p:sp>
        <p:cxnSp>
          <p:nvCxnSpPr>
            <p:cNvPr id="23" name="Straight Arrow Connector 22"/>
            <p:cNvCxnSpPr/>
            <p:nvPr/>
          </p:nvCxnSpPr>
          <p:spPr>
            <a:xfrm rot="16200000" flipV="1">
              <a:off x="4844373" y="1665419"/>
              <a:ext cx="504908" cy="28765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8571506" cy="854075"/>
          </a:xfrm>
        </p:spPr>
        <p:txBody>
          <a:bodyPr/>
          <a:lstStyle/>
          <a:p>
            <a:r>
              <a:rPr lang="en-GB" dirty="0" smtClean="0"/>
              <a:t>Outline</a:t>
            </a:r>
            <a:endParaRPr lang="en-GB" dirty="0"/>
          </a:p>
        </p:txBody>
      </p:sp>
      <p:sp>
        <p:nvSpPr>
          <p:cNvPr id="5" name="Content Placeholder 2"/>
          <p:cNvSpPr>
            <a:spLocks noGrp="1"/>
          </p:cNvSpPr>
          <p:nvPr>
            <p:ph idx="1"/>
          </p:nvPr>
        </p:nvSpPr>
        <p:spPr>
          <a:xfrm>
            <a:off x="266700" y="992188"/>
            <a:ext cx="9447213" cy="5391150"/>
          </a:xfrm>
        </p:spPr>
        <p:txBody>
          <a:bodyPr>
            <a:normAutofit/>
          </a:bodyPr>
          <a:lstStyle/>
          <a:p>
            <a:pPr>
              <a:buNone/>
            </a:pPr>
            <a:r>
              <a:rPr lang="en-US" dirty="0" smtClean="0"/>
              <a:t>3MI: Introduction</a:t>
            </a:r>
          </a:p>
          <a:p>
            <a:pPr>
              <a:buNone/>
            </a:pPr>
            <a:endParaRPr lang="en-US" dirty="0" smtClean="0"/>
          </a:p>
          <a:p>
            <a:pPr>
              <a:buNone/>
            </a:pPr>
            <a:r>
              <a:rPr lang="en-US" dirty="0" smtClean="0">
                <a:solidFill>
                  <a:schemeClr val="tx1"/>
                </a:solidFill>
              </a:rPr>
              <a:t>3MI: Radiometric Instrument Model</a:t>
            </a:r>
          </a:p>
          <a:p>
            <a:pPr>
              <a:buNone/>
            </a:pPr>
            <a:endParaRPr lang="en-US" dirty="0" smtClean="0">
              <a:solidFill>
                <a:schemeClr val="tx1"/>
              </a:solidFill>
            </a:endParaRPr>
          </a:p>
          <a:p>
            <a:pPr>
              <a:buNone/>
            </a:pPr>
            <a:r>
              <a:rPr lang="en-US" dirty="0" smtClean="0">
                <a:solidFill>
                  <a:schemeClr val="tx1"/>
                </a:solidFill>
              </a:rPr>
              <a:t>3MI: Radiometric </a:t>
            </a:r>
            <a:r>
              <a:rPr lang="en-US" dirty="0" err="1" smtClean="0">
                <a:solidFill>
                  <a:schemeClr val="tx1"/>
                </a:solidFill>
              </a:rPr>
              <a:t>Characterisation</a:t>
            </a:r>
            <a:endParaRPr lang="en-US" dirty="0" smtClean="0">
              <a:solidFill>
                <a:schemeClr val="tx1"/>
              </a:solidFill>
            </a:endParaRPr>
          </a:p>
          <a:p>
            <a:pPr>
              <a:buNone/>
            </a:pPr>
            <a:endParaRPr lang="en-US" dirty="0" smtClean="0">
              <a:solidFill>
                <a:schemeClr val="tx1"/>
              </a:solidFill>
            </a:endParaRPr>
          </a:p>
          <a:p>
            <a:pPr>
              <a:buNone/>
            </a:pPr>
            <a:r>
              <a:rPr lang="en-US" dirty="0" smtClean="0">
                <a:solidFill>
                  <a:schemeClr val="tx1"/>
                </a:solidFill>
              </a:rPr>
              <a:t>3MI: In-flight Calibration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3MI Cross-calibration</a:t>
            </a:r>
            <a:endParaRPr lang="en-GB" dirty="0"/>
          </a:p>
        </p:txBody>
      </p:sp>
      <p:graphicFrame>
        <p:nvGraphicFramePr>
          <p:cNvPr id="4" name="Table 3"/>
          <p:cNvGraphicFramePr>
            <a:graphicFrameLocks noGrp="1"/>
          </p:cNvGraphicFramePr>
          <p:nvPr/>
        </p:nvGraphicFramePr>
        <p:xfrm>
          <a:off x="193675" y="1100352"/>
          <a:ext cx="9488376" cy="5308600"/>
        </p:xfrm>
        <a:graphic>
          <a:graphicData uri="http://schemas.openxmlformats.org/drawingml/2006/table">
            <a:tbl>
              <a:tblPr firstRow="1" bandRow="1">
                <a:tableStyleId>{91EBBBCC-DAD2-459C-BE2E-F6DE35CF9A28}</a:tableStyleId>
              </a:tblPr>
              <a:tblGrid>
                <a:gridCol w="1347392"/>
                <a:gridCol w="1815400"/>
                <a:gridCol w="1299940"/>
                <a:gridCol w="1862852"/>
                <a:gridCol w="1135529"/>
                <a:gridCol w="2027263"/>
              </a:tblGrid>
              <a:tr h="370840">
                <a:tc gridSpan="2">
                  <a:txBody>
                    <a:bodyPr/>
                    <a:lstStyle/>
                    <a:p>
                      <a:pPr algn="ctr"/>
                      <a:r>
                        <a:rPr lang="en-GB" dirty="0" smtClean="0"/>
                        <a:t>3MI</a:t>
                      </a:r>
                      <a:endParaRPr lang="en-GB"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hMerge="1">
                  <a:txBody>
                    <a:bodyPr/>
                    <a:lstStyle/>
                    <a:p>
                      <a:endParaRPr lang="en-GB"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gridSpan="2">
                  <a:txBody>
                    <a:bodyPr/>
                    <a:lstStyle/>
                    <a:p>
                      <a:pPr algn="ctr"/>
                      <a:r>
                        <a:rPr lang="en-GB" dirty="0" err="1" smtClean="0"/>
                        <a:t>METimage</a:t>
                      </a:r>
                      <a:endParaRPr lang="en-GB"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hMerge="1">
                  <a:txBody>
                    <a:bodyPr/>
                    <a:lstStyle/>
                    <a:p>
                      <a:endParaRPr lang="en-GB"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gridSpan="2">
                  <a:txBody>
                    <a:bodyPr/>
                    <a:lstStyle/>
                    <a:p>
                      <a:pPr algn="ctr"/>
                      <a:r>
                        <a:rPr lang="en-GB" dirty="0" smtClean="0"/>
                        <a:t>Sentinel 5</a:t>
                      </a:r>
                      <a:endParaRPr lang="en-GB"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hMerge="1">
                  <a:txBody>
                    <a:bodyPr/>
                    <a:lstStyle/>
                    <a:p>
                      <a:endParaRPr lang="en-GB"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r>
              <a:tr h="370840">
                <a:tc>
                  <a:txBody>
                    <a:bodyPr/>
                    <a:lstStyle/>
                    <a:p>
                      <a:pPr algn="ctr">
                        <a:spcBef>
                          <a:spcPts val="300"/>
                        </a:spcBef>
                        <a:spcAft>
                          <a:spcPts val="300"/>
                        </a:spcAft>
                      </a:pPr>
                      <a:r>
                        <a:rPr lang="en-GB" sz="1600" b="1" kern="1200" dirty="0">
                          <a:solidFill>
                            <a:schemeClr val="bg1"/>
                          </a:solidFill>
                          <a:latin typeface="+mn-lt"/>
                          <a:ea typeface="Times New Roman"/>
                          <a:cs typeface="Times New Roman"/>
                        </a:rPr>
                        <a:t>Channel</a:t>
                      </a:r>
                      <a:endParaRPr lang="en-GB" sz="1600" dirty="0">
                        <a:solidFill>
                          <a:schemeClr val="bg1"/>
                        </a:solidFill>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b="1" kern="1200" dirty="0">
                          <a:solidFill>
                            <a:schemeClr val="bg1"/>
                          </a:solidFill>
                          <a:latin typeface="+mn-lt"/>
                          <a:ea typeface="Times New Roman"/>
                          <a:cs typeface="Times New Roman"/>
                        </a:rPr>
                        <a:t>Bandwidth (nm)</a:t>
                      </a:r>
                      <a:endParaRPr lang="en-GB" sz="1600" dirty="0">
                        <a:solidFill>
                          <a:schemeClr val="bg1"/>
                        </a:solidFill>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b="1" kern="1200" dirty="0">
                          <a:solidFill>
                            <a:schemeClr val="bg1"/>
                          </a:solidFill>
                          <a:latin typeface="+mn-lt"/>
                          <a:ea typeface="Times New Roman"/>
                          <a:cs typeface="Times New Roman"/>
                        </a:rPr>
                        <a:t>Channel </a:t>
                      </a:r>
                      <a:endParaRPr lang="en-GB" sz="1600" dirty="0">
                        <a:solidFill>
                          <a:schemeClr val="bg1"/>
                        </a:solidFill>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b="1" kern="1200" dirty="0">
                          <a:solidFill>
                            <a:schemeClr val="bg1"/>
                          </a:solidFill>
                          <a:latin typeface="+mn-lt"/>
                          <a:ea typeface="Times New Roman"/>
                          <a:cs typeface="Times New Roman"/>
                        </a:rPr>
                        <a:t>Bandwidth (nm)</a:t>
                      </a:r>
                      <a:endParaRPr lang="en-GB" sz="1600" dirty="0">
                        <a:solidFill>
                          <a:schemeClr val="bg1"/>
                        </a:solidFill>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b="1" kern="1200" dirty="0" smtClean="0">
                          <a:solidFill>
                            <a:schemeClr val="bg1"/>
                          </a:solidFill>
                          <a:latin typeface="+mn-lt"/>
                          <a:ea typeface="Times New Roman"/>
                          <a:cs typeface="Times New Roman"/>
                        </a:rPr>
                        <a:t>Band</a:t>
                      </a:r>
                      <a:endParaRPr lang="en-GB" sz="1600" dirty="0">
                        <a:solidFill>
                          <a:schemeClr val="bg1"/>
                        </a:solidFill>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b="1" kern="1200" dirty="0" smtClean="0">
                          <a:solidFill>
                            <a:schemeClr val="bg1"/>
                          </a:solidFill>
                          <a:latin typeface="+mn-lt"/>
                          <a:ea typeface="Times New Roman"/>
                          <a:cs typeface="Times New Roman"/>
                        </a:rPr>
                        <a:t>Spectral Range </a:t>
                      </a:r>
                      <a:r>
                        <a:rPr lang="en-GB" sz="1600" b="1" kern="1200" dirty="0">
                          <a:solidFill>
                            <a:schemeClr val="bg1"/>
                          </a:solidFill>
                          <a:latin typeface="+mn-lt"/>
                          <a:ea typeface="Times New Roman"/>
                          <a:cs typeface="Times New Roman"/>
                        </a:rPr>
                        <a:t>(nm)</a:t>
                      </a:r>
                      <a:endParaRPr lang="en-GB" sz="1600" dirty="0">
                        <a:solidFill>
                          <a:schemeClr val="bg1"/>
                        </a:solidFill>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r>
              <a:tr h="370840">
                <a:tc>
                  <a:txBody>
                    <a:bodyPr/>
                    <a:lstStyle/>
                    <a:p>
                      <a:pPr>
                        <a:spcBef>
                          <a:spcPts val="300"/>
                        </a:spcBef>
                        <a:spcAft>
                          <a:spcPts val="300"/>
                        </a:spcAft>
                      </a:pPr>
                      <a:r>
                        <a:rPr lang="en-GB" sz="1600" kern="1200" dirty="0">
                          <a:latin typeface="+mn-lt"/>
                          <a:ea typeface="Times New Roman"/>
                          <a:cs typeface="Times New Roman"/>
                        </a:rPr>
                        <a:t>3MI-2b</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dirty="0">
                          <a:latin typeface="+mn-lt"/>
                          <a:ea typeface="Times New Roman"/>
                          <a:cs typeface="Times New Roman"/>
                        </a:rPr>
                        <a:t>400-420</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60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60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a:latin typeface="+mn-lt"/>
                          <a:ea typeface="Times New Roman"/>
                          <a:cs typeface="Times New Roman"/>
                        </a:rPr>
                        <a:t>VIS</a:t>
                      </a:r>
                      <a:endParaRPr lang="en-GB" sz="160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a:latin typeface="+mn-lt"/>
                          <a:ea typeface="Times New Roman"/>
                          <a:cs typeface="Times New Roman"/>
                        </a:rPr>
                        <a:t>370-500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Bef>
                          <a:spcPts val="300"/>
                        </a:spcBef>
                        <a:spcAft>
                          <a:spcPts val="300"/>
                        </a:spcAft>
                      </a:pPr>
                      <a:r>
                        <a:rPr lang="en-GB" sz="1600" kern="1200" dirty="0">
                          <a:latin typeface="+mn-lt"/>
                          <a:ea typeface="Times New Roman"/>
                          <a:cs typeface="Times New Roman"/>
                        </a:rPr>
                        <a:t>3MI-3</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a:latin typeface="+mn-lt"/>
                          <a:ea typeface="Times New Roman"/>
                          <a:cs typeface="Times New Roman"/>
                        </a:rPr>
                        <a:t>433-453</a:t>
                      </a: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a:latin typeface="+mn-lt"/>
                          <a:ea typeface="Times New Roman"/>
                          <a:cs typeface="Times New Roman"/>
                        </a:rPr>
                        <a:t>VII-4</a:t>
                      </a:r>
                      <a:endParaRPr lang="en-GB" sz="160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a:latin typeface="+mn-lt"/>
                          <a:ea typeface="Times New Roman"/>
                          <a:cs typeface="Times New Roman"/>
                        </a:rPr>
                        <a:t>428-458</a:t>
                      </a: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a:latin typeface="+mn-lt"/>
                          <a:ea typeface="Times New Roman"/>
                          <a:cs typeface="Times New Roman"/>
                        </a:rPr>
                        <a:t>VIS</a:t>
                      </a:r>
                      <a:endParaRPr lang="en-GB" sz="160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a:latin typeface="+mn-lt"/>
                          <a:ea typeface="Times New Roman"/>
                          <a:cs typeface="Times New Roman"/>
                        </a:rPr>
                        <a:t>370-500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Bef>
                          <a:spcPts val="300"/>
                        </a:spcBef>
                        <a:spcAft>
                          <a:spcPts val="300"/>
                        </a:spcAft>
                      </a:pPr>
                      <a:r>
                        <a:rPr lang="en-GB" sz="1600" kern="1200" dirty="0">
                          <a:latin typeface="+mn-lt"/>
                          <a:ea typeface="Times New Roman"/>
                          <a:cs typeface="Times New Roman"/>
                        </a:rPr>
                        <a:t>3MI-4</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a:latin typeface="+mn-lt"/>
                          <a:ea typeface="Times New Roman"/>
                          <a:cs typeface="Times New Roman"/>
                        </a:rPr>
                        <a:t>480-500</a:t>
                      </a: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60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60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a:latin typeface="+mn-lt"/>
                          <a:ea typeface="Times New Roman"/>
                          <a:cs typeface="Times New Roman"/>
                        </a:rPr>
                        <a:t>VIS</a:t>
                      </a:r>
                      <a:endParaRPr lang="en-GB" sz="160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a:latin typeface="+mn-lt"/>
                          <a:ea typeface="Times New Roman"/>
                          <a:cs typeface="Times New Roman"/>
                        </a:rPr>
                        <a:t>370-500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Bef>
                          <a:spcPts val="300"/>
                        </a:spcBef>
                        <a:spcAft>
                          <a:spcPts val="300"/>
                        </a:spcAft>
                      </a:pPr>
                      <a:r>
                        <a:rPr lang="en-GB" sz="1600" kern="1200" dirty="0">
                          <a:latin typeface="+mn-lt"/>
                          <a:ea typeface="Times New Roman"/>
                          <a:cs typeface="Times New Roman"/>
                        </a:rPr>
                        <a:t>3MI-5</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dirty="0">
                          <a:latin typeface="+mn-lt"/>
                          <a:ea typeface="Times New Roman"/>
                          <a:cs typeface="Times New Roman"/>
                        </a:rPr>
                        <a:t>545-565</a:t>
                      </a: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a:latin typeface="+mn-lt"/>
                          <a:ea typeface="Times New Roman"/>
                          <a:cs typeface="Times New Roman"/>
                        </a:rPr>
                        <a:t>VII-8</a:t>
                      </a:r>
                      <a:endParaRPr lang="en-GB" sz="160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a:latin typeface="+mn-lt"/>
                          <a:ea typeface="Times New Roman"/>
                          <a:cs typeface="Times New Roman"/>
                        </a:rPr>
                        <a:t>545-565</a:t>
                      </a: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endParaRPr lang="en-GB" sz="1600" kern="120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endParaRPr lang="en-GB" sz="1600" kern="120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Bef>
                          <a:spcPts val="300"/>
                        </a:spcBef>
                        <a:spcAft>
                          <a:spcPts val="300"/>
                        </a:spcAft>
                      </a:pPr>
                      <a:r>
                        <a:rPr lang="en-GB" sz="1600" kern="1200" dirty="0">
                          <a:latin typeface="+mn-lt"/>
                          <a:ea typeface="Times New Roman"/>
                          <a:cs typeface="Times New Roman"/>
                        </a:rPr>
                        <a:t>3MI-6</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dirty="0">
                          <a:latin typeface="+mn-lt"/>
                          <a:ea typeface="Times New Roman"/>
                          <a:cs typeface="Times New Roman"/>
                        </a:rPr>
                        <a:t>660-680</a:t>
                      </a: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dirty="0">
                          <a:latin typeface="+mn-lt"/>
                          <a:ea typeface="Times New Roman"/>
                          <a:cs typeface="Times New Roman"/>
                        </a:rPr>
                        <a:t>VII-12</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dirty="0">
                          <a:latin typeface="+mn-lt"/>
                          <a:ea typeface="Times New Roman"/>
                          <a:cs typeface="Times New Roman"/>
                        </a:rPr>
                        <a:t>660-680</a:t>
                      </a: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endParaRPr lang="en-GB" sz="1600" kern="1200" dirty="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endParaRPr lang="en-GB" sz="1600" kern="120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Bef>
                          <a:spcPts val="300"/>
                        </a:spcBef>
                        <a:spcAft>
                          <a:spcPts val="300"/>
                        </a:spcAft>
                      </a:pPr>
                      <a:r>
                        <a:rPr lang="en-GB" sz="1600" kern="1200" dirty="0">
                          <a:latin typeface="+mn-lt"/>
                          <a:ea typeface="Times New Roman"/>
                          <a:cs typeface="Times New Roman"/>
                        </a:rPr>
                        <a:t>3MI -7</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dirty="0">
                          <a:latin typeface="+mn-lt"/>
                          <a:ea typeface="Times New Roman"/>
                          <a:cs typeface="Times New Roman"/>
                        </a:rPr>
                        <a:t>758-768</a:t>
                      </a: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a:latin typeface="+mn-lt"/>
                          <a:ea typeface="Times New Roman"/>
                          <a:cs typeface="Times New Roman"/>
                        </a:rPr>
                        <a:t>VII-16</a:t>
                      </a:r>
                      <a:endParaRPr lang="en-GB" sz="160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a:latin typeface="+mn-lt"/>
                          <a:ea typeface="Times New Roman"/>
                          <a:cs typeface="Times New Roman"/>
                        </a:rPr>
                        <a:t>758-768</a:t>
                      </a: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a:latin typeface="+mn-lt"/>
                          <a:ea typeface="Times New Roman"/>
                          <a:cs typeface="Times New Roman"/>
                        </a:rPr>
                        <a:t>NIR-2</a:t>
                      </a:r>
                      <a:endParaRPr lang="en-GB" sz="160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dirty="0">
                          <a:latin typeface="+mn-lt"/>
                          <a:ea typeface="Times New Roman"/>
                          <a:cs typeface="Times New Roman"/>
                        </a:rPr>
                        <a:t>750-775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Bef>
                          <a:spcPts val="300"/>
                        </a:spcBef>
                        <a:spcAft>
                          <a:spcPts val="300"/>
                        </a:spcAft>
                      </a:pPr>
                      <a:r>
                        <a:rPr lang="en-GB" sz="1600" kern="1200" dirty="0">
                          <a:latin typeface="+mn-lt"/>
                          <a:ea typeface="Times New Roman"/>
                          <a:cs typeface="Times New Roman"/>
                        </a:rPr>
                        <a:t>3MI -8</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dirty="0">
                          <a:latin typeface="+mn-lt"/>
                          <a:ea typeface="Times New Roman"/>
                          <a:cs typeface="Times New Roman"/>
                        </a:rPr>
                        <a:t>744-764</a:t>
                      </a: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a:latin typeface="+mn-lt"/>
                          <a:ea typeface="Times New Roman"/>
                          <a:cs typeface="Times New Roman"/>
                        </a:rPr>
                        <a:t>VII-15</a:t>
                      </a:r>
                      <a:endParaRPr lang="en-GB" sz="160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a:latin typeface="+mn-lt"/>
                          <a:ea typeface="Times New Roman"/>
                          <a:cs typeface="Times New Roman"/>
                        </a:rPr>
                        <a:t>747-757</a:t>
                      </a: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a:latin typeface="+mn-lt"/>
                          <a:ea typeface="Times New Roman"/>
                          <a:cs typeface="Times New Roman"/>
                        </a:rPr>
                        <a:t>NIR-2</a:t>
                      </a:r>
                      <a:endParaRPr lang="en-GB" sz="160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a:latin typeface="+mn-lt"/>
                          <a:ea typeface="Times New Roman"/>
                          <a:cs typeface="Times New Roman"/>
                        </a:rPr>
                        <a:t>750-775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Bef>
                          <a:spcPts val="300"/>
                        </a:spcBef>
                        <a:spcAft>
                          <a:spcPts val="300"/>
                        </a:spcAft>
                      </a:pPr>
                      <a:r>
                        <a:rPr lang="en-GB" sz="1600" kern="1200" dirty="0">
                          <a:latin typeface="+mn-lt"/>
                          <a:ea typeface="Times New Roman"/>
                          <a:cs typeface="Times New Roman"/>
                        </a:rPr>
                        <a:t>3MI -9</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dirty="0">
                          <a:latin typeface="+mn-lt"/>
                          <a:ea typeface="Times New Roman"/>
                          <a:cs typeface="Times New Roman"/>
                        </a:rPr>
                        <a:t>845-885</a:t>
                      </a: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a:latin typeface="+mn-lt"/>
                          <a:ea typeface="Times New Roman"/>
                          <a:cs typeface="Times New Roman"/>
                        </a:rPr>
                        <a:t>VII-17</a:t>
                      </a:r>
                      <a:endParaRPr lang="en-GB" sz="160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a:latin typeface="+mn-lt"/>
                          <a:ea typeface="Times New Roman"/>
                          <a:cs typeface="Times New Roman"/>
                        </a:rPr>
                        <a:t>855-875</a:t>
                      </a: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endParaRPr lang="en-GB" sz="1600" kern="120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endParaRPr lang="en-GB" sz="1600" kern="120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Bef>
                          <a:spcPts val="300"/>
                        </a:spcBef>
                        <a:spcAft>
                          <a:spcPts val="300"/>
                        </a:spcAft>
                      </a:pPr>
                      <a:r>
                        <a:rPr lang="en-GB" sz="1600" kern="1200" dirty="0">
                          <a:latin typeface="+mn-lt"/>
                          <a:ea typeface="Times New Roman"/>
                          <a:cs typeface="Times New Roman"/>
                        </a:rPr>
                        <a:t>3MI-9a</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dirty="0">
                          <a:latin typeface="+mn-lt"/>
                          <a:ea typeface="Times New Roman"/>
                          <a:cs typeface="Times New Roman"/>
                        </a:rPr>
                        <a:t>900-920</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a:latin typeface="+mn-lt"/>
                          <a:ea typeface="Times New Roman"/>
                          <a:cs typeface="Times New Roman"/>
                        </a:rPr>
                        <a:t>VII-20</a:t>
                      </a:r>
                      <a:endParaRPr lang="en-GB" sz="160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a:latin typeface="+mn-lt"/>
                          <a:ea typeface="Times New Roman"/>
                          <a:cs typeface="Times New Roman"/>
                        </a:rPr>
                        <a:t>904-924</a:t>
                      </a: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endParaRPr lang="en-GB" sz="1600" kern="120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endParaRPr lang="en-GB" sz="1600" kern="120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Bef>
                          <a:spcPts val="300"/>
                        </a:spcBef>
                        <a:spcAft>
                          <a:spcPts val="300"/>
                        </a:spcAft>
                      </a:pPr>
                      <a:r>
                        <a:rPr lang="en-GB" sz="1600" kern="1200" dirty="0">
                          <a:latin typeface="+mn-lt"/>
                          <a:ea typeface="Times New Roman"/>
                          <a:cs typeface="Times New Roman"/>
                        </a:rPr>
                        <a:t>3MI -10</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dirty="0">
                          <a:latin typeface="+mn-lt"/>
                          <a:ea typeface="Times New Roman"/>
                          <a:cs typeface="Times New Roman"/>
                        </a:rPr>
                        <a:t>1350-1390</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a:latin typeface="+mn-lt"/>
                          <a:ea typeface="Times New Roman"/>
                          <a:cs typeface="Times New Roman"/>
                        </a:rPr>
                        <a:t>VII-23</a:t>
                      </a:r>
                      <a:endParaRPr lang="en-GB" sz="160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a:latin typeface="+mn-lt"/>
                          <a:ea typeface="Times New Roman"/>
                          <a:cs typeface="Times New Roman"/>
                        </a:rPr>
                        <a:t>1345-1385</a:t>
                      </a: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endParaRPr lang="en-GB" sz="1600" kern="120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endParaRPr lang="en-GB" sz="1600" kern="1200" dirty="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Bef>
                          <a:spcPts val="300"/>
                        </a:spcBef>
                        <a:spcAft>
                          <a:spcPts val="300"/>
                        </a:spcAft>
                      </a:pPr>
                      <a:r>
                        <a:rPr lang="en-GB" sz="1600" kern="1200">
                          <a:latin typeface="+mn-lt"/>
                          <a:ea typeface="Times New Roman"/>
                          <a:cs typeface="Times New Roman"/>
                        </a:rPr>
                        <a:t>3MI -11</a:t>
                      </a:r>
                      <a:endParaRPr lang="en-GB" sz="160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dirty="0">
                          <a:latin typeface="+mn-lt"/>
                          <a:ea typeface="Times New Roman"/>
                          <a:cs typeface="Times New Roman"/>
                        </a:rPr>
                        <a:t>1630-1670</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a:latin typeface="+mn-lt"/>
                          <a:ea typeface="Times New Roman"/>
                          <a:cs typeface="Times New Roman"/>
                        </a:rPr>
                        <a:t>VII-24</a:t>
                      </a:r>
                      <a:endParaRPr lang="en-GB" sz="160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a:latin typeface="+mn-lt"/>
                          <a:ea typeface="Times New Roman"/>
                          <a:cs typeface="Times New Roman"/>
                        </a:rPr>
                        <a:t>1620-1640</a:t>
                      </a: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a:latin typeface="+mn-lt"/>
                          <a:ea typeface="Times New Roman"/>
                          <a:cs typeface="Times New Roman"/>
                        </a:rPr>
                        <a:t>SWIR-1</a:t>
                      </a:r>
                      <a:endParaRPr lang="en-GB" sz="160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dirty="0">
                          <a:latin typeface="+mn-lt"/>
                          <a:ea typeface="Times New Roman"/>
                          <a:cs typeface="Times New Roman"/>
                        </a:rPr>
                        <a:t>1590-1675</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Bef>
                          <a:spcPts val="300"/>
                        </a:spcBef>
                        <a:spcAft>
                          <a:spcPts val="300"/>
                        </a:spcAft>
                      </a:pPr>
                      <a:r>
                        <a:rPr lang="en-GB" sz="1600" kern="1200" dirty="0">
                          <a:latin typeface="+mn-lt"/>
                          <a:ea typeface="Times New Roman"/>
                          <a:cs typeface="Times New Roman"/>
                        </a:rPr>
                        <a:t>3MI -12</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GB" sz="1600" kern="1200" dirty="0">
                          <a:latin typeface="+mn-lt"/>
                          <a:ea typeface="Times New Roman"/>
                          <a:cs typeface="Times New Roman"/>
                        </a:rPr>
                        <a:t>2110-2150</a:t>
                      </a:r>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600" dirty="0">
                        <a:latin typeface="+mn-lt"/>
                        <a:ea typeface="Times New Roman"/>
                        <a:cs typeface="Times New Roman"/>
                      </a:endParaRPr>
                    </a:p>
                  </a:txBody>
                  <a:tcPr marL="68580" marR="68580" marT="69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endParaRPr lang="en-GB" sz="1600" kern="120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Bef>
                          <a:spcPts val="300"/>
                        </a:spcBef>
                        <a:spcAft>
                          <a:spcPts val="300"/>
                        </a:spcAft>
                      </a:pPr>
                      <a:endParaRPr lang="en-GB" sz="1600" kern="1200" dirty="0">
                        <a:latin typeface="+mn-lt"/>
                        <a:ea typeface="Times New Roman"/>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Box 3"/>
          <p:cNvSpPr txBox="1"/>
          <p:nvPr/>
        </p:nvSpPr>
        <p:spPr>
          <a:xfrm>
            <a:off x="1036320" y="2189040"/>
            <a:ext cx="8031480" cy="1938992"/>
          </a:xfrm>
          <a:prstGeom prst="rect">
            <a:avLst/>
          </a:prstGeom>
          <a:noFill/>
        </p:spPr>
        <p:txBody>
          <a:bodyPr wrap="square" rtlCol="0">
            <a:spAutoFit/>
          </a:bodyPr>
          <a:lstStyle/>
          <a:p>
            <a:pPr algn="ctr"/>
            <a:r>
              <a:rPr lang="de-AT" sz="6000" dirty="0" smtClean="0">
                <a:solidFill>
                  <a:schemeClr val="tx1"/>
                </a:solidFill>
                <a:latin typeface="+mn-lt"/>
              </a:rPr>
              <a:t>Thank you </a:t>
            </a:r>
          </a:p>
          <a:p>
            <a:pPr algn="ctr"/>
            <a:r>
              <a:rPr lang="de-AT" sz="6000" dirty="0" smtClean="0">
                <a:solidFill>
                  <a:schemeClr val="tx1"/>
                </a:solidFill>
                <a:latin typeface="+mn-lt"/>
              </a:rPr>
              <a:t>for your attention</a:t>
            </a:r>
            <a:endParaRPr lang="de-AT" sz="6000" dirty="0">
              <a:solidFill>
                <a:schemeClr val="tx1"/>
              </a:solidFill>
              <a:latin typeface="+mn-lt"/>
            </a:endParaRPr>
          </a:p>
        </p:txBody>
      </p:sp>
      <p:sp>
        <p:nvSpPr>
          <p:cNvPr id="5" name="Rechteck 4"/>
          <p:cNvSpPr/>
          <p:nvPr/>
        </p:nvSpPr>
        <p:spPr>
          <a:xfrm>
            <a:off x="499737" y="4163867"/>
            <a:ext cx="9122735" cy="1015663"/>
          </a:xfrm>
          <a:prstGeom prst="rect">
            <a:avLst/>
          </a:prstGeom>
        </p:spPr>
        <p:txBody>
          <a:bodyPr wrap="square">
            <a:spAutoFit/>
          </a:bodyPr>
          <a:lstStyle/>
          <a:p>
            <a:pPr>
              <a:defRPr/>
            </a:pPr>
            <a:r>
              <a:rPr lang="en-GB" sz="2000" dirty="0" smtClean="0">
                <a:solidFill>
                  <a:schemeClr val="accent4"/>
                </a:solidFill>
              </a:rPr>
              <a:t>More information:</a:t>
            </a:r>
          </a:p>
          <a:p>
            <a:pPr>
              <a:defRPr/>
            </a:pPr>
            <a:r>
              <a:rPr lang="de-DE" sz="2000" dirty="0" smtClean="0">
                <a:hlinkClick r:id="rId2"/>
              </a:rPr>
              <a:t>http://www.eumetsat.int/website/home/Satellites/FutureSatellites/EUMETSATPolarSystemSecondGeneration/index.html</a:t>
            </a:r>
            <a:r>
              <a:rPr lang="en-GB" sz="2000" dirty="0" smtClean="0"/>
              <a:t> </a:t>
            </a:r>
          </a:p>
        </p:txBody>
      </p:sp>
      <p:pic>
        <p:nvPicPr>
          <p:cNvPr id="6" name="Picture 12" descr="http://www.eumetsat.int/groups/ops/documents/image/tn_sat_eps-sg.gif"/>
          <p:cNvPicPr>
            <a:picLocks noChangeAspect="1" noChangeArrowheads="1"/>
          </p:cNvPicPr>
          <p:nvPr/>
        </p:nvPicPr>
        <p:blipFill>
          <a:blip r:embed="rId3" cstate="print"/>
          <a:srcRect/>
          <a:stretch>
            <a:fillRect/>
          </a:stretch>
        </p:blipFill>
        <p:spPr bwMode="auto">
          <a:xfrm>
            <a:off x="7997234" y="4886324"/>
            <a:ext cx="1428750" cy="1428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EPS-SG: EUMETSAT Polar System- Second Generation</a:t>
            </a:r>
            <a:endParaRPr lang="en-GB" dirty="0"/>
          </a:p>
        </p:txBody>
      </p:sp>
      <p:sp>
        <p:nvSpPr>
          <p:cNvPr id="3" name="Content Placeholder 2"/>
          <p:cNvSpPr>
            <a:spLocks noGrp="1"/>
          </p:cNvSpPr>
          <p:nvPr>
            <p:ph idx="1"/>
          </p:nvPr>
        </p:nvSpPr>
        <p:spPr>
          <a:xfrm>
            <a:off x="266700" y="992188"/>
            <a:ext cx="9639300" cy="5391150"/>
          </a:xfrm>
        </p:spPr>
        <p:txBody>
          <a:bodyPr>
            <a:noAutofit/>
          </a:bodyPr>
          <a:lstStyle/>
          <a:p>
            <a:pPr>
              <a:lnSpc>
                <a:spcPct val="120000"/>
              </a:lnSpc>
              <a:buFontTx/>
              <a:buChar char="•"/>
              <a:defRPr/>
            </a:pPr>
            <a:r>
              <a:rPr lang="en-GB" sz="2800" dirty="0" smtClean="0"/>
              <a:t>Follow the EUMETSAT Polar System (EPS)</a:t>
            </a:r>
          </a:p>
          <a:p>
            <a:pPr>
              <a:lnSpc>
                <a:spcPct val="120000"/>
              </a:lnSpc>
              <a:buFontTx/>
              <a:buChar char="•"/>
              <a:defRPr/>
            </a:pPr>
            <a:r>
              <a:rPr lang="en-GB" sz="2800" dirty="0" smtClean="0"/>
              <a:t>2020-2040 timeframe</a:t>
            </a:r>
          </a:p>
          <a:p>
            <a:pPr>
              <a:lnSpc>
                <a:spcPct val="120000"/>
              </a:lnSpc>
              <a:buFontTx/>
              <a:buChar char="•"/>
              <a:defRPr/>
            </a:pPr>
            <a:r>
              <a:rPr lang="en-GB" sz="2800" dirty="0" smtClean="0"/>
              <a:t>Contribute to the Joint Polar System being jointly set up with NOAA</a:t>
            </a:r>
          </a:p>
          <a:p>
            <a:pPr>
              <a:lnSpc>
                <a:spcPct val="120000"/>
              </a:lnSpc>
              <a:buFontTx/>
              <a:buChar char="•"/>
              <a:defRPr/>
            </a:pPr>
            <a:r>
              <a:rPr lang="en-GB" sz="2800" dirty="0" smtClean="0"/>
              <a:t>Two-satellite configuration: </a:t>
            </a:r>
            <a:r>
              <a:rPr lang="en-GB" sz="2800" dirty="0" err="1" smtClean="0"/>
              <a:t>Metop</a:t>
            </a:r>
            <a:r>
              <a:rPr lang="en-GB" sz="2800" dirty="0" smtClean="0"/>
              <a:t>-SG-A and -B flying in the same orbit, separated by 180°</a:t>
            </a:r>
          </a:p>
          <a:p>
            <a:pPr defTabSz="393700">
              <a:lnSpc>
                <a:spcPct val="120000"/>
              </a:lnSpc>
              <a:buFontTx/>
              <a:buChar char="•"/>
              <a:defRPr/>
            </a:pPr>
            <a:r>
              <a:rPr lang="en-GB" sz="2800" dirty="0" err="1" smtClean="0"/>
              <a:t>Metop</a:t>
            </a:r>
            <a:r>
              <a:rPr lang="en-GB" sz="2800" dirty="0" smtClean="0"/>
              <a:t>-like orbit:	sun synchronous</a:t>
            </a:r>
            <a:br>
              <a:rPr lang="en-GB" sz="2800" dirty="0" smtClean="0"/>
            </a:br>
            <a:r>
              <a:rPr lang="en-GB" sz="2800" dirty="0" smtClean="0"/>
              <a:t>			 					low earth orbit at 832 km mean altitude</a:t>
            </a:r>
            <a:br>
              <a:rPr lang="en-GB" sz="2800" dirty="0" smtClean="0"/>
            </a:br>
            <a:r>
              <a:rPr lang="en-GB" sz="2800" dirty="0" smtClean="0"/>
              <a:t>		 	 					09:30 local time of the descending node</a:t>
            </a:r>
          </a:p>
          <a:p>
            <a:endParaRPr lang="en-GB" sz="2800" dirty="0"/>
          </a:p>
        </p:txBody>
      </p:sp>
      <p:pic>
        <p:nvPicPr>
          <p:cNvPr id="4" name="Picture 12" descr="http://www.eumetsat.int/groups/ops/documents/image/tn_sat_eps-sg.gif"/>
          <p:cNvPicPr>
            <a:picLocks noChangeAspect="1" noChangeArrowheads="1"/>
          </p:cNvPicPr>
          <p:nvPr/>
        </p:nvPicPr>
        <p:blipFill>
          <a:blip r:embed="rId2" cstate="print"/>
          <a:srcRect/>
          <a:stretch>
            <a:fillRect/>
          </a:stretch>
        </p:blipFill>
        <p:spPr bwMode="auto">
          <a:xfrm>
            <a:off x="1107337" y="4801264"/>
            <a:ext cx="1428750" cy="1428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3"/>
          <p:cNvSpPr>
            <a:spLocks noGrp="1"/>
          </p:cNvSpPr>
          <p:nvPr>
            <p:ph type="sldNum" sz="quarter" idx="4294967295"/>
          </p:nvPr>
        </p:nvSpPr>
        <p:spPr>
          <a:xfrm>
            <a:off x="242888" y="6477000"/>
            <a:ext cx="711200" cy="266700"/>
          </a:xfrm>
          <a:prstGeom prst="rect">
            <a:avLst/>
          </a:prstGeom>
        </p:spPr>
        <p:txBody>
          <a:bodyPr/>
          <a:lstStyle/>
          <a:p>
            <a:pPr>
              <a:defRPr/>
            </a:pPr>
            <a:r>
              <a:rPr lang="en-GB" dirty="0" smtClean="0"/>
              <a:t>Slide: </a:t>
            </a:r>
            <a:fld id="{D963471F-4623-4C57-9B2E-E7DF9FD771FB}" type="slidenum">
              <a:rPr lang="en-GB" smtClean="0"/>
              <a:pPr>
                <a:defRPr/>
              </a:pPr>
              <a:t>23</a:t>
            </a:fld>
            <a:endParaRPr lang="en-GB" dirty="0"/>
          </a:p>
        </p:txBody>
      </p:sp>
      <p:graphicFrame>
        <p:nvGraphicFramePr>
          <p:cNvPr id="5" name="Table 4"/>
          <p:cNvGraphicFramePr>
            <a:graphicFrameLocks noGrp="1"/>
          </p:cNvGraphicFramePr>
          <p:nvPr/>
        </p:nvGraphicFramePr>
        <p:xfrm>
          <a:off x="190500" y="1333500"/>
          <a:ext cx="9544050" cy="4465320"/>
        </p:xfrm>
        <a:graphic>
          <a:graphicData uri="http://schemas.openxmlformats.org/drawingml/2006/table">
            <a:tbl>
              <a:tblPr/>
              <a:tblGrid>
                <a:gridCol w="4210755"/>
                <a:gridCol w="4228395"/>
                <a:gridCol w="1104900"/>
              </a:tblGrid>
              <a:tr h="0">
                <a:tc>
                  <a:txBody>
                    <a:bodyPr/>
                    <a:lstStyle/>
                    <a:p>
                      <a:pPr algn="ctr">
                        <a:spcAft>
                          <a:spcPts val="600"/>
                        </a:spcAft>
                      </a:pPr>
                      <a:r>
                        <a:rPr lang="en-GB" sz="1600" b="1" dirty="0" err="1">
                          <a:solidFill>
                            <a:schemeClr val="bg1"/>
                          </a:solidFill>
                          <a:latin typeface="Arial" pitchFamily="34" charset="0"/>
                          <a:ea typeface="Times New Roman"/>
                          <a:cs typeface="Arial" pitchFamily="34" charset="0"/>
                        </a:rPr>
                        <a:t>Metop</a:t>
                      </a:r>
                      <a:r>
                        <a:rPr lang="en-GB" sz="1600" b="1" dirty="0">
                          <a:solidFill>
                            <a:schemeClr val="bg1"/>
                          </a:solidFill>
                          <a:latin typeface="Arial" pitchFamily="34" charset="0"/>
                          <a:ea typeface="Times New Roman"/>
                          <a:cs typeface="Arial" pitchFamily="34" charset="0"/>
                        </a:rPr>
                        <a:t> payload</a:t>
                      </a:r>
                      <a:endParaRPr lang="en-GB" sz="1600"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600"/>
                        </a:spcAft>
                      </a:pPr>
                      <a:r>
                        <a:rPr lang="en-GB" sz="1600" b="1" dirty="0" err="1">
                          <a:solidFill>
                            <a:schemeClr val="bg1"/>
                          </a:solidFill>
                          <a:latin typeface="Arial" pitchFamily="34" charset="0"/>
                          <a:ea typeface="Times New Roman"/>
                          <a:cs typeface="Arial" pitchFamily="34" charset="0"/>
                        </a:rPr>
                        <a:t>Metop</a:t>
                      </a:r>
                      <a:r>
                        <a:rPr lang="en-GB" sz="1600" b="1" dirty="0">
                          <a:solidFill>
                            <a:schemeClr val="bg1"/>
                          </a:solidFill>
                          <a:latin typeface="Arial" pitchFamily="34" charset="0"/>
                          <a:ea typeface="Times New Roman"/>
                          <a:cs typeface="Arial" pitchFamily="34" charset="0"/>
                        </a:rPr>
                        <a:t>-SG payload</a:t>
                      </a:r>
                      <a:endParaRPr lang="en-GB" sz="1600"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600"/>
                        </a:spcAft>
                      </a:pPr>
                      <a:r>
                        <a:rPr lang="en-GB" sz="1600" b="1" dirty="0" err="1" smtClean="0">
                          <a:solidFill>
                            <a:schemeClr val="bg1"/>
                          </a:solidFill>
                          <a:latin typeface="Arial" pitchFamily="34" charset="0"/>
                          <a:ea typeface="Times New Roman"/>
                          <a:cs typeface="Arial" pitchFamily="34" charset="0"/>
                        </a:rPr>
                        <a:t>Metop</a:t>
                      </a:r>
                      <a:r>
                        <a:rPr lang="en-GB" sz="1600" b="1" dirty="0" smtClean="0">
                          <a:solidFill>
                            <a:schemeClr val="bg1"/>
                          </a:solidFill>
                          <a:latin typeface="Arial" pitchFamily="34" charset="0"/>
                          <a:ea typeface="Times New Roman"/>
                          <a:cs typeface="Arial" pitchFamily="34" charset="0"/>
                        </a:rPr>
                        <a:t>-SG satellite</a:t>
                      </a:r>
                      <a:endParaRPr lang="en-GB" sz="1600"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0">
                <a:tc>
                  <a:txBody>
                    <a:bodyPr/>
                    <a:lstStyle/>
                    <a:p>
                      <a:pPr algn="just">
                        <a:spcAft>
                          <a:spcPts val="600"/>
                        </a:spcAft>
                      </a:pPr>
                      <a:r>
                        <a:rPr lang="en-GB" sz="1600" b="1" dirty="0" smtClean="0">
                          <a:latin typeface="Arial" pitchFamily="34" charset="0"/>
                          <a:ea typeface="Times New Roman"/>
                          <a:cs typeface="Arial" pitchFamily="34" charset="0"/>
                        </a:rPr>
                        <a:t>IASI</a:t>
                      </a:r>
                      <a:r>
                        <a:rPr lang="en-GB" sz="1600" dirty="0" smtClean="0">
                          <a:latin typeface="Arial" pitchFamily="34" charset="0"/>
                          <a:ea typeface="Times New Roman"/>
                          <a:cs typeface="Arial" pitchFamily="34" charset="0"/>
                        </a:rPr>
                        <a:t>:</a:t>
                      </a:r>
                      <a:r>
                        <a:rPr lang="en-GB" sz="1600" baseline="0" dirty="0" smtClean="0">
                          <a:latin typeface="Arial" pitchFamily="34" charset="0"/>
                          <a:ea typeface="Times New Roman"/>
                          <a:cs typeface="Arial" pitchFamily="34" charset="0"/>
                        </a:rPr>
                        <a:t> </a:t>
                      </a:r>
                      <a:r>
                        <a:rPr lang="en-GB" sz="1600" dirty="0" smtClean="0">
                          <a:latin typeface="Arial" pitchFamily="34" charset="0"/>
                          <a:ea typeface="Times New Roman"/>
                          <a:cs typeface="Arial" pitchFamily="34" charset="0"/>
                        </a:rPr>
                        <a:t>Infrared </a:t>
                      </a:r>
                      <a:r>
                        <a:rPr lang="en-GB" sz="1600" dirty="0">
                          <a:latin typeface="Arial" pitchFamily="34" charset="0"/>
                          <a:ea typeface="Times New Roman"/>
                          <a:cs typeface="Arial" pitchFamily="34" charset="0"/>
                        </a:rPr>
                        <a:t>Atmospheric Sounding </a:t>
                      </a:r>
                      <a:r>
                        <a:rPr lang="en-GB" sz="1600" dirty="0" smtClean="0">
                          <a:latin typeface="Arial" pitchFamily="34" charset="0"/>
                          <a:ea typeface="Times New Roman"/>
                          <a:cs typeface="Arial" pitchFamily="34" charset="0"/>
                        </a:rPr>
                        <a:t>Interferometer</a:t>
                      </a:r>
                      <a:endParaRPr lang="en-GB"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GB" sz="1600" b="1" dirty="0" smtClean="0">
                          <a:latin typeface="Arial" pitchFamily="34" charset="0"/>
                          <a:ea typeface="Times New Roman"/>
                          <a:cs typeface="Arial" pitchFamily="34" charset="0"/>
                        </a:rPr>
                        <a:t>IASI-NG</a:t>
                      </a:r>
                      <a:r>
                        <a:rPr lang="en-GB" sz="1600" dirty="0" smtClean="0">
                          <a:latin typeface="Arial" pitchFamily="34" charset="0"/>
                          <a:ea typeface="Times New Roman"/>
                          <a:cs typeface="Arial" pitchFamily="34" charset="0"/>
                        </a:rPr>
                        <a:t>:</a:t>
                      </a:r>
                      <a:r>
                        <a:rPr lang="en-GB" sz="1600" baseline="0" dirty="0" smtClean="0">
                          <a:latin typeface="Arial" pitchFamily="34" charset="0"/>
                          <a:ea typeface="Times New Roman"/>
                          <a:cs typeface="Arial" pitchFamily="34" charset="0"/>
                        </a:rPr>
                        <a:t> </a:t>
                      </a:r>
                      <a:r>
                        <a:rPr lang="en-GB" sz="1600" dirty="0" smtClean="0">
                          <a:latin typeface="Arial" pitchFamily="34" charset="0"/>
                          <a:ea typeface="Times New Roman"/>
                          <a:cs typeface="Arial" pitchFamily="34" charset="0"/>
                        </a:rPr>
                        <a:t>Infrared </a:t>
                      </a:r>
                      <a:r>
                        <a:rPr lang="en-GB" sz="1600" dirty="0">
                          <a:latin typeface="Arial" pitchFamily="34" charset="0"/>
                          <a:ea typeface="Times New Roman"/>
                          <a:cs typeface="Arial" pitchFamily="34" charset="0"/>
                        </a:rPr>
                        <a:t>Atmospheric Sounding Interferometer – New </a:t>
                      </a:r>
                      <a:r>
                        <a:rPr lang="en-GB" sz="1600" dirty="0" smtClean="0">
                          <a:latin typeface="Arial" pitchFamily="34" charset="0"/>
                          <a:ea typeface="Times New Roman"/>
                          <a:cs typeface="Arial" pitchFamily="34" charset="0"/>
                        </a:rPr>
                        <a:t>Generation</a:t>
                      </a:r>
                      <a:endParaRPr lang="en-GB"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GB" sz="1600" dirty="0">
                          <a:latin typeface="Arial" pitchFamily="34" charset="0"/>
                          <a:ea typeface="Times New Roman"/>
                          <a:cs typeface="Arial" pitchFamily="34"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en-GB" sz="1600" b="1" dirty="0" smtClean="0">
                          <a:latin typeface="Arial" pitchFamily="34" charset="0"/>
                          <a:ea typeface="Times New Roman"/>
                          <a:cs typeface="Arial" pitchFamily="34" charset="0"/>
                        </a:rPr>
                        <a:t>AVHRR</a:t>
                      </a:r>
                      <a:r>
                        <a:rPr lang="en-GB" sz="1600" dirty="0" smtClean="0">
                          <a:latin typeface="Arial" pitchFamily="34" charset="0"/>
                          <a:ea typeface="Times New Roman"/>
                          <a:cs typeface="Arial" pitchFamily="34" charset="0"/>
                        </a:rPr>
                        <a:t>: Advanced </a:t>
                      </a:r>
                      <a:r>
                        <a:rPr lang="en-GB" sz="1600" dirty="0">
                          <a:latin typeface="Arial" pitchFamily="34" charset="0"/>
                          <a:ea typeface="Times New Roman"/>
                          <a:cs typeface="Arial" pitchFamily="34" charset="0"/>
                        </a:rPr>
                        <a:t>Very High Resolution </a:t>
                      </a:r>
                      <a:r>
                        <a:rPr lang="en-GB" sz="1600" dirty="0" smtClean="0">
                          <a:latin typeface="Arial" pitchFamily="34" charset="0"/>
                          <a:ea typeface="Times New Roman"/>
                          <a:cs typeface="Arial" pitchFamily="34" charset="0"/>
                        </a:rPr>
                        <a:t>Radiometer</a:t>
                      </a:r>
                      <a:endParaRPr lang="en-GB"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GB" sz="1600" b="1" dirty="0" err="1" smtClean="0">
                          <a:latin typeface="Arial" pitchFamily="34" charset="0"/>
                          <a:ea typeface="Times New Roman"/>
                          <a:cs typeface="Arial" pitchFamily="34" charset="0"/>
                        </a:rPr>
                        <a:t>METimage</a:t>
                      </a:r>
                      <a:r>
                        <a:rPr lang="en-GB" sz="1600" dirty="0" smtClean="0">
                          <a:latin typeface="Arial" pitchFamily="34" charset="0"/>
                          <a:ea typeface="Times New Roman"/>
                          <a:cs typeface="Arial" pitchFamily="34" charset="0"/>
                        </a:rPr>
                        <a:t>:</a:t>
                      </a:r>
                      <a:r>
                        <a:rPr lang="en-GB" sz="1600" baseline="0" dirty="0" smtClean="0">
                          <a:latin typeface="Arial" pitchFamily="34" charset="0"/>
                          <a:ea typeface="Times New Roman"/>
                          <a:cs typeface="Arial" pitchFamily="34" charset="0"/>
                        </a:rPr>
                        <a:t> </a:t>
                      </a:r>
                      <a:r>
                        <a:rPr lang="en-GB" sz="1600" dirty="0" smtClean="0">
                          <a:latin typeface="Arial" pitchFamily="34" charset="0"/>
                          <a:ea typeface="Times New Roman"/>
                          <a:cs typeface="Arial" pitchFamily="34" charset="0"/>
                        </a:rPr>
                        <a:t>Visible-Infrared Imager</a:t>
                      </a:r>
                      <a:endParaRPr lang="en-GB"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GB" sz="1600" dirty="0">
                          <a:latin typeface="Arial" pitchFamily="34" charset="0"/>
                          <a:ea typeface="Times New Roman"/>
                          <a:cs typeface="Arial" pitchFamily="34"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en-GB" sz="1600" b="1" dirty="0" smtClean="0">
                          <a:latin typeface="Arial" pitchFamily="34" charset="0"/>
                          <a:ea typeface="Times New Roman"/>
                          <a:cs typeface="Arial" pitchFamily="34" charset="0"/>
                        </a:rPr>
                        <a:t>AMSU-A</a:t>
                      </a:r>
                      <a:r>
                        <a:rPr lang="en-GB" sz="1600" dirty="0" smtClean="0">
                          <a:latin typeface="Arial" pitchFamily="34" charset="0"/>
                          <a:ea typeface="Times New Roman"/>
                          <a:cs typeface="Arial" pitchFamily="34" charset="0"/>
                        </a:rPr>
                        <a:t>: Advanced </a:t>
                      </a:r>
                      <a:r>
                        <a:rPr lang="en-GB" sz="1600" dirty="0">
                          <a:latin typeface="Arial" pitchFamily="34" charset="0"/>
                          <a:ea typeface="Times New Roman"/>
                          <a:cs typeface="Arial" pitchFamily="34" charset="0"/>
                        </a:rPr>
                        <a:t>Microwave Sounding Unit </a:t>
                      </a:r>
                      <a:r>
                        <a:rPr lang="en-GB" sz="1600" dirty="0" smtClean="0">
                          <a:latin typeface="Arial" pitchFamily="34" charset="0"/>
                          <a:ea typeface="Times New Roman"/>
                          <a:cs typeface="Arial" pitchFamily="34" charset="0"/>
                        </a:rPr>
                        <a:t>A</a:t>
                      </a:r>
                    </a:p>
                    <a:p>
                      <a:pPr algn="just">
                        <a:spcAft>
                          <a:spcPts val="600"/>
                        </a:spcAft>
                      </a:pPr>
                      <a:r>
                        <a:rPr lang="en-GB" sz="1600" b="1" dirty="0" smtClean="0">
                          <a:latin typeface="Arial" pitchFamily="34" charset="0"/>
                          <a:ea typeface="Times New Roman"/>
                          <a:cs typeface="Arial" pitchFamily="34" charset="0"/>
                        </a:rPr>
                        <a:t>MHS</a:t>
                      </a:r>
                      <a:r>
                        <a:rPr lang="en-GB" sz="1600" dirty="0" smtClean="0">
                          <a:latin typeface="Arial" pitchFamily="34" charset="0"/>
                          <a:ea typeface="Times New Roman"/>
                          <a:cs typeface="Arial" pitchFamily="34" charset="0"/>
                        </a:rPr>
                        <a:t>: Microwave </a:t>
                      </a:r>
                      <a:r>
                        <a:rPr lang="en-GB" sz="1600" dirty="0">
                          <a:latin typeface="Arial" pitchFamily="34" charset="0"/>
                          <a:ea typeface="Times New Roman"/>
                          <a:cs typeface="Arial" pitchFamily="34" charset="0"/>
                        </a:rPr>
                        <a:t>Humidity </a:t>
                      </a:r>
                      <a:r>
                        <a:rPr lang="en-GB" sz="1600" dirty="0" smtClean="0">
                          <a:latin typeface="Arial" pitchFamily="34" charset="0"/>
                          <a:ea typeface="Times New Roman"/>
                          <a:cs typeface="Arial" pitchFamily="34" charset="0"/>
                        </a:rPr>
                        <a:t>Sounder</a:t>
                      </a:r>
                      <a:endParaRPr lang="en-GB"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GB" sz="1600" b="1" dirty="0" smtClean="0">
                          <a:latin typeface="Arial" pitchFamily="34" charset="0"/>
                          <a:ea typeface="Times New Roman"/>
                          <a:cs typeface="Arial" pitchFamily="34" charset="0"/>
                        </a:rPr>
                        <a:t>MWS</a:t>
                      </a:r>
                      <a:r>
                        <a:rPr lang="en-GB" sz="1600" dirty="0" smtClean="0">
                          <a:latin typeface="Arial" pitchFamily="34" charset="0"/>
                          <a:ea typeface="Times New Roman"/>
                          <a:cs typeface="Arial" pitchFamily="34" charset="0"/>
                        </a:rPr>
                        <a:t>: Microwave Sounder</a:t>
                      </a:r>
                      <a:endParaRPr lang="en-GB"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GB" sz="1600" dirty="0">
                          <a:latin typeface="Arial" pitchFamily="34" charset="0"/>
                          <a:ea typeface="Times New Roman"/>
                          <a:cs typeface="Arial" pitchFamily="34"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en-GB" sz="1600" b="1" dirty="0" smtClean="0">
                          <a:latin typeface="Arial" pitchFamily="34" charset="0"/>
                          <a:ea typeface="Times New Roman"/>
                          <a:cs typeface="Arial" pitchFamily="34" charset="0"/>
                        </a:rPr>
                        <a:t>GOME-2</a:t>
                      </a:r>
                      <a:r>
                        <a:rPr lang="en-GB" sz="1600" dirty="0" smtClean="0">
                          <a:latin typeface="Arial" pitchFamily="34" charset="0"/>
                          <a:ea typeface="Times New Roman"/>
                          <a:cs typeface="Arial" pitchFamily="34" charset="0"/>
                        </a:rPr>
                        <a:t>: Global </a:t>
                      </a:r>
                      <a:r>
                        <a:rPr lang="en-GB" sz="1600" dirty="0">
                          <a:latin typeface="Arial" pitchFamily="34" charset="0"/>
                          <a:ea typeface="Times New Roman"/>
                          <a:cs typeface="Arial" pitchFamily="34" charset="0"/>
                        </a:rPr>
                        <a:t>Ozone Monitoring Experiment </a:t>
                      </a:r>
                      <a:r>
                        <a:rPr lang="en-GB" sz="1600" dirty="0" smtClean="0">
                          <a:latin typeface="Arial" pitchFamily="34" charset="0"/>
                          <a:ea typeface="Times New Roman"/>
                          <a:cs typeface="Arial" pitchFamily="34" charset="0"/>
                        </a:rPr>
                        <a:t>2</a:t>
                      </a:r>
                      <a:endParaRPr lang="en-GB"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GB" sz="1600" b="1" dirty="0" smtClean="0">
                          <a:latin typeface="Arial" pitchFamily="34" charset="0"/>
                          <a:ea typeface="Times New Roman"/>
                          <a:cs typeface="Arial" pitchFamily="34" charset="0"/>
                        </a:rPr>
                        <a:t>Sentinel-5</a:t>
                      </a:r>
                      <a:r>
                        <a:rPr lang="en-GB" sz="1600" dirty="0" smtClean="0">
                          <a:latin typeface="Arial" pitchFamily="34" charset="0"/>
                          <a:ea typeface="Times New Roman"/>
                          <a:cs typeface="Arial" pitchFamily="34" charset="0"/>
                        </a:rPr>
                        <a:t>:</a:t>
                      </a:r>
                      <a:r>
                        <a:rPr lang="en-GB" sz="1600" baseline="0" dirty="0" smtClean="0">
                          <a:latin typeface="Arial" pitchFamily="34" charset="0"/>
                          <a:ea typeface="Times New Roman"/>
                          <a:cs typeface="Arial" pitchFamily="34" charset="0"/>
                        </a:rPr>
                        <a:t> </a:t>
                      </a:r>
                      <a:r>
                        <a:rPr lang="en-GB" sz="1600" dirty="0" smtClean="0">
                          <a:latin typeface="Arial" pitchFamily="34" charset="0"/>
                          <a:ea typeface="Times New Roman"/>
                          <a:cs typeface="Arial" pitchFamily="34" charset="0"/>
                        </a:rPr>
                        <a:t>UV-VIS-NIR-SWIR Sounder</a:t>
                      </a:r>
                      <a:endParaRPr lang="en-GB"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GB" sz="1600" dirty="0">
                          <a:latin typeface="Arial" pitchFamily="34" charset="0"/>
                          <a:ea typeface="Times New Roman"/>
                          <a:cs typeface="Arial" pitchFamily="34"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en-GB" sz="1600" b="1" dirty="0" smtClean="0">
                          <a:latin typeface="Arial" pitchFamily="34" charset="0"/>
                          <a:ea typeface="Times New Roman"/>
                          <a:cs typeface="Arial" pitchFamily="34" charset="0"/>
                        </a:rPr>
                        <a:t>ASCAT</a:t>
                      </a:r>
                      <a:r>
                        <a:rPr lang="en-GB" sz="1600" dirty="0" smtClean="0">
                          <a:latin typeface="Arial" pitchFamily="34" charset="0"/>
                          <a:ea typeface="Times New Roman"/>
                          <a:cs typeface="Arial" pitchFamily="34" charset="0"/>
                        </a:rPr>
                        <a:t>: Advanced </a:t>
                      </a:r>
                      <a:r>
                        <a:rPr lang="en-GB" sz="1600" dirty="0" err="1" smtClean="0">
                          <a:latin typeface="Arial" pitchFamily="34" charset="0"/>
                          <a:ea typeface="Times New Roman"/>
                          <a:cs typeface="Arial" pitchFamily="34" charset="0"/>
                        </a:rPr>
                        <a:t>Scatterometer</a:t>
                      </a:r>
                      <a:endParaRPr lang="en-GB"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GB" sz="1600" b="1" dirty="0" smtClean="0">
                          <a:latin typeface="Arial" pitchFamily="34" charset="0"/>
                          <a:ea typeface="Times New Roman"/>
                          <a:cs typeface="Arial" pitchFamily="34" charset="0"/>
                        </a:rPr>
                        <a:t>SCA</a:t>
                      </a:r>
                      <a:r>
                        <a:rPr lang="en-GB" sz="1600" dirty="0" smtClean="0">
                          <a:latin typeface="Arial" pitchFamily="34" charset="0"/>
                          <a:ea typeface="Times New Roman"/>
                          <a:cs typeface="Arial" pitchFamily="34" charset="0"/>
                        </a:rPr>
                        <a:t>: </a:t>
                      </a:r>
                      <a:r>
                        <a:rPr lang="en-GB" sz="1600" dirty="0" err="1" smtClean="0">
                          <a:latin typeface="Arial" pitchFamily="34" charset="0"/>
                          <a:ea typeface="Times New Roman"/>
                          <a:cs typeface="Arial" pitchFamily="34" charset="0"/>
                        </a:rPr>
                        <a:t>Scatterometer</a:t>
                      </a:r>
                      <a:endParaRPr lang="en-GB"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GB" sz="1600" dirty="0">
                          <a:latin typeface="Arial" pitchFamily="34" charset="0"/>
                          <a:ea typeface="Times New Roman"/>
                          <a:cs typeface="Arial" pitchFamily="34"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en-GB" sz="1600" b="1" dirty="0" smtClean="0">
                          <a:latin typeface="Arial" pitchFamily="34" charset="0"/>
                          <a:ea typeface="Times New Roman"/>
                          <a:cs typeface="Arial" pitchFamily="34" charset="0"/>
                        </a:rPr>
                        <a:t>GRAS</a:t>
                      </a:r>
                      <a:r>
                        <a:rPr lang="en-GB" sz="1600" dirty="0" smtClean="0">
                          <a:latin typeface="Arial" pitchFamily="34" charset="0"/>
                          <a:ea typeface="Times New Roman"/>
                          <a:cs typeface="Arial" pitchFamily="34" charset="0"/>
                        </a:rPr>
                        <a:t>: Global </a:t>
                      </a:r>
                      <a:r>
                        <a:rPr lang="en-GB" sz="1600" dirty="0">
                          <a:latin typeface="Arial" pitchFamily="34" charset="0"/>
                          <a:ea typeface="Times New Roman"/>
                          <a:cs typeface="Arial" pitchFamily="34" charset="0"/>
                        </a:rPr>
                        <a:t>Navigation Satellite System Receiver for Atmospheric </a:t>
                      </a:r>
                      <a:r>
                        <a:rPr lang="en-GB" sz="1600" dirty="0" smtClean="0">
                          <a:latin typeface="Arial" pitchFamily="34" charset="0"/>
                          <a:ea typeface="Times New Roman"/>
                          <a:cs typeface="Arial" pitchFamily="34" charset="0"/>
                        </a:rPr>
                        <a:t>Sounding</a:t>
                      </a:r>
                      <a:endParaRPr lang="en-GB"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GB" sz="1600" b="1" dirty="0" smtClean="0">
                          <a:latin typeface="Arial" pitchFamily="34" charset="0"/>
                          <a:ea typeface="Times New Roman"/>
                          <a:cs typeface="Arial" pitchFamily="34" charset="0"/>
                        </a:rPr>
                        <a:t>RO</a:t>
                      </a:r>
                      <a:r>
                        <a:rPr lang="en-GB" sz="1600" dirty="0" smtClean="0">
                          <a:latin typeface="Arial" pitchFamily="34" charset="0"/>
                          <a:ea typeface="Times New Roman"/>
                          <a:cs typeface="Arial" pitchFamily="34" charset="0"/>
                        </a:rPr>
                        <a:t>: Radio Occultation</a:t>
                      </a:r>
                      <a:endParaRPr lang="en-GB"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GB" sz="1600" dirty="0">
                          <a:latin typeface="Arial" pitchFamily="34" charset="0"/>
                          <a:ea typeface="Times New Roman"/>
                          <a:cs typeface="Arial" pitchFamily="34" charset="0"/>
                        </a:rPr>
                        <a:t>A and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en-GB" sz="1600">
                          <a:latin typeface="Arial" pitchFamily="34" charset="0"/>
                          <a:ea typeface="Times New Roma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GB" sz="1600" b="1" dirty="0" smtClean="0">
                          <a:latin typeface="Arial" pitchFamily="34" charset="0"/>
                          <a:ea typeface="Times New Roman"/>
                          <a:cs typeface="Arial" pitchFamily="34" charset="0"/>
                        </a:rPr>
                        <a:t>MWI</a:t>
                      </a:r>
                      <a:r>
                        <a:rPr lang="en-GB" sz="1600" dirty="0" smtClean="0">
                          <a:latin typeface="Arial" pitchFamily="34" charset="0"/>
                          <a:ea typeface="Times New Roman"/>
                          <a:cs typeface="Arial" pitchFamily="34" charset="0"/>
                        </a:rPr>
                        <a:t>: Microwave Imager</a:t>
                      </a:r>
                      <a:endParaRPr lang="en-GB"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GB" sz="1600" dirty="0">
                          <a:latin typeface="Arial" pitchFamily="34" charset="0"/>
                          <a:ea typeface="Times New Roman"/>
                          <a:cs typeface="Arial" pitchFamily="34"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en-GB" sz="1600" dirty="0">
                          <a:latin typeface="Arial" pitchFamily="34" charset="0"/>
                          <a:ea typeface="Times New Roma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GB" sz="1600" b="1" dirty="0" smtClean="0">
                          <a:latin typeface="Arial" pitchFamily="34" charset="0"/>
                          <a:ea typeface="Times New Roman"/>
                          <a:cs typeface="Arial" pitchFamily="34" charset="0"/>
                        </a:rPr>
                        <a:t>ICI</a:t>
                      </a:r>
                      <a:r>
                        <a:rPr lang="en-GB" sz="1600" dirty="0" smtClean="0">
                          <a:latin typeface="Arial" pitchFamily="34" charset="0"/>
                          <a:ea typeface="Times New Roman"/>
                          <a:cs typeface="Arial" pitchFamily="34" charset="0"/>
                        </a:rPr>
                        <a:t>: sub-mm </a:t>
                      </a:r>
                      <a:r>
                        <a:rPr lang="en-GB" sz="1600" dirty="0">
                          <a:latin typeface="Arial" pitchFamily="34" charset="0"/>
                          <a:ea typeface="Times New Roman"/>
                          <a:cs typeface="Arial" pitchFamily="34" charset="0"/>
                        </a:rPr>
                        <a:t>wave </a:t>
                      </a:r>
                      <a:r>
                        <a:rPr lang="en-GB" sz="1600">
                          <a:latin typeface="Arial" pitchFamily="34" charset="0"/>
                          <a:ea typeface="Times New Roman"/>
                          <a:cs typeface="Arial" pitchFamily="34" charset="0"/>
                        </a:rPr>
                        <a:t>Ice </a:t>
                      </a:r>
                      <a:r>
                        <a:rPr lang="en-GB" sz="1600" smtClean="0">
                          <a:latin typeface="Arial" pitchFamily="34" charset="0"/>
                          <a:ea typeface="Times New Roman"/>
                          <a:cs typeface="Arial" pitchFamily="34" charset="0"/>
                        </a:rPr>
                        <a:t>Cloud </a:t>
                      </a:r>
                      <a:r>
                        <a:rPr lang="en-GB" sz="1600" dirty="0" smtClean="0">
                          <a:latin typeface="Arial" pitchFamily="34" charset="0"/>
                          <a:ea typeface="Times New Roman"/>
                          <a:cs typeface="Arial" pitchFamily="34" charset="0"/>
                        </a:rPr>
                        <a:t>Imager</a:t>
                      </a:r>
                      <a:endParaRPr lang="en-GB"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GB" sz="1600" dirty="0">
                          <a:latin typeface="Arial" pitchFamily="34" charset="0"/>
                          <a:ea typeface="Times New Roman"/>
                          <a:cs typeface="Arial" pitchFamily="34"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en-GB" sz="1600" dirty="0">
                          <a:latin typeface="Arial" pitchFamily="34" charset="0"/>
                          <a:ea typeface="Times New Roma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GB" sz="1600" b="1" dirty="0" smtClean="0">
                          <a:latin typeface="Arial" pitchFamily="34" charset="0"/>
                          <a:ea typeface="Times New Roman"/>
                          <a:cs typeface="Arial" pitchFamily="34" charset="0"/>
                        </a:rPr>
                        <a:t>3MI</a:t>
                      </a:r>
                      <a:r>
                        <a:rPr lang="en-GB" sz="1600" dirty="0" smtClean="0">
                          <a:latin typeface="Arial" pitchFamily="34" charset="0"/>
                          <a:ea typeface="Times New Roman"/>
                          <a:cs typeface="Arial" pitchFamily="34" charset="0"/>
                        </a:rPr>
                        <a:t>:</a:t>
                      </a:r>
                      <a:r>
                        <a:rPr lang="en-GB" sz="1600" baseline="0" dirty="0" smtClean="0">
                          <a:latin typeface="Arial" pitchFamily="34" charset="0"/>
                          <a:ea typeface="Times New Roman"/>
                          <a:cs typeface="Arial" pitchFamily="34" charset="0"/>
                        </a:rPr>
                        <a:t> </a:t>
                      </a:r>
                      <a:r>
                        <a:rPr lang="en-GB" sz="1600" dirty="0" smtClean="0">
                          <a:latin typeface="Arial" pitchFamily="34" charset="0"/>
                          <a:ea typeface="Times New Roman"/>
                          <a:cs typeface="Arial" pitchFamily="34" charset="0"/>
                        </a:rPr>
                        <a:t>Multi-viewing</a:t>
                      </a:r>
                      <a:r>
                        <a:rPr lang="en-GB" sz="1600" dirty="0">
                          <a:latin typeface="Arial" pitchFamily="34" charset="0"/>
                          <a:ea typeface="Times New Roman"/>
                          <a:cs typeface="Arial" pitchFamily="34" charset="0"/>
                        </a:rPr>
                        <a:t>, -channel, -polarisation </a:t>
                      </a:r>
                      <a:r>
                        <a:rPr lang="en-GB" sz="1600" dirty="0" smtClean="0">
                          <a:latin typeface="Arial" pitchFamily="34" charset="0"/>
                          <a:ea typeface="Times New Roman"/>
                          <a:cs typeface="Arial" pitchFamily="34" charset="0"/>
                        </a:rPr>
                        <a:t>Imager</a:t>
                      </a:r>
                      <a:endParaRPr lang="en-GB"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GB" sz="1600" dirty="0">
                          <a:latin typeface="Arial" pitchFamily="34" charset="0"/>
                          <a:ea typeface="Times New Roman"/>
                          <a:cs typeface="Arial" pitchFamily="34"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Group 11"/>
          <p:cNvGrpSpPr>
            <a:grpSpLocks/>
          </p:cNvGrpSpPr>
          <p:nvPr/>
        </p:nvGrpSpPr>
        <p:grpSpPr bwMode="auto">
          <a:xfrm>
            <a:off x="4410075" y="2305050"/>
            <a:ext cx="5324475" cy="3514725"/>
            <a:chOff x="4410075" y="2305050"/>
            <a:chExt cx="5324475" cy="3514725"/>
          </a:xfrm>
        </p:grpSpPr>
        <p:sp>
          <p:nvSpPr>
            <p:cNvPr id="9" name="Rectangle 8"/>
            <p:cNvSpPr/>
            <p:nvPr/>
          </p:nvSpPr>
          <p:spPr bwMode="auto">
            <a:xfrm>
              <a:off x="4410075" y="2305050"/>
              <a:ext cx="5324475" cy="504825"/>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36000" tIns="36000" rIns="36000" bIns="36000"/>
            <a:lstStyle/>
            <a:p>
              <a:pPr>
                <a:defRPr/>
              </a:pPr>
              <a:endParaRPr lang="en-GB">
                <a:solidFill>
                  <a:schemeClr val="bg1"/>
                </a:solidFill>
              </a:endParaRPr>
            </a:p>
          </p:txBody>
        </p:sp>
        <p:sp>
          <p:nvSpPr>
            <p:cNvPr id="10" name="Rectangle 9"/>
            <p:cNvSpPr/>
            <p:nvPr/>
          </p:nvSpPr>
          <p:spPr bwMode="auto">
            <a:xfrm>
              <a:off x="4410075" y="3590925"/>
              <a:ext cx="5324475" cy="504825"/>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36000" tIns="36000" rIns="36000" bIns="36000"/>
            <a:lstStyle/>
            <a:p>
              <a:pPr>
                <a:defRPr/>
              </a:pPr>
              <a:endParaRPr lang="en-GB">
                <a:solidFill>
                  <a:schemeClr val="bg1"/>
                </a:solidFill>
              </a:endParaRPr>
            </a:p>
          </p:txBody>
        </p:sp>
        <p:sp>
          <p:nvSpPr>
            <p:cNvPr id="11" name="Rectangle 10"/>
            <p:cNvSpPr/>
            <p:nvPr/>
          </p:nvSpPr>
          <p:spPr bwMode="auto">
            <a:xfrm>
              <a:off x="4410075" y="5314950"/>
              <a:ext cx="5324475" cy="504825"/>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36000" tIns="36000" rIns="36000" bIns="36000"/>
            <a:lstStyle/>
            <a:p>
              <a:pPr>
                <a:defRPr/>
              </a:pPr>
              <a:endParaRPr lang="en-GB">
                <a:solidFill>
                  <a:schemeClr val="bg1"/>
                </a:solidFill>
              </a:endParaRPr>
            </a:p>
          </p:txBody>
        </p:sp>
      </p:grpSp>
      <p:sp>
        <p:nvSpPr>
          <p:cNvPr id="14" name="Title 1"/>
          <p:cNvSpPr>
            <a:spLocks noGrp="1"/>
          </p:cNvSpPr>
          <p:nvPr>
            <p:ph type="title"/>
          </p:nvPr>
        </p:nvSpPr>
        <p:spPr>
          <a:xfrm>
            <a:off x="0" y="0"/>
            <a:ext cx="9799638" cy="854075"/>
          </a:xfrm>
        </p:spPr>
        <p:txBody>
          <a:bodyPr/>
          <a:lstStyle/>
          <a:p>
            <a:pPr>
              <a:defRPr/>
            </a:pPr>
            <a:r>
              <a:rPr lang="en-US" dirty="0" smtClean="0"/>
              <a:t>EPS versus EPS-SG</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Geophysical Products</a:t>
            </a:r>
            <a:endParaRPr lang="en-GB" dirty="0"/>
          </a:p>
        </p:txBody>
      </p:sp>
      <p:sp>
        <p:nvSpPr>
          <p:cNvPr id="4" name="Content Placeholder 2"/>
          <p:cNvSpPr txBox="1">
            <a:spLocks/>
          </p:cNvSpPr>
          <p:nvPr/>
        </p:nvSpPr>
        <p:spPr bwMode="auto">
          <a:xfrm>
            <a:off x="158750" y="1114672"/>
            <a:ext cx="9594850" cy="60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252000" marR="0" lvl="0" indent="-252000" algn="l" defTabSz="914400" rtl="0" eaLnBrk="1" fontAlgn="base" latinLnBrk="0" hangingPunct="1">
              <a:lnSpc>
                <a:spcPct val="100000"/>
              </a:lnSpc>
              <a:spcBef>
                <a:spcPts val="0"/>
              </a:spcBef>
              <a:spcAft>
                <a:spcPct val="0"/>
              </a:spcAft>
              <a:buClrTx/>
              <a:buSzTx/>
              <a:tabLst/>
              <a:defRPr/>
            </a:pPr>
            <a:r>
              <a:rPr kumimoji="0" lang="en-US" sz="2400" b="0" i="0" u="sng" strike="noStrike" kern="0" cap="none" spc="0" normalizeH="0" baseline="0" noProof="0" dirty="0" smtClean="0">
                <a:ln>
                  <a:noFill/>
                </a:ln>
                <a:solidFill>
                  <a:srgbClr val="FF0000"/>
                </a:solidFill>
                <a:effectLst/>
                <a:uLnTx/>
                <a:uFillTx/>
                <a:latin typeface="+mn-lt"/>
                <a:ea typeface="+mn-ea"/>
                <a:cs typeface="Arial" pitchFamily="34" charset="0"/>
              </a:rPr>
              <a:t>Primary objectives:</a:t>
            </a:r>
            <a:r>
              <a:rPr kumimoji="0" lang="en-US" sz="2400" b="0" i="0" u="none" strike="noStrike" kern="0" cap="none" spc="0" normalizeH="0" baseline="0" noProof="0" dirty="0" smtClean="0">
                <a:ln>
                  <a:noFill/>
                </a:ln>
                <a:solidFill>
                  <a:srgbClr val="FF0000"/>
                </a:solidFill>
                <a:effectLst/>
                <a:uLnTx/>
                <a:uFillTx/>
                <a:latin typeface="+mn-lt"/>
                <a:ea typeface="+mn-ea"/>
                <a:cs typeface="Arial" pitchFamily="34" charset="0"/>
              </a:rPr>
              <a:t> </a:t>
            </a:r>
            <a:br>
              <a:rPr kumimoji="0" lang="en-US" sz="2400" b="0" i="0" u="none" strike="noStrike" kern="0" cap="none" spc="0" normalizeH="0" baseline="0" noProof="0" dirty="0" smtClean="0">
                <a:ln>
                  <a:noFill/>
                </a:ln>
                <a:solidFill>
                  <a:srgbClr val="FF0000"/>
                </a:solidFill>
                <a:effectLst/>
                <a:uLnTx/>
                <a:uFillTx/>
                <a:latin typeface="+mn-lt"/>
                <a:ea typeface="+mn-ea"/>
                <a:cs typeface="Arial" pitchFamily="34" charset="0"/>
              </a:rPr>
            </a:br>
            <a:r>
              <a:rPr kumimoji="0" lang="en-US" sz="2400" b="0" i="0" u="none" strike="noStrike" kern="0" cap="none" spc="0" normalizeH="0" baseline="0" noProof="0" dirty="0" smtClean="0">
                <a:ln>
                  <a:noFill/>
                </a:ln>
                <a:solidFill>
                  <a:schemeClr val="tx2"/>
                </a:solidFill>
                <a:effectLst/>
                <a:uLnTx/>
                <a:uFillTx/>
                <a:latin typeface="+mn-lt"/>
                <a:ea typeface="+mn-ea"/>
                <a:cs typeface="Arial" pitchFamily="34" charset="0"/>
              </a:rPr>
              <a:t>HQ imagery of aerosol variables over ocean and land</a:t>
            </a:r>
          </a:p>
          <a:p>
            <a:pPr marL="252000" marR="0" lvl="0" indent="-252000" algn="l" defTabSz="914400" rtl="0" eaLnBrk="1" fontAlgn="base" latinLnBrk="0" hangingPunct="1">
              <a:lnSpc>
                <a:spcPct val="100000"/>
              </a:lnSpc>
              <a:spcBef>
                <a:spcPts val="0"/>
              </a:spcBef>
              <a:spcAft>
                <a:spcPct val="0"/>
              </a:spcAft>
              <a:buClrTx/>
              <a:buSzTx/>
              <a:tabLst/>
              <a:defRPr/>
            </a:pPr>
            <a:endParaRPr kumimoji="0" lang="en-US" sz="2400" b="0" i="0" u="none" strike="noStrike" kern="0" cap="none" spc="0" normalizeH="0" baseline="0" noProof="0" dirty="0" smtClean="0">
              <a:ln>
                <a:noFill/>
              </a:ln>
              <a:solidFill>
                <a:schemeClr val="tx2"/>
              </a:solidFill>
              <a:effectLst/>
              <a:uLnTx/>
              <a:uFillTx/>
              <a:latin typeface="+mn-lt"/>
              <a:ea typeface="+mn-ea"/>
              <a:cs typeface="Arial" pitchFamily="34" charset="0"/>
            </a:endParaRPr>
          </a:p>
        </p:txBody>
      </p:sp>
      <p:sp>
        <p:nvSpPr>
          <p:cNvPr id="5" name="Content Placeholder 2"/>
          <p:cNvSpPr txBox="1">
            <a:spLocks/>
          </p:cNvSpPr>
          <p:nvPr/>
        </p:nvSpPr>
        <p:spPr bwMode="auto">
          <a:xfrm>
            <a:off x="158750" y="2000250"/>
            <a:ext cx="9594850" cy="1905000"/>
          </a:xfrm>
          <a:prstGeom prst="rect">
            <a:avLst/>
          </a:prstGeom>
          <a:noFill/>
          <a:ln w="9525">
            <a:noFill/>
            <a:miter lim="800000"/>
            <a:headEnd/>
            <a:tailEnd/>
          </a:ln>
        </p:spPr>
        <p:txBody>
          <a:bodyPr/>
          <a:lstStyle/>
          <a:p>
            <a:pPr marL="180975" indent="-180975" eaLnBrk="0" hangingPunct="0">
              <a:spcBef>
                <a:spcPct val="20000"/>
              </a:spcBef>
              <a:defRPr/>
            </a:pPr>
            <a:r>
              <a:rPr lang="en-US" sz="2000" b="0" kern="0" dirty="0">
                <a:solidFill>
                  <a:schemeClr val="tx2"/>
                </a:solidFill>
                <a:latin typeface="+mn-lt"/>
                <a:cs typeface="+mn-cs"/>
              </a:rPr>
              <a:t>•	AODs for accumulation, coarse and total modes at high horizontal resolution</a:t>
            </a:r>
          </a:p>
          <a:p>
            <a:pPr marL="180975" indent="-180975" eaLnBrk="0" hangingPunct="0">
              <a:spcBef>
                <a:spcPct val="20000"/>
              </a:spcBef>
              <a:defRPr/>
            </a:pPr>
            <a:r>
              <a:rPr lang="en-US" sz="2000" b="0" kern="0" dirty="0">
                <a:solidFill>
                  <a:schemeClr val="tx2"/>
                </a:solidFill>
                <a:latin typeface="+mn-lt"/>
                <a:cs typeface="+mn-cs"/>
              </a:rPr>
              <a:t>•	Aerosol particle size for accumulation, coarse and total modes.</a:t>
            </a:r>
          </a:p>
          <a:p>
            <a:pPr marL="180975" indent="-180975" eaLnBrk="0" hangingPunct="0">
              <a:spcBef>
                <a:spcPct val="20000"/>
              </a:spcBef>
              <a:defRPr/>
            </a:pPr>
            <a:r>
              <a:rPr lang="en-US" sz="2000" b="0" kern="0" dirty="0">
                <a:solidFill>
                  <a:schemeClr val="tx2"/>
                </a:solidFill>
                <a:latin typeface="+mn-lt"/>
                <a:cs typeface="+mn-cs"/>
              </a:rPr>
              <a:t>•	Aerosol type through </a:t>
            </a:r>
            <a:r>
              <a:rPr lang="en-US" sz="2000" b="0" kern="0" dirty="0" err="1">
                <a:solidFill>
                  <a:schemeClr val="tx2"/>
                </a:solidFill>
                <a:latin typeface="+mn-lt"/>
                <a:cs typeface="+mn-cs"/>
              </a:rPr>
              <a:t>Ångström</a:t>
            </a:r>
            <a:r>
              <a:rPr lang="en-US" sz="2000" b="0" kern="0" dirty="0">
                <a:solidFill>
                  <a:schemeClr val="tx2"/>
                </a:solidFill>
                <a:latin typeface="+mn-lt"/>
                <a:cs typeface="+mn-cs"/>
              </a:rPr>
              <a:t> exponent, refractive index, non-sphericity index</a:t>
            </a:r>
          </a:p>
          <a:p>
            <a:pPr marL="180975" indent="-180975" eaLnBrk="0" hangingPunct="0">
              <a:spcBef>
                <a:spcPct val="20000"/>
              </a:spcBef>
              <a:defRPr/>
            </a:pPr>
            <a:r>
              <a:rPr lang="en-US" sz="2000" b="0" kern="0" dirty="0">
                <a:solidFill>
                  <a:schemeClr val="tx2"/>
                </a:solidFill>
                <a:latin typeface="+mn-lt"/>
                <a:cs typeface="+mn-cs"/>
              </a:rPr>
              <a:t>•	Aerosol height index</a:t>
            </a:r>
          </a:p>
          <a:p>
            <a:pPr marL="180975" indent="-180975" eaLnBrk="0" hangingPunct="0">
              <a:spcBef>
                <a:spcPct val="20000"/>
              </a:spcBef>
              <a:defRPr/>
            </a:pPr>
            <a:r>
              <a:rPr lang="en-US" sz="2000" b="0" kern="0" dirty="0">
                <a:solidFill>
                  <a:schemeClr val="tx2"/>
                </a:solidFill>
                <a:latin typeface="+mn-lt"/>
                <a:cs typeface="+mn-cs"/>
              </a:rPr>
              <a:t>•	Aerosol absorption</a:t>
            </a:r>
          </a:p>
        </p:txBody>
      </p:sp>
      <p:sp>
        <p:nvSpPr>
          <p:cNvPr id="6" name="Content Placeholder 2"/>
          <p:cNvSpPr txBox="1">
            <a:spLocks/>
          </p:cNvSpPr>
          <p:nvPr/>
        </p:nvSpPr>
        <p:spPr bwMode="auto">
          <a:xfrm>
            <a:off x="158750" y="4392613"/>
            <a:ext cx="9594850" cy="1685925"/>
          </a:xfrm>
          <a:prstGeom prst="rect">
            <a:avLst/>
          </a:prstGeom>
          <a:noFill/>
          <a:ln w="9525">
            <a:noFill/>
            <a:miter lim="800000"/>
            <a:headEnd/>
            <a:tailEnd/>
          </a:ln>
        </p:spPr>
        <p:txBody>
          <a:bodyPr/>
          <a:lstStyle/>
          <a:p>
            <a:pPr marL="180975" indent="-180975" eaLnBrk="0" hangingPunct="0">
              <a:spcBef>
                <a:spcPct val="20000"/>
              </a:spcBef>
              <a:defRPr/>
            </a:pPr>
            <a:r>
              <a:rPr lang="en-US" sz="2000" b="0" kern="0" dirty="0">
                <a:solidFill>
                  <a:schemeClr val="tx2"/>
                </a:solidFill>
                <a:latin typeface="+mn-lt"/>
                <a:cs typeface="+mn-cs"/>
              </a:rPr>
              <a:t>•	Improved cloud characterisation through cloud imagery, COD, CTH, and cloud microphysics (phase and effective particle size)</a:t>
            </a:r>
          </a:p>
          <a:p>
            <a:pPr marL="180975" indent="-180975" eaLnBrk="0" hangingPunct="0">
              <a:spcBef>
                <a:spcPct val="20000"/>
              </a:spcBef>
              <a:defRPr/>
            </a:pPr>
            <a:r>
              <a:rPr lang="en-US" sz="2000" b="0" kern="0" dirty="0">
                <a:solidFill>
                  <a:schemeClr val="tx2"/>
                </a:solidFill>
                <a:latin typeface="+mn-lt"/>
                <a:cs typeface="+mn-cs"/>
              </a:rPr>
              <a:t>•	Land surfaces (surface </a:t>
            </a:r>
            <a:r>
              <a:rPr lang="en-US" sz="2000" b="0" kern="0" dirty="0" err="1">
                <a:solidFill>
                  <a:schemeClr val="tx2"/>
                </a:solidFill>
                <a:latin typeface="+mn-lt"/>
                <a:cs typeface="+mn-cs"/>
              </a:rPr>
              <a:t>albedo</a:t>
            </a:r>
            <a:r>
              <a:rPr lang="en-US" sz="2000" b="0" kern="0" dirty="0">
                <a:solidFill>
                  <a:schemeClr val="tx2"/>
                </a:solidFill>
                <a:latin typeface="+mn-lt"/>
                <a:cs typeface="+mn-cs"/>
              </a:rPr>
              <a:t>, BRDFs)</a:t>
            </a:r>
          </a:p>
          <a:p>
            <a:pPr marL="180975" indent="-180975" eaLnBrk="0" hangingPunct="0">
              <a:spcBef>
                <a:spcPct val="20000"/>
              </a:spcBef>
              <a:defRPr/>
            </a:pPr>
            <a:r>
              <a:rPr lang="en-US" sz="2000" b="0" kern="0" dirty="0">
                <a:solidFill>
                  <a:schemeClr val="tx2"/>
                </a:solidFill>
                <a:latin typeface="+mn-lt"/>
                <a:cs typeface="+mn-cs"/>
              </a:rPr>
              <a:t>•	Vegetation (e.g. Leaf area index, Vegetation type, Fraction of vegetated land) </a:t>
            </a:r>
          </a:p>
          <a:p>
            <a:pPr marL="342900" indent="-342900" eaLnBrk="0" hangingPunct="0">
              <a:spcBef>
                <a:spcPct val="20000"/>
              </a:spcBef>
              <a:defRPr/>
            </a:pPr>
            <a:endParaRPr lang="en-US" sz="2400" b="0" kern="0" dirty="0">
              <a:solidFill>
                <a:schemeClr val="tx2"/>
              </a:solidFill>
              <a:latin typeface="+mn-lt"/>
              <a:cs typeface="+mn-cs"/>
            </a:endParaRPr>
          </a:p>
        </p:txBody>
      </p:sp>
      <p:sp>
        <p:nvSpPr>
          <p:cNvPr id="7" name="Content Placeholder 2"/>
          <p:cNvSpPr txBox="1">
            <a:spLocks/>
          </p:cNvSpPr>
          <p:nvPr/>
        </p:nvSpPr>
        <p:spPr bwMode="auto">
          <a:xfrm>
            <a:off x="158750" y="3862388"/>
            <a:ext cx="9594850" cy="528637"/>
          </a:xfrm>
          <a:prstGeom prst="rect">
            <a:avLst/>
          </a:prstGeom>
          <a:noFill/>
          <a:ln w="9525">
            <a:noFill/>
            <a:miter lim="800000"/>
            <a:headEnd/>
            <a:tailEnd/>
          </a:ln>
        </p:spPr>
        <p:txBody>
          <a:bodyPr/>
          <a:lstStyle/>
          <a:p>
            <a:pPr marL="342900" indent="-342900" eaLnBrk="0" hangingPunct="0">
              <a:spcBef>
                <a:spcPct val="20000"/>
              </a:spcBef>
              <a:defRPr/>
            </a:pPr>
            <a:r>
              <a:rPr lang="en-US" sz="2400" b="0" u="sng" kern="0" dirty="0">
                <a:solidFill>
                  <a:srgbClr val="FF0000"/>
                </a:solidFill>
                <a:latin typeface="+mn-lt"/>
                <a:cs typeface="+mn-cs"/>
              </a:rPr>
              <a:t>Secondary objectives:</a:t>
            </a:r>
            <a:endParaRPr lang="en-US" sz="2000" b="0" u="sng" kern="0" dirty="0">
              <a:solidFill>
                <a:srgbClr val="FF0000"/>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3MI Benefits: Climate Monitoring</a:t>
            </a:r>
            <a:endParaRPr lang="en-GB" dirty="0"/>
          </a:p>
        </p:txBody>
      </p:sp>
      <p:pic>
        <p:nvPicPr>
          <p:cNvPr id="4" name="Picture 2" descr="spm2"/>
          <p:cNvPicPr>
            <a:picLocks noChangeAspect="1" noChangeArrowheads="1"/>
          </p:cNvPicPr>
          <p:nvPr/>
        </p:nvPicPr>
        <p:blipFill>
          <a:blip r:embed="rId2" cstate="print"/>
          <a:srcRect r="34592"/>
          <a:stretch>
            <a:fillRect/>
          </a:stretch>
        </p:blipFill>
        <p:spPr bwMode="auto">
          <a:xfrm>
            <a:off x="4682548" y="979404"/>
            <a:ext cx="5114925" cy="5605462"/>
          </a:xfrm>
          <a:prstGeom prst="rect">
            <a:avLst/>
          </a:prstGeom>
          <a:noFill/>
          <a:ln w="9525">
            <a:noFill/>
            <a:miter lim="800000"/>
            <a:headEnd/>
            <a:tailEnd/>
          </a:ln>
        </p:spPr>
      </p:pic>
      <p:sp>
        <p:nvSpPr>
          <p:cNvPr id="5" name="Rectangle 4"/>
          <p:cNvSpPr>
            <a:spLocks noChangeArrowheads="1"/>
          </p:cNvSpPr>
          <p:nvPr/>
        </p:nvSpPr>
        <p:spPr bwMode="auto">
          <a:xfrm>
            <a:off x="4806373" y="3740066"/>
            <a:ext cx="5029200" cy="939800"/>
          </a:xfrm>
          <a:prstGeom prst="rect">
            <a:avLst/>
          </a:prstGeom>
          <a:noFill/>
          <a:ln w="76200" algn="ctr">
            <a:solidFill>
              <a:srgbClr val="FF0000"/>
            </a:solidFill>
            <a:prstDash val="sysDash"/>
            <a:round/>
            <a:headEnd/>
            <a:tailEnd/>
          </a:ln>
        </p:spPr>
        <p:txBody>
          <a:bodyPr lIns="36000" tIns="36000" rIns="36000" bIns="36000"/>
          <a:lstStyle/>
          <a:p>
            <a:pPr eaLnBrk="0" hangingPunct="0">
              <a:spcBef>
                <a:spcPct val="50000"/>
              </a:spcBef>
            </a:pPr>
            <a:endParaRPr lang="en-US"/>
          </a:p>
        </p:txBody>
      </p:sp>
      <p:sp>
        <p:nvSpPr>
          <p:cNvPr id="6" name="TextBox 8"/>
          <p:cNvSpPr txBox="1">
            <a:spLocks noChangeArrowheads="1"/>
          </p:cNvSpPr>
          <p:nvPr/>
        </p:nvSpPr>
        <p:spPr bwMode="auto">
          <a:xfrm>
            <a:off x="6592311" y="901616"/>
            <a:ext cx="2909887" cy="368300"/>
          </a:xfrm>
          <a:prstGeom prst="rect">
            <a:avLst/>
          </a:prstGeom>
          <a:noFill/>
          <a:ln w="9525">
            <a:noFill/>
            <a:miter lim="800000"/>
            <a:headEnd/>
            <a:tailEnd/>
          </a:ln>
        </p:spPr>
        <p:txBody>
          <a:bodyPr wrap="none">
            <a:spAutoFit/>
          </a:bodyPr>
          <a:lstStyle/>
          <a:p>
            <a:pPr eaLnBrk="0" hangingPunct="0">
              <a:spcBef>
                <a:spcPct val="50000"/>
              </a:spcBef>
            </a:pPr>
            <a:r>
              <a:rPr lang="en-GB" sz="1800">
                <a:solidFill>
                  <a:schemeClr val="tx1"/>
                </a:solidFill>
              </a:rPr>
              <a:t>© IPCC 2007:WG1-AR4</a:t>
            </a:r>
          </a:p>
        </p:txBody>
      </p:sp>
      <p:sp>
        <p:nvSpPr>
          <p:cNvPr id="7" name="Rectangle 6"/>
          <p:cNvSpPr>
            <a:spLocks noChangeArrowheads="1"/>
          </p:cNvSpPr>
          <p:nvPr/>
        </p:nvSpPr>
        <p:spPr bwMode="auto">
          <a:xfrm>
            <a:off x="123825" y="1020727"/>
            <a:ext cx="4469440" cy="4693593"/>
          </a:xfrm>
          <a:prstGeom prst="rect">
            <a:avLst/>
          </a:prstGeom>
          <a:noFill/>
          <a:ln w="9525">
            <a:noFill/>
            <a:miter lim="800000"/>
            <a:headEnd/>
            <a:tailEnd/>
          </a:ln>
        </p:spPr>
        <p:txBody>
          <a:bodyPr wrap="square">
            <a:spAutoFit/>
          </a:bodyPr>
          <a:lstStyle/>
          <a:p>
            <a:pPr eaLnBrk="0" hangingPunct="0">
              <a:spcBef>
                <a:spcPct val="50000"/>
              </a:spcBef>
            </a:pPr>
            <a:r>
              <a:rPr lang="en-GB" sz="2300" b="0" dirty="0">
                <a:solidFill>
                  <a:schemeClr val="tx1"/>
                </a:solidFill>
              </a:rPr>
              <a:t>Improve knowledge on the aerosol constrain in the </a:t>
            </a:r>
            <a:r>
              <a:rPr lang="en-GB" sz="2300" b="0" dirty="0" err="1">
                <a:solidFill>
                  <a:schemeClr val="tx1"/>
                </a:solidFill>
              </a:rPr>
              <a:t>radiative</a:t>
            </a:r>
            <a:r>
              <a:rPr lang="en-GB" sz="2300" b="0" dirty="0">
                <a:solidFill>
                  <a:schemeClr val="tx1"/>
                </a:solidFill>
              </a:rPr>
              <a:t> forcing of Earth's atmosphere</a:t>
            </a:r>
          </a:p>
          <a:p>
            <a:pPr eaLnBrk="0" hangingPunct="0">
              <a:spcBef>
                <a:spcPct val="50000"/>
              </a:spcBef>
            </a:pPr>
            <a:r>
              <a:rPr lang="en-GB" sz="2300" b="0" dirty="0">
                <a:solidFill>
                  <a:schemeClr val="tx1"/>
                </a:solidFill>
              </a:rPr>
              <a:t>Using particle size and spatial distribution to separate natural from anthropogenic aerosols</a:t>
            </a:r>
          </a:p>
          <a:p>
            <a:pPr eaLnBrk="0" hangingPunct="0">
              <a:spcBef>
                <a:spcPct val="50000"/>
              </a:spcBef>
            </a:pPr>
            <a:r>
              <a:rPr lang="en-GB" sz="2300" b="0" dirty="0">
                <a:solidFill>
                  <a:schemeClr val="tx1"/>
                </a:solidFill>
              </a:rPr>
              <a:t>Improvement for model input parameters (e.g. aerosol, cloud, surface characterisation) </a:t>
            </a:r>
            <a:r>
              <a:rPr lang="en-GB" sz="2300" b="0" dirty="0">
                <a:solidFill>
                  <a:schemeClr val="tx1"/>
                </a:solidFill>
                <a:sym typeface="Wingdings" pitchFamily="2" charset="2"/>
              </a:rPr>
              <a:t> </a:t>
            </a:r>
            <a:r>
              <a:rPr lang="en-GB" sz="2300" b="0" dirty="0">
                <a:solidFill>
                  <a:schemeClr val="tx1"/>
                </a:solidFill>
              </a:rPr>
              <a:t>Beneficial for other IPCC parameters (e.g. greenhouse gas, </a:t>
            </a:r>
            <a:r>
              <a:rPr lang="en-GB" sz="2300" b="0" dirty="0" err="1">
                <a:solidFill>
                  <a:schemeClr val="tx1"/>
                </a:solidFill>
              </a:rPr>
              <a:t>albedo</a:t>
            </a:r>
            <a:r>
              <a:rPr lang="en-GB" sz="2300" b="0" dirty="0">
                <a:solidFill>
                  <a:schemeClr val="tx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3MI Benefits: Numerical Weather Prediction (NWP)</a:t>
            </a:r>
            <a:endParaRPr lang="en-GB" dirty="0"/>
          </a:p>
        </p:txBody>
      </p:sp>
      <p:sp>
        <p:nvSpPr>
          <p:cNvPr id="3" name="Content Placeholder 2"/>
          <p:cNvSpPr>
            <a:spLocks noGrp="1"/>
          </p:cNvSpPr>
          <p:nvPr>
            <p:ph idx="1"/>
          </p:nvPr>
        </p:nvSpPr>
        <p:spPr/>
        <p:txBody>
          <a:bodyPr>
            <a:normAutofit/>
          </a:bodyPr>
          <a:lstStyle/>
          <a:p>
            <a:pPr marL="180975" indent="-180975">
              <a:spcBef>
                <a:spcPts val="1200"/>
              </a:spcBef>
              <a:buFontTx/>
              <a:buChar char="•"/>
            </a:pPr>
            <a:r>
              <a:rPr lang="en-GB" sz="2800" dirty="0" smtClean="0">
                <a:solidFill>
                  <a:schemeClr val="tx1"/>
                </a:solidFill>
              </a:rPr>
              <a:t>Identification of cirrus clouds, and cloud cover in general</a:t>
            </a:r>
          </a:p>
          <a:p>
            <a:pPr marL="180975" indent="-180975">
              <a:spcBef>
                <a:spcPts val="1200"/>
              </a:spcBef>
              <a:buFontTx/>
              <a:buChar char="•"/>
            </a:pPr>
            <a:r>
              <a:rPr lang="en-GB" sz="2800" dirty="0" smtClean="0">
                <a:solidFill>
                  <a:schemeClr val="tx1"/>
                </a:solidFill>
              </a:rPr>
              <a:t>Correction of deficiencies in the model representation of </a:t>
            </a:r>
            <a:r>
              <a:rPr lang="en-GB" sz="2800" dirty="0" err="1" smtClean="0">
                <a:solidFill>
                  <a:schemeClr val="tx1"/>
                </a:solidFill>
              </a:rPr>
              <a:t>radiative</a:t>
            </a:r>
            <a:r>
              <a:rPr lang="en-GB" sz="2800" dirty="0" smtClean="0">
                <a:solidFill>
                  <a:schemeClr val="tx1"/>
                </a:solidFill>
              </a:rPr>
              <a:t> processes (anisotropy of scattering)</a:t>
            </a:r>
          </a:p>
          <a:p>
            <a:pPr marL="180975" indent="-180975">
              <a:spcBef>
                <a:spcPts val="1200"/>
              </a:spcBef>
              <a:buFontTx/>
              <a:buChar char="•"/>
            </a:pPr>
            <a:r>
              <a:rPr lang="en-GB" sz="2800" dirty="0" smtClean="0">
                <a:solidFill>
                  <a:schemeClr val="tx1"/>
                </a:solidFill>
              </a:rPr>
              <a:t>Provision of surface BRDFs, essential for surface </a:t>
            </a:r>
            <a:r>
              <a:rPr lang="en-GB" sz="2800" dirty="0" err="1" smtClean="0">
                <a:solidFill>
                  <a:schemeClr val="tx1"/>
                </a:solidFill>
              </a:rPr>
              <a:t>radiative</a:t>
            </a:r>
            <a:r>
              <a:rPr lang="en-GB" sz="2800" dirty="0" smtClean="0">
                <a:solidFill>
                  <a:schemeClr val="tx1"/>
                </a:solidFill>
              </a:rPr>
              <a:t> variables (</a:t>
            </a:r>
            <a:r>
              <a:rPr lang="en-GB" sz="2800" dirty="0" err="1" smtClean="0">
                <a:solidFill>
                  <a:schemeClr val="tx1"/>
                </a:solidFill>
              </a:rPr>
              <a:t>e.g</a:t>
            </a:r>
            <a:r>
              <a:rPr lang="en-GB" sz="2800" dirty="0" smtClean="0">
                <a:solidFill>
                  <a:schemeClr val="tx1"/>
                </a:solidFill>
              </a:rPr>
              <a:t> </a:t>
            </a:r>
            <a:r>
              <a:rPr lang="en-GB" sz="2800" dirty="0" err="1" smtClean="0">
                <a:solidFill>
                  <a:schemeClr val="tx1"/>
                </a:solidFill>
              </a:rPr>
              <a:t>albedo</a:t>
            </a:r>
            <a:r>
              <a:rPr lang="en-GB" sz="2800" dirty="0" smtClean="0">
                <a:solidFill>
                  <a:schemeClr val="tx1"/>
                </a:solidFill>
              </a:rPr>
              <a:t>, vegetation indices)</a:t>
            </a:r>
          </a:p>
          <a:p>
            <a:pPr marL="180975" indent="-180975">
              <a:spcBef>
                <a:spcPts val="1200"/>
              </a:spcBef>
              <a:buFontTx/>
              <a:buChar char="•"/>
            </a:pPr>
            <a:r>
              <a:rPr lang="en-GB" sz="2800" dirty="0" smtClean="0">
                <a:solidFill>
                  <a:schemeClr val="tx1"/>
                </a:solidFill>
              </a:rPr>
              <a:t>Constrain artefacts induced by scattering and polarisation in IASI-NG, </a:t>
            </a:r>
            <a:r>
              <a:rPr lang="en-GB" sz="2800" dirty="0" err="1" smtClean="0">
                <a:solidFill>
                  <a:schemeClr val="tx1"/>
                </a:solidFill>
              </a:rPr>
              <a:t>METimage</a:t>
            </a:r>
            <a:r>
              <a:rPr lang="en-GB" sz="2800" dirty="0" smtClean="0">
                <a:solidFill>
                  <a:schemeClr val="tx1"/>
                </a:solidFill>
              </a:rPr>
              <a:t> , and S-5 measurements</a:t>
            </a:r>
          </a:p>
          <a:p>
            <a:endParaRPr lang="en-GB" sz="2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3MI Benefits: Air Quality Monitoring and Forecasting</a:t>
            </a:r>
            <a:endParaRPr lang="en-GB" dirty="0"/>
          </a:p>
        </p:txBody>
      </p:sp>
      <p:sp>
        <p:nvSpPr>
          <p:cNvPr id="3" name="Content Placeholder 2"/>
          <p:cNvSpPr>
            <a:spLocks noGrp="1"/>
          </p:cNvSpPr>
          <p:nvPr>
            <p:ph idx="1"/>
          </p:nvPr>
        </p:nvSpPr>
        <p:spPr/>
        <p:txBody>
          <a:bodyPr>
            <a:normAutofit/>
          </a:bodyPr>
          <a:lstStyle/>
          <a:p>
            <a:pPr marL="180975" indent="-180975" eaLnBrk="0" hangingPunct="0">
              <a:spcBef>
                <a:spcPts val="1200"/>
              </a:spcBef>
              <a:buFont typeface="Arial" charset="0"/>
              <a:buChar char="•"/>
            </a:pPr>
            <a:r>
              <a:rPr lang="en-GB" sz="2800" dirty="0" smtClean="0">
                <a:solidFill>
                  <a:schemeClr val="tx1"/>
                </a:solidFill>
              </a:rPr>
              <a:t>Monitoring of air quality index</a:t>
            </a:r>
          </a:p>
          <a:p>
            <a:pPr marL="180975" indent="-180975" eaLnBrk="0" hangingPunct="0">
              <a:spcBef>
                <a:spcPts val="1200"/>
              </a:spcBef>
              <a:buFont typeface="Arial" charset="0"/>
              <a:buChar char="•"/>
            </a:pPr>
            <a:r>
              <a:rPr lang="en-GB" sz="2800" dirty="0" smtClean="0">
                <a:solidFill>
                  <a:schemeClr val="tx1"/>
                </a:solidFill>
              </a:rPr>
              <a:t>Measurement of particle concentration</a:t>
            </a:r>
            <a:br>
              <a:rPr lang="en-GB" sz="2800" dirty="0" smtClean="0">
                <a:solidFill>
                  <a:schemeClr val="tx1"/>
                </a:solidFill>
              </a:rPr>
            </a:br>
            <a:r>
              <a:rPr lang="en-GB" sz="2800" dirty="0" smtClean="0">
                <a:solidFill>
                  <a:schemeClr val="tx1"/>
                </a:solidFill>
              </a:rPr>
              <a:t>(PM2.5 and  PM10 aerosol mass load)</a:t>
            </a:r>
          </a:p>
          <a:p>
            <a:pPr marL="180975" indent="-180975" eaLnBrk="0" hangingPunct="0">
              <a:spcBef>
                <a:spcPts val="1200"/>
              </a:spcBef>
              <a:buFont typeface="Arial" charset="0"/>
              <a:buChar char="•"/>
            </a:pPr>
            <a:r>
              <a:rPr lang="en-GB" sz="2800" dirty="0" smtClean="0">
                <a:solidFill>
                  <a:schemeClr val="tx1"/>
                </a:solidFill>
              </a:rPr>
              <a:t>Observation of natural hazards, such as volcanic ash or fire plumes</a:t>
            </a:r>
          </a:p>
          <a:p>
            <a:pPr marL="180975" indent="-180975" eaLnBrk="0" hangingPunct="0">
              <a:spcBef>
                <a:spcPts val="1200"/>
              </a:spcBef>
              <a:buFont typeface="Arial" charset="0"/>
              <a:buChar char="•"/>
            </a:pPr>
            <a:r>
              <a:rPr lang="en-GB" sz="2800" dirty="0" smtClean="0">
                <a:solidFill>
                  <a:schemeClr val="tx1"/>
                </a:solidFill>
              </a:rPr>
              <a:t>Measurement of land surface variables e.g.</a:t>
            </a:r>
            <a:br>
              <a:rPr lang="en-GB" sz="2800" dirty="0" smtClean="0">
                <a:solidFill>
                  <a:schemeClr val="tx1"/>
                </a:solidFill>
              </a:rPr>
            </a:br>
            <a:r>
              <a:rPr lang="en-GB" sz="2800" dirty="0" smtClean="0">
                <a:solidFill>
                  <a:schemeClr val="tx1"/>
                </a:solidFill>
              </a:rPr>
              <a:t>Leaf area index (LAI), </a:t>
            </a:r>
            <a:r>
              <a:rPr lang="en-GB" sz="2800" dirty="0" err="1" smtClean="0">
                <a:solidFill>
                  <a:schemeClr val="tx1"/>
                </a:solidFill>
              </a:rPr>
              <a:t>Photosynthetically</a:t>
            </a:r>
            <a:r>
              <a:rPr lang="en-GB" sz="2800" dirty="0" smtClean="0">
                <a:solidFill>
                  <a:schemeClr val="tx1"/>
                </a:solidFill>
              </a:rPr>
              <a:t> Active Radiation (PAR), Normalised Differential Vegetation Index (NDVI)</a:t>
            </a:r>
          </a:p>
          <a:p>
            <a:endParaRPr lang="en-GB" sz="2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normAutofit/>
          </a:bodyPr>
          <a:lstStyle/>
          <a:p>
            <a:pPr>
              <a:buNone/>
            </a:pPr>
            <a:r>
              <a:rPr lang="en-US" dirty="0" smtClean="0"/>
              <a:t>3MI: Introduction</a:t>
            </a:r>
          </a:p>
          <a:p>
            <a:pPr>
              <a:buNone/>
            </a:pPr>
            <a:endParaRPr lang="en-US" dirty="0" smtClean="0"/>
          </a:p>
          <a:p>
            <a:pPr>
              <a:buNone/>
            </a:pPr>
            <a:r>
              <a:rPr lang="en-US" dirty="0" smtClean="0">
                <a:solidFill>
                  <a:schemeClr val="bg1">
                    <a:lumMod val="75000"/>
                  </a:schemeClr>
                </a:solidFill>
              </a:rPr>
              <a:t>3MI: Radiometric Instrument Model</a:t>
            </a:r>
          </a:p>
          <a:p>
            <a:pPr>
              <a:buNone/>
            </a:pPr>
            <a:endParaRPr lang="en-US" dirty="0" smtClean="0">
              <a:solidFill>
                <a:schemeClr val="bg1">
                  <a:lumMod val="75000"/>
                </a:schemeClr>
              </a:solidFill>
            </a:endParaRPr>
          </a:p>
          <a:p>
            <a:pPr>
              <a:buNone/>
            </a:pPr>
            <a:r>
              <a:rPr lang="en-US" dirty="0" smtClean="0">
                <a:solidFill>
                  <a:schemeClr val="bg1">
                    <a:lumMod val="75000"/>
                  </a:schemeClr>
                </a:solidFill>
              </a:rPr>
              <a:t>3MI: Radiometric </a:t>
            </a:r>
            <a:r>
              <a:rPr lang="en-US" dirty="0" err="1" smtClean="0">
                <a:solidFill>
                  <a:schemeClr val="bg1">
                    <a:lumMod val="75000"/>
                  </a:schemeClr>
                </a:solidFill>
              </a:rPr>
              <a:t>Characterisation</a:t>
            </a:r>
            <a:endParaRPr lang="en-US" dirty="0" smtClean="0">
              <a:solidFill>
                <a:schemeClr val="bg1">
                  <a:lumMod val="75000"/>
                </a:schemeClr>
              </a:solidFill>
            </a:endParaRPr>
          </a:p>
          <a:p>
            <a:pPr>
              <a:buNone/>
            </a:pPr>
            <a:endParaRPr lang="en-US" dirty="0" smtClean="0">
              <a:solidFill>
                <a:schemeClr val="bg1">
                  <a:lumMod val="75000"/>
                </a:schemeClr>
              </a:solidFill>
            </a:endParaRPr>
          </a:p>
          <a:p>
            <a:pPr>
              <a:buNone/>
            </a:pPr>
            <a:r>
              <a:rPr lang="en-US" dirty="0" smtClean="0">
                <a:solidFill>
                  <a:schemeClr val="bg1">
                    <a:lumMod val="75000"/>
                  </a:schemeClr>
                </a:solidFill>
              </a:rPr>
              <a:t>3MI: In-flight Calibration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3MI: Multi-View, -Channel, -Polarisation Imager</a:t>
            </a:r>
            <a:endParaRPr lang="en-GB" dirty="0"/>
          </a:p>
        </p:txBody>
      </p:sp>
      <p:sp>
        <p:nvSpPr>
          <p:cNvPr id="3" name="Content Placeholder 2"/>
          <p:cNvSpPr>
            <a:spLocks noGrp="1"/>
          </p:cNvSpPr>
          <p:nvPr>
            <p:ph idx="1"/>
          </p:nvPr>
        </p:nvSpPr>
        <p:spPr>
          <a:xfrm>
            <a:off x="266700" y="992188"/>
            <a:ext cx="9639300" cy="5391150"/>
          </a:xfrm>
        </p:spPr>
        <p:txBody>
          <a:bodyPr>
            <a:normAutofit/>
          </a:bodyPr>
          <a:lstStyle/>
          <a:p>
            <a:pPr marL="342900" indent="-342900">
              <a:defRPr/>
            </a:pPr>
            <a:r>
              <a:rPr lang="en-IE" sz="2400" dirty="0" smtClean="0"/>
              <a:t>Dedicated to aerosol characterisation for:</a:t>
            </a:r>
            <a:br>
              <a:rPr lang="en-IE" sz="2400" dirty="0" smtClean="0"/>
            </a:br>
            <a:r>
              <a:rPr lang="en-IE" sz="2400" dirty="0" smtClean="0"/>
              <a:t>- Climate monitoring</a:t>
            </a:r>
            <a:br>
              <a:rPr lang="en-IE" sz="2400" dirty="0" smtClean="0"/>
            </a:br>
            <a:r>
              <a:rPr lang="en-IE" sz="2400" dirty="0" smtClean="0"/>
              <a:t>- Air quality monitoring and forecasting</a:t>
            </a:r>
            <a:br>
              <a:rPr lang="en-IE" sz="2400" dirty="0" smtClean="0"/>
            </a:br>
            <a:r>
              <a:rPr lang="en-IE" sz="2400" dirty="0" smtClean="0"/>
              <a:t>- Numerical Weather Prediction</a:t>
            </a:r>
            <a:br>
              <a:rPr lang="en-IE" sz="2400" dirty="0" smtClean="0"/>
            </a:br>
            <a:endParaRPr lang="en-IE" sz="2400" dirty="0" smtClean="0"/>
          </a:p>
          <a:p>
            <a:pPr marL="342900" indent="-342900">
              <a:defRPr/>
            </a:pPr>
            <a:r>
              <a:rPr lang="en-IE" sz="2400" dirty="0" smtClean="0"/>
              <a:t>2D Push-broom radiometer (2200 km swath, 4 km pixel at nadir)</a:t>
            </a:r>
            <a:br>
              <a:rPr lang="en-IE" sz="2400" dirty="0" smtClean="0"/>
            </a:br>
            <a:endParaRPr lang="en-IE" sz="2400" dirty="0" smtClean="0"/>
          </a:p>
          <a:p>
            <a:pPr marL="342900" indent="-342900">
              <a:defRPr/>
            </a:pPr>
            <a:r>
              <a:rPr lang="en-IE" sz="2400" dirty="0" smtClean="0"/>
              <a:t>Provide images of the Earth TOA outgoing radiance using: </a:t>
            </a:r>
            <a:br>
              <a:rPr lang="en-IE" sz="2400" dirty="0" smtClean="0"/>
            </a:br>
            <a:r>
              <a:rPr lang="en-IE" sz="2400" dirty="0" smtClean="0"/>
              <a:t>- Multi-view (10 to 14 views; angular sampling in the order of 10°)</a:t>
            </a:r>
            <a:br>
              <a:rPr lang="en-IE" sz="2400" dirty="0" smtClean="0"/>
            </a:br>
            <a:r>
              <a:rPr lang="en-IE" sz="2400" dirty="0" smtClean="0"/>
              <a:t>- Multi-channel (12 channels from 410 to 2130 nm)</a:t>
            </a:r>
            <a:br>
              <a:rPr lang="en-IE" sz="2400" dirty="0" smtClean="0"/>
            </a:br>
            <a:r>
              <a:rPr lang="en-IE" sz="2400" dirty="0" smtClean="0"/>
              <a:t>- Multi-polarisation (9 channels with -60°, 0°, +60° polarisers)</a:t>
            </a:r>
            <a:br>
              <a:rPr lang="en-IE" sz="2400" dirty="0" smtClean="0"/>
            </a:br>
            <a:endParaRPr lang="en-IE" sz="2400" dirty="0" smtClean="0"/>
          </a:p>
          <a:p>
            <a:pPr marL="342900" indent="-342900">
              <a:defRPr/>
            </a:pPr>
            <a:r>
              <a:rPr lang="en-IE" sz="2400" dirty="0" smtClean="0"/>
              <a:t>POLDER heritage</a:t>
            </a:r>
            <a:endParaRPr lang="en-GB"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3MI Channels</a:t>
            </a:r>
            <a:endParaRPr lang="en-GB" dirty="0"/>
          </a:p>
        </p:txBody>
      </p:sp>
      <p:graphicFrame>
        <p:nvGraphicFramePr>
          <p:cNvPr id="4" name="Table 3"/>
          <p:cNvGraphicFramePr>
            <a:graphicFrameLocks noGrp="1"/>
          </p:cNvGraphicFramePr>
          <p:nvPr/>
        </p:nvGraphicFramePr>
        <p:xfrm>
          <a:off x="227013" y="1015288"/>
          <a:ext cx="4526518" cy="5247640"/>
        </p:xfrm>
        <a:graphic>
          <a:graphicData uri="http://schemas.openxmlformats.org/drawingml/2006/table">
            <a:tbl>
              <a:tblPr firstRow="1" bandRow="1">
                <a:tableStyleId>{91EBBBCC-DAD2-459C-BE2E-F6DE35CF9A28}</a:tableStyleId>
              </a:tblPr>
              <a:tblGrid>
                <a:gridCol w="2219253"/>
                <a:gridCol w="1137684"/>
                <a:gridCol w="1169581"/>
              </a:tblGrid>
              <a:tr h="370840">
                <a:tc>
                  <a:txBody>
                    <a:bodyPr/>
                    <a:lstStyle/>
                    <a:p>
                      <a:pPr algn="ctr">
                        <a:spcAft>
                          <a:spcPts val="0"/>
                        </a:spcAft>
                      </a:pPr>
                      <a:r>
                        <a:rPr lang="en-GB" sz="1400" b="1" dirty="0">
                          <a:latin typeface="+mn-lt"/>
                          <a:ea typeface="Times New Roman"/>
                          <a:cs typeface="Times New Roman"/>
                        </a:rPr>
                        <a:t>Channel </a:t>
                      </a:r>
                      <a:r>
                        <a:rPr lang="en-GB" sz="1400" b="1" dirty="0" smtClean="0">
                          <a:latin typeface="+mn-lt"/>
                          <a:ea typeface="Times New Roman"/>
                          <a:cs typeface="Times New Roman"/>
                        </a:rPr>
                        <a:t>centre </a:t>
                      </a:r>
                      <a:r>
                        <a:rPr lang="en-GB" sz="1400" b="0" dirty="0" smtClean="0">
                          <a:latin typeface="+mn-lt"/>
                          <a:ea typeface="Times New Roman"/>
                          <a:cs typeface="Times New Roman"/>
                        </a:rPr>
                        <a:t>and width</a:t>
                      </a:r>
                      <a:endParaRPr lang="en-GB" sz="1400" b="0" dirty="0">
                        <a:latin typeface="+mn-lt"/>
                        <a:ea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GB" sz="1400" b="1" dirty="0">
                          <a:latin typeface="+mn-lt"/>
                          <a:ea typeface="Times New Roman"/>
                          <a:cs typeface="Times New Roman"/>
                        </a:rPr>
                        <a:t>Polarisation</a:t>
                      </a:r>
                      <a:endParaRPr lang="en-GB" sz="1400" dirty="0">
                        <a:latin typeface="+mn-lt"/>
                        <a:ea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296"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Times New Roman"/>
                        </a:rPr>
                        <a:t>Optical head</a:t>
                      </a:r>
                      <a:endParaRPr lang="en-GB" sz="1400" dirty="0" smtClean="0">
                        <a:latin typeface="+mn-lt"/>
                        <a:ea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Aft>
                          <a:spcPts val="0"/>
                        </a:spcAft>
                      </a:pPr>
                      <a:r>
                        <a:rPr lang="en-GB" sz="1400" b="1" dirty="0">
                          <a:latin typeface="+mn-lt"/>
                          <a:ea typeface="Times New Roman"/>
                          <a:cs typeface="Times New Roman"/>
                        </a:rPr>
                        <a:t>410 </a:t>
                      </a:r>
                      <a:r>
                        <a:rPr lang="en-GB" sz="1400" b="1" dirty="0" smtClean="0">
                          <a:latin typeface="+mn-lt"/>
                          <a:ea typeface="Times New Roman"/>
                          <a:cs typeface="Times New Roman"/>
                        </a:rPr>
                        <a:t>nm </a:t>
                      </a:r>
                      <a:r>
                        <a:rPr lang="en-GB" sz="1400" dirty="0" smtClean="0">
                          <a:latin typeface="+mn-lt"/>
                          <a:ea typeface="Times New Roman"/>
                          <a:cs typeface="Times New Roman"/>
                        </a:rPr>
                        <a:t>20 </a:t>
                      </a:r>
                      <a:r>
                        <a:rPr lang="en-GB" sz="1400" dirty="0">
                          <a:latin typeface="+mn-lt"/>
                          <a:ea typeface="Times New Roman"/>
                          <a:cs typeface="Times New Roman"/>
                        </a:rPr>
                        <a:t>nm </a:t>
                      </a: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99FF"/>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99FF"/>
                    </a:solidFill>
                  </a:tcPr>
                </a:tc>
                <a:tc rowSpan="9">
                  <a:txBody>
                    <a:bodyPr/>
                    <a:lstStyle/>
                    <a:p>
                      <a:pPr algn="ctr">
                        <a:spcAft>
                          <a:spcPts val="0"/>
                        </a:spcAft>
                      </a:pPr>
                      <a:r>
                        <a:rPr lang="en-GB" sz="1400" b="1" dirty="0" smtClean="0">
                          <a:latin typeface="+mn-lt"/>
                          <a:ea typeface="Times New Roman"/>
                          <a:cs typeface="Times New Roman"/>
                        </a:rPr>
                        <a:t>VNIR</a:t>
                      </a:r>
                    </a:p>
                    <a:p>
                      <a:pPr algn="ctr">
                        <a:spcAft>
                          <a:spcPts val="0"/>
                        </a:spcAft>
                      </a:pPr>
                      <a:r>
                        <a:rPr lang="en-GB" sz="1400" b="1" dirty="0" smtClean="0">
                          <a:latin typeface="+mn-lt"/>
                          <a:ea typeface="Times New Roman"/>
                          <a:cs typeface="Times New Roman"/>
                        </a:rPr>
                        <a:t>Optical head</a:t>
                      </a:r>
                    </a:p>
                    <a:p>
                      <a:endParaRPr lang="en-GB" sz="14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Aft>
                          <a:spcPts val="0"/>
                        </a:spcAft>
                      </a:pPr>
                      <a:r>
                        <a:rPr lang="en-GB" sz="1400" b="1" dirty="0">
                          <a:latin typeface="+mn-lt"/>
                          <a:ea typeface="Times New Roman"/>
                          <a:cs typeface="Times New Roman"/>
                        </a:rPr>
                        <a:t>443 </a:t>
                      </a:r>
                      <a:r>
                        <a:rPr lang="en-GB" sz="1400" b="1" dirty="0" smtClean="0">
                          <a:latin typeface="+mn-lt"/>
                          <a:ea typeface="Times New Roman"/>
                          <a:cs typeface="Times New Roman"/>
                        </a:rPr>
                        <a:t>nm </a:t>
                      </a:r>
                      <a:r>
                        <a:rPr lang="en-GB" sz="1400" dirty="0" smtClean="0">
                          <a:latin typeface="+mn-lt"/>
                          <a:ea typeface="Times New Roman"/>
                          <a:cs typeface="Times New Roman"/>
                        </a:rPr>
                        <a:t>20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FF"/>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FF"/>
                    </a:solidFill>
                  </a:tcPr>
                </a:tc>
                <a:tc vMerge="1">
                  <a:txBody>
                    <a:bodyPr/>
                    <a:lstStyle/>
                    <a:p>
                      <a:endParaRPr lang="en-GB" sz="1400" dirty="0"/>
                    </a:p>
                  </a:txBody>
                  <a:tcPr/>
                </a:tc>
              </a:tr>
              <a:tr h="370840">
                <a:tc>
                  <a:txBody>
                    <a:bodyPr/>
                    <a:lstStyle/>
                    <a:p>
                      <a:pPr>
                        <a:spcAft>
                          <a:spcPts val="0"/>
                        </a:spcAft>
                      </a:pPr>
                      <a:r>
                        <a:rPr lang="en-GB" sz="1400" b="1" dirty="0">
                          <a:latin typeface="+mn-lt"/>
                          <a:ea typeface="Times New Roman"/>
                          <a:cs typeface="Times New Roman"/>
                        </a:rPr>
                        <a:t>490</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20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6FFFF"/>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6FFFF"/>
                    </a:solidFill>
                  </a:tcPr>
                </a:tc>
                <a:tc vMerge="1">
                  <a:txBody>
                    <a:bodyPr/>
                    <a:lstStyle/>
                    <a:p>
                      <a:endParaRPr lang="en-GB" sz="1400" dirty="0"/>
                    </a:p>
                  </a:txBody>
                  <a:tcPr/>
                </a:tc>
              </a:tr>
              <a:tr h="370840">
                <a:tc>
                  <a:txBody>
                    <a:bodyPr/>
                    <a:lstStyle/>
                    <a:p>
                      <a:pPr>
                        <a:spcAft>
                          <a:spcPts val="0"/>
                        </a:spcAft>
                      </a:pPr>
                      <a:r>
                        <a:rPr lang="en-GB" sz="1400" b="1" dirty="0">
                          <a:latin typeface="+mn-lt"/>
                          <a:ea typeface="Times New Roman"/>
                          <a:cs typeface="Times New Roman"/>
                        </a:rPr>
                        <a:t>555</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20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6FF66"/>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6FF66"/>
                    </a:solidFill>
                  </a:tcPr>
                </a:tc>
                <a:tc vMerge="1">
                  <a:txBody>
                    <a:bodyPr/>
                    <a:lstStyle/>
                    <a:p>
                      <a:endParaRPr lang="en-GB" sz="1400" dirty="0"/>
                    </a:p>
                  </a:txBody>
                  <a:tcPr/>
                </a:tc>
              </a:tr>
              <a:tr h="370840">
                <a:tc>
                  <a:txBody>
                    <a:bodyPr/>
                    <a:lstStyle/>
                    <a:p>
                      <a:pPr>
                        <a:spcAft>
                          <a:spcPts val="0"/>
                        </a:spcAft>
                      </a:pPr>
                      <a:r>
                        <a:rPr lang="en-GB" sz="1400" b="1" dirty="0">
                          <a:latin typeface="+mn-lt"/>
                          <a:ea typeface="Times New Roman"/>
                          <a:cs typeface="Times New Roman"/>
                        </a:rPr>
                        <a:t>670</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20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vMerge="1">
                  <a:txBody>
                    <a:bodyPr/>
                    <a:lstStyle/>
                    <a:p>
                      <a:endParaRPr lang="en-GB" sz="1400" dirty="0"/>
                    </a:p>
                  </a:txBody>
                  <a:tcPr/>
                </a:tc>
              </a:tr>
              <a:tr h="370840">
                <a:tc>
                  <a:txBody>
                    <a:bodyPr/>
                    <a:lstStyle/>
                    <a:p>
                      <a:pPr>
                        <a:spcAft>
                          <a:spcPts val="0"/>
                        </a:spcAft>
                      </a:pPr>
                      <a:r>
                        <a:rPr lang="en-GB" sz="1400" b="1" dirty="0">
                          <a:latin typeface="+mn-lt"/>
                          <a:ea typeface="Times New Roman"/>
                          <a:cs typeface="Times New Roman"/>
                        </a:rPr>
                        <a:t>763</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10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en-GB" sz="1400" b="1" dirty="0">
                          <a:latin typeface="+mn-lt"/>
                          <a:ea typeface="Times New Roman"/>
                          <a:cs typeface="Times New Roman"/>
                        </a:rPr>
                        <a:t>No</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99"/>
                    </a:solidFill>
                  </a:tcPr>
                </a:tc>
                <a:tc vMerge="1">
                  <a:txBody>
                    <a:bodyPr/>
                    <a:lstStyle/>
                    <a:p>
                      <a:endParaRPr lang="en-GB" sz="1400" dirty="0"/>
                    </a:p>
                  </a:txBody>
                  <a:tcPr/>
                </a:tc>
              </a:tr>
              <a:tr h="370840">
                <a:tc>
                  <a:txBody>
                    <a:bodyPr/>
                    <a:lstStyle/>
                    <a:p>
                      <a:pPr>
                        <a:spcAft>
                          <a:spcPts val="0"/>
                        </a:spcAft>
                      </a:pPr>
                      <a:r>
                        <a:rPr lang="en-GB" sz="1400" b="1" dirty="0">
                          <a:latin typeface="+mn-lt"/>
                          <a:ea typeface="Times New Roman"/>
                          <a:cs typeface="Times New Roman"/>
                        </a:rPr>
                        <a:t>754</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20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en-GB" sz="1400" b="1" dirty="0">
                          <a:latin typeface="+mn-lt"/>
                          <a:ea typeface="Times New Roman"/>
                          <a:cs typeface="Times New Roman"/>
                        </a:rPr>
                        <a:t>No</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99"/>
                    </a:solidFill>
                  </a:tcPr>
                </a:tc>
                <a:tc vMerge="1">
                  <a:txBody>
                    <a:bodyPr/>
                    <a:lstStyle/>
                    <a:p>
                      <a:endParaRPr lang="en-GB" sz="1400" dirty="0"/>
                    </a:p>
                  </a:txBody>
                  <a:tcPr/>
                </a:tc>
              </a:tr>
              <a:tr h="370840">
                <a:tc>
                  <a:txBody>
                    <a:bodyPr/>
                    <a:lstStyle/>
                    <a:p>
                      <a:pPr>
                        <a:spcAft>
                          <a:spcPts val="0"/>
                        </a:spcAft>
                      </a:pPr>
                      <a:r>
                        <a:rPr lang="en-GB" sz="1400" b="1" dirty="0">
                          <a:latin typeface="+mn-lt"/>
                          <a:ea typeface="Times New Roman"/>
                          <a:cs typeface="Times New Roman"/>
                        </a:rPr>
                        <a:t>865</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40 </a:t>
                      </a:r>
                      <a:r>
                        <a:rPr lang="en-GB" sz="1400" dirty="0">
                          <a:latin typeface="+mn-lt"/>
                          <a:ea typeface="Times New Roman"/>
                          <a:cs typeface="Times New Roman"/>
                        </a:rPr>
                        <a:t>nm</a:t>
                      </a: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6699"/>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6699"/>
                    </a:solidFill>
                  </a:tcPr>
                </a:tc>
                <a:tc vMerge="1">
                  <a:txBody>
                    <a:bodyPr/>
                    <a:lstStyle/>
                    <a:p>
                      <a:endParaRPr lang="en-GB" sz="1400" dirty="0"/>
                    </a:p>
                  </a:txBody>
                  <a:tcPr/>
                </a:tc>
              </a:tr>
              <a:tr h="370840">
                <a:tc>
                  <a:txBody>
                    <a:bodyPr/>
                    <a:lstStyle/>
                    <a:p>
                      <a:pPr>
                        <a:spcAft>
                          <a:spcPts val="0"/>
                        </a:spcAft>
                      </a:pPr>
                      <a:r>
                        <a:rPr lang="en-GB" sz="1400" b="1" dirty="0">
                          <a:latin typeface="+mn-lt"/>
                          <a:ea typeface="Times New Roman"/>
                          <a:cs typeface="Times New Roman"/>
                        </a:rPr>
                        <a:t>910 nm </a:t>
                      </a:r>
                      <a:r>
                        <a:rPr lang="en-GB" sz="1400" b="1" dirty="0" smtClean="0">
                          <a:latin typeface="+mn-lt"/>
                          <a:ea typeface="Times New Roman"/>
                          <a:cs typeface="Times New Roman"/>
                        </a:rPr>
                        <a:t>VNIR </a:t>
                      </a:r>
                      <a:r>
                        <a:rPr lang="en-GB" sz="1400" dirty="0" smtClean="0">
                          <a:latin typeface="+mn-lt"/>
                          <a:ea typeface="Times New Roman"/>
                          <a:cs typeface="Times New Roman"/>
                        </a:rPr>
                        <a:t>20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3300"/>
                    </a:solidFill>
                  </a:tcPr>
                </a:tc>
                <a:tc>
                  <a:txBody>
                    <a:bodyPr/>
                    <a:lstStyle/>
                    <a:p>
                      <a:pPr algn="ctr">
                        <a:spcAft>
                          <a:spcPts val="0"/>
                        </a:spcAft>
                      </a:pPr>
                      <a:r>
                        <a:rPr lang="en-GB" sz="1400" b="1" dirty="0">
                          <a:latin typeface="+mn-lt"/>
                          <a:ea typeface="Times New Roman"/>
                          <a:cs typeface="Times New Roman"/>
                        </a:rPr>
                        <a:t>No</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3300"/>
                    </a:solidFill>
                  </a:tcPr>
                </a:tc>
                <a:tc vMerge="1">
                  <a:txBody>
                    <a:bodyPr/>
                    <a:lstStyle/>
                    <a:p>
                      <a:endParaRPr lang="en-GB" sz="1400" dirty="0"/>
                    </a:p>
                  </a:txBody>
                  <a:tcPr/>
                </a:tc>
              </a:tr>
              <a:tr h="370840">
                <a:tc>
                  <a:txBody>
                    <a:bodyPr/>
                    <a:lstStyle/>
                    <a:p>
                      <a:pPr>
                        <a:spcAft>
                          <a:spcPts val="0"/>
                        </a:spcAft>
                      </a:pPr>
                      <a:r>
                        <a:rPr lang="en-GB" sz="1400" b="1" dirty="0">
                          <a:latin typeface="+mn-lt"/>
                          <a:ea typeface="Times New Roman"/>
                          <a:cs typeface="Times New Roman"/>
                        </a:rPr>
                        <a:t>910 nm </a:t>
                      </a:r>
                      <a:r>
                        <a:rPr lang="en-GB" sz="1400" b="1" dirty="0" smtClean="0">
                          <a:latin typeface="+mn-lt"/>
                          <a:ea typeface="Times New Roman"/>
                          <a:cs typeface="Times New Roman"/>
                        </a:rPr>
                        <a:t>SWIR </a:t>
                      </a:r>
                      <a:r>
                        <a:rPr lang="en-GB" sz="1400" dirty="0" smtClean="0">
                          <a:latin typeface="+mn-lt"/>
                          <a:ea typeface="Times New Roman"/>
                          <a:cs typeface="Times New Roman"/>
                        </a:rPr>
                        <a:t>20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3300"/>
                    </a:solidFill>
                  </a:tcPr>
                </a:tc>
                <a:tc>
                  <a:txBody>
                    <a:bodyPr/>
                    <a:lstStyle/>
                    <a:p>
                      <a:pPr algn="ctr">
                        <a:spcAft>
                          <a:spcPts val="0"/>
                        </a:spcAft>
                      </a:pPr>
                      <a:r>
                        <a:rPr lang="en-GB" sz="1400" b="1" dirty="0">
                          <a:latin typeface="+mn-lt"/>
                          <a:ea typeface="Times New Roman"/>
                          <a:cs typeface="Times New Roman"/>
                        </a:rPr>
                        <a:t>No</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3300"/>
                    </a:solidFill>
                  </a:tcPr>
                </a:tc>
                <a:tc rowSpan="4">
                  <a:txBody>
                    <a:bodyPr/>
                    <a:lstStyle/>
                    <a:p>
                      <a:pPr algn="ctr">
                        <a:spcAft>
                          <a:spcPts val="0"/>
                        </a:spcAft>
                      </a:pPr>
                      <a:r>
                        <a:rPr lang="en-GB" sz="1400" b="1" dirty="0" smtClean="0">
                          <a:latin typeface="+mn-lt"/>
                          <a:ea typeface="Times New Roman"/>
                          <a:cs typeface="Times New Roman"/>
                        </a:rPr>
                        <a:t>SWIR</a:t>
                      </a:r>
                    </a:p>
                    <a:p>
                      <a:pPr algn="ctr">
                        <a:spcAft>
                          <a:spcPts val="0"/>
                        </a:spcAft>
                      </a:pPr>
                      <a:r>
                        <a:rPr lang="en-GB" sz="1400" b="1" dirty="0" smtClean="0">
                          <a:latin typeface="+mn-lt"/>
                          <a:ea typeface="Times New Roman"/>
                          <a:cs typeface="Times New Roman"/>
                        </a:rPr>
                        <a:t>Optical head</a:t>
                      </a:r>
                    </a:p>
                    <a:p>
                      <a:endParaRPr lang="en-GB" sz="14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Aft>
                          <a:spcPts val="0"/>
                        </a:spcAft>
                      </a:pPr>
                      <a:r>
                        <a:rPr lang="en-GB" sz="1400" b="1" dirty="0">
                          <a:latin typeface="+mn-lt"/>
                          <a:ea typeface="Times New Roman"/>
                          <a:cs typeface="Times New Roman"/>
                        </a:rPr>
                        <a:t>1370</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40 </a:t>
                      </a:r>
                      <a:r>
                        <a:rPr lang="en-GB" sz="1400" dirty="0">
                          <a:latin typeface="+mn-lt"/>
                          <a:ea typeface="Times New Roman"/>
                          <a:cs typeface="Times New Roman"/>
                        </a:rPr>
                        <a:t>nm</a:t>
                      </a: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GB" sz="1400" dirty="0"/>
                    </a:p>
                  </a:txBody>
                  <a:tcPr/>
                </a:tc>
              </a:tr>
              <a:tr h="370840">
                <a:tc>
                  <a:txBody>
                    <a:bodyPr/>
                    <a:lstStyle/>
                    <a:p>
                      <a:pPr>
                        <a:spcAft>
                          <a:spcPts val="0"/>
                        </a:spcAft>
                      </a:pPr>
                      <a:r>
                        <a:rPr lang="en-GB" sz="1400" b="1" dirty="0">
                          <a:latin typeface="+mn-lt"/>
                          <a:ea typeface="Times New Roman"/>
                          <a:cs typeface="Times New Roman"/>
                        </a:rPr>
                        <a:t>1650</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40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endParaRPr lang="en-GB" sz="1400" dirty="0"/>
                    </a:p>
                  </a:txBody>
                  <a:tcPr/>
                </a:tc>
              </a:tr>
              <a:tr h="370840">
                <a:tc>
                  <a:txBody>
                    <a:bodyPr/>
                    <a:lstStyle/>
                    <a:p>
                      <a:pPr>
                        <a:spcAft>
                          <a:spcPts val="0"/>
                        </a:spcAft>
                      </a:pPr>
                      <a:r>
                        <a:rPr lang="en-GB" sz="1400" b="1" dirty="0">
                          <a:latin typeface="+mn-lt"/>
                          <a:ea typeface="Times New Roman"/>
                          <a:cs typeface="Times New Roman"/>
                        </a:rPr>
                        <a:t>2130</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40 </a:t>
                      </a:r>
                      <a:r>
                        <a:rPr lang="en-GB" sz="1400" dirty="0">
                          <a:latin typeface="+mn-lt"/>
                          <a:ea typeface="Times New Roman"/>
                          <a:cs typeface="Times New Roman"/>
                        </a:rPr>
                        <a:t>nm</a:t>
                      </a: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400" b="1" dirty="0" smtClean="0">
                          <a:latin typeface="+mn-lt"/>
                          <a:ea typeface="Times New Roman"/>
                          <a:cs typeface="Times New Roman"/>
                        </a:rPr>
                        <a:t>Yes</a:t>
                      </a:r>
                    </a:p>
                    <a:p>
                      <a:pPr algn="ctr">
                        <a:spcAft>
                          <a:spcPts val="0"/>
                        </a:spcAft>
                      </a:pPr>
                      <a:endParaRPr lang="en-GB" sz="1400" b="1" dirty="0">
                        <a:latin typeface="+mn-lt"/>
                        <a:ea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GB" sz="1400" dirty="0"/>
                    </a:p>
                  </a:txBody>
                  <a:tcPr/>
                </a:tc>
              </a:tr>
            </a:tbl>
          </a:graphicData>
        </a:graphic>
      </p:graphicFrame>
      <p:grpSp>
        <p:nvGrpSpPr>
          <p:cNvPr id="5" name="Group 373"/>
          <p:cNvGrpSpPr/>
          <p:nvPr/>
        </p:nvGrpSpPr>
        <p:grpSpPr>
          <a:xfrm>
            <a:off x="5219377" y="1504298"/>
            <a:ext cx="4050001" cy="4050000"/>
            <a:chOff x="704528" y="260648"/>
            <a:chExt cx="5400000" cy="5400000"/>
          </a:xfrm>
          <a:scene3d>
            <a:camera prst="orthographicFront">
              <a:rot lat="0" lon="3600000" rev="0"/>
            </a:camera>
            <a:lightRig rig="threePt" dir="t"/>
          </a:scene3d>
        </p:grpSpPr>
        <p:sp>
          <p:nvSpPr>
            <p:cNvPr id="6" name="Pie 5"/>
            <p:cNvSpPr/>
            <p:nvPr/>
          </p:nvSpPr>
          <p:spPr>
            <a:xfrm>
              <a:off x="704528" y="260648"/>
              <a:ext cx="5400000" cy="5400000"/>
            </a:xfrm>
            <a:prstGeom prst="pie">
              <a:avLst>
                <a:gd name="adj1" fmla="val 16191760"/>
                <a:gd name="adj2" fmla="val 17106910"/>
              </a:avLst>
            </a:prstGeom>
            <a:solidFill>
              <a:srgbClr val="99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7" name="Pie 6"/>
            <p:cNvSpPr/>
            <p:nvPr/>
          </p:nvSpPr>
          <p:spPr>
            <a:xfrm>
              <a:off x="704528" y="260648"/>
              <a:ext cx="5400000" cy="5400000"/>
            </a:xfrm>
            <a:prstGeom prst="pie">
              <a:avLst>
                <a:gd name="adj1" fmla="val 17112108"/>
                <a:gd name="adj2" fmla="val 17968450"/>
              </a:avLst>
            </a:prstGeom>
            <a:solidFill>
              <a:srgbClr val="99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8" name="Pie 7"/>
            <p:cNvSpPr/>
            <p:nvPr/>
          </p:nvSpPr>
          <p:spPr>
            <a:xfrm>
              <a:off x="704528" y="260648"/>
              <a:ext cx="5400000" cy="5400000"/>
            </a:xfrm>
            <a:prstGeom prst="pie">
              <a:avLst>
                <a:gd name="adj1" fmla="val 17901683"/>
                <a:gd name="adj2" fmla="val 18822526"/>
              </a:avLst>
            </a:prstGeom>
            <a:solidFill>
              <a:srgbClr val="99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9" name="Pie 8"/>
            <p:cNvSpPr/>
            <p:nvPr/>
          </p:nvSpPr>
          <p:spPr>
            <a:xfrm>
              <a:off x="704528" y="260648"/>
              <a:ext cx="5400000" cy="5400000"/>
            </a:xfrm>
            <a:prstGeom prst="pie">
              <a:avLst>
                <a:gd name="adj1" fmla="val 18712366"/>
                <a:gd name="adj2" fmla="val 19706050"/>
              </a:avLst>
            </a:prstGeom>
            <a:solidFill>
              <a:srgbClr val="66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0" name="Pie 9"/>
            <p:cNvSpPr/>
            <p:nvPr/>
          </p:nvSpPr>
          <p:spPr>
            <a:xfrm>
              <a:off x="704528" y="260648"/>
              <a:ext cx="5400000" cy="5400000"/>
            </a:xfrm>
            <a:prstGeom prst="pie">
              <a:avLst>
                <a:gd name="adj1" fmla="val 21473649"/>
                <a:gd name="adj2" fmla="val 835995"/>
              </a:avLst>
            </a:prstGeom>
            <a:solidFill>
              <a:srgbClr val="0000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1" name="Pie 10"/>
            <p:cNvSpPr/>
            <p:nvPr/>
          </p:nvSpPr>
          <p:spPr>
            <a:xfrm>
              <a:off x="704528" y="260648"/>
              <a:ext cx="5400000" cy="5400000"/>
            </a:xfrm>
            <a:prstGeom prst="pie">
              <a:avLst>
                <a:gd name="adj1" fmla="val 795805"/>
                <a:gd name="adj2" fmla="val 1624295"/>
              </a:avLst>
            </a:prstGeom>
            <a:solidFill>
              <a:srgbClr val="0000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2" name="Pie 11"/>
            <p:cNvSpPr/>
            <p:nvPr/>
          </p:nvSpPr>
          <p:spPr>
            <a:xfrm>
              <a:off x="704528" y="260648"/>
              <a:ext cx="5400000" cy="5400000"/>
            </a:xfrm>
            <a:prstGeom prst="pie">
              <a:avLst>
                <a:gd name="adj1" fmla="val 1612933"/>
                <a:gd name="adj2" fmla="val 2434745"/>
              </a:avLst>
            </a:prstGeom>
            <a:solidFill>
              <a:srgbClr val="0000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3" name="Pie 12"/>
            <p:cNvSpPr/>
            <p:nvPr/>
          </p:nvSpPr>
          <p:spPr>
            <a:xfrm>
              <a:off x="704528" y="260648"/>
              <a:ext cx="5400000" cy="5400000"/>
            </a:xfrm>
            <a:prstGeom prst="pie">
              <a:avLst>
                <a:gd name="adj1" fmla="val 2418758"/>
                <a:gd name="adj2" fmla="val 3288677"/>
              </a:avLst>
            </a:prstGeom>
            <a:solidFill>
              <a:srgbClr val="00FF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4" name="Pie 13"/>
            <p:cNvSpPr/>
            <p:nvPr/>
          </p:nvSpPr>
          <p:spPr>
            <a:xfrm>
              <a:off x="704528" y="260648"/>
              <a:ext cx="5400000" cy="5400000"/>
            </a:xfrm>
            <a:prstGeom prst="pie">
              <a:avLst>
                <a:gd name="adj1" fmla="val 3265803"/>
                <a:gd name="adj2" fmla="val 4184180"/>
              </a:avLst>
            </a:prstGeom>
            <a:solidFill>
              <a:srgbClr val="00FF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5" name="Pie 14"/>
            <p:cNvSpPr/>
            <p:nvPr/>
          </p:nvSpPr>
          <p:spPr>
            <a:xfrm>
              <a:off x="704528" y="260648"/>
              <a:ext cx="5400000" cy="5400000"/>
            </a:xfrm>
            <a:prstGeom prst="pie">
              <a:avLst>
                <a:gd name="adj1" fmla="val 4162040"/>
                <a:gd name="adj2" fmla="val 5137429"/>
              </a:avLst>
            </a:prstGeom>
            <a:solidFill>
              <a:srgbClr val="00FF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6" name="Pie 15"/>
            <p:cNvSpPr/>
            <p:nvPr/>
          </p:nvSpPr>
          <p:spPr>
            <a:xfrm>
              <a:off x="704528" y="260648"/>
              <a:ext cx="5400000" cy="5400000"/>
            </a:xfrm>
            <a:prstGeom prst="pie">
              <a:avLst>
                <a:gd name="adj1" fmla="val 5105941"/>
                <a:gd name="adj2" fmla="val 6100314"/>
              </a:avLst>
            </a:prstGeom>
            <a:solidFill>
              <a:srgbClr val="CCFF33"/>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7" name="Pie 16"/>
            <p:cNvSpPr/>
            <p:nvPr/>
          </p:nvSpPr>
          <p:spPr>
            <a:xfrm>
              <a:off x="704528" y="260648"/>
              <a:ext cx="5400000" cy="5400000"/>
            </a:xfrm>
            <a:prstGeom prst="pie">
              <a:avLst>
                <a:gd name="adj1" fmla="val 6083543"/>
                <a:gd name="adj2" fmla="val 7075987"/>
              </a:avLst>
            </a:prstGeom>
            <a:solidFill>
              <a:srgbClr val="FF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8" name="Pie 17"/>
            <p:cNvSpPr/>
            <p:nvPr/>
          </p:nvSpPr>
          <p:spPr>
            <a:xfrm>
              <a:off x="704528" y="260648"/>
              <a:ext cx="5400000" cy="5400000"/>
            </a:xfrm>
            <a:prstGeom prst="pie">
              <a:avLst>
                <a:gd name="adj1" fmla="val 7070498"/>
                <a:gd name="adj2" fmla="val 8199818"/>
              </a:avLst>
            </a:prstGeom>
            <a:solidFill>
              <a:srgbClr val="FF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9" name="Pie 18"/>
            <p:cNvSpPr/>
            <p:nvPr/>
          </p:nvSpPr>
          <p:spPr>
            <a:xfrm>
              <a:off x="704528" y="260648"/>
              <a:ext cx="5400000" cy="5400000"/>
            </a:xfrm>
            <a:prstGeom prst="pie">
              <a:avLst>
                <a:gd name="adj1" fmla="val 10359365"/>
                <a:gd name="adj2" fmla="val 11307575"/>
              </a:avLst>
            </a:prstGeom>
            <a:solidFill>
              <a:srgbClr val="FF9966"/>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20" name="Pie 19"/>
            <p:cNvSpPr/>
            <p:nvPr/>
          </p:nvSpPr>
          <p:spPr>
            <a:xfrm>
              <a:off x="704528" y="260648"/>
              <a:ext cx="5400000" cy="5400000"/>
            </a:xfrm>
            <a:prstGeom prst="pie">
              <a:avLst>
                <a:gd name="adj1" fmla="val 8197323"/>
                <a:gd name="adj2" fmla="val 9277722"/>
              </a:avLst>
            </a:prstGeom>
            <a:solidFill>
              <a:srgbClr val="FF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21" name="Pie 20"/>
            <p:cNvSpPr/>
            <p:nvPr/>
          </p:nvSpPr>
          <p:spPr>
            <a:xfrm>
              <a:off x="704528" y="260648"/>
              <a:ext cx="5400000" cy="5400000"/>
            </a:xfrm>
            <a:prstGeom prst="pie">
              <a:avLst>
                <a:gd name="adj1" fmla="val 9274625"/>
                <a:gd name="adj2" fmla="val 10359902"/>
              </a:avLst>
            </a:prstGeom>
            <a:solidFill>
              <a:srgbClr val="FF9966"/>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22" name="Pie 21"/>
            <p:cNvSpPr/>
            <p:nvPr/>
          </p:nvSpPr>
          <p:spPr>
            <a:xfrm>
              <a:off x="704528" y="260648"/>
              <a:ext cx="5400000" cy="5400000"/>
            </a:xfrm>
            <a:prstGeom prst="pie">
              <a:avLst>
                <a:gd name="adj1" fmla="val 19650890"/>
                <a:gd name="adj2" fmla="val 20621494"/>
              </a:avLst>
            </a:prstGeom>
            <a:solidFill>
              <a:srgbClr val="66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23" name="Pie 22"/>
            <p:cNvSpPr/>
            <p:nvPr/>
          </p:nvSpPr>
          <p:spPr>
            <a:xfrm>
              <a:off x="704528" y="260648"/>
              <a:ext cx="5400000" cy="5400000"/>
            </a:xfrm>
            <a:prstGeom prst="pie">
              <a:avLst>
                <a:gd name="adj1" fmla="val 20552061"/>
                <a:gd name="adj2" fmla="val 21478281"/>
              </a:avLst>
            </a:prstGeom>
            <a:solidFill>
              <a:srgbClr val="66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24" name="Pie 23"/>
            <p:cNvSpPr/>
            <p:nvPr/>
          </p:nvSpPr>
          <p:spPr>
            <a:xfrm>
              <a:off x="704528" y="260648"/>
              <a:ext cx="5400000" cy="5400000"/>
            </a:xfrm>
            <a:prstGeom prst="pie">
              <a:avLst>
                <a:gd name="adj1" fmla="val 11271646"/>
                <a:gd name="adj2" fmla="val 12252272"/>
              </a:avLst>
            </a:prstGeom>
            <a:solidFill>
              <a:srgbClr val="FF00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25" name="Pie 24"/>
            <p:cNvSpPr/>
            <p:nvPr/>
          </p:nvSpPr>
          <p:spPr>
            <a:xfrm>
              <a:off x="704528" y="260648"/>
              <a:ext cx="5400000" cy="5400000"/>
            </a:xfrm>
            <a:prstGeom prst="pie">
              <a:avLst>
                <a:gd name="adj1" fmla="val 12231333"/>
                <a:gd name="adj2" fmla="val 13142064"/>
              </a:avLst>
            </a:prstGeom>
            <a:solidFill>
              <a:srgbClr val="FF00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26" name="Pie 25"/>
            <p:cNvSpPr/>
            <p:nvPr/>
          </p:nvSpPr>
          <p:spPr>
            <a:xfrm>
              <a:off x="704528" y="260648"/>
              <a:ext cx="5400000" cy="5400000"/>
            </a:xfrm>
            <a:prstGeom prst="pie">
              <a:avLst>
                <a:gd name="adj1" fmla="val 13176573"/>
                <a:gd name="adj2" fmla="val 14176639"/>
              </a:avLst>
            </a:prstGeom>
            <a:solidFill>
              <a:srgbClr val="FF00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27" name="Pie 26"/>
            <p:cNvSpPr/>
            <p:nvPr/>
          </p:nvSpPr>
          <p:spPr>
            <a:xfrm>
              <a:off x="704528" y="260648"/>
              <a:ext cx="5400000" cy="5400000"/>
            </a:xfrm>
            <a:prstGeom prst="pie">
              <a:avLst>
                <a:gd name="adj1" fmla="val 14138811"/>
                <a:gd name="adj2" fmla="val 15142772"/>
              </a:avLst>
            </a:prstGeom>
            <a:solidFill>
              <a:srgbClr val="9900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28" name="Pie 27"/>
            <p:cNvSpPr/>
            <p:nvPr/>
          </p:nvSpPr>
          <p:spPr>
            <a:xfrm>
              <a:off x="704528" y="260648"/>
              <a:ext cx="5400000" cy="5400000"/>
            </a:xfrm>
            <a:prstGeom prst="pie">
              <a:avLst>
                <a:gd name="adj1" fmla="val 15107940"/>
                <a:gd name="adj2" fmla="val 16205348"/>
              </a:avLst>
            </a:prstGeom>
            <a:solidFill>
              <a:schemeClr val="tx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29" name="Pie 28"/>
            <p:cNvSpPr/>
            <p:nvPr/>
          </p:nvSpPr>
          <p:spPr>
            <a:xfrm>
              <a:off x="1597499" y="1148627"/>
              <a:ext cx="3600000" cy="3600000"/>
            </a:xfrm>
            <a:prstGeom prst="pie">
              <a:avLst>
                <a:gd name="adj1" fmla="val 17543982"/>
                <a:gd name="adj2" fmla="val 19115145"/>
              </a:avLst>
            </a:prstGeom>
            <a:solidFill>
              <a:srgbClr val="9933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30" name="Pie 29"/>
            <p:cNvSpPr/>
            <p:nvPr/>
          </p:nvSpPr>
          <p:spPr>
            <a:xfrm>
              <a:off x="1597499" y="1148627"/>
              <a:ext cx="3600000" cy="3600000"/>
            </a:xfrm>
            <a:prstGeom prst="pie">
              <a:avLst>
                <a:gd name="adj1" fmla="val 18923079"/>
                <a:gd name="adj2" fmla="val 20338097"/>
              </a:avLst>
            </a:prstGeom>
            <a:solidFill>
              <a:srgbClr val="99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31" name="Pie 30"/>
            <p:cNvSpPr/>
            <p:nvPr/>
          </p:nvSpPr>
          <p:spPr>
            <a:xfrm>
              <a:off x="1597499" y="1148627"/>
              <a:ext cx="3600000" cy="3600000"/>
            </a:xfrm>
            <a:prstGeom prst="pie">
              <a:avLst>
                <a:gd name="adj1" fmla="val 20288530"/>
                <a:gd name="adj2" fmla="val 154555"/>
              </a:avLst>
            </a:prstGeom>
            <a:solidFill>
              <a:srgbClr val="99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32" name="Pie 31"/>
            <p:cNvSpPr/>
            <p:nvPr/>
          </p:nvSpPr>
          <p:spPr>
            <a:xfrm>
              <a:off x="1597499" y="1148627"/>
              <a:ext cx="3600000" cy="3600000"/>
            </a:xfrm>
            <a:prstGeom prst="pie">
              <a:avLst>
                <a:gd name="adj1" fmla="val 173173"/>
                <a:gd name="adj2" fmla="val 1716380"/>
              </a:avLst>
            </a:prstGeom>
            <a:solidFill>
              <a:srgbClr val="99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33" name="Pie 32"/>
            <p:cNvSpPr/>
            <p:nvPr/>
          </p:nvSpPr>
          <p:spPr>
            <a:xfrm>
              <a:off x="1597499" y="1148627"/>
              <a:ext cx="3600000" cy="3600000"/>
            </a:xfrm>
            <a:prstGeom prst="pie">
              <a:avLst>
                <a:gd name="adj1" fmla="val 4996685"/>
                <a:gd name="adj2" fmla="val 6901226"/>
              </a:avLst>
            </a:prstGeom>
            <a:solidFill>
              <a:srgbClr val="6633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34" name="Pie 33"/>
            <p:cNvSpPr/>
            <p:nvPr/>
          </p:nvSpPr>
          <p:spPr>
            <a:xfrm>
              <a:off x="1597499" y="1148627"/>
              <a:ext cx="3600000" cy="3600000"/>
            </a:xfrm>
            <a:prstGeom prst="pie">
              <a:avLst>
                <a:gd name="adj1" fmla="val 1745195"/>
                <a:gd name="adj2" fmla="val 3365419"/>
              </a:avLst>
            </a:prstGeom>
            <a:solidFill>
              <a:srgbClr val="6633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35" name="Pie 34"/>
            <p:cNvSpPr/>
            <p:nvPr/>
          </p:nvSpPr>
          <p:spPr>
            <a:xfrm>
              <a:off x="1597499" y="1148627"/>
              <a:ext cx="3600000" cy="3600000"/>
            </a:xfrm>
            <a:prstGeom prst="pie">
              <a:avLst>
                <a:gd name="adj1" fmla="val 3357299"/>
                <a:gd name="adj2" fmla="val 4994406"/>
              </a:avLst>
            </a:prstGeom>
            <a:solidFill>
              <a:srgbClr val="6633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36" name="Pie 35"/>
            <p:cNvSpPr/>
            <p:nvPr/>
          </p:nvSpPr>
          <p:spPr>
            <a:xfrm>
              <a:off x="1597499" y="1148627"/>
              <a:ext cx="3600000" cy="3600000"/>
            </a:xfrm>
            <a:prstGeom prst="pie">
              <a:avLst>
                <a:gd name="adj1" fmla="val 15996776"/>
                <a:gd name="adj2" fmla="val 17541351"/>
              </a:avLst>
            </a:prstGeom>
            <a:solidFill>
              <a:srgbClr val="9900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37" name="Pie 36"/>
            <p:cNvSpPr/>
            <p:nvPr/>
          </p:nvSpPr>
          <p:spPr>
            <a:xfrm>
              <a:off x="1597499" y="1148627"/>
              <a:ext cx="3600000" cy="3600000"/>
            </a:xfrm>
            <a:prstGeom prst="pie">
              <a:avLst>
                <a:gd name="adj1" fmla="val 6748021"/>
                <a:gd name="adj2" fmla="val 15993510"/>
              </a:avLst>
            </a:prstGeom>
            <a:solidFill>
              <a:schemeClr val="bg1">
                <a:lumMod val="50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cxnSp>
          <p:nvCxnSpPr>
            <p:cNvPr id="38" name="Straight Arrow Connector 37"/>
            <p:cNvCxnSpPr/>
            <p:nvPr/>
          </p:nvCxnSpPr>
          <p:spPr>
            <a:xfrm rot="10800000" flipV="1">
              <a:off x="3512840" y="548680"/>
              <a:ext cx="432048" cy="36004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4000142" y="771833"/>
              <a:ext cx="432048" cy="216024"/>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H="1">
              <a:off x="4415256" y="1129556"/>
              <a:ext cx="513681" cy="1425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a:off x="4808984" y="1556792"/>
              <a:ext cx="576064" cy="158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5169024" y="1916832"/>
              <a:ext cx="504056" cy="216024"/>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5349044" y="2384884"/>
              <a:ext cx="432048" cy="36004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V="1">
              <a:off x="5421052" y="3032956"/>
              <a:ext cx="432048" cy="36004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5241032" y="3645024"/>
              <a:ext cx="504056" cy="144016"/>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a:off x="4953000" y="4149080"/>
              <a:ext cx="576064" cy="158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6200000" flipV="1">
              <a:off x="4629758" y="4617926"/>
              <a:ext cx="576064" cy="7042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V="1">
              <a:off x="4160912" y="4797152"/>
              <a:ext cx="576064" cy="288032"/>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a:off x="3656856" y="4941167"/>
              <a:ext cx="504056" cy="43204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flipV="1">
              <a:off x="2360712" y="4869160"/>
              <a:ext cx="576064" cy="288032"/>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1784648" y="4581128"/>
              <a:ext cx="504056" cy="36004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316596" y="4113076"/>
              <a:ext cx="648072" cy="144016"/>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a:off x="992560" y="2132856"/>
              <a:ext cx="576064" cy="43204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208584" y="1628800"/>
              <a:ext cx="504056" cy="288032"/>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568624" y="1268760"/>
              <a:ext cx="648072" cy="7200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232920" y="2204864"/>
              <a:ext cx="576064" cy="7200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4376936" y="2636912"/>
              <a:ext cx="648072" cy="14242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376936" y="3140968"/>
              <a:ext cx="576064" cy="216024"/>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4052900" y="3897052"/>
              <a:ext cx="648072" cy="158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6200000" flipH="1">
              <a:off x="3584848" y="4149080"/>
              <a:ext cx="576064" cy="144016"/>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2972780" y="4113076"/>
              <a:ext cx="576064" cy="36004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Pie 61"/>
            <p:cNvSpPr/>
            <p:nvPr/>
          </p:nvSpPr>
          <p:spPr>
            <a:xfrm>
              <a:off x="1593407" y="1143794"/>
              <a:ext cx="3600000" cy="3600000"/>
            </a:xfrm>
            <a:prstGeom prst="pie">
              <a:avLst>
                <a:gd name="adj1" fmla="val 6712492"/>
                <a:gd name="adj2" fmla="val 8252120"/>
              </a:avLst>
            </a:prstGeom>
            <a:solidFill>
              <a:schemeClr val="tx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63" name="Oval 62"/>
            <p:cNvSpPr/>
            <p:nvPr/>
          </p:nvSpPr>
          <p:spPr>
            <a:xfrm>
              <a:off x="2461595" y="2031973"/>
              <a:ext cx="1800000" cy="1800000"/>
            </a:xfrm>
            <a:prstGeom prst="ellipse">
              <a:avLst/>
            </a:prstGeom>
            <a:solidFill>
              <a:schemeClr val="bg1">
                <a:lumMod val="50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grpSp>
      <p:grpSp>
        <p:nvGrpSpPr>
          <p:cNvPr id="64" name="Group 256"/>
          <p:cNvGrpSpPr>
            <a:grpSpLocks/>
          </p:cNvGrpSpPr>
          <p:nvPr/>
        </p:nvGrpSpPr>
        <p:grpSpPr bwMode="auto">
          <a:xfrm>
            <a:off x="5219700" y="1494713"/>
            <a:ext cx="4049713" cy="4049712"/>
            <a:chOff x="704528" y="260648"/>
            <a:chExt cx="5400000" cy="5400000"/>
          </a:xfrm>
        </p:grpSpPr>
        <p:sp>
          <p:nvSpPr>
            <p:cNvPr id="65" name="Pie 64"/>
            <p:cNvSpPr/>
            <p:nvPr/>
          </p:nvSpPr>
          <p:spPr>
            <a:xfrm>
              <a:off x="704528" y="260648"/>
              <a:ext cx="5400000" cy="5400000"/>
            </a:xfrm>
            <a:prstGeom prst="pie">
              <a:avLst>
                <a:gd name="adj1" fmla="val 16191760"/>
                <a:gd name="adj2" fmla="val 17106910"/>
              </a:avLst>
            </a:prstGeom>
            <a:solidFill>
              <a:srgbClr val="99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66" name="Pie 65"/>
            <p:cNvSpPr/>
            <p:nvPr/>
          </p:nvSpPr>
          <p:spPr>
            <a:xfrm>
              <a:off x="704528" y="260648"/>
              <a:ext cx="5400000" cy="5400000"/>
            </a:xfrm>
            <a:prstGeom prst="pie">
              <a:avLst>
                <a:gd name="adj1" fmla="val 17112108"/>
                <a:gd name="adj2" fmla="val 17968450"/>
              </a:avLst>
            </a:prstGeom>
            <a:solidFill>
              <a:srgbClr val="99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67" name="Pie 66"/>
            <p:cNvSpPr/>
            <p:nvPr/>
          </p:nvSpPr>
          <p:spPr>
            <a:xfrm>
              <a:off x="704528" y="260648"/>
              <a:ext cx="5400000" cy="5400000"/>
            </a:xfrm>
            <a:prstGeom prst="pie">
              <a:avLst>
                <a:gd name="adj1" fmla="val 17901683"/>
                <a:gd name="adj2" fmla="val 18822526"/>
              </a:avLst>
            </a:prstGeom>
            <a:solidFill>
              <a:srgbClr val="99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68" name="Pie 67"/>
            <p:cNvSpPr/>
            <p:nvPr/>
          </p:nvSpPr>
          <p:spPr>
            <a:xfrm>
              <a:off x="704528" y="260648"/>
              <a:ext cx="5400000" cy="5400000"/>
            </a:xfrm>
            <a:prstGeom prst="pie">
              <a:avLst>
                <a:gd name="adj1" fmla="val 18712366"/>
                <a:gd name="adj2" fmla="val 19706050"/>
              </a:avLst>
            </a:prstGeom>
            <a:solidFill>
              <a:srgbClr val="66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69" name="Pie 68"/>
            <p:cNvSpPr/>
            <p:nvPr/>
          </p:nvSpPr>
          <p:spPr>
            <a:xfrm>
              <a:off x="704528" y="260648"/>
              <a:ext cx="5400000" cy="5400000"/>
            </a:xfrm>
            <a:prstGeom prst="pie">
              <a:avLst>
                <a:gd name="adj1" fmla="val 21473649"/>
                <a:gd name="adj2" fmla="val 835995"/>
              </a:avLst>
            </a:prstGeom>
            <a:solidFill>
              <a:srgbClr val="0000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70" name="Pie 69"/>
            <p:cNvSpPr/>
            <p:nvPr/>
          </p:nvSpPr>
          <p:spPr>
            <a:xfrm>
              <a:off x="704528" y="260648"/>
              <a:ext cx="5400000" cy="5400000"/>
            </a:xfrm>
            <a:prstGeom prst="pie">
              <a:avLst>
                <a:gd name="adj1" fmla="val 795805"/>
                <a:gd name="adj2" fmla="val 1624295"/>
              </a:avLst>
            </a:prstGeom>
            <a:solidFill>
              <a:srgbClr val="0000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71" name="Pie 70"/>
            <p:cNvSpPr/>
            <p:nvPr/>
          </p:nvSpPr>
          <p:spPr>
            <a:xfrm>
              <a:off x="704528" y="260648"/>
              <a:ext cx="5400000" cy="5400000"/>
            </a:xfrm>
            <a:prstGeom prst="pie">
              <a:avLst>
                <a:gd name="adj1" fmla="val 1612933"/>
                <a:gd name="adj2" fmla="val 2434745"/>
              </a:avLst>
            </a:prstGeom>
            <a:solidFill>
              <a:srgbClr val="0000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72" name="Pie 71"/>
            <p:cNvSpPr/>
            <p:nvPr/>
          </p:nvSpPr>
          <p:spPr>
            <a:xfrm>
              <a:off x="704528" y="260648"/>
              <a:ext cx="5400000" cy="5400000"/>
            </a:xfrm>
            <a:prstGeom prst="pie">
              <a:avLst>
                <a:gd name="adj1" fmla="val 2418758"/>
                <a:gd name="adj2" fmla="val 3288677"/>
              </a:avLst>
            </a:prstGeom>
            <a:solidFill>
              <a:srgbClr val="00FF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73" name="Pie 72"/>
            <p:cNvSpPr/>
            <p:nvPr/>
          </p:nvSpPr>
          <p:spPr>
            <a:xfrm>
              <a:off x="704528" y="260648"/>
              <a:ext cx="5400000" cy="5400000"/>
            </a:xfrm>
            <a:prstGeom prst="pie">
              <a:avLst>
                <a:gd name="adj1" fmla="val 3265803"/>
                <a:gd name="adj2" fmla="val 4184180"/>
              </a:avLst>
            </a:prstGeom>
            <a:solidFill>
              <a:srgbClr val="00FF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74" name="Pie 73"/>
            <p:cNvSpPr/>
            <p:nvPr/>
          </p:nvSpPr>
          <p:spPr>
            <a:xfrm>
              <a:off x="704528" y="260648"/>
              <a:ext cx="5400000" cy="5400000"/>
            </a:xfrm>
            <a:prstGeom prst="pie">
              <a:avLst>
                <a:gd name="adj1" fmla="val 4162040"/>
                <a:gd name="adj2" fmla="val 5137429"/>
              </a:avLst>
            </a:prstGeom>
            <a:solidFill>
              <a:srgbClr val="00FF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75" name="Pie 74"/>
            <p:cNvSpPr/>
            <p:nvPr/>
          </p:nvSpPr>
          <p:spPr>
            <a:xfrm>
              <a:off x="704528" y="260648"/>
              <a:ext cx="5400000" cy="5400000"/>
            </a:xfrm>
            <a:prstGeom prst="pie">
              <a:avLst>
                <a:gd name="adj1" fmla="val 5105941"/>
                <a:gd name="adj2" fmla="val 6100314"/>
              </a:avLst>
            </a:prstGeom>
            <a:solidFill>
              <a:srgbClr val="CCFF33"/>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76" name="Pie 75"/>
            <p:cNvSpPr/>
            <p:nvPr/>
          </p:nvSpPr>
          <p:spPr>
            <a:xfrm>
              <a:off x="704528" y="260648"/>
              <a:ext cx="5400000" cy="5400000"/>
            </a:xfrm>
            <a:prstGeom prst="pie">
              <a:avLst>
                <a:gd name="adj1" fmla="val 6083543"/>
                <a:gd name="adj2" fmla="val 7075987"/>
              </a:avLst>
            </a:prstGeom>
            <a:solidFill>
              <a:srgbClr val="FF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77" name="Pie 76"/>
            <p:cNvSpPr/>
            <p:nvPr/>
          </p:nvSpPr>
          <p:spPr>
            <a:xfrm>
              <a:off x="704528" y="260648"/>
              <a:ext cx="5400000" cy="5400000"/>
            </a:xfrm>
            <a:prstGeom prst="pie">
              <a:avLst>
                <a:gd name="adj1" fmla="val 7070498"/>
                <a:gd name="adj2" fmla="val 8199818"/>
              </a:avLst>
            </a:prstGeom>
            <a:solidFill>
              <a:srgbClr val="FF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78" name="Pie 77"/>
            <p:cNvSpPr/>
            <p:nvPr/>
          </p:nvSpPr>
          <p:spPr>
            <a:xfrm>
              <a:off x="704528" y="260648"/>
              <a:ext cx="5400000" cy="5400000"/>
            </a:xfrm>
            <a:prstGeom prst="pie">
              <a:avLst>
                <a:gd name="adj1" fmla="val 10359365"/>
                <a:gd name="adj2" fmla="val 11307575"/>
              </a:avLst>
            </a:prstGeom>
            <a:solidFill>
              <a:srgbClr val="FF9966"/>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79" name="Pie 78"/>
            <p:cNvSpPr/>
            <p:nvPr/>
          </p:nvSpPr>
          <p:spPr>
            <a:xfrm>
              <a:off x="704528" y="260648"/>
              <a:ext cx="5400000" cy="5400000"/>
            </a:xfrm>
            <a:prstGeom prst="pie">
              <a:avLst>
                <a:gd name="adj1" fmla="val 8197323"/>
                <a:gd name="adj2" fmla="val 9277722"/>
              </a:avLst>
            </a:prstGeom>
            <a:solidFill>
              <a:srgbClr val="FF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80" name="Pie 79"/>
            <p:cNvSpPr/>
            <p:nvPr/>
          </p:nvSpPr>
          <p:spPr>
            <a:xfrm>
              <a:off x="704528" y="260648"/>
              <a:ext cx="5400000" cy="5400000"/>
            </a:xfrm>
            <a:prstGeom prst="pie">
              <a:avLst>
                <a:gd name="adj1" fmla="val 9274625"/>
                <a:gd name="adj2" fmla="val 10359902"/>
              </a:avLst>
            </a:prstGeom>
            <a:solidFill>
              <a:srgbClr val="FF9966"/>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81" name="Pie 80"/>
            <p:cNvSpPr/>
            <p:nvPr/>
          </p:nvSpPr>
          <p:spPr>
            <a:xfrm>
              <a:off x="704528" y="260648"/>
              <a:ext cx="5400000" cy="5400000"/>
            </a:xfrm>
            <a:prstGeom prst="pie">
              <a:avLst>
                <a:gd name="adj1" fmla="val 19650890"/>
                <a:gd name="adj2" fmla="val 20621494"/>
              </a:avLst>
            </a:prstGeom>
            <a:solidFill>
              <a:srgbClr val="66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82" name="Pie 81"/>
            <p:cNvSpPr/>
            <p:nvPr/>
          </p:nvSpPr>
          <p:spPr>
            <a:xfrm>
              <a:off x="704528" y="260648"/>
              <a:ext cx="5400000" cy="5400000"/>
            </a:xfrm>
            <a:prstGeom prst="pie">
              <a:avLst>
                <a:gd name="adj1" fmla="val 20552061"/>
                <a:gd name="adj2" fmla="val 21478281"/>
              </a:avLst>
            </a:prstGeom>
            <a:solidFill>
              <a:srgbClr val="66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83" name="Pie 82"/>
            <p:cNvSpPr/>
            <p:nvPr/>
          </p:nvSpPr>
          <p:spPr>
            <a:xfrm>
              <a:off x="704528" y="260648"/>
              <a:ext cx="5400000" cy="5400000"/>
            </a:xfrm>
            <a:prstGeom prst="pie">
              <a:avLst>
                <a:gd name="adj1" fmla="val 11271646"/>
                <a:gd name="adj2" fmla="val 12252272"/>
              </a:avLst>
            </a:prstGeom>
            <a:solidFill>
              <a:srgbClr val="FF00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84" name="Pie 83"/>
            <p:cNvSpPr/>
            <p:nvPr/>
          </p:nvSpPr>
          <p:spPr>
            <a:xfrm>
              <a:off x="704528" y="260648"/>
              <a:ext cx="5400000" cy="5400000"/>
            </a:xfrm>
            <a:prstGeom prst="pie">
              <a:avLst>
                <a:gd name="adj1" fmla="val 12231333"/>
                <a:gd name="adj2" fmla="val 13142064"/>
              </a:avLst>
            </a:prstGeom>
            <a:solidFill>
              <a:srgbClr val="FF00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85" name="Pie 84"/>
            <p:cNvSpPr/>
            <p:nvPr/>
          </p:nvSpPr>
          <p:spPr>
            <a:xfrm>
              <a:off x="704528" y="260648"/>
              <a:ext cx="5400000" cy="5400000"/>
            </a:xfrm>
            <a:prstGeom prst="pie">
              <a:avLst>
                <a:gd name="adj1" fmla="val 13176573"/>
                <a:gd name="adj2" fmla="val 14176639"/>
              </a:avLst>
            </a:prstGeom>
            <a:solidFill>
              <a:srgbClr val="FF00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86" name="Pie 85"/>
            <p:cNvSpPr/>
            <p:nvPr/>
          </p:nvSpPr>
          <p:spPr>
            <a:xfrm>
              <a:off x="704528" y="260648"/>
              <a:ext cx="5400000" cy="5400000"/>
            </a:xfrm>
            <a:prstGeom prst="pie">
              <a:avLst>
                <a:gd name="adj1" fmla="val 14138811"/>
                <a:gd name="adj2" fmla="val 15142772"/>
              </a:avLst>
            </a:prstGeom>
            <a:solidFill>
              <a:srgbClr val="9900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87" name="Pie 86"/>
            <p:cNvSpPr/>
            <p:nvPr/>
          </p:nvSpPr>
          <p:spPr>
            <a:xfrm>
              <a:off x="704528" y="260648"/>
              <a:ext cx="5400000" cy="5400000"/>
            </a:xfrm>
            <a:prstGeom prst="pie">
              <a:avLst>
                <a:gd name="adj1" fmla="val 15107940"/>
                <a:gd name="adj2" fmla="val 16205348"/>
              </a:avLst>
            </a:prstGeom>
            <a:solidFill>
              <a:schemeClr val="tx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88" name="Pie 87"/>
            <p:cNvSpPr/>
            <p:nvPr/>
          </p:nvSpPr>
          <p:spPr>
            <a:xfrm>
              <a:off x="1597825" y="1147594"/>
              <a:ext cx="3600706" cy="3600707"/>
            </a:xfrm>
            <a:prstGeom prst="pie">
              <a:avLst>
                <a:gd name="adj1" fmla="val 17543982"/>
                <a:gd name="adj2" fmla="val 19115145"/>
              </a:avLst>
            </a:prstGeom>
            <a:solidFill>
              <a:srgbClr val="9933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89" name="Pie 88"/>
            <p:cNvSpPr/>
            <p:nvPr/>
          </p:nvSpPr>
          <p:spPr>
            <a:xfrm>
              <a:off x="1597825" y="1147594"/>
              <a:ext cx="3600706" cy="3600707"/>
            </a:xfrm>
            <a:prstGeom prst="pie">
              <a:avLst>
                <a:gd name="adj1" fmla="val 18923079"/>
                <a:gd name="adj2" fmla="val 20338097"/>
              </a:avLst>
            </a:prstGeom>
            <a:solidFill>
              <a:srgbClr val="99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90" name="Pie 89"/>
            <p:cNvSpPr/>
            <p:nvPr/>
          </p:nvSpPr>
          <p:spPr>
            <a:xfrm>
              <a:off x="1597825" y="1147594"/>
              <a:ext cx="3600706" cy="3600707"/>
            </a:xfrm>
            <a:prstGeom prst="pie">
              <a:avLst>
                <a:gd name="adj1" fmla="val 20288530"/>
                <a:gd name="adj2" fmla="val 154555"/>
              </a:avLst>
            </a:prstGeom>
            <a:solidFill>
              <a:srgbClr val="99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91" name="Pie 90"/>
            <p:cNvSpPr/>
            <p:nvPr/>
          </p:nvSpPr>
          <p:spPr>
            <a:xfrm>
              <a:off x="1597825" y="1147594"/>
              <a:ext cx="3600706" cy="3600707"/>
            </a:xfrm>
            <a:prstGeom prst="pie">
              <a:avLst>
                <a:gd name="adj1" fmla="val 173173"/>
                <a:gd name="adj2" fmla="val 1716380"/>
              </a:avLst>
            </a:prstGeom>
            <a:solidFill>
              <a:srgbClr val="99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92" name="Pie 91"/>
            <p:cNvSpPr/>
            <p:nvPr/>
          </p:nvSpPr>
          <p:spPr>
            <a:xfrm>
              <a:off x="1597825" y="1147594"/>
              <a:ext cx="3600706" cy="3600707"/>
            </a:xfrm>
            <a:prstGeom prst="pie">
              <a:avLst>
                <a:gd name="adj1" fmla="val 4996685"/>
                <a:gd name="adj2" fmla="val 6901226"/>
              </a:avLst>
            </a:prstGeom>
            <a:solidFill>
              <a:srgbClr val="6633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93" name="Pie 92"/>
            <p:cNvSpPr/>
            <p:nvPr/>
          </p:nvSpPr>
          <p:spPr>
            <a:xfrm>
              <a:off x="1597825" y="1147594"/>
              <a:ext cx="3600706" cy="3600707"/>
            </a:xfrm>
            <a:prstGeom prst="pie">
              <a:avLst>
                <a:gd name="adj1" fmla="val 1745195"/>
                <a:gd name="adj2" fmla="val 3365419"/>
              </a:avLst>
            </a:prstGeom>
            <a:solidFill>
              <a:srgbClr val="6633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94" name="Pie 93"/>
            <p:cNvSpPr/>
            <p:nvPr/>
          </p:nvSpPr>
          <p:spPr>
            <a:xfrm>
              <a:off x="1597825" y="1147594"/>
              <a:ext cx="3600706" cy="3600707"/>
            </a:xfrm>
            <a:prstGeom prst="pie">
              <a:avLst>
                <a:gd name="adj1" fmla="val 3357299"/>
                <a:gd name="adj2" fmla="val 4994406"/>
              </a:avLst>
            </a:prstGeom>
            <a:solidFill>
              <a:srgbClr val="6633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95" name="Pie 94"/>
            <p:cNvSpPr/>
            <p:nvPr/>
          </p:nvSpPr>
          <p:spPr>
            <a:xfrm>
              <a:off x="1597825" y="1147594"/>
              <a:ext cx="3600706" cy="3600707"/>
            </a:xfrm>
            <a:prstGeom prst="pie">
              <a:avLst>
                <a:gd name="adj1" fmla="val 15996776"/>
                <a:gd name="adj2" fmla="val 17541351"/>
              </a:avLst>
            </a:prstGeom>
            <a:solidFill>
              <a:srgbClr val="9900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96" name="Pie 95"/>
            <p:cNvSpPr/>
            <p:nvPr/>
          </p:nvSpPr>
          <p:spPr>
            <a:xfrm>
              <a:off x="1597825" y="1147594"/>
              <a:ext cx="3600706" cy="3600707"/>
            </a:xfrm>
            <a:prstGeom prst="pie">
              <a:avLst>
                <a:gd name="adj1" fmla="val 6748021"/>
                <a:gd name="adj2" fmla="val 15993510"/>
              </a:avLst>
            </a:prstGeom>
            <a:solidFill>
              <a:schemeClr val="bg1">
                <a:lumMod val="50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cxnSp>
          <p:nvCxnSpPr>
            <p:cNvPr id="97" name="Straight Arrow Connector 96"/>
            <p:cNvCxnSpPr/>
            <p:nvPr/>
          </p:nvCxnSpPr>
          <p:spPr>
            <a:xfrm rot="10800000" flipV="1">
              <a:off x="3513544" y="548535"/>
              <a:ext cx="431831" cy="359859"/>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3999353" y="771859"/>
              <a:ext cx="433947" cy="215915"/>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6200000" flipH="1">
              <a:off x="4416366" y="1129602"/>
              <a:ext cx="512270" cy="14817"/>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a:off x="4809036" y="1556140"/>
              <a:ext cx="575774" cy="2116"/>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10800000" flipV="1">
              <a:off x="5168895" y="1915999"/>
              <a:ext cx="503802" cy="215915"/>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5347766" y="2384874"/>
              <a:ext cx="433947" cy="359859"/>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16200000" flipV="1">
              <a:off x="5420797" y="3033677"/>
              <a:ext cx="431831" cy="359859"/>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10800000">
              <a:off x="5240867" y="3645438"/>
              <a:ext cx="503802" cy="143944"/>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0800000">
              <a:off x="4952980" y="4149241"/>
              <a:ext cx="575774" cy="2117"/>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6200000" flipV="1">
              <a:off x="4630165" y="4618115"/>
              <a:ext cx="575774" cy="69856"/>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16200000" flipV="1">
              <a:off x="4161290" y="4796987"/>
              <a:ext cx="575774" cy="287887"/>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10800000">
              <a:off x="3657488" y="4940930"/>
              <a:ext cx="503802" cy="431831"/>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10800000" flipV="1">
              <a:off x="2359879" y="4868958"/>
              <a:ext cx="577892" cy="287887"/>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1784104" y="4581071"/>
              <a:ext cx="503802" cy="359859"/>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1316287" y="4113255"/>
              <a:ext cx="647746" cy="143944"/>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16200000" flipH="1">
              <a:off x="991356" y="2132973"/>
              <a:ext cx="577890" cy="431831"/>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1208330" y="1628112"/>
              <a:ext cx="503802" cy="287887"/>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1568189" y="1268253"/>
              <a:ext cx="647746" cy="71972"/>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233262" y="2203886"/>
              <a:ext cx="575774" cy="71972"/>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4377206" y="2637833"/>
              <a:ext cx="647746" cy="141827"/>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4377206" y="3141636"/>
              <a:ext cx="575774" cy="215915"/>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a:off x="4052273" y="3896281"/>
              <a:ext cx="647746" cy="2117"/>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16200000" flipH="1">
              <a:off x="3585516" y="4149241"/>
              <a:ext cx="575774" cy="143944"/>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rot="16200000" flipH="1">
              <a:off x="2973757" y="4113254"/>
              <a:ext cx="575774" cy="359859"/>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1" name="Pie 120"/>
            <p:cNvSpPr/>
            <p:nvPr/>
          </p:nvSpPr>
          <p:spPr>
            <a:xfrm>
              <a:off x="1593591" y="1143360"/>
              <a:ext cx="3600706" cy="3600707"/>
            </a:xfrm>
            <a:prstGeom prst="pie">
              <a:avLst>
                <a:gd name="adj1" fmla="val 6712492"/>
                <a:gd name="adj2" fmla="val 8252120"/>
              </a:avLst>
            </a:prstGeom>
            <a:solidFill>
              <a:schemeClr val="tx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22" name="Oval 121"/>
            <p:cNvSpPr/>
            <p:nvPr/>
          </p:nvSpPr>
          <p:spPr>
            <a:xfrm>
              <a:off x="2461486" y="2032423"/>
              <a:ext cx="1799294" cy="1799295"/>
            </a:xfrm>
            <a:prstGeom prst="ellipse">
              <a:avLst/>
            </a:prstGeom>
            <a:solidFill>
              <a:schemeClr val="bg1">
                <a:lumMod val="50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grpSp>
      <p:grpSp>
        <p:nvGrpSpPr>
          <p:cNvPr id="123" name="Group 121"/>
          <p:cNvGrpSpPr>
            <a:grpSpLocks/>
          </p:cNvGrpSpPr>
          <p:nvPr/>
        </p:nvGrpSpPr>
        <p:grpSpPr bwMode="auto">
          <a:xfrm>
            <a:off x="5219700" y="1504238"/>
            <a:ext cx="4373563" cy="4049712"/>
            <a:chOff x="704528" y="260648"/>
            <a:chExt cx="5832649" cy="5400000"/>
          </a:xfrm>
        </p:grpSpPr>
        <p:sp>
          <p:nvSpPr>
            <p:cNvPr id="124" name="Parallelogram 123"/>
            <p:cNvSpPr/>
            <p:nvPr/>
          </p:nvSpPr>
          <p:spPr>
            <a:xfrm rot="4370311" flipH="1">
              <a:off x="1215876" y="3995723"/>
              <a:ext cx="935633" cy="705000"/>
            </a:xfrm>
            <a:prstGeom prst="parallelogram">
              <a:avLst>
                <a:gd name="adj" fmla="val 2289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cxnSp>
          <p:nvCxnSpPr>
            <p:cNvPr id="125" name="Straight Connector 124"/>
            <p:cNvCxnSpPr/>
            <p:nvPr/>
          </p:nvCxnSpPr>
          <p:spPr>
            <a:xfrm rot="10800000">
              <a:off x="1496329" y="4653043"/>
              <a:ext cx="9357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0800000">
              <a:off x="1784256" y="3890989"/>
              <a:ext cx="7918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0800000">
              <a:off x="1352365" y="4178876"/>
              <a:ext cx="1007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0800000">
              <a:off x="1856238" y="4466763"/>
              <a:ext cx="43189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9" name="Group 93"/>
            <p:cNvGrpSpPr/>
            <p:nvPr/>
          </p:nvGrpSpPr>
          <p:grpSpPr>
            <a:xfrm>
              <a:off x="704528" y="260648"/>
              <a:ext cx="5400000" cy="5400000"/>
              <a:chOff x="704528" y="260648"/>
              <a:chExt cx="5400000" cy="5400000"/>
            </a:xfrm>
            <a:scene3d>
              <a:camera prst="orthographicFront">
                <a:rot lat="0" lon="3600000" rev="0"/>
              </a:camera>
              <a:lightRig rig="threePt" dir="t"/>
            </a:scene3d>
          </p:grpSpPr>
          <p:sp>
            <p:nvSpPr>
              <p:cNvPr id="152" name="Pie 151"/>
              <p:cNvSpPr/>
              <p:nvPr/>
            </p:nvSpPr>
            <p:spPr>
              <a:xfrm>
                <a:off x="704528" y="260648"/>
                <a:ext cx="5400000" cy="5400000"/>
              </a:xfrm>
              <a:prstGeom prst="pie">
                <a:avLst>
                  <a:gd name="adj1" fmla="val 16191760"/>
                  <a:gd name="adj2" fmla="val 17106910"/>
                </a:avLst>
              </a:prstGeom>
              <a:solidFill>
                <a:srgbClr val="99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53" name="Pie 152"/>
              <p:cNvSpPr/>
              <p:nvPr/>
            </p:nvSpPr>
            <p:spPr>
              <a:xfrm>
                <a:off x="704528" y="260648"/>
                <a:ext cx="5400000" cy="5400000"/>
              </a:xfrm>
              <a:prstGeom prst="pie">
                <a:avLst>
                  <a:gd name="adj1" fmla="val 17112108"/>
                  <a:gd name="adj2" fmla="val 17968450"/>
                </a:avLst>
              </a:prstGeom>
              <a:solidFill>
                <a:srgbClr val="99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54" name="Pie 153"/>
              <p:cNvSpPr/>
              <p:nvPr/>
            </p:nvSpPr>
            <p:spPr>
              <a:xfrm>
                <a:off x="704528" y="260648"/>
                <a:ext cx="5400000" cy="5400000"/>
              </a:xfrm>
              <a:prstGeom prst="pie">
                <a:avLst>
                  <a:gd name="adj1" fmla="val 17901683"/>
                  <a:gd name="adj2" fmla="val 18822526"/>
                </a:avLst>
              </a:prstGeom>
              <a:solidFill>
                <a:srgbClr val="99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55" name="Pie 154"/>
              <p:cNvSpPr/>
              <p:nvPr/>
            </p:nvSpPr>
            <p:spPr>
              <a:xfrm>
                <a:off x="704528" y="260648"/>
                <a:ext cx="5400000" cy="5400000"/>
              </a:xfrm>
              <a:prstGeom prst="pie">
                <a:avLst>
                  <a:gd name="adj1" fmla="val 18712366"/>
                  <a:gd name="adj2" fmla="val 19706050"/>
                </a:avLst>
              </a:prstGeom>
              <a:solidFill>
                <a:srgbClr val="66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56" name="Pie 155"/>
              <p:cNvSpPr/>
              <p:nvPr/>
            </p:nvSpPr>
            <p:spPr>
              <a:xfrm>
                <a:off x="704528" y="260648"/>
                <a:ext cx="5400000" cy="5400000"/>
              </a:xfrm>
              <a:prstGeom prst="pie">
                <a:avLst>
                  <a:gd name="adj1" fmla="val 21473649"/>
                  <a:gd name="adj2" fmla="val 835995"/>
                </a:avLst>
              </a:prstGeom>
              <a:solidFill>
                <a:srgbClr val="0000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57" name="Pie 156"/>
              <p:cNvSpPr/>
              <p:nvPr/>
            </p:nvSpPr>
            <p:spPr>
              <a:xfrm>
                <a:off x="704528" y="260648"/>
                <a:ext cx="5400000" cy="5400000"/>
              </a:xfrm>
              <a:prstGeom prst="pie">
                <a:avLst>
                  <a:gd name="adj1" fmla="val 795805"/>
                  <a:gd name="adj2" fmla="val 1624295"/>
                </a:avLst>
              </a:prstGeom>
              <a:solidFill>
                <a:srgbClr val="0000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58" name="Pie 157"/>
              <p:cNvSpPr/>
              <p:nvPr/>
            </p:nvSpPr>
            <p:spPr>
              <a:xfrm>
                <a:off x="704528" y="260648"/>
                <a:ext cx="5400000" cy="5400000"/>
              </a:xfrm>
              <a:prstGeom prst="pie">
                <a:avLst>
                  <a:gd name="adj1" fmla="val 1612933"/>
                  <a:gd name="adj2" fmla="val 2434745"/>
                </a:avLst>
              </a:prstGeom>
              <a:solidFill>
                <a:srgbClr val="0000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59" name="Pie 158"/>
              <p:cNvSpPr/>
              <p:nvPr/>
            </p:nvSpPr>
            <p:spPr>
              <a:xfrm>
                <a:off x="704528" y="260648"/>
                <a:ext cx="5400000" cy="5400000"/>
              </a:xfrm>
              <a:prstGeom prst="pie">
                <a:avLst>
                  <a:gd name="adj1" fmla="val 2418758"/>
                  <a:gd name="adj2" fmla="val 3288677"/>
                </a:avLst>
              </a:prstGeom>
              <a:solidFill>
                <a:srgbClr val="00FF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60" name="Pie 159"/>
              <p:cNvSpPr/>
              <p:nvPr/>
            </p:nvSpPr>
            <p:spPr>
              <a:xfrm>
                <a:off x="704528" y="260648"/>
                <a:ext cx="5400000" cy="5400000"/>
              </a:xfrm>
              <a:prstGeom prst="pie">
                <a:avLst>
                  <a:gd name="adj1" fmla="val 3265803"/>
                  <a:gd name="adj2" fmla="val 4184180"/>
                </a:avLst>
              </a:prstGeom>
              <a:solidFill>
                <a:srgbClr val="00FF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61" name="Pie 160"/>
              <p:cNvSpPr/>
              <p:nvPr/>
            </p:nvSpPr>
            <p:spPr>
              <a:xfrm>
                <a:off x="704528" y="260648"/>
                <a:ext cx="5400000" cy="5400000"/>
              </a:xfrm>
              <a:prstGeom prst="pie">
                <a:avLst>
                  <a:gd name="adj1" fmla="val 4162040"/>
                  <a:gd name="adj2" fmla="val 5137429"/>
                </a:avLst>
              </a:prstGeom>
              <a:solidFill>
                <a:srgbClr val="00FFFF"/>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62" name="Pie 161"/>
              <p:cNvSpPr/>
              <p:nvPr/>
            </p:nvSpPr>
            <p:spPr>
              <a:xfrm>
                <a:off x="704528" y="260648"/>
                <a:ext cx="5400000" cy="5400000"/>
              </a:xfrm>
              <a:prstGeom prst="pie">
                <a:avLst>
                  <a:gd name="adj1" fmla="val 5105941"/>
                  <a:gd name="adj2" fmla="val 6100314"/>
                </a:avLst>
              </a:prstGeom>
              <a:solidFill>
                <a:srgbClr val="CCFF33"/>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63" name="Pie 162"/>
              <p:cNvSpPr/>
              <p:nvPr/>
            </p:nvSpPr>
            <p:spPr>
              <a:xfrm>
                <a:off x="704528" y="260648"/>
                <a:ext cx="5400000" cy="5400000"/>
              </a:xfrm>
              <a:prstGeom prst="pie">
                <a:avLst>
                  <a:gd name="adj1" fmla="val 6083543"/>
                  <a:gd name="adj2" fmla="val 7075987"/>
                </a:avLst>
              </a:prstGeom>
              <a:solidFill>
                <a:srgbClr val="FF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64" name="Pie 163"/>
              <p:cNvSpPr/>
              <p:nvPr/>
            </p:nvSpPr>
            <p:spPr>
              <a:xfrm>
                <a:off x="704528" y="260648"/>
                <a:ext cx="5400000" cy="5400000"/>
              </a:xfrm>
              <a:prstGeom prst="pie">
                <a:avLst>
                  <a:gd name="adj1" fmla="val 7070498"/>
                  <a:gd name="adj2" fmla="val 8199818"/>
                </a:avLst>
              </a:prstGeom>
              <a:solidFill>
                <a:srgbClr val="FF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65" name="Pie 164"/>
              <p:cNvSpPr/>
              <p:nvPr/>
            </p:nvSpPr>
            <p:spPr>
              <a:xfrm>
                <a:off x="704528" y="260648"/>
                <a:ext cx="5400000" cy="5400000"/>
              </a:xfrm>
              <a:prstGeom prst="pie">
                <a:avLst>
                  <a:gd name="adj1" fmla="val 10359365"/>
                  <a:gd name="adj2" fmla="val 11307575"/>
                </a:avLst>
              </a:prstGeom>
              <a:solidFill>
                <a:srgbClr val="FF9966"/>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66" name="Pie 165"/>
              <p:cNvSpPr/>
              <p:nvPr/>
            </p:nvSpPr>
            <p:spPr>
              <a:xfrm>
                <a:off x="704528" y="260648"/>
                <a:ext cx="5400000" cy="5400000"/>
              </a:xfrm>
              <a:prstGeom prst="pie">
                <a:avLst>
                  <a:gd name="adj1" fmla="val 8197323"/>
                  <a:gd name="adj2" fmla="val 9277722"/>
                </a:avLst>
              </a:prstGeom>
              <a:solidFill>
                <a:srgbClr val="FF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67" name="Pie 166"/>
              <p:cNvSpPr/>
              <p:nvPr/>
            </p:nvSpPr>
            <p:spPr>
              <a:xfrm>
                <a:off x="704528" y="260648"/>
                <a:ext cx="5400000" cy="5400000"/>
              </a:xfrm>
              <a:prstGeom prst="pie">
                <a:avLst>
                  <a:gd name="adj1" fmla="val 9274625"/>
                  <a:gd name="adj2" fmla="val 10359902"/>
                </a:avLst>
              </a:prstGeom>
              <a:solidFill>
                <a:srgbClr val="FF9966"/>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68" name="Pie 167"/>
              <p:cNvSpPr/>
              <p:nvPr/>
            </p:nvSpPr>
            <p:spPr>
              <a:xfrm>
                <a:off x="704528" y="260648"/>
                <a:ext cx="5400000" cy="5400000"/>
              </a:xfrm>
              <a:prstGeom prst="pie">
                <a:avLst>
                  <a:gd name="adj1" fmla="val 19650890"/>
                  <a:gd name="adj2" fmla="val 20621494"/>
                </a:avLst>
              </a:prstGeom>
              <a:solidFill>
                <a:srgbClr val="66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69" name="Pie 168"/>
              <p:cNvSpPr/>
              <p:nvPr/>
            </p:nvSpPr>
            <p:spPr>
              <a:xfrm>
                <a:off x="704528" y="260648"/>
                <a:ext cx="5400000" cy="5400000"/>
              </a:xfrm>
              <a:prstGeom prst="pie">
                <a:avLst>
                  <a:gd name="adj1" fmla="val 20552061"/>
                  <a:gd name="adj2" fmla="val 21478281"/>
                </a:avLst>
              </a:prstGeom>
              <a:solidFill>
                <a:srgbClr val="6600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70" name="Pie 169"/>
              <p:cNvSpPr/>
              <p:nvPr/>
            </p:nvSpPr>
            <p:spPr>
              <a:xfrm>
                <a:off x="704528" y="260648"/>
                <a:ext cx="5400000" cy="5400000"/>
              </a:xfrm>
              <a:prstGeom prst="pie">
                <a:avLst>
                  <a:gd name="adj1" fmla="val 11271646"/>
                  <a:gd name="adj2" fmla="val 12252272"/>
                </a:avLst>
              </a:prstGeom>
              <a:solidFill>
                <a:srgbClr val="FF00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71" name="Pie 170"/>
              <p:cNvSpPr/>
              <p:nvPr/>
            </p:nvSpPr>
            <p:spPr>
              <a:xfrm>
                <a:off x="704528" y="260648"/>
                <a:ext cx="5400000" cy="5400000"/>
              </a:xfrm>
              <a:prstGeom prst="pie">
                <a:avLst>
                  <a:gd name="adj1" fmla="val 12231333"/>
                  <a:gd name="adj2" fmla="val 13142064"/>
                </a:avLst>
              </a:prstGeom>
              <a:solidFill>
                <a:srgbClr val="FF00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72" name="Pie 171"/>
              <p:cNvSpPr/>
              <p:nvPr/>
            </p:nvSpPr>
            <p:spPr>
              <a:xfrm>
                <a:off x="704528" y="260648"/>
                <a:ext cx="5400000" cy="5400000"/>
              </a:xfrm>
              <a:prstGeom prst="pie">
                <a:avLst>
                  <a:gd name="adj1" fmla="val 13176573"/>
                  <a:gd name="adj2" fmla="val 14176639"/>
                </a:avLst>
              </a:prstGeom>
              <a:solidFill>
                <a:srgbClr val="FF00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73" name="Pie 172"/>
              <p:cNvSpPr/>
              <p:nvPr/>
            </p:nvSpPr>
            <p:spPr>
              <a:xfrm>
                <a:off x="704528" y="260648"/>
                <a:ext cx="5400000" cy="5400000"/>
              </a:xfrm>
              <a:prstGeom prst="pie">
                <a:avLst>
                  <a:gd name="adj1" fmla="val 14138811"/>
                  <a:gd name="adj2" fmla="val 15142772"/>
                </a:avLst>
              </a:prstGeom>
              <a:solidFill>
                <a:srgbClr val="9900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74" name="Pie 173"/>
              <p:cNvSpPr/>
              <p:nvPr/>
            </p:nvSpPr>
            <p:spPr>
              <a:xfrm>
                <a:off x="704528" y="260648"/>
                <a:ext cx="5400000" cy="5400000"/>
              </a:xfrm>
              <a:prstGeom prst="pie">
                <a:avLst>
                  <a:gd name="adj1" fmla="val 15107940"/>
                  <a:gd name="adj2" fmla="val 16205348"/>
                </a:avLst>
              </a:prstGeom>
              <a:solidFill>
                <a:schemeClr val="tx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75" name="Pie 174"/>
              <p:cNvSpPr/>
              <p:nvPr/>
            </p:nvSpPr>
            <p:spPr>
              <a:xfrm>
                <a:off x="1597499" y="1148627"/>
                <a:ext cx="3600000" cy="3600000"/>
              </a:xfrm>
              <a:prstGeom prst="pie">
                <a:avLst>
                  <a:gd name="adj1" fmla="val 17543982"/>
                  <a:gd name="adj2" fmla="val 19115145"/>
                </a:avLst>
              </a:prstGeom>
              <a:solidFill>
                <a:srgbClr val="9933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76" name="Pie 175"/>
              <p:cNvSpPr/>
              <p:nvPr/>
            </p:nvSpPr>
            <p:spPr>
              <a:xfrm>
                <a:off x="1597499" y="1148627"/>
                <a:ext cx="3600000" cy="3600000"/>
              </a:xfrm>
              <a:prstGeom prst="pie">
                <a:avLst>
                  <a:gd name="adj1" fmla="val 18923079"/>
                  <a:gd name="adj2" fmla="val 20338097"/>
                </a:avLst>
              </a:prstGeom>
              <a:solidFill>
                <a:srgbClr val="99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77" name="Pie 176"/>
              <p:cNvSpPr/>
              <p:nvPr/>
            </p:nvSpPr>
            <p:spPr>
              <a:xfrm>
                <a:off x="1597499" y="1148627"/>
                <a:ext cx="3600000" cy="3600000"/>
              </a:xfrm>
              <a:prstGeom prst="pie">
                <a:avLst>
                  <a:gd name="adj1" fmla="val 20288530"/>
                  <a:gd name="adj2" fmla="val 154555"/>
                </a:avLst>
              </a:prstGeom>
              <a:solidFill>
                <a:srgbClr val="99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78" name="Pie 177"/>
              <p:cNvSpPr/>
              <p:nvPr/>
            </p:nvSpPr>
            <p:spPr>
              <a:xfrm>
                <a:off x="1597499" y="1148627"/>
                <a:ext cx="3600000" cy="3600000"/>
              </a:xfrm>
              <a:prstGeom prst="pie">
                <a:avLst>
                  <a:gd name="adj1" fmla="val 173173"/>
                  <a:gd name="adj2" fmla="val 1716380"/>
                </a:avLst>
              </a:prstGeom>
              <a:solidFill>
                <a:srgbClr val="9966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79" name="Pie 178"/>
              <p:cNvSpPr/>
              <p:nvPr/>
            </p:nvSpPr>
            <p:spPr>
              <a:xfrm>
                <a:off x="1597499" y="1148627"/>
                <a:ext cx="3600000" cy="3600000"/>
              </a:xfrm>
              <a:prstGeom prst="pie">
                <a:avLst>
                  <a:gd name="adj1" fmla="val 4996685"/>
                  <a:gd name="adj2" fmla="val 6901226"/>
                </a:avLst>
              </a:prstGeom>
              <a:solidFill>
                <a:srgbClr val="6633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80" name="Pie 179"/>
              <p:cNvSpPr/>
              <p:nvPr/>
            </p:nvSpPr>
            <p:spPr>
              <a:xfrm>
                <a:off x="1597499" y="1148627"/>
                <a:ext cx="3600000" cy="3600000"/>
              </a:xfrm>
              <a:prstGeom prst="pie">
                <a:avLst>
                  <a:gd name="adj1" fmla="val 1745195"/>
                  <a:gd name="adj2" fmla="val 3365419"/>
                </a:avLst>
              </a:prstGeom>
              <a:solidFill>
                <a:srgbClr val="6633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81" name="Pie 180"/>
              <p:cNvSpPr/>
              <p:nvPr/>
            </p:nvSpPr>
            <p:spPr>
              <a:xfrm>
                <a:off x="1597499" y="1148627"/>
                <a:ext cx="3600000" cy="3600000"/>
              </a:xfrm>
              <a:prstGeom prst="pie">
                <a:avLst>
                  <a:gd name="adj1" fmla="val 3357299"/>
                  <a:gd name="adj2" fmla="val 4994406"/>
                </a:avLst>
              </a:prstGeom>
              <a:solidFill>
                <a:srgbClr val="6633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82" name="Pie 181"/>
              <p:cNvSpPr/>
              <p:nvPr/>
            </p:nvSpPr>
            <p:spPr>
              <a:xfrm>
                <a:off x="1597499" y="1148627"/>
                <a:ext cx="3600000" cy="3600000"/>
              </a:xfrm>
              <a:prstGeom prst="pie">
                <a:avLst>
                  <a:gd name="adj1" fmla="val 15996776"/>
                  <a:gd name="adj2" fmla="val 17541351"/>
                </a:avLst>
              </a:prstGeom>
              <a:solidFill>
                <a:srgbClr val="99000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83" name="Pie 182"/>
              <p:cNvSpPr/>
              <p:nvPr/>
            </p:nvSpPr>
            <p:spPr>
              <a:xfrm>
                <a:off x="1597499" y="1148627"/>
                <a:ext cx="3600000" cy="3600000"/>
              </a:xfrm>
              <a:prstGeom prst="pie">
                <a:avLst>
                  <a:gd name="adj1" fmla="val 6748021"/>
                  <a:gd name="adj2" fmla="val 15993510"/>
                </a:avLst>
              </a:prstGeom>
              <a:solidFill>
                <a:schemeClr val="bg1">
                  <a:lumMod val="50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cxnSp>
            <p:nvCxnSpPr>
              <p:cNvPr id="184" name="Straight Arrow Connector 183"/>
              <p:cNvCxnSpPr/>
              <p:nvPr/>
            </p:nvCxnSpPr>
            <p:spPr>
              <a:xfrm rot="10800000" flipV="1">
                <a:off x="3512840" y="548680"/>
                <a:ext cx="432048" cy="36004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rot="5400000">
                <a:off x="4000142" y="771833"/>
                <a:ext cx="432048" cy="216024"/>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rot="16200000" flipH="1">
                <a:off x="4415256" y="1129556"/>
                <a:ext cx="513681" cy="1425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rot="10800000">
                <a:off x="4808984" y="1556792"/>
                <a:ext cx="576064" cy="158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10800000" flipV="1">
                <a:off x="5169024" y="1916832"/>
                <a:ext cx="504056" cy="216024"/>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5349044" y="2384884"/>
                <a:ext cx="432048" cy="36004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16200000" flipV="1">
                <a:off x="5421052" y="3032956"/>
                <a:ext cx="432048" cy="36004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10800000">
                <a:off x="5241032" y="3645024"/>
                <a:ext cx="504056" cy="144016"/>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rot="10800000">
                <a:off x="4953000" y="4149080"/>
                <a:ext cx="576064" cy="158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rot="16200000" flipV="1">
                <a:off x="4629758" y="4617926"/>
                <a:ext cx="576064" cy="7042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16200000" flipV="1">
                <a:off x="4160912" y="4797152"/>
                <a:ext cx="576064" cy="288032"/>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rot="10800000">
                <a:off x="3656856" y="4941167"/>
                <a:ext cx="504056" cy="43204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rot="10800000" flipV="1">
                <a:off x="2360712" y="4869160"/>
                <a:ext cx="576064" cy="288032"/>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a:off x="1784648" y="4581128"/>
                <a:ext cx="504056" cy="36004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rot="5400000">
                <a:off x="1316596" y="4113076"/>
                <a:ext cx="648072" cy="144016"/>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rot="16200000" flipH="1">
                <a:off x="992560" y="2132856"/>
                <a:ext cx="576064" cy="43204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a:off x="1208584" y="1628800"/>
                <a:ext cx="504056" cy="288032"/>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a:off x="1568624" y="1268760"/>
                <a:ext cx="648072" cy="7200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a:off x="4232920" y="2204864"/>
                <a:ext cx="576064" cy="7200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flipV="1">
                <a:off x="4376936" y="2636912"/>
                <a:ext cx="648072" cy="14242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V="1">
                <a:off x="4376936" y="3140968"/>
                <a:ext cx="576064" cy="216024"/>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5400000">
                <a:off x="4052900" y="3897052"/>
                <a:ext cx="648072" cy="158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16200000" flipH="1">
                <a:off x="3584848" y="4149080"/>
                <a:ext cx="576064" cy="144016"/>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16200000" flipH="1">
                <a:off x="2972780" y="4113076"/>
                <a:ext cx="576064" cy="36004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8" name="Pie 207"/>
              <p:cNvSpPr/>
              <p:nvPr/>
            </p:nvSpPr>
            <p:spPr>
              <a:xfrm>
                <a:off x="1593407" y="1143794"/>
                <a:ext cx="3600000" cy="3600000"/>
              </a:xfrm>
              <a:prstGeom prst="pie">
                <a:avLst>
                  <a:gd name="adj1" fmla="val 6712492"/>
                  <a:gd name="adj2" fmla="val 8252120"/>
                </a:avLst>
              </a:prstGeom>
              <a:solidFill>
                <a:schemeClr val="tx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209" name="Oval 208"/>
              <p:cNvSpPr/>
              <p:nvPr/>
            </p:nvSpPr>
            <p:spPr>
              <a:xfrm>
                <a:off x="2461595" y="2031973"/>
                <a:ext cx="1800000" cy="1800000"/>
              </a:xfrm>
              <a:prstGeom prst="ellipse">
                <a:avLst/>
              </a:prstGeom>
              <a:solidFill>
                <a:schemeClr val="bg1">
                  <a:lumMod val="50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grpSp>
        <p:grpSp>
          <p:nvGrpSpPr>
            <p:cNvPr id="130" name="Group 196"/>
            <p:cNvGrpSpPr>
              <a:grpSpLocks/>
            </p:cNvGrpSpPr>
            <p:nvPr/>
          </p:nvGrpSpPr>
          <p:grpSpPr bwMode="auto">
            <a:xfrm>
              <a:off x="1331192" y="332620"/>
              <a:ext cx="5205984" cy="1944252"/>
              <a:chOff x="1331192" y="332620"/>
              <a:chExt cx="5205984" cy="1944252"/>
            </a:xfrm>
          </p:grpSpPr>
          <p:sp>
            <p:nvSpPr>
              <p:cNvPr id="139" name="Parallelogram 138"/>
              <p:cNvSpPr/>
              <p:nvPr/>
            </p:nvSpPr>
            <p:spPr>
              <a:xfrm rot="4370311" flipH="1">
                <a:off x="1215876" y="970791"/>
                <a:ext cx="935633" cy="705000"/>
              </a:xfrm>
              <a:prstGeom prst="parallelogram">
                <a:avLst>
                  <a:gd name="adj" fmla="val 2289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cxnSp>
            <p:nvCxnSpPr>
              <p:cNvPr id="140" name="Straight Connector 139"/>
              <p:cNvCxnSpPr/>
              <p:nvPr/>
            </p:nvCxnSpPr>
            <p:spPr>
              <a:xfrm rot="10800000">
                <a:off x="1496328" y="1628112"/>
                <a:ext cx="7198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0800000">
                <a:off x="1784256" y="866058"/>
                <a:ext cx="7918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0800000">
                <a:off x="1352364" y="1153945"/>
                <a:ext cx="1007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10800000">
                <a:off x="1856238" y="1441832"/>
                <a:ext cx="4318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0800000" flipV="1">
                <a:off x="2576056" y="866058"/>
                <a:ext cx="32413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a:off x="2648038" y="1628112"/>
                <a:ext cx="2953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flipV="1">
                <a:off x="2792002" y="1441832"/>
                <a:ext cx="3097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0800000">
                <a:off x="2432093" y="1153945"/>
                <a:ext cx="316932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8" name="Group 72"/>
              <p:cNvGrpSpPr>
                <a:grpSpLocks/>
              </p:cNvGrpSpPr>
              <p:nvPr/>
            </p:nvGrpSpPr>
            <p:grpSpPr bwMode="auto">
              <a:xfrm>
                <a:off x="4737630" y="332620"/>
                <a:ext cx="1799546" cy="1944252"/>
                <a:chOff x="4737630" y="188604"/>
                <a:chExt cx="1799546" cy="1944252"/>
              </a:xfrm>
            </p:grpSpPr>
            <p:sp>
              <p:nvSpPr>
                <p:cNvPr id="149" name="Trapezoid 148"/>
                <p:cNvSpPr/>
                <p:nvPr/>
              </p:nvSpPr>
              <p:spPr>
                <a:xfrm rot="16200000">
                  <a:off x="4737766" y="692341"/>
                  <a:ext cx="1943239" cy="935765"/>
                </a:xfrm>
                <a:prstGeom prst="trapezoid">
                  <a:avLst>
                    <a:gd name="adj" fmla="val 56258"/>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50000"/>
                    </a:spcBef>
                    <a:defRPr/>
                  </a:pPr>
                  <a:endParaRPr lang="en-GB"/>
                </a:p>
              </p:txBody>
            </p:sp>
            <p:sp>
              <p:nvSpPr>
                <p:cNvPr id="150" name="Oval 149"/>
                <p:cNvSpPr/>
                <p:nvPr/>
              </p:nvSpPr>
              <p:spPr>
                <a:xfrm>
                  <a:off x="5817096" y="188640"/>
                  <a:ext cx="720080" cy="1944216"/>
                </a:xfrm>
                <a:prstGeom prst="ellipse">
                  <a:avLst/>
                </a:prstGeom>
                <a:gradFill flip="none" rotWithShape="1">
                  <a:gsLst>
                    <a:gs pos="0">
                      <a:schemeClr val="bg1"/>
                    </a:gs>
                    <a:gs pos="53000">
                      <a:srgbClr val="D4DEFF"/>
                    </a:gs>
                    <a:gs pos="83000">
                      <a:srgbClr val="D4DEFF"/>
                    </a:gs>
                    <a:gs pos="100000">
                      <a:srgbClr val="96AB94"/>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sp>
              <p:nvSpPr>
                <p:cNvPr id="151" name="Flowchart: Direct Access Storage 150"/>
                <p:cNvSpPr/>
                <p:nvPr/>
              </p:nvSpPr>
              <p:spPr>
                <a:xfrm>
                  <a:off x="4737630" y="692407"/>
                  <a:ext cx="1007747" cy="935633"/>
                </a:xfrm>
                <a:prstGeom prst="flowChartMagneticDrum">
                  <a:avLst/>
                </a:prstGeom>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50000"/>
                    </a:spcBef>
                    <a:defRPr/>
                  </a:pPr>
                  <a:endParaRPr lang="en-GB"/>
                </a:p>
              </p:txBody>
            </p:sp>
          </p:grpSp>
        </p:grpSp>
        <p:cxnSp>
          <p:nvCxnSpPr>
            <p:cNvPr id="131" name="Straight Connector 130"/>
            <p:cNvCxnSpPr/>
            <p:nvPr/>
          </p:nvCxnSpPr>
          <p:spPr>
            <a:xfrm rot="10800000" flipV="1">
              <a:off x="3439839" y="3890989"/>
              <a:ext cx="28813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0800000">
              <a:off x="3223893" y="4653043"/>
              <a:ext cx="29533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0800000" flipV="1">
              <a:off x="3439839" y="4466763"/>
              <a:ext cx="3097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0800000">
              <a:off x="3223893" y="4178876"/>
              <a:ext cx="316932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5" name="Group 152"/>
            <p:cNvGrpSpPr>
              <a:grpSpLocks/>
            </p:cNvGrpSpPr>
            <p:nvPr/>
          </p:nvGrpSpPr>
          <p:grpSpPr bwMode="auto">
            <a:xfrm>
              <a:off x="4737630" y="3356992"/>
              <a:ext cx="1799546" cy="1944216"/>
              <a:chOff x="4737630" y="188640"/>
              <a:chExt cx="1799546" cy="1944216"/>
            </a:xfrm>
          </p:grpSpPr>
          <p:sp>
            <p:nvSpPr>
              <p:cNvPr id="136" name="Trapezoid 135"/>
              <p:cNvSpPr/>
              <p:nvPr/>
            </p:nvSpPr>
            <p:spPr>
              <a:xfrm rot="16200000">
                <a:off x="4737766" y="692936"/>
                <a:ext cx="1943239" cy="935765"/>
              </a:xfrm>
              <a:prstGeom prst="trapezoid">
                <a:avLst>
                  <a:gd name="adj" fmla="val 56258"/>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50000"/>
                  </a:spcBef>
                  <a:defRPr/>
                </a:pPr>
                <a:endParaRPr lang="en-GB"/>
              </a:p>
            </p:txBody>
          </p:sp>
          <p:sp>
            <p:nvSpPr>
              <p:cNvPr id="137" name="Oval 136"/>
              <p:cNvSpPr/>
              <p:nvPr/>
            </p:nvSpPr>
            <p:spPr>
              <a:xfrm>
                <a:off x="5817096" y="188640"/>
                <a:ext cx="720080" cy="1944216"/>
              </a:xfrm>
              <a:prstGeom prst="ellipse">
                <a:avLst/>
              </a:prstGeom>
              <a:gradFill flip="none" rotWithShape="1">
                <a:gsLst>
                  <a:gs pos="0">
                    <a:schemeClr val="bg1"/>
                  </a:gs>
                  <a:gs pos="53000">
                    <a:srgbClr val="D4DEFF"/>
                  </a:gs>
                  <a:gs pos="83000">
                    <a:srgbClr val="D4DEFF"/>
                  </a:gs>
                  <a:gs pos="100000">
                    <a:srgbClr val="96AB94"/>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sp>
            <p:nvSpPr>
              <p:cNvPr id="138" name="Flowchart: Direct Access Storage 137"/>
              <p:cNvSpPr/>
              <p:nvPr/>
            </p:nvSpPr>
            <p:spPr>
              <a:xfrm>
                <a:off x="4737630" y="693001"/>
                <a:ext cx="1007747" cy="935633"/>
              </a:xfrm>
              <a:prstGeom prst="flowChartMagneticDrum">
                <a:avLst/>
              </a:prstGeom>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50000"/>
                  </a:spcBef>
                  <a:defRPr/>
                </a:pPr>
                <a:endParaRPr lang="en-GB"/>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500"/>
                                        <p:tgtEl>
                                          <p:spTgt spid="64"/>
                                        </p:tgtEl>
                                        <p:attrNameLst>
                                          <p:attrName>ppt_w</p:attrName>
                                        </p:attrNameLst>
                                      </p:cBhvr>
                                      <p:tavLst>
                                        <p:tav tm="0">
                                          <p:val>
                                            <p:strVal val="ppt_w"/>
                                          </p:val>
                                        </p:tav>
                                        <p:tav tm="100000">
                                          <p:val>
                                            <p:strVal val="ppt_w*0.70"/>
                                          </p:val>
                                        </p:tav>
                                      </p:tavLst>
                                    </p:anim>
                                    <p:anim calcmode="lin" valueType="num">
                                      <p:cBhvr>
                                        <p:cTn id="7" dur="500"/>
                                        <p:tgtEl>
                                          <p:spTgt spid="64"/>
                                        </p:tgtEl>
                                        <p:attrNameLst>
                                          <p:attrName>ppt_h</p:attrName>
                                        </p:attrNameLst>
                                      </p:cBhvr>
                                      <p:tavLst>
                                        <p:tav tm="0">
                                          <p:val>
                                            <p:strVal val="ppt_h"/>
                                          </p:val>
                                        </p:tav>
                                        <p:tav tm="100000">
                                          <p:val>
                                            <p:strVal val="ppt_h"/>
                                          </p:val>
                                        </p:tav>
                                      </p:tavLst>
                                    </p:anim>
                                    <p:animEffect transition="out" filter="fade">
                                      <p:cBhvr>
                                        <p:cTn id="8" dur="500"/>
                                        <p:tgtEl>
                                          <p:spTgt spid="64"/>
                                        </p:tgtEl>
                                      </p:cBhvr>
                                    </p:animEffect>
                                    <p:set>
                                      <p:cBhvr>
                                        <p:cTn id="9" dur="1" fill="hold">
                                          <p:stCondLst>
                                            <p:cond delay="499"/>
                                          </p:stCondLst>
                                        </p:cTn>
                                        <p:tgtEl>
                                          <p:spTgt spid="64"/>
                                        </p:tgtEl>
                                        <p:attrNameLst>
                                          <p:attrName>style.visibility</p:attrName>
                                        </p:attrNameLst>
                                      </p:cBhvr>
                                      <p:to>
                                        <p:strVal val="hidden"/>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3MI Channels</a:t>
            </a:r>
            <a:endParaRPr lang="en-GB" dirty="0"/>
          </a:p>
        </p:txBody>
      </p:sp>
      <p:graphicFrame>
        <p:nvGraphicFramePr>
          <p:cNvPr id="4" name="Table 3"/>
          <p:cNvGraphicFramePr>
            <a:graphicFrameLocks noGrp="1"/>
          </p:cNvGraphicFramePr>
          <p:nvPr/>
        </p:nvGraphicFramePr>
        <p:xfrm>
          <a:off x="227013" y="1015288"/>
          <a:ext cx="9460024" cy="5255260"/>
        </p:xfrm>
        <a:graphic>
          <a:graphicData uri="http://schemas.openxmlformats.org/drawingml/2006/table">
            <a:tbl>
              <a:tblPr firstRow="1" bandRow="1">
                <a:tableStyleId>{91EBBBCC-DAD2-459C-BE2E-F6DE35CF9A28}</a:tableStyleId>
              </a:tblPr>
              <a:tblGrid>
                <a:gridCol w="2219253"/>
                <a:gridCol w="1137684"/>
                <a:gridCol w="1169581"/>
                <a:gridCol w="4933506"/>
              </a:tblGrid>
              <a:tr h="370840">
                <a:tc>
                  <a:txBody>
                    <a:bodyPr/>
                    <a:lstStyle/>
                    <a:p>
                      <a:pPr algn="ctr">
                        <a:spcAft>
                          <a:spcPts val="0"/>
                        </a:spcAft>
                      </a:pPr>
                      <a:r>
                        <a:rPr lang="en-GB" sz="1400" b="1" dirty="0">
                          <a:latin typeface="+mn-lt"/>
                          <a:ea typeface="Times New Roman"/>
                          <a:cs typeface="Times New Roman"/>
                        </a:rPr>
                        <a:t>Channel </a:t>
                      </a:r>
                      <a:r>
                        <a:rPr lang="en-GB" sz="1400" b="1" dirty="0" smtClean="0">
                          <a:latin typeface="+mn-lt"/>
                          <a:ea typeface="Times New Roman"/>
                          <a:cs typeface="Times New Roman"/>
                        </a:rPr>
                        <a:t>centre </a:t>
                      </a:r>
                      <a:r>
                        <a:rPr lang="en-GB" sz="1400" b="0" dirty="0" smtClean="0">
                          <a:latin typeface="+mn-lt"/>
                          <a:ea typeface="Times New Roman"/>
                          <a:cs typeface="Times New Roman"/>
                        </a:rPr>
                        <a:t>and width</a:t>
                      </a:r>
                      <a:endParaRPr lang="en-GB" sz="1400" b="0" dirty="0">
                        <a:latin typeface="+mn-lt"/>
                        <a:ea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GB" sz="1400" b="1" dirty="0">
                          <a:latin typeface="+mn-lt"/>
                          <a:ea typeface="Times New Roman"/>
                          <a:cs typeface="Times New Roman"/>
                        </a:rPr>
                        <a:t>Polarisation</a:t>
                      </a:r>
                      <a:endParaRPr lang="en-GB" sz="1400" dirty="0">
                        <a:latin typeface="+mn-lt"/>
                        <a:ea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296"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Times New Roman"/>
                        </a:rPr>
                        <a:t>Optical head</a:t>
                      </a:r>
                      <a:endParaRPr lang="en-GB" sz="1400" dirty="0" smtClean="0">
                        <a:latin typeface="+mn-lt"/>
                        <a:ea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GB" sz="1400" b="1" dirty="0">
                          <a:latin typeface="+mn-lt"/>
                          <a:ea typeface="Times New Roman"/>
                          <a:cs typeface="Times New Roman"/>
                        </a:rPr>
                        <a:t>Primary Use</a:t>
                      </a:r>
                      <a:endParaRPr lang="en-GB" sz="1400" dirty="0">
                        <a:latin typeface="+mn-lt"/>
                        <a:ea typeface="Times New Roman"/>
                        <a:cs typeface="Times New Roman"/>
                      </a:endParaRPr>
                    </a:p>
                  </a:txBody>
                  <a:tcPr marL="0" marR="45085"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Aft>
                          <a:spcPts val="0"/>
                        </a:spcAft>
                      </a:pPr>
                      <a:r>
                        <a:rPr lang="en-GB" sz="1400" b="1" dirty="0">
                          <a:latin typeface="+mn-lt"/>
                          <a:ea typeface="Times New Roman"/>
                          <a:cs typeface="Times New Roman"/>
                        </a:rPr>
                        <a:t>410 </a:t>
                      </a:r>
                      <a:r>
                        <a:rPr lang="en-GB" sz="1400" b="1" dirty="0" smtClean="0">
                          <a:latin typeface="+mn-lt"/>
                          <a:ea typeface="Times New Roman"/>
                          <a:cs typeface="Times New Roman"/>
                        </a:rPr>
                        <a:t>nm </a:t>
                      </a:r>
                      <a:r>
                        <a:rPr lang="en-GB" sz="1400" dirty="0" smtClean="0">
                          <a:latin typeface="+mn-lt"/>
                          <a:ea typeface="Times New Roman"/>
                          <a:cs typeface="Times New Roman"/>
                        </a:rPr>
                        <a:t>20 </a:t>
                      </a:r>
                      <a:r>
                        <a:rPr lang="en-GB" sz="1400" dirty="0">
                          <a:latin typeface="+mn-lt"/>
                          <a:ea typeface="Times New Roman"/>
                          <a:cs typeface="Times New Roman"/>
                        </a:rPr>
                        <a:t>nm </a:t>
                      </a: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99FF"/>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99FF"/>
                    </a:solidFill>
                  </a:tcPr>
                </a:tc>
                <a:tc rowSpan="9">
                  <a:txBody>
                    <a:bodyPr/>
                    <a:lstStyle/>
                    <a:p>
                      <a:pPr algn="ctr">
                        <a:spcAft>
                          <a:spcPts val="0"/>
                        </a:spcAft>
                      </a:pPr>
                      <a:r>
                        <a:rPr lang="en-GB" sz="1400" b="1" dirty="0" smtClean="0">
                          <a:latin typeface="+mn-lt"/>
                          <a:ea typeface="Times New Roman"/>
                          <a:cs typeface="Times New Roman"/>
                        </a:rPr>
                        <a:t>VNIR</a:t>
                      </a:r>
                    </a:p>
                    <a:p>
                      <a:pPr algn="ctr">
                        <a:spcAft>
                          <a:spcPts val="0"/>
                        </a:spcAft>
                      </a:pPr>
                      <a:r>
                        <a:rPr lang="en-GB" sz="1400" b="1" dirty="0" smtClean="0">
                          <a:latin typeface="+mn-lt"/>
                          <a:ea typeface="Times New Roman"/>
                          <a:cs typeface="Times New Roman"/>
                        </a:rPr>
                        <a:t>Optical head</a:t>
                      </a:r>
                    </a:p>
                    <a:p>
                      <a:endParaRPr lang="en-GB" sz="14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Aft>
                          <a:spcPts val="0"/>
                        </a:spcAft>
                      </a:pPr>
                      <a:r>
                        <a:rPr lang="en-GB" sz="1400" dirty="0">
                          <a:latin typeface="+mn-lt"/>
                          <a:ea typeface="Times New Roman"/>
                          <a:cs typeface="Times New Roman"/>
                        </a:rPr>
                        <a:t>Absorbing aerosol and ash cloud </a:t>
                      </a:r>
                      <a:r>
                        <a:rPr lang="en-GB" sz="1400" dirty="0" smtClean="0">
                          <a:latin typeface="+mn-lt"/>
                          <a:ea typeface="Times New Roman"/>
                          <a:cs typeface="Times New Roman"/>
                        </a:rPr>
                        <a:t>monitoring</a:t>
                      </a:r>
                      <a:endParaRPr lang="en-GB" sz="1400" dirty="0">
                        <a:latin typeface="+mn-lt"/>
                        <a:ea typeface="Times New Roman"/>
                        <a:cs typeface="Times New Roman"/>
                      </a:endParaRPr>
                    </a:p>
                  </a:txBody>
                  <a:tcPr marL="0" marR="45085"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Aft>
                          <a:spcPts val="0"/>
                        </a:spcAft>
                      </a:pPr>
                      <a:r>
                        <a:rPr lang="en-GB" sz="1400" b="1" dirty="0">
                          <a:latin typeface="+mn-lt"/>
                          <a:ea typeface="Times New Roman"/>
                          <a:cs typeface="Times New Roman"/>
                        </a:rPr>
                        <a:t>443 </a:t>
                      </a:r>
                      <a:r>
                        <a:rPr lang="en-GB" sz="1400" b="1" dirty="0" smtClean="0">
                          <a:latin typeface="+mn-lt"/>
                          <a:ea typeface="Times New Roman"/>
                          <a:cs typeface="Times New Roman"/>
                        </a:rPr>
                        <a:t>nm </a:t>
                      </a:r>
                      <a:r>
                        <a:rPr lang="en-GB" sz="1400" dirty="0" smtClean="0">
                          <a:latin typeface="+mn-lt"/>
                          <a:ea typeface="Times New Roman"/>
                          <a:cs typeface="Times New Roman"/>
                        </a:rPr>
                        <a:t>20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FF"/>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FF"/>
                    </a:solidFill>
                  </a:tcPr>
                </a:tc>
                <a:tc vMerge="1">
                  <a:txBody>
                    <a:bodyPr/>
                    <a:lstStyle/>
                    <a:p>
                      <a:endParaRPr lang="en-GB" sz="1400" dirty="0"/>
                    </a:p>
                  </a:txBody>
                  <a:tcPr/>
                </a:tc>
                <a:tc>
                  <a:txBody>
                    <a:bodyPr/>
                    <a:lstStyle/>
                    <a:p>
                      <a:pPr>
                        <a:spcAft>
                          <a:spcPts val="0"/>
                        </a:spcAft>
                      </a:pPr>
                      <a:r>
                        <a:rPr lang="en-GB" sz="1400" dirty="0">
                          <a:latin typeface="+mn-lt"/>
                          <a:ea typeface="Times New Roman"/>
                          <a:cs typeface="Times New Roman"/>
                        </a:rPr>
                        <a:t>Aerosols absorption and height </a:t>
                      </a:r>
                      <a:r>
                        <a:rPr lang="en-GB" sz="1400" dirty="0" smtClean="0">
                          <a:latin typeface="+mn-lt"/>
                          <a:ea typeface="Times New Roman"/>
                          <a:cs typeface="Times New Roman"/>
                        </a:rPr>
                        <a:t>indicators </a:t>
                      </a:r>
                      <a:endParaRPr lang="en-GB" sz="1400" dirty="0">
                        <a:latin typeface="+mn-lt"/>
                        <a:ea typeface="Times New Roman"/>
                        <a:cs typeface="Times New Roman"/>
                      </a:endParaRPr>
                    </a:p>
                  </a:txBody>
                  <a:tcPr marL="0" marR="45085"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Aft>
                          <a:spcPts val="0"/>
                        </a:spcAft>
                      </a:pPr>
                      <a:r>
                        <a:rPr lang="en-GB" sz="1400" b="1" dirty="0">
                          <a:latin typeface="+mn-lt"/>
                          <a:ea typeface="Times New Roman"/>
                          <a:cs typeface="Times New Roman"/>
                        </a:rPr>
                        <a:t>490</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20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6FFFF"/>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6FFFF"/>
                    </a:solidFill>
                  </a:tcPr>
                </a:tc>
                <a:tc vMerge="1">
                  <a:txBody>
                    <a:bodyPr/>
                    <a:lstStyle/>
                    <a:p>
                      <a:endParaRPr lang="en-GB" sz="1400" dirty="0"/>
                    </a:p>
                  </a:txBody>
                  <a:tcPr/>
                </a:tc>
                <a:tc>
                  <a:txBody>
                    <a:bodyPr/>
                    <a:lstStyle/>
                    <a:p>
                      <a:pPr>
                        <a:spcAft>
                          <a:spcPts val="0"/>
                        </a:spcAft>
                      </a:pPr>
                      <a:r>
                        <a:rPr lang="en-GB" sz="1400" dirty="0">
                          <a:latin typeface="+mn-lt"/>
                          <a:ea typeface="Times New Roman"/>
                          <a:cs typeface="Times New Roman"/>
                        </a:rPr>
                        <a:t>Aerosol, surface </a:t>
                      </a:r>
                      <a:r>
                        <a:rPr lang="en-GB" sz="1400" dirty="0" err="1">
                          <a:latin typeface="+mn-lt"/>
                          <a:ea typeface="Times New Roman"/>
                          <a:cs typeface="Times New Roman"/>
                        </a:rPr>
                        <a:t>albedo</a:t>
                      </a:r>
                      <a:r>
                        <a:rPr lang="en-GB" sz="1400" dirty="0">
                          <a:latin typeface="+mn-lt"/>
                          <a:ea typeface="Times New Roman"/>
                          <a:cs typeface="Times New Roman"/>
                        </a:rPr>
                        <a:t>, cloud reflectance, cloud optical depth</a:t>
                      </a:r>
                      <a:r>
                        <a:rPr lang="en-GB" sz="1400" b="1" dirty="0">
                          <a:latin typeface="+mn-lt"/>
                          <a:ea typeface="Times New Roman"/>
                          <a:cs typeface="Times New Roman"/>
                        </a:rPr>
                        <a:t> </a:t>
                      </a:r>
                      <a:endParaRPr lang="en-GB" sz="1400" dirty="0">
                        <a:latin typeface="+mn-lt"/>
                        <a:ea typeface="Times New Roman"/>
                        <a:cs typeface="Times New Roman"/>
                      </a:endParaRPr>
                    </a:p>
                  </a:txBody>
                  <a:tcPr marL="0" marR="45085"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Aft>
                          <a:spcPts val="0"/>
                        </a:spcAft>
                      </a:pPr>
                      <a:r>
                        <a:rPr lang="en-GB" sz="1400" b="1" dirty="0">
                          <a:latin typeface="+mn-lt"/>
                          <a:ea typeface="Times New Roman"/>
                          <a:cs typeface="Times New Roman"/>
                        </a:rPr>
                        <a:t>555</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20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6FF66"/>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6FF66"/>
                    </a:solidFill>
                  </a:tcPr>
                </a:tc>
                <a:tc vMerge="1">
                  <a:txBody>
                    <a:bodyPr/>
                    <a:lstStyle/>
                    <a:p>
                      <a:endParaRPr lang="en-GB" sz="1400" dirty="0"/>
                    </a:p>
                  </a:txBody>
                  <a:tcPr/>
                </a:tc>
                <a:tc>
                  <a:txBody>
                    <a:bodyPr/>
                    <a:lstStyle/>
                    <a:p>
                      <a:pPr>
                        <a:spcAft>
                          <a:spcPts val="0"/>
                        </a:spcAft>
                      </a:pPr>
                      <a:r>
                        <a:rPr lang="en-GB" sz="1400" dirty="0">
                          <a:latin typeface="+mn-lt"/>
                          <a:ea typeface="Times New Roman"/>
                          <a:cs typeface="Times New Roman"/>
                        </a:rPr>
                        <a:t>Surface </a:t>
                      </a:r>
                      <a:r>
                        <a:rPr lang="en-GB" sz="1400" dirty="0" err="1">
                          <a:latin typeface="+mn-lt"/>
                          <a:ea typeface="Times New Roman"/>
                          <a:cs typeface="Times New Roman"/>
                        </a:rPr>
                        <a:t>albedo</a:t>
                      </a:r>
                      <a:r>
                        <a:rPr lang="en-GB" sz="1400" b="1" dirty="0">
                          <a:latin typeface="+mn-lt"/>
                          <a:ea typeface="Times New Roman"/>
                          <a:cs typeface="Times New Roman"/>
                        </a:rPr>
                        <a:t> </a:t>
                      </a:r>
                      <a:endParaRPr lang="en-GB" sz="1400" dirty="0">
                        <a:latin typeface="+mn-lt"/>
                        <a:ea typeface="Times New Roman"/>
                        <a:cs typeface="Times New Roman"/>
                      </a:endParaRPr>
                    </a:p>
                  </a:txBody>
                  <a:tcPr marL="0" marR="45085"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Aft>
                          <a:spcPts val="0"/>
                        </a:spcAft>
                      </a:pPr>
                      <a:r>
                        <a:rPr lang="en-GB" sz="1400" b="1" dirty="0">
                          <a:latin typeface="+mn-lt"/>
                          <a:ea typeface="Times New Roman"/>
                          <a:cs typeface="Times New Roman"/>
                        </a:rPr>
                        <a:t>670</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20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vMerge="1">
                  <a:txBody>
                    <a:bodyPr/>
                    <a:lstStyle/>
                    <a:p>
                      <a:endParaRPr lang="en-GB" sz="1400" dirty="0"/>
                    </a:p>
                  </a:txBody>
                  <a:tcPr/>
                </a:tc>
                <a:tc>
                  <a:txBody>
                    <a:bodyPr/>
                    <a:lstStyle/>
                    <a:p>
                      <a:pPr>
                        <a:spcAft>
                          <a:spcPts val="0"/>
                        </a:spcAft>
                      </a:pPr>
                      <a:r>
                        <a:rPr lang="en-GB" sz="1400" dirty="0">
                          <a:latin typeface="+mn-lt"/>
                          <a:ea typeface="Times New Roman"/>
                          <a:cs typeface="Times New Roman"/>
                        </a:rPr>
                        <a:t>Aerosols properties</a:t>
                      </a:r>
                      <a:r>
                        <a:rPr lang="en-GB" sz="1400" b="1" dirty="0">
                          <a:latin typeface="+mn-lt"/>
                          <a:ea typeface="Times New Roman"/>
                          <a:cs typeface="Times New Roman"/>
                        </a:rPr>
                        <a:t> </a:t>
                      </a:r>
                      <a:endParaRPr lang="en-GB" sz="1400" dirty="0">
                        <a:latin typeface="+mn-lt"/>
                        <a:ea typeface="Times New Roman"/>
                        <a:cs typeface="Times New Roman"/>
                      </a:endParaRPr>
                    </a:p>
                  </a:txBody>
                  <a:tcPr marL="0" marR="45085"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Aft>
                          <a:spcPts val="0"/>
                        </a:spcAft>
                      </a:pPr>
                      <a:r>
                        <a:rPr lang="en-GB" sz="1400" b="1" dirty="0">
                          <a:latin typeface="+mn-lt"/>
                          <a:ea typeface="Times New Roman"/>
                          <a:cs typeface="Times New Roman"/>
                        </a:rPr>
                        <a:t>763</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10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en-GB" sz="1400" b="1" dirty="0">
                          <a:latin typeface="+mn-lt"/>
                          <a:ea typeface="Times New Roman"/>
                          <a:cs typeface="Times New Roman"/>
                        </a:rPr>
                        <a:t>No</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99"/>
                    </a:solidFill>
                  </a:tcPr>
                </a:tc>
                <a:tc vMerge="1">
                  <a:txBody>
                    <a:bodyPr/>
                    <a:lstStyle/>
                    <a:p>
                      <a:endParaRPr lang="en-GB" sz="1400" dirty="0"/>
                    </a:p>
                  </a:txBody>
                  <a:tcPr/>
                </a:tc>
                <a:tc>
                  <a:txBody>
                    <a:bodyPr/>
                    <a:lstStyle/>
                    <a:p>
                      <a:pPr>
                        <a:spcAft>
                          <a:spcPts val="0"/>
                        </a:spcAft>
                      </a:pPr>
                      <a:r>
                        <a:rPr lang="en-GB" sz="1400" dirty="0">
                          <a:latin typeface="+mn-lt"/>
                          <a:ea typeface="Times New Roman"/>
                          <a:cs typeface="Times New Roman"/>
                        </a:rPr>
                        <a:t>Cloud and aerosols height</a:t>
                      </a:r>
                      <a:r>
                        <a:rPr lang="en-GB" sz="1400" b="1" dirty="0">
                          <a:latin typeface="+mn-lt"/>
                          <a:ea typeface="Times New Roman"/>
                          <a:cs typeface="Times New Roman"/>
                        </a:rPr>
                        <a:t> </a:t>
                      </a:r>
                      <a:endParaRPr lang="en-GB" sz="1400" dirty="0">
                        <a:latin typeface="+mn-lt"/>
                        <a:ea typeface="Times New Roman"/>
                        <a:cs typeface="Times New Roman"/>
                      </a:endParaRPr>
                    </a:p>
                  </a:txBody>
                  <a:tcPr marL="0" marR="45085"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Aft>
                          <a:spcPts val="0"/>
                        </a:spcAft>
                      </a:pPr>
                      <a:r>
                        <a:rPr lang="en-GB" sz="1400" b="1" dirty="0">
                          <a:latin typeface="+mn-lt"/>
                          <a:ea typeface="Times New Roman"/>
                          <a:cs typeface="Times New Roman"/>
                        </a:rPr>
                        <a:t>754</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20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en-GB" sz="1400" b="1" dirty="0">
                          <a:latin typeface="+mn-lt"/>
                          <a:ea typeface="Times New Roman"/>
                          <a:cs typeface="Times New Roman"/>
                        </a:rPr>
                        <a:t>No</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99"/>
                    </a:solidFill>
                  </a:tcPr>
                </a:tc>
                <a:tc vMerge="1">
                  <a:txBody>
                    <a:bodyPr/>
                    <a:lstStyle/>
                    <a:p>
                      <a:endParaRPr lang="en-GB" sz="1400" dirty="0"/>
                    </a:p>
                  </a:txBody>
                  <a:tcPr/>
                </a:tc>
                <a:tc>
                  <a:txBody>
                    <a:bodyPr/>
                    <a:lstStyle/>
                    <a:p>
                      <a:pPr>
                        <a:spcAft>
                          <a:spcPts val="0"/>
                        </a:spcAft>
                      </a:pPr>
                      <a:r>
                        <a:rPr lang="en-GB" sz="1400" dirty="0">
                          <a:latin typeface="+mn-lt"/>
                          <a:ea typeface="Times New Roman"/>
                          <a:cs typeface="Times New Roman"/>
                        </a:rPr>
                        <a:t>Cloud and aerosols height</a:t>
                      </a:r>
                    </a:p>
                  </a:txBody>
                  <a:tcPr marL="0" marR="45085"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Aft>
                          <a:spcPts val="0"/>
                        </a:spcAft>
                      </a:pPr>
                      <a:r>
                        <a:rPr lang="en-GB" sz="1400" b="1" dirty="0">
                          <a:latin typeface="+mn-lt"/>
                          <a:ea typeface="Times New Roman"/>
                          <a:cs typeface="Times New Roman"/>
                        </a:rPr>
                        <a:t>865</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40 </a:t>
                      </a:r>
                      <a:r>
                        <a:rPr lang="en-GB" sz="1400" dirty="0">
                          <a:latin typeface="+mn-lt"/>
                          <a:ea typeface="Times New Roman"/>
                          <a:cs typeface="Times New Roman"/>
                        </a:rPr>
                        <a:t>nm</a:t>
                      </a: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6699"/>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6699"/>
                    </a:solidFill>
                  </a:tcPr>
                </a:tc>
                <a:tc vMerge="1">
                  <a:txBody>
                    <a:bodyPr/>
                    <a:lstStyle/>
                    <a:p>
                      <a:endParaRPr lang="en-GB" sz="1400" dirty="0"/>
                    </a:p>
                  </a:txBody>
                  <a:tcPr/>
                </a:tc>
                <a:tc>
                  <a:txBody>
                    <a:bodyPr/>
                    <a:lstStyle/>
                    <a:p>
                      <a:pPr>
                        <a:spcAft>
                          <a:spcPts val="0"/>
                        </a:spcAft>
                      </a:pPr>
                      <a:r>
                        <a:rPr lang="en-GB" sz="1400" dirty="0">
                          <a:latin typeface="+mn-lt"/>
                          <a:ea typeface="Times New Roman"/>
                          <a:cs typeface="Times New Roman"/>
                        </a:rPr>
                        <a:t>Vegetation, aerosol, clouds, surface features</a:t>
                      </a:r>
                    </a:p>
                  </a:txBody>
                  <a:tcPr marL="0" marR="45085"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Aft>
                          <a:spcPts val="0"/>
                        </a:spcAft>
                      </a:pPr>
                      <a:r>
                        <a:rPr lang="en-GB" sz="1400" b="1" dirty="0">
                          <a:latin typeface="+mn-lt"/>
                          <a:ea typeface="Times New Roman"/>
                          <a:cs typeface="Times New Roman"/>
                        </a:rPr>
                        <a:t>910 nm </a:t>
                      </a:r>
                      <a:r>
                        <a:rPr lang="en-GB" sz="1400" b="1" dirty="0" smtClean="0">
                          <a:latin typeface="+mn-lt"/>
                          <a:ea typeface="Times New Roman"/>
                          <a:cs typeface="Times New Roman"/>
                        </a:rPr>
                        <a:t>VNIR </a:t>
                      </a:r>
                      <a:r>
                        <a:rPr lang="en-GB" sz="1400" dirty="0" smtClean="0">
                          <a:latin typeface="+mn-lt"/>
                          <a:ea typeface="Times New Roman"/>
                          <a:cs typeface="Times New Roman"/>
                        </a:rPr>
                        <a:t>20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3300"/>
                    </a:solidFill>
                  </a:tcPr>
                </a:tc>
                <a:tc>
                  <a:txBody>
                    <a:bodyPr/>
                    <a:lstStyle/>
                    <a:p>
                      <a:pPr algn="ctr">
                        <a:spcAft>
                          <a:spcPts val="0"/>
                        </a:spcAft>
                      </a:pPr>
                      <a:r>
                        <a:rPr lang="en-GB" sz="1400" b="1" dirty="0">
                          <a:latin typeface="+mn-lt"/>
                          <a:ea typeface="Times New Roman"/>
                          <a:cs typeface="Times New Roman"/>
                        </a:rPr>
                        <a:t>No</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3300"/>
                    </a:solidFill>
                  </a:tcPr>
                </a:tc>
                <a:tc vMerge="1">
                  <a:txBody>
                    <a:bodyPr/>
                    <a:lstStyle/>
                    <a:p>
                      <a:endParaRPr lang="en-GB" sz="1400" dirty="0"/>
                    </a:p>
                  </a:txBody>
                  <a:tcPr/>
                </a:tc>
                <a:tc>
                  <a:txBody>
                    <a:bodyPr/>
                    <a:lstStyle/>
                    <a:p>
                      <a:pPr>
                        <a:spcAft>
                          <a:spcPts val="0"/>
                        </a:spcAft>
                      </a:pPr>
                      <a:r>
                        <a:rPr lang="en-GB" sz="1400" dirty="0">
                          <a:latin typeface="+mn-lt"/>
                          <a:ea typeface="Times New Roman"/>
                          <a:cs typeface="Times New Roman"/>
                        </a:rPr>
                        <a:t>Water vapour , atmospheric correction</a:t>
                      </a:r>
                    </a:p>
                  </a:txBody>
                  <a:tcPr marL="0" marR="45085"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Aft>
                          <a:spcPts val="0"/>
                        </a:spcAft>
                      </a:pPr>
                      <a:r>
                        <a:rPr lang="en-GB" sz="1400" b="1" dirty="0">
                          <a:latin typeface="+mn-lt"/>
                          <a:ea typeface="Times New Roman"/>
                          <a:cs typeface="Times New Roman"/>
                        </a:rPr>
                        <a:t>910 nm </a:t>
                      </a:r>
                      <a:r>
                        <a:rPr lang="en-GB" sz="1400" b="1" dirty="0" smtClean="0">
                          <a:latin typeface="+mn-lt"/>
                          <a:ea typeface="Times New Roman"/>
                          <a:cs typeface="Times New Roman"/>
                        </a:rPr>
                        <a:t>SWIR </a:t>
                      </a:r>
                      <a:r>
                        <a:rPr lang="en-GB" sz="1400" dirty="0" smtClean="0">
                          <a:latin typeface="+mn-lt"/>
                          <a:ea typeface="Times New Roman"/>
                          <a:cs typeface="Times New Roman"/>
                        </a:rPr>
                        <a:t>20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3300"/>
                    </a:solidFill>
                  </a:tcPr>
                </a:tc>
                <a:tc>
                  <a:txBody>
                    <a:bodyPr/>
                    <a:lstStyle/>
                    <a:p>
                      <a:pPr algn="ctr">
                        <a:spcAft>
                          <a:spcPts val="0"/>
                        </a:spcAft>
                      </a:pPr>
                      <a:r>
                        <a:rPr lang="en-GB" sz="1400" b="1" dirty="0">
                          <a:latin typeface="+mn-lt"/>
                          <a:ea typeface="Times New Roman"/>
                          <a:cs typeface="Times New Roman"/>
                        </a:rPr>
                        <a:t>No</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3300"/>
                    </a:solidFill>
                  </a:tcPr>
                </a:tc>
                <a:tc rowSpan="4">
                  <a:txBody>
                    <a:bodyPr/>
                    <a:lstStyle/>
                    <a:p>
                      <a:pPr algn="ctr">
                        <a:spcAft>
                          <a:spcPts val="0"/>
                        </a:spcAft>
                      </a:pPr>
                      <a:r>
                        <a:rPr lang="en-GB" sz="1400" b="1" dirty="0" smtClean="0">
                          <a:latin typeface="+mn-lt"/>
                          <a:ea typeface="Times New Roman"/>
                          <a:cs typeface="Times New Roman"/>
                        </a:rPr>
                        <a:t>SWIR</a:t>
                      </a:r>
                    </a:p>
                    <a:p>
                      <a:pPr algn="ctr">
                        <a:spcAft>
                          <a:spcPts val="0"/>
                        </a:spcAft>
                      </a:pPr>
                      <a:r>
                        <a:rPr lang="en-GB" sz="1400" b="1" dirty="0" smtClean="0">
                          <a:latin typeface="+mn-lt"/>
                          <a:ea typeface="Times New Roman"/>
                          <a:cs typeface="Times New Roman"/>
                        </a:rPr>
                        <a:t>Optical head</a:t>
                      </a:r>
                    </a:p>
                    <a:p>
                      <a:endParaRPr lang="en-GB" sz="14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spcAft>
                          <a:spcPts val="0"/>
                        </a:spcAft>
                      </a:pPr>
                      <a:r>
                        <a:rPr lang="en-GB" sz="1400" dirty="0">
                          <a:latin typeface="+mn-lt"/>
                          <a:ea typeface="Times New Roman"/>
                          <a:cs typeface="Times New Roman"/>
                        </a:rPr>
                        <a:t>Water vapour , atmospheric correction</a:t>
                      </a:r>
                    </a:p>
                  </a:txBody>
                  <a:tcPr marL="0" marR="45085"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Aft>
                          <a:spcPts val="0"/>
                        </a:spcAft>
                      </a:pPr>
                      <a:r>
                        <a:rPr lang="en-GB" sz="1400" b="1" dirty="0">
                          <a:latin typeface="+mn-lt"/>
                          <a:ea typeface="Times New Roman"/>
                          <a:cs typeface="Times New Roman"/>
                        </a:rPr>
                        <a:t>1370</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40 </a:t>
                      </a:r>
                      <a:r>
                        <a:rPr lang="en-GB" sz="1400" dirty="0">
                          <a:latin typeface="+mn-lt"/>
                          <a:ea typeface="Times New Roman"/>
                          <a:cs typeface="Times New Roman"/>
                        </a:rPr>
                        <a:t>nm</a:t>
                      </a: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GB" sz="1400" dirty="0"/>
                    </a:p>
                  </a:txBody>
                  <a:tcPr/>
                </a:tc>
                <a:tc>
                  <a:txBody>
                    <a:bodyPr/>
                    <a:lstStyle/>
                    <a:p>
                      <a:pPr>
                        <a:spcAft>
                          <a:spcPts val="0"/>
                        </a:spcAft>
                      </a:pPr>
                      <a:r>
                        <a:rPr lang="en-GB" sz="1400" dirty="0">
                          <a:latin typeface="+mn-lt"/>
                          <a:ea typeface="Times New Roman"/>
                          <a:cs typeface="Times New Roman"/>
                        </a:rPr>
                        <a:t>Cirrus clouds, water vapour imagery</a:t>
                      </a:r>
                    </a:p>
                  </a:txBody>
                  <a:tcPr marL="0" marR="45085"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Aft>
                          <a:spcPts val="0"/>
                        </a:spcAft>
                      </a:pPr>
                      <a:r>
                        <a:rPr lang="en-GB" sz="1400" b="1" dirty="0">
                          <a:latin typeface="+mn-lt"/>
                          <a:ea typeface="Times New Roman"/>
                          <a:cs typeface="Times New Roman"/>
                        </a:rPr>
                        <a:t>1650</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40 </a:t>
                      </a:r>
                      <a:r>
                        <a:rPr lang="en-GB" sz="1400" dirty="0">
                          <a:latin typeface="+mn-lt"/>
                          <a:ea typeface="Times New Roman"/>
                          <a:cs typeface="Times New Roman"/>
                        </a:rPr>
                        <a:t>nm</a:t>
                      </a:r>
                      <a:r>
                        <a:rPr lang="en-GB" sz="1400" b="1" dirty="0">
                          <a:latin typeface="+mn-lt"/>
                          <a:ea typeface="Times New Roman"/>
                          <a:cs typeface="Times New Roman"/>
                        </a:rPr>
                        <a:t> </a:t>
                      </a:r>
                      <a:endParaRPr lang="en-GB" sz="1400" dirty="0">
                        <a:latin typeface="+mn-lt"/>
                        <a:ea typeface="Times New Roman"/>
                        <a:cs typeface="Times New Roman"/>
                      </a:endParaRP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endParaRPr lang="en-GB" sz="1400" dirty="0"/>
                    </a:p>
                  </a:txBody>
                  <a:tcPr/>
                </a:tc>
                <a:tc>
                  <a:txBody>
                    <a:bodyPr/>
                    <a:lstStyle/>
                    <a:p>
                      <a:pPr>
                        <a:spcAft>
                          <a:spcPts val="0"/>
                        </a:spcAft>
                      </a:pPr>
                      <a:r>
                        <a:rPr lang="en-GB" sz="1400" dirty="0">
                          <a:latin typeface="+mn-lt"/>
                          <a:ea typeface="Times New Roman"/>
                          <a:cs typeface="Times New Roman"/>
                        </a:rPr>
                        <a:t>Ground characterisation for aerosol inversion</a:t>
                      </a:r>
                      <a:r>
                        <a:rPr lang="en-GB" sz="1400" b="1" dirty="0">
                          <a:latin typeface="+mn-lt"/>
                          <a:ea typeface="Times New Roman"/>
                          <a:cs typeface="Times New Roman"/>
                        </a:rPr>
                        <a:t> </a:t>
                      </a:r>
                      <a:endParaRPr lang="en-GB" sz="1400" dirty="0">
                        <a:latin typeface="+mn-lt"/>
                        <a:ea typeface="Times New Roman"/>
                        <a:cs typeface="Times New Roman"/>
                      </a:endParaRPr>
                    </a:p>
                  </a:txBody>
                  <a:tcPr marL="0" marR="45085"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spcAft>
                          <a:spcPts val="0"/>
                        </a:spcAft>
                      </a:pPr>
                      <a:r>
                        <a:rPr lang="en-GB" sz="1400" b="1" dirty="0">
                          <a:latin typeface="+mn-lt"/>
                          <a:ea typeface="Times New Roman"/>
                          <a:cs typeface="Times New Roman"/>
                        </a:rPr>
                        <a:t>2130</a:t>
                      </a:r>
                      <a:r>
                        <a:rPr lang="en-GB" sz="1400" dirty="0">
                          <a:latin typeface="+mn-lt"/>
                          <a:ea typeface="Times New Roman"/>
                          <a:cs typeface="Times New Roman"/>
                        </a:rPr>
                        <a:t> </a:t>
                      </a:r>
                      <a:r>
                        <a:rPr lang="en-GB" sz="1400" b="1" dirty="0" smtClean="0">
                          <a:latin typeface="+mn-lt"/>
                          <a:ea typeface="Times New Roman"/>
                          <a:cs typeface="Times New Roman"/>
                        </a:rPr>
                        <a:t>nm </a:t>
                      </a:r>
                      <a:r>
                        <a:rPr lang="en-GB" sz="1400" dirty="0" smtClean="0">
                          <a:latin typeface="+mn-lt"/>
                          <a:ea typeface="Times New Roman"/>
                          <a:cs typeface="Times New Roman"/>
                        </a:rPr>
                        <a:t>40 </a:t>
                      </a:r>
                      <a:r>
                        <a:rPr lang="en-GB" sz="1400" dirty="0">
                          <a:latin typeface="+mn-lt"/>
                          <a:ea typeface="Times New Roman"/>
                          <a:cs typeface="Times New Roman"/>
                        </a:rPr>
                        <a:t>nm</a:t>
                      </a:r>
                    </a:p>
                  </a:txBody>
                  <a:tcPr marL="18000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400" b="1" dirty="0">
                          <a:latin typeface="+mn-lt"/>
                          <a:ea typeface="Times New Roman"/>
                          <a:cs typeface="Times New Roman"/>
                        </a:rPr>
                        <a:t>Yes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GB" sz="1400" dirty="0"/>
                    </a:p>
                  </a:txBody>
                  <a:tcPr/>
                </a:tc>
                <a:tc>
                  <a:txBody>
                    <a:bodyPr/>
                    <a:lstStyle/>
                    <a:p>
                      <a:pPr>
                        <a:spcAft>
                          <a:spcPts val="0"/>
                        </a:spcAft>
                      </a:pPr>
                      <a:r>
                        <a:rPr lang="en-GB" sz="1400" dirty="0">
                          <a:latin typeface="+mn-lt"/>
                          <a:ea typeface="Times New Roman"/>
                          <a:cs typeface="Times New Roman"/>
                        </a:rPr>
                        <a:t>Ground characterisation for aerosol inversion, </a:t>
                      </a:r>
                      <a:endParaRPr lang="en-GB" sz="1400" dirty="0" smtClean="0">
                        <a:latin typeface="+mn-lt"/>
                        <a:ea typeface="Times New Roman"/>
                        <a:cs typeface="Times New Roman"/>
                      </a:endParaRPr>
                    </a:p>
                    <a:p>
                      <a:pPr>
                        <a:spcAft>
                          <a:spcPts val="0"/>
                        </a:spcAft>
                      </a:pPr>
                      <a:r>
                        <a:rPr lang="en-GB" sz="1400" dirty="0" smtClean="0">
                          <a:latin typeface="+mn-lt"/>
                          <a:ea typeface="Times New Roman"/>
                          <a:cs typeface="Times New Roman"/>
                        </a:rPr>
                        <a:t>Cloud </a:t>
                      </a:r>
                      <a:r>
                        <a:rPr lang="en-GB" sz="1400" dirty="0">
                          <a:latin typeface="+mn-lt"/>
                          <a:ea typeface="Times New Roman"/>
                          <a:cs typeface="Times New Roman"/>
                        </a:rPr>
                        <a:t>microphysics at cloud top, Vegetation, fire (effects) </a:t>
                      </a:r>
                    </a:p>
                  </a:txBody>
                  <a:tcPr marL="0" marR="45085"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3MI Acquisition</a:t>
            </a:r>
            <a:endParaRPr lang="en-GB" dirty="0"/>
          </a:p>
        </p:txBody>
      </p:sp>
      <p:cxnSp>
        <p:nvCxnSpPr>
          <p:cNvPr id="4" name="Straight Arrow Connector 3"/>
          <p:cNvCxnSpPr/>
          <p:nvPr/>
        </p:nvCxnSpPr>
        <p:spPr>
          <a:xfrm>
            <a:off x="776288" y="2992438"/>
            <a:ext cx="8280400" cy="1587"/>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684713" y="5586413"/>
            <a:ext cx="574675"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eaLnBrk="0" hangingPunct="0">
              <a:spcBef>
                <a:spcPct val="50000"/>
              </a:spcBef>
              <a:defRPr/>
            </a:pPr>
            <a:endParaRPr lang="en-GB"/>
          </a:p>
        </p:txBody>
      </p:sp>
      <p:grpSp>
        <p:nvGrpSpPr>
          <p:cNvPr id="6" name="Group 5"/>
          <p:cNvGrpSpPr>
            <a:grpSpLocks/>
          </p:cNvGrpSpPr>
          <p:nvPr/>
        </p:nvGrpSpPr>
        <p:grpSpPr bwMode="auto">
          <a:xfrm>
            <a:off x="212725" y="2130425"/>
            <a:ext cx="5033964" cy="3602038"/>
            <a:chOff x="213808" y="1124744"/>
            <a:chExt cx="5032940" cy="3601194"/>
          </a:xfrm>
        </p:grpSpPr>
        <p:cxnSp>
          <p:nvCxnSpPr>
            <p:cNvPr id="7" name="Straight Arrow Connector 6"/>
            <p:cNvCxnSpPr/>
            <p:nvPr/>
          </p:nvCxnSpPr>
          <p:spPr>
            <a:xfrm rot="16200000" flipH="1">
              <a:off x="3439777" y="2845960"/>
              <a:ext cx="2015653" cy="1598288"/>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1495491" y="3501469"/>
              <a:ext cx="2448939" cy="0"/>
            </a:xfrm>
            <a:prstGeom prst="straightConnector1">
              <a:avLst/>
            </a:prstGeom>
            <a:ln w="28575">
              <a:solidFill>
                <a:schemeClr val="tx1">
                  <a:lumMod val="65000"/>
                  <a:lumOff val="3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26552" y="2822629"/>
              <a:ext cx="2015653" cy="1641141"/>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338"/>
            <p:cNvGrpSpPr>
              <a:grpSpLocks/>
            </p:cNvGrpSpPr>
            <p:nvPr/>
          </p:nvGrpSpPr>
          <p:grpSpPr bwMode="auto">
            <a:xfrm rot="5400000">
              <a:off x="2033235" y="1092194"/>
              <a:ext cx="1305670" cy="1946841"/>
              <a:chOff x="704528" y="251683"/>
              <a:chExt cx="5875495" cy="5408965"/>
            </a:xfrm>
          </p:grpSpPr>
          <p:sp>
            <p:nvSpPr>
              <p:cNvPr id="12" name="Parallelogram 11"/>
              <p:cNvSpPr/>
              <p:nvPr/>
            </p:nvSpPr>
            <p:spPr>
              <a:xfrm rot="4370311" flipH="1">
                <a:off x="1215691" y="3976906"/>
                <a:ext cx="934857" cy="707061"/>
              </a:xfrm>
              <a:prstGeom prst="parallelogram">
                <a:avLst>
                  <a:gd name="adj" fmla="val 22897"/>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cxnSp>
            <p:nvCxnSpPr>
              <p:cNvPr id="13" name="Straight Connector 12"/>
              <p:cNvCxnSpPr/>
              <p:nvPr/>
            </p:nvCxnSpPr>
            <p:spPr>
              <a:xfrm rot="10800000">
                <a:off x="1493856" y="4639117"/>
                <a:ext cx="93561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779538" y="3876237"/>
                <a:ext cx="79277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1351013" y="4162868"/>
                <a:ext cx="1007032"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850957" y="4449497"/>
                <a:ext cx="435667" cy="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17" name="Group 93"/>
              <p:cNvGrpSpPr/>
              <p:nvPr/>
            </p:nvGrpSpPr>
            <p:grpSpPr>
              <a:xfrm>
                <a:off x="704528" y="260648"/>
                <a:ext cx="5400000" cy="5400000"/>
                <a:chOff x="704528" y="260648"/>
                <a:chExt cx="5400000" cy="5400000"/>
              </a:xfrm>
              <a:scene3d>
                <a:camera prst="orthographicFront">
                  <a:rot lat="0" lon="3600000" rev="0"/>
                </a:camera>
                <a:lightRig rig="threePt" dir="t"/>
              </a:scene3d>
            </p:grpSpPr>
            <p:sp>
              <p:nvSpPr>
                <p:cNvPr id="40" name="Pie 39"/>
                <p:cNvSpPr/>
                <p:nvPr/>
              </p:nvSpPr>
              <p:spPr>
                <a:xfrm>
                  <a:off x="704528" y="260648"/>
                  <a:ext cx="5400000" cy="5400000"/>
                </a:xfrm>
                <a:prstGeom prst="pie">
                  <a:avLst>
                    <a:gd name="adj1" fmla="val 16191760"/>
                    <a:gd name="adj2" fmla="val 17106910"/>
                  </a:avLst>
                </a:prstGeom>
                <a:solidFill>
                  <a:srgbClr val="99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41" name="Pie 40"/>
                <p:cNvSpPr/>
                <p:nvPr/>
              </p:nvSpPr>
              <p:spPr>
                <a:xfrm>
                  <a:off x="704528" y="260648"/>
                  <a:ext cx="5400000" cy="5400000"/>
                </a:xfrm>
                <a:prstGeom prst="pie">
                  <a:avLst>
                    <a:gd name="adj1" fmla="val 17112108"/>
                    <a:gd name="adj2" fmla="val 17968450"/>
                  </a:avLst>
                </a:prstGeom>
                <a:solidFill>
                  <a:srgbClr val="99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42" name="Pie 41"/>
                <p:cNvSpPr/>
                <p:nvPr/>
              </p:nvSpPr>
              <p:spPr>
                <a:xfrm>
                  <a:off x="704528" y="260648"/>
                  <a:ext cx="5400000" cy="5400000"/>
                </a:xfrm>
                <a:prstGeom prst="pie">
                  <a:avLst>
                    <a:gd name="adj1" fmla="val 17901683"/>
                    <a:gd name="adj2" fmla="val 18822526"/>
                  </a:avLst>
                </a:prstGeom>
                <a:solidFill>
                  <a:srgbClr val="99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43" name="Pie 42"/>
                <p:cNvSpPr/>
                <p:nvPr/>
              </p:nvSpPr>
              <p:spPr>
                <a:xfrm>
                  <a:off x="704528" y="260648"/>
                  <a:ext cx="5400000" cy="5400000"/>
                </a:xfrm>
                <a:prstGeom prst="pie">
                  <a:avLst>
                    <a:gd name="adj1" fmla="val 18712366"/>
                    <a:gd name="adj2" fmla="val 19706050"/>
                  </a:avLst>
                </a:prstGeom>
                <a:solidFill>
                  <a:srgbClr val="66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44" name="Pie 43"/>
                <p:cNvSpPr/>
                <p:nvPr/>
              </p:nvSpPr>
              <p:spPr>
                <a:xfrm>
                  <a:off x="704528" y="260648"/>
                  <a:ext cx="5400000" cy="5400000"/>
                </a:xfrm>
                <a:prstGeom prst="pie">
                  <a:avLst>
                    <a:gd name="adj1" fmla="val 21473649"/>
                    <a:gd name="adj2" fmla="val 835995"/>
                  </a:avLst>
                </a:prstGeom>
                <a:solidFill>
                  <a:srgbClr val="0000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45" name="Pie 44"/>
                <p:cNvSpPr/>
                <p:nvPr/>
              </p:nvSpPr>
              <p:spPr>
                <a:xfrm>
                  <a:off x="704528" y="260648"/>
                  <a:ext cx="5400000" cy="5400000"/>
                </a:xfrm>
                <a:prstGeom prst="pie">
                  <a:avLst>
                    <a:gd name="adj1" fmla="val 795805"/>
                    <a:gd name="adj2" fmla="val 1624295"/>
                  </a:avLst>
                </a:prstGeom>
                <a:solidFill>
                  <a:srgbClr val="0000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46" name="Pie 45"/>
                <p:cNvSpPr/>
                <p:nvPr/>
              </p:nvSpPr>
              <p:spPr>
                <a:xfrm>
                  <a:off x="704528" y="260648"/>
                  <a:ext cx="5400000" cy="5400000"/>
                </a:xfrm>
                <a:prstGeom prst="pie">
                  <a:avLst>
                    <a:gd name="adj1" fmla="val 1612933"/>
                    <a:gd name="adj2" fmla="val 2434745"/>
                  </a:avLst>
                </a:prstGeom>
                <a:solidFill>
                  <a:srgbClr val="0000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47" name="Pie 46"/>
                <p:cNvSpPr/>
                <p:nvPr/>
              </p:nvSpPr>
              <p:spPr>
                <a:xfrm>
                  <a:off x="704528" y="260648"/>
                  <a:ext cx="5400000" cy="5400000"/>
                </a:xfrm>
                <a:prstGeom prst="pie">
                  <a:avLst>
                    <a:gd name="adj1" fmla="val 2418758"/>
                    <a:gd name="adj2" fmla="val 3288677"/>
                  </a:avLst>
                </a:prstGeom>
                <a:solidFill>
                  <a:srgbClr val="00FF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48" name="Pie 47"/>
                <p:cNvSpPr/>
                <p:nvPr/>
              </p:nvSpPr>
              <p:spPr>
                <a:xfrm>
                  <a:off x="704528" y="260648"/>
                  <a:ext cx="5400000" cy="5400000"/>
                </a:xfrm>
                <a:prstGeom prst="pie">
                  <a:avLst>
                    <a:gd name="adj1" fmla="val 3265803"/>
                    <a:gd name="adj2" fmla="val 4184180"/>
                  </a:avLst>
                </a:prstGeom>
                <a:solidFill>
                  <a:srgbClr val="00FF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49" name="Pie 48"/>
                <p:cNvSpPr/>
                <p:nvPr/>
              </p:nvSpPr>
              <p:spPr>
                <a:xfrm>
                  <a:off x="704528" y="260648"/>
                  <a:ext cx="5400000" cy="5400000"/>
                </a:xfrm>
                <a:prstGeom prst="pie">
                  <a:avLst>
                    <a:gd name="adj1" fmla="val 4162040"/>
                    <a:gd name="adj2" fmla="val 5137429"/>
                  </a:avLst>
                </a:prstGeom>
                <a:solidFill>
                  <a:srgbClr val="00FF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50" name="Pie 49"/>
                <p:cNvSpPr/>
                <p:nvPr/>
              </p:nvSpPr>
              <p:spPr>
                <a:xfrm>
                  <a:off x="704528" y="260648"/>
                  <a:ext cx="5400000" cy="5400000"/>
                </a:xfrm>
                <a:prstGeom prst="pie">
                  <a:avLst>
                    <a:gd name="adj1" fmla="val 5105941"/>
                    <a:gd name="adj2" fmla="val 6100314"/>
                  </a:avLst>
                </a:prstGeom>
                <a:solidFill>
                  <a:srgbClr val="CCFF33"/>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51" name="Pie 50"/>
                <p:cNvSpPr/>
                <p:nvPr/>
              </p:nvSpPr>
              <p:spPr>
                <a:xfrm>
                  <a:off x="704528" y="260648"/>
                  <a:ext cx="5400000" cy="5400000"/>
                </a:xfrm>
                <a:prstGeom prst="pie">
                  <a:avLst>
                    <a:gd name="adj1" fmla="val 6083543"/>
                    <a:gd name="adj2" fmla="val 7075987"/>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dirty="0">
                    <a:solidFill>
                      <a:schemeClr val="tx1"/>
                    </a:solidFill>
                  </a:endParaRPr>
                </a:p>
              </p:txBody>
            </p:sp>
            <p:sp>
              <p:nvSpPr>
                <p:cNvPr id="52" name="Pie 51"/>
                <p:cNvSpPr/>
                <p:nvPr/>
              </p:nvSpPr>
              <p:spPr>
                <a:xfrm>
                  <a:off x="704528" y="260648"/>
                  <a:ext cx="5400000" cy="5400000"/>
                </a:xfrm>
                <a:prstGeom prst="pie">
                  <a:avLst>
                    <a:gd name="adj1" fmla="val 7070498"/>
                    <a:gd name="adj2" fmla="val 8199818"/>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53" name="Pie 52"/>
                <p:cNvSpPr/>
                <p:nvPr/>
              </p:nvSpPr>
              <p:spPr>
                <a:xfrm>
                  <a:off x="704528" y="260648"/>
                  <a:ext cx="5400000" cy="5400000"/>
                </a:xfrm>
                <a:prstGeom prst="pie">
                  <a:avLst>
                    <a:gd name="adj1" fmla="val 10359365"/>
                    <a:gd name="adj2" fmla="val 11307575"/>
                  </a:avLst>
                </a:prstGeom>
                <a:solidFill>
                  <a:srgbClr val="FF9966"/>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54" name="Pie 53"/>
                <p:cNvSpPr/>
                <p:nvPr/>
              </p:nvSpPr>
              <p:spPr>
                <a:xfrm>
                  <a:off x="704528" y="260648"/>
                  <a:ext cx="5400000" cy="5400000"/>
                </a:xfrm>
                <a:prstGeom prst="pie">
                  <a:avLst>
                    <a:gd name="adj1" fmla="val 8197323"/>
                    <a:gd name="adj2" fmla="val 9277722"/>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55" name="Pie 54"/>
                <p:cNvSpPr/>
                <p:nvPr/>
              </p:nvSpPr>
              <p:spPr>
                <a:xfrm>
                  <a:off x="704528" y="260648"/>
                  <a:ext cx="5400000" cy="5400000"/>
                </a:xfrm>
                <a:prstGeom prst="pie">
                  <a:avLst>
                    <a:gd name="adj1" fmla="val 9274625"/>
                    <a:gd name="adj2" fmla="val 10359902"/>
                  </a:avLst>
                </a:prstGeom>
                <a:solidFill>
                  <a:srgbClr val="FF9966"/>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56" name="Pie 55"/>
                <p:cNvSpPr/>
                <p:nvPr/>
              </p:nvSpPr>
              <p:spPr>
                <a:xfrm>
                  <a:off x="704528" y="260648"/>
                  <a:ext cx="5400000" cy="5400000"/>
                </a:xfrm>
                <a:prstGeom prst="pie">
                  <a:avLst>
                    <a:gd name="adj1" fmla="val 19650890"/>
                    <a:gd name="adj2" fmla="val 20621494"/>
                  </a:avLst>
                </a:prstGeom>
                <a:solidFill>
                  <a:srgbClr val="66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57" name="Pie 56"/>
                <p:cNvSpPr/>
                <p:nvPr/>
              </p:nvSpPr>
              <p:spPr>
                <a:xfrm>
                  <a:off x="704528" y="260648"/>
                  <a:ext cx="5400000" cy="5400000"/>
                </a:xfrm>
                <a:prstGeom prst="pie">
                  <a:avLst>
                    <a:gd name="adj1" fmla="val 20552061"/>
                    <a:gd name="adj2" fmla="val 21478281"/>
                  </a:avLst>
                </a:prstGeom>
                <a:solidFill>
                  <a:srgbClr val="66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58" name="Pie 57"/>
                <p:cNvSpPr/>
                <p:nvPr/>
              </p:nvSpPr>
              <p:spPr>
                <a:xfrm>
                  <a:off x="704528" y="260648"/>
                  <a:ext cx="5400000" cy="5400000"/>
                </a:xfrm>
                <a:prstGeom prst="pie">
                  <a:avLst>
                    <a:gd name="adj1" fmla="val 11271646"/>
                    <a:gd name="adj2" fmla="val 12252272"/>
                  </a:avLst>
                </a:prstGeom>
                <a:solidFill>
                  <a:srgbClr val="FF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59" name="Pie 58"/>
                <p:cNvSpPr/>
                <p:nvPr/>
              </p:nvSpPr>
              <p:spPr>
                <a:xfrm>
                  <a:off x="704528" y="260648"/>
                  <a:ext cx="5400000" cy="5400000"/>
                </a:xfrm>
                <a:prstGeom prst="pie">
                  <a:avLst>
                    <a:gd name="adj1" fmla="val 12231333"/>
                    <a:gd name="adj2" fmla="val 13142064"/>
                  </a:avLst>
                </a:prstGeom>
                <a:solidFill>
                  <a:srgbClr val="FF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60" name="Pie 59"/>
                <p:cNvSpPr/>
                <p:nvPr/>
              </p:nvSpPr>
              <p:spPr>
                <a:xfrm>
                  <a:off x="704528" y="260648"/>
                  <a:ext cx="5400000" cy="5400000"/>
                </a:xfrm>
                <a:prstGeom prst="pie">
                  <a:avLst>
                    <a:gd name="adj1" fmla="val 13176573"/>
                    <a:gd name="adj2" fmla="val 14176639"/>
                  </a:avLst>
                </a:prstGeom>
                <a:solidFill>
                  <a:srgbClr val="FF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61" name="Pie 60"/>
                <p:cNvSpPr/>
                <p:nvPr/>
              </p:nvSpPr>
              <p:spPr>
                <a:xfrm>
                  <a:off x="704528" y="260648"/>
                  <a:ext cx="5400000" cy="5400000"/>
                </a:xfrm>
                <a:prstGeom prst="pie">
                  <a:avLst>
                    <a:gd name="adj1" fmla="val 14138811"/>
                    <a:gd name="adj2" fmla="val 15142772"/>
                  </a:avLst>
                </a:prstGeom>
                <a:solidFill>
                  <a:srgbClr val="99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62" name="Pie 61"/>
                <p:cNvSpPr/>
                <p:nvPr/>
              </p:nvSpPr>
              <p:spPr>
                <a:xfrm>
                  <a:off x="704528" y="260648"/>
                  <a:ext cx="5400000" cy="5400000"/>
                </a:xfrm>
                <a:prstGeom prst="pie">
                  <a:avLst>
                    <a:gd name="adj1" fmla="val 15107940"/>
                    <a:gd name="adj2" fmla="val 16205348"/>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63" name="Pie 62"/>
                <p:cNvSpPr/>
                <p:nvPr/>
              </p:nvSpPr>
              <p:spPr>
                <a:xfrm>
                  <a:off x="1597499" y="1148627"/>
                  <a:ext cx="3600000" cy="3600000"/>
                </a:xfrm>
                <a:prstGeom prst="pie">
                  <a:avLst>
                    <a:gd name="adj1" fmla="val 17543982"/>
                    <a:gd name="adj2" fmla="val 19115145"/>
                  </a:avLst>
                </a:prstGeom>
                <a:solidFill>
                  <a:srgbClr val="9933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64" name="Pie 63"/>
                <p:cNvSpPr/>
                <p:nvPr/>
              </p:nvSpPr>
              <p:spPr>
                <a:xfrm>
                  <a:off x="1597499" y="1148627"/>
                  <a:ext cx="3600000" cy="3600000"/>
                </a:xfrm>
                <a:prstGeom prst="pie">
                  <a:avLst>
                    <a:gd name="adj1" fmla="val 18923079"/>
                    <a:gd name="adj2" fmla="val 20338097"/>
                  </a:avLst>
                </a:prstGeom>
                <a:solidFill>
                  <a:srgbClr val="99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65" name="Pie 64"/>
                <p:cNvSpPr/>
                <p:nvPr/>
              </p:nvSpPr>
              <p:spPr>
                <a:xfrm>
                  <a:off x="1597499" y="1148627"/>
                  <a:ext cx="3600000" cy="3600000"/>
                </a:xfrm>
                <a:prstGeom prst="pie">
                  <a:avLst>
                    <a:gd name="adj1" fmla="val 20288530"/>
                    <a:gd name="adj2" fmla="val 154555"/>
                  </a:avLst>
                </a:prstGeom>
                <a:solidFill>
                  <a:srgbClr val="99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66" name="Pie 65"/>
                <p:cNvSpPr/>
                <p:nvPr/>
              </p:nvSpPr>
              <p:spPr>
                <a:xfrm>
                  <a:off x="1597499" y="1148627"/>
                  <a:ext cx="3600000" cy="3600000"/>
                </a:xfrm>
                <a:prstGeom prst="pie">
                  <a:avLst>
                    <a:gd name="adj1" fmla="val 173173"/>
                    <a:gd name="adj2" fmla="val 1716380"/>
                  </a:avLst>
                </a:prstGeom>
                <a:solidFill>
                  <a:srgbClr val="99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67" name="Pie 66"/>
                <p:cNvSpPr/>
                <p:nvPr/>
              </p:nvSpPr>
              <p:spPr>
                <a:xfrm>
                  <a:off x="1597499" y="1148627"/>
                  <a:ext cx="3600000" cy="3600000"/>
                </a:xfrm>
                <a:prstGeom prst="pie">
                  <a:avLst>
                    <a:gd name="adj1" fmla="val 4996685"/>
                    <a:gd name="adj2" fmla="val 6901226"/>
                  </a:avLst>
                </a:prstGeom>
                <a:solidFill>
                  <a:srgbClr val="6633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68" name="Pie 67"/>
                <p:cNvSpPr/>
                <p:nvPr/>
              </p:nvSpPr>
              <p:spPr>
                <a:xfrm>
                  <a:off x="1597499" y="1148627"/>
                  <a:ext cx="3600000" cy="3600000"/>
                </a:xfrm>
                <a:prstGeom prst="pie">
                  <a:avLst>
                    <a:gd name="adj1" fmla="val 1745195"/>
                    <a:gd name="adj2" fmla="val 3365419"/>
                  </a:avLst>
                </a:prstGeom>
                <a:solidFill>
                  <a:srgbClr val="6633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69" name="Pie 68"/>
                <p:cNvSpPr/>
                <p:nvPr/>
              </p:nvSpPr>
              <p:spPr>
                <a:xfrm>
                  <a:off x="1597499" y="1148627"/>
                  <a:ext cx="3600000" cy="3600000"/>
                </a:xfrm>
                <a:prstGeom prst="pie">
                  <a:avLst>
                    <a:gd name="adj1" fmla="val 3357299"/>
                    <a:gd name="adj2" fmla="val 4994406"/>
                  </a:avLst>
                </a:prstGeom>
                <a:solidFill>
                  <a:srgbClr val="6633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70" name="Pie 69"/>
                <p:cNvSpPr/>
                <p:nvPr/>
              </p:nvSpPr>
              <p:spPr>
                <a:xfrm>
                  <a:off x="1597499" y="1148627"/>
                  <a:ext cx="3600000" cy="3600000"/>
                </a:xfrm>
                <a:prstGeom prst="pie">
                  <a:avLst>
                    <a:gd name="adj1" fmla="val 15996776"/>
                    <a:gd name="adj2" fmla="val 17541351"/>
                  </a:avLst>
                </a:prstGeom>
                <a:solidFill>
                  <a:srgbClr val="99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71" name="Pie 70"/>
                <p:cNvSpPr/>
                <p:nvPr/>
              </p:nvSpPr>
              <p:spPr>
                <a:xfrm>
                  <a:off x="1597499" y="1148627"/>
                  <a:ext cx="3600000" cy="3600000"/>
                </a:xfrm>
                <a:prstGeom prst="pie">
                  <a:avLst>
                    <a:gd name="adj1" fmla="val 6748021"/>
                    <a:gd name="adj2" fmla="val 15993510"/>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72" name="Pie 71"/>
                <p:cNvSpPr/>
                <p:nvPr/>
              </p:nvSpPr>
              <p:spPr>
                <a:xfrm>
                  <a:off x="1593407" y="1143794"/>
                  <a:ext cx="3600000" cy="3600000"/>
                </a:xfrm>
                <a:prstGeom prst="pie">
                  <a:avLst>
                    <a:gd name="adj1" fmla="val 6712492"/>
                    <a:gd name="adj2" fmla="val 8252120"/>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73" name="Oval 72"/>
                <p:cNvSpPr/>
                <p:nvPr/>
              </p:nvSpPr>
              <p:spPr>
                <a:xfrm>
                  <a:off x="2461595" y="2031973"/>
                  <a:ext cx="1800000" cy="1800000"/>
                </a:xfrm>
                <a:prstGeom prst="ellipse">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grpSp>
          <p:grpSp>
            <p:nvGrpSpPr>
              <p:cNvPr id="18" name="Group 196"/>
              <p:cNvGrpSpPr>
                <a:grpSpLocks/>
              </p:cNvGrpSpPr>
              <p:nvPr/>
            </p:nvGrpSpPr>
            <p:grpSpPr bwMode="auto">
              <a:xfrm>
                <a:off x="1255317" y="251683"/>
                <a:ext cx="5324706" cy="2030491"/>
                <a:chOff x="1255317" y="251683"/>
                <a:chExt cx="5324706" cy="2030491"/>
              </a:xfrm>
            </p:grpSpPr>
            <p:sp>
              <p:nvSpPr>
                <p:cNvPr id="27" name="Parallelogram 26"/>
                <p:cNvSpPr/>
                <p:nvPr/>
              </p:nvSpPr>
              <p:spPr>
                <a:xfrm rot="4370311" flipH="1">
                  <a:off x="1130418" y="956258"/>
                  <a:ext cx="1005412" cy="707066"/>
                </a:xfrm>
                <a:prstGeom prst="parallelogram">
                  <a:avLst>
                    <a:gd name="adj" fmla="val 22897"/>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cxnSp>
              <p:nvCxnSpPr>
                <p:cNvPr id="28" name="Straight Connector 27"/>
                <p:cNvCxnSpPr/>
                <p:nvPr/>
              </p:nvCxnSpPr>
              <p:spPr>
                <a:xfrm rot="10800000">
                  <a:off x="1443863" y="1614063"/>
                  <a:ext cx="721345"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1565275" y="851183"/>
                  <a:ext cx="785626"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1215317" y="1137815"/>
                  <a:ext cx="100702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1772395" y="1428854"/>
                  <a:ext cx="428523"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flipV="1">
                  <a:off x="2279479" y="851182"/>
                  <a:ext cx="326392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2358043" y="1614062"/>
                  <a:ext cx="297109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2522308" y="1428854"/>
                  <a:ext cx="3092512"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2136640" y="1137815"/>
                  <a:ext cx="3192500" cy="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36" name="Group 72"/>
                <p:cNvGrpSpPr>
                  <a:grpSpLocks/>
                </p:cNvGrpSpPr>
                <p:nvPr/>
              </p:nvGrpSpPr>
              <p:grpSpPr bwMode="auto">
                <a:xfrm>
                  <a:off x="4743493" y="251683"/>
                  <a:ext cx="1836530" cy="2030491"/>
                  <a:chOff x="4743493" y="107667"/>
                  <a:chExt cx="1836530" cy="2030491"/>
                </a:xfrm>
              </p:grpSpPr>
              <p:sp>
                <p:nvSpPr>
                  <p:cNvPr id="37" name="Trapezoid 36"/>
                  <p:cNvSpPr/>
                  <p:nvPr/>
                </p:nvSpPr>
                <p:spPr>
                  <a:xfrm rot="16200000">
                    <a:off x="4687131" y="636237"/>
                    <a:ext cx="2019644" cy="935606"/>
                  </a:xfrm>
                  <a:prstGeom prst="trapezoid">
                    <a:avLst>
                      <a:gd name="adj" fmla="val 56258"/>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50000"/>
                      </a:spcBef>
                      <a:defRPr/>
                    </a:pPr>
                    <a:endParaRPr lang="en-GB"/>
                  </a:p>
                </p:txBody>
              </p:sp>
              <p:sp>
                <p:nvSpPr>
                  <p:cNvPr id="38" name="Oval 37"/>
                  <p:cNvSpPr/>
                  <p:nvPr/>
                </p:nvSpPr>
                <p:spPr>
                  <a:xfrm>
                    <a:off x="5859942" y="111203"/>
                    <a:ext cx="720081" cy="2026955"/>
                  </a:xfrm>
                  <a:prstGeom prst="ellipse">
                    <a:avLst/>
                  </a:prstGeom>
                  <a:gradFill flip="none" rotWithShape="1">
                    <a:gsLst>
                      <a:gs pos="0">
                        <a:schemeClr val="bg1"/>
                      </a:gs>
                      <a:gs pos="53000">
                        <a:srgbClr val="D4DEFF"/>
                      </a:gs>
                      <a:gs pos="83000">
                        <a:srgbClr val="D4DEFF"/>
                      </a:gs>
                      <a:gs pos="100000">
                        <a:srgbClr val="96AB94"/>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sp>
                <p:nvSpPr>
                  <p:cNvPr id="39" name="Flowchart: Direct Access Storage 38"/>
                  <p:cNvSpPr/>
                  <p:nvPr/>
                </p:nvSpPr>
                <p:spPr>
                  <a:xfrm>
                    <a:off x="4722060" y="623381"/>
                    <a:ext cx="1007031" cy="1009821"/>
                  </a:xfrm>
                  <a:prstGeom prst="flowChartMagneticDrum">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50000"/>
                      </a:spcBef>
                      <a:defRPr/>
                    </a:pPr>
                    <a:endParaRPr lang="en-GB"/>
                  </a:p>
                </p:txBody>
              </p:sp>
            </p:grpSp>
          </p:grpSp>
          <p:cxnSp>
            <p:nvCxnSpPr>
              <p:cNvPr id="19" name="Straight Connector 18"/>
              <p:cNvCxnSpPr/>
              <p:nvPr/>
            </p:nvCxnSpPr>
            <p:spPr>
              <a:xfrm rot="10800000" flipV="1">
                <a:off x="3436492" y="3876236"/>
                <a:ext cx="2885389"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3222233" y="4639117"/>
                <a:ext cx="2956809"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V="1">
                <a:off x="3436494" y="4449498"/>
                <a:ext cx="309965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3222231" y="4162868"/>
                <a:ext cx="3171071" cy="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23" name="Group 152"/>
              <p:cNvGrpSpPr>
                <a:grpSpLocks/>
              </p:cNvGrpSpPr>
              <p:nvPr/>
            </p:nvGrpSpPr>
            <p:grpSpPr bwMode="auto">
              <a:xfrm>
                <a:off x="4736346" y="3335818"/>
                <a:ext cx="1800832" cy="1960953"/>
                <a:chOff x="4736346" y="167466"/>
                <a:chExt cx="1800832" cy="1960953"/>
              </a:xfrm>
            </p:grpSpPr>
            <p:sp>
              <p:nvSpPr>
                <p:cNvPr id="24" name="Trapezoid 23"/>
                <p:cNvSpPr/>
                <p:nvPr/>
              </p:nvSpPr>
              <p:spPr>
                <a:xfrm rot="16200000">
                  <a:off x="4745511" y="685460"/>
                  <a:ext cx="1931448" cy="935607"/>
                </a:xfrm>
                <a:prstGeom prst="trapezoid">
                  <a:avLst>
                    <a:gd name="adj" fmla="val 56258"/>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50000"/>
                    </a:spcBef>
                    <a:defRPr/>
                  </a:pPr>
                  <a:endParaRPr lang="en-GB"/>
                </a:p>
              </p:txBody>
            </p:sp>
            <p:sp>
              <p:nvSpPr>
                <p:cNvPr id="25" name="Oval 24"/>
                <p:cNvSpPr/>
                <p:nvPr/>
              </p:nvSpPr>
              <p:spPr>
                <a:xfrm>
                  <a:off x="5817097" y="167466"/>
                  <a:ext cx="720081" cy="1944215"/>
                </a:xfrm>
                <a:prstGeom prst="ellipse">
                  <a:avLst/>
                </a:prstGeom>
                <a:gradFill flip="none" rotWithShape="1">
                  <a:gsLst>
                    <a:gs pos="0">
                      <a:schemeClr val="bg1"/>
                    </a:gs>
                    <a:gs pos="53000">
                      <a:srgbClr val="D4DEFF"/>
                    </a:gs>
                    <a:gs pos="83000">
                      <a:srgbClr val="D4DEFF"/>
                    </a:gs>
                    <a:gs pos="100000">
                      <a:srgbClr val="96AB94"/>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sp>
              <p:nvSpPr>
                <p:cNvPr id="26" name="Flowchart: Direct Access Storage 25"/>
                <p:cNvSpPr/>
                <p:nvPr/>
              </p:nvSpPr>
              <p:spPr>
                <a:xfrm>
                  <a:off x="4736342" y="632919"/>
                  <a:ext cx="1007032" cy="939264"/>
                </a:xfrm>
                <a:prstGeom prst="flowChartMagneticDrum">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50000"/>
                    </a:spcBef>
                    <a:defRPr/>
                  </a:pPr>
                  <a:endParaRPr lang="en-GB"/>
                </a:p>
              </p:txBody>
            </p:sp>
          </p:grpSp>
        </p:grpSp>
        <p:sp>
          <p:nvSpPr>
            <p:cNvPr id="11" name="TextBox 10"/>
            <p:cNvSpPr txBox="1">
              <a:spLocks noChangeArrowheads="1"/>
            </p:cNvSpPr>
            <p:nvPr/>
          </p:nvSpPr>
          <p:spPr bwMode="auto">
            <a:xfrm>
              <a:off x="2436022" y="1124744"/>
              <a:ext cx="705677" cy="276934"/>
            </a:xfrm>
            <a:prstGeom prst="rect">
              <a:avLst/>
            </a:prstGeom>
            <a:noFill/>
            <a:ln w="9525">
              <a:noFill/>
              <a:miter lim="800000"/>
              <a:headEnd/>
              <a:tailEnd/>
            </a:ln>
          </p:spPr>
          <p:txBody>
            <a:bodyPr wrap="none">
              <a:spAutoFit/>
            </a:bodyPr>
            <a:lstStyle/>
            <a:p>
              <a:pPr eaLnBrk="0" hangingPunct="0">
                <a:spcBef>
                  <a:spcPct val="50000"/>
                </a:spcBef>
              </a:pPr>
              <a:r>
                <a:rPr lang="en-GB" sz="1200">
                  <a:solidFill>
                    <a:srgbClr val="0000FF"/>
                  </a:solidFill>
                </a:rPr>
                <a:t>View 1</a:t>
              </a:r>
            </a:p>
          </p:txBody>
        </p:sp>
      </p:grpSp>
      <p:grpSp>
        <p:nvGrpSpPr>
          <p:cNvPr id="74" name="Group 97"/>
          <p:cNvGrpSpPr>
            <a:grpSpLocks/>
          </p:cNvGrpSpPr>
          <p:nvPr/>
        </p:nvGrpSpPr>
        <p:grpSpPr bwMode="auto">
          <a:xfrm>
            <a:off x="2419350" y="2130425"/>
            <a:ext cx="5026025" cy="3529013"/>
            <a:chOff x="2456849" y="1124744"/>
            <a:chExt cx="5025954" cy="3529188"/>
          </a:xfrm>
        </p:grpSpPr>
        <p:cxnSp>
          <p:nvCxnSpPr>
            <p:cNvPr id="75" name="Straight Arrow Connector 74"/>
            <p:cNvCxnSpPr/>
            <p:nvPr/>
          </p:nvCxnSpPr>
          <p:spPr>
            <a:xfrm rot="5400000">
              <a:off x="3784695" y="3429115"/>
              <a:ext cx="2449634" cy="0"/>
            </a:xfrm>
            <a:prstGeom prst="straightConnector1">
              <a:avLst/>
            </a:prstGeom>
            <a:ln w="28575">
              <a:solidFill>
                <a:srgbClr val="EE2D24"/>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flipH="1">
              <a:off x="5675395" y="2846525"/>
              <a:ext cx="2016225" cy="1598589"/>
            </a:xfrm>
            <a:prstGeom prst="straightConnector1">
              <a:avLst/>
            </a:prstGeom>
            <a:ln w="28575">
              <a:solidFill>
                <a:srgbClr val="EE2D24"/>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2269462" y="2823506"/>
              <a:ext cx="2016225" cy="1641452"/>
            </a:xfrm>
            <a:prstGeom prst="straightConnector1">
              <a:avLst/>
            </a:prstGeom>
            <a:ln w="28575">
              <a:solidFill>
                <a:srgbClr val="EE2D24"/>
              </a:solidFill>
              <a:tailEnd type="arrow"/>
            </a:ln>
          </p:spPr>
          <p:style>
            <a:lnRef idx="1">
              <a:schemeClr val="accent1"/>
            </a:lnRef>
            <a:fillRef idx="0">
              <a:schemeClr val="accent1"/>
            </a:fillRef>
            <a:effectRef idx="0">
              <a:schemeClr val="accent1"/>
            </a:effectRef>
            <a:fontRef idx="minor">
              <a:schemeClr val="tx1"/>
            </a:fontRef>
          </p:style>
        </p:cxnSp>
        <p:grpSp>
          <p:nvGrpSpPr>
            <p:cNvPr id="78" name="Group 525"/>
            <p:cNvGrpSpPr>
              <a:grpSpLocks/>
            </p:cNvGrpSpPr>
            <p:nvPr/>
          </p:nvGrpSpPr>
          <p:grpSpPr bwMode="auto">
            <a:xfrm rot="5400000">
              <a:off x="4271394" y="1086875"/>
              <a:ext cx="1296371" cy="1948178"/>
              <a:chOff x="704528" y="247974"/>
              <a:chExt cx="5833628" cy="5412674"/>
            </a:xfrm>
          </p:grpSpPr>
          <p:sp>
            <p:nvSpPr>
              <p:cNvPr id="80" name="Parallelogram 79"/>
              <p:cNvSpPr/>
              <p:nvPr/>
            </p:nvSpPr>
            <p:spPr>
              <a:xfrm rot="4370311" flipH="1">
                <a:off x="1216247" y="3978302"/>
                <a:ext cx="935032" cy="707259"/>
              </a:xfrm>
              <a:prstGeom prst="parallelogram">
                <a:avLst>
                  <a:gd name="adj" fmla="val 22897"/>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cxnSp>
            <p:nvCxnSpPr>
              <p:cNvPr id="81" name="Straight Connector 80"/>
              <p:cNvCxnSpPr/>
              <p:nvPr/>
            </p:nvCxnSpPr>
            <p:spPr>
              <a:xfrm rot="10800000">
                <a:off x="1494446" y="4640670"/>
                <a:ext cx="935873"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0800000">
                <a:off x="1780208" y="3877649"/>
                <a:ext cx="792992"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a:off x="1351563" y="4164331"/>
                <a:ext cx="100731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a:off x="1851647" y="4451017"/>
                <a:ext cx="435789" cy="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85" name="Group 93"/>
              <p:cNvGrpSpPr/>
              <p:nvPr/>
            </p:nvGrpSpPr>
            <p:grpSpPr>
              <a:xfrm>
                <a:off x="704528" y="260648"/>
                <a:ext cx="5400000" cy="5400000"/>
                <a:chOff x="704528" y="260648"/>
                <a:chExt cx="5400000" cy="5400000"/>
              </a:xfrm>
              <a:scene3d>
                <a:camera prst="orthographicFront">
                  <a:rot lat="0" lon="3600000" rev="0"/>
                </a:camera>
                <a:lightRig rig="threePt" dir="t"/>
              </a:scene3d>
            </p:grpSpPr>
            <p:sp>
              <p:nvSpPr>
                <p:cNvPr id="108" name="Pie 107"/>
                <p:cNvSpPr/>
                <p:nvPr/>
              </p:nvSpPr>
              <p:spPr>
                <a:xfrm>
                  <a:off x="704528" y="260648"/>
                  <a:ext cx="5400000" cy="5400000"/>
                </a:xfrm>
                <a:prstGeom prst="pie">
                  <a:avLst>
                    <a:gd name="adj1" fmla="val 16191760"/>
                    <a:gd name="adj2" fmla="val 17106910"/>
                  </a:avLst>
                </a:prstGeom>
                <a:solidFill>
                  <a:srgbClr val="99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09" name="Pie 108"/>
                <p:cNvSpPr/>
                <p:nvPr/>
              </p:nvSpPr>
              <p:spPr>
                <a:xfrm>
                  <a:off x="704528" y="260648"/>
                  <a:ext cx="5400000" cy="5400000"/>
                </a:xfrm>
                <a:prstGeom prst="pie">
                  <a:avLst>
                    <a:gd name="adj1" fmla="val 17112108"/>
                    <a:gd name="adj2" fmla="val 17968450"/>
                  </a:avLst>
                </a:prstGeom>
                <a:solidFill>
                  <a:srgbClr val="99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10" name="Pie 109"/>
                <p:cNvSpPr/>
                <p:nvPr/>
              </p:nvSpPr>
              <p:spPr>
                <a:xfrm>
                  <a:off x="704528" y="260648"/>
                  <a:ext cx="5400000" cy="5400000"/>
                </a:xfrm>
                <a:prstGeom prst="pie">
                  <a:avLst>
                    <a:gd name="adj1" fmla="val 17901683"/>
                    <a:gd name="adj2" fmla="val 18822526"/>
                  </a:avLst>
                </a:prstGeom>
                <a:solidFill>
                  <a:srgbClr val="99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11" name="Pie 110"/>
                <p:cNvSpPr/>
                <p:nvPr/>
              </p:nvSpPr>
              <p:spPr>
                <a:xfrm>
                  <a:off x="704528" y="260648"/>
                  <a:ext cx="5400000" cy="5400000"/>
                </a:xfrm>
                <a:prstGeom prst="pie">
                  <a:avLst>
                    <a:gd name="adj1" fmla="val 18712366"/>
                    <a:gd name="adj2" fmla="val 19706050"/>
                  </a:avLst>
                </a:prstGeom>
                <a:solidFill>
                  <a:srgbClr val="66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12" name="Pie 111"/>
                <p:cNvSpPr/>
                <p:nvPr/>
              </p:nvSpPr>
              <p:spPr>
                <a:xfrm>
                  <a:off x="704528" y="260648"/>
                  <a:ext cx="5400000" cy="5400000"/>
                </a:xfrm>
                <a:prstGeom prst="pie">
                  <a:avLst>
                    <a:gd name="adj1" fmla="val 21473649"/>
                    <a:gd name="adj2" fmla="val 835995"/>
                  </a:avLst>
                </a:prstGeom>
                <a:solidFill>
                  <a:srgbClr val="0000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13" name="Pie 112"/>
                <p:cNvSpPr/>
                <p:nvPr/>
              </p:nvSpPr>
              <p:spPr>
                <a:xfrm>
                  <a:off x="704528" y="260648"/>
                  <a:ext cx="5400000" cy="5400000"/>
                </a:xfrm>
                <a:prstGeom prst="pie">
                  <a:avLst>
                    <a:gd name="adj1" fmla="val 795805"/>
                    <a:gd name="adj2" fmla="val 1624295"/>
                  </a:avLst>
                </a:prstGeom>
                <a:solidFill>
                  <a:srgbClr val="0000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14" name="Pie 113"/>
                <p:cNvSpPr/>
                <p:nvPr/>
              </p:nvSpPr>
              <p:spPr>
                <a:xfrm>
                  <a:off x="704528" y="260648"/>
                  <a:ext cx="5400000" cy="5400000"/>
                </a:xfrm>
                <a:prstGeom prst="pie">
                  <a:avLst>
                    <a:gd name="adj1" fmla="val 1612933"/>
                    <a:gd name="adj2" fmla="val 2434745"/>
                  </a:avLst>
                </a:prstGeom>
                <a:solidFill>
                  <a:srgbClr val="0000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15" name="Pie 114"/>
                <p:cNvSpPr/>
                <p:nvPr/>
              </p:nvSpPr>
              <p:spPr>
                <a:xfrm>
                  <a:off x="704528" y="260648"/>
                  <a:ext cx="5400000" cy="5400000"/>
                </a:xfrm>
                <a:prstGeom prst="pie">
                  <a:avLst>
                    <a:gd name="adj1" fmla="val 2418758"/>
                    <a:gd name="adj2" fmla="val 3288677"/>
                  </a:avLst>
                </a:prstGeom>
                <a:solidFill>
                  <a:srgbClr val="00FF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16" name="Pie 115"/>
                <p:cNvSpPr/>
                <p:nvPr/>
              </p:nvSpPr>
              <p:spPr>
                <a:xfrm>
                  <a:off x="704528" y="260648"/>
                  <a:ext cx="5400000" cy="5400000"/>
                </a:xfrm>
                <a:prstGeom prst="pie">
                  <a:avLst>
                    <a:gd name="adj1" fmla="val 3265803"/>
                    <a:gd name="adj2" fmla="val 4184180"/>
                  </a:avLst>
                </a:prstGeom>
                <a:solidFill>
                  <a:srgbClr val="00FF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17" name="Pie 116"/>
                <p:cNvSpPr/>
                <p:nvPr/>
              </p:nvSpPr>
              <p:spPr>
                <a:xfrm>
                  <a:off x="704528" y="260648"/>
                  <a:ext cx="5400000" cy="5400000"/>
                </a:xfrm>
                <a:prstGeom prst="pie">
                  <a:avLst>
                    <a:gd name="adj1" fmla="val 4162040"/>
                    <a:gd name="adj2" fmla="val 5137429"/>
                  </a:avLst>
                </a:prstGeom>
                <a:solidFill>
                  <a:srgbClr val="00FF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18" name="Pie 117"/>
                <p:cNvSpPr/>
                <p:nvPr/>
              </p:nvSpPr>
              <p:spPr>
                <a:xfrm>
                  <a:off x="704528" y="260648"/>
                  <a:ext cx="5400000" cy="5400000"/>
                </a:xfrm>
                <a:prstGeom prst="pie">
                  <a:avLst>
                    <a:gd name="adj1" fmla="val 5105941"/>
                    <a:gd name="adj2" fmla="val 6100314"/>
                  </a:avLst>
                </a:prstGeom>
                <a:solidFill>
                  <a:srgbClr val="CCFF33"/>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19" name="Pie 118"/>
                <p:cNvSpPr/>
                <p:nvPr/>
              </p:nvSpPr>
              <p:spPr>
                <a:xfrm>
                  <a:off x="704528" y="260648"/>
                  <a:ext cx="5400000" cy="5400000"/>
                </a:xfrm>
                <a:prstGeom prst="pie">
                  <a:avLst>
                    <a:gd name="adj1" fmla="val 6083543"/>
                    <a:gd name="adj2" fmla="val 7075987"/>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20" name="Pie 119"/>
                <p:cNvSpPr/>
                <p:nvPr/>
              </p:nvSpPr>
              <p:spPr>
                <a:xfrm>
                  <a:off x="704528" y="260648"/>
                  <a:ext cx="5400000" cy="5400000"/>
                </a:xfrm>
                <a:prstGeom prst="pie">
                  <a:avLst>
                    <a:gd name="adj1" fmla="val 7070498"/>
                    <a:gd name="adj2" fmla="val 8199818"/>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21" name="Pie 120"/>
                <p:cNvSpPr/>
                <p:nvPr/>
              </p:nvSpPr>
              <p:spPr>
                <a:xfrm>
                  <a:off x="704528" y="260648"/>
                  <a:ext cx="5400000" cy="5400000"/>
                </a:xfrm>
                <a:prstGeom prst="pie">
                  <a:avLst>
                    <a:gd name="adj1" fmla="val 10359365"/>
                    <a:gd name="adj2" fmla="val 11307575"/>
                  </a:avLst>
                </a:prstGeom>
                <a:solidFill>
                  <a:srgbClr val="FF9966"/>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22" name="Pie 121"/>
                <p:cNvSpPr/>
                <p:nvPr/>
              </p:nvSpPr>
              <p:spPr>
                <a:xfrm>
                  <a:off x="704528" y="260648"/>
                  <a:ext cx="5400000" cy="5400000"/>
                </a:xfrm>
                <a:prstGeom prst="pie">
                  <a:avLst>
                    <a:gd name="adj1" fmla="val 8197323"/>
                    <a:gd name="adj2" fmla="val 9277722"/>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23" name="Pie 122"/>
                <p:cNvSpPr/>
                <p:nvPr/>
              </p:nvSpPr>
              <p:spPr>
                <a:xfrm>
                  <a:off x="704528" y="260648"/>
                  <a:ext cx="5400000" cy="5400000"/>
                </a:xfrm>
                <a:prstGeom prst="pie">
                  <a:avLst>
                    <a:gd name="adj1" fmla="val 9274625"/>
                    <a:gd name="adj2" fmla="val 10359902"/>
                  </a:avLst>
                </a:prstGeom>
                <a:solidFill>
                  <a:srgbClr val="FF9966"/>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24" name="Pie 123"/>
                <p:cNvSpPr/>
                <p:nvPr/>
              </p:nvSpPr>
              <p:spPr>
                <a:xfrm>
                  <a:off x="704528" y="260648"/>
                  <a:ext cx="5400000" cy="5400000"/>
                </a:xfrm>
                <a:prstGeom prst="pie">
                  <a:avLst>
                    <a:gd name="adj1" fmla="val 19650890"/>
                    <a:gd name="adj2" fmla="val 20621494"/>
                  </a:avLst>
                </a:prstGeom>
                <a:solidFill>
                  <a:srgbClr val="66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25" name="Pie 124"/>
                <p:cNvSpPr/>
                <p:nvPr/>
              </p:nvSpPr>
              <p:spPr>
                <a:xfrm>
                  <a:off x="704528" y="260648"/>
                  <a:ext cx="5400000" cy="5400000"/>
                </a:xfrm>
                <a:prstGeom prst="pie">
                  <a:avLst>
                    <a:gd name="adj1" fmla="val 20552061"/>
                    <a:gd name="adj2" fmla="val 21478281"/>
                  </a:avLst>
                </a:prstGeom>
                <a:solidFill>
                  <a:srgbClr val="66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26" name="Pie 125"/>
                <p:cNvSpPr/>
                <p:nvPr/>
              </p:nvSpPr>
              <p:spPr>
                <a:xfrm>
                  <a:off x="704528" y="260648"/>
                  <a:ext cx="5400000" cy="5400000"/>
                </a:xfrm>
                <a:prstGeom prst="pie">
                  <a:avLst>
                    <a:gd name="adj1" fmla="val 11271646"/>
                    <a:gd name="adj2" fmla="val 12252272"/>
                  </a:avLst>
                </a:prstGeom>
                <a:solidFill>
                  <a:srgbClr val="FF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27" name="Pie 126"/>
                <p:cNvSpPr/>
                <p:nvPr/>
              </p:nvSpPr>
              <p:spPr>
                <a:xfrm>
                  <a:off x="704528" y="260648"/>
                  <a:ext cx="5400000" cy="5400000"/>
                </a:xfrm>
                <a:prstGeom prst="pie">
                  <a:avLst>
                    <a:gd name="adj1" fmla="val 12231333"/>
                    <a:gd name="adj2" fmla="val 13142064"/>
                  </a:avLst>
                </a:prstGeom>
                <a:solidFill>
                  <a:srgbClr val="FF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28" name="Pie 127"/>
                <p:cNvSpPr/>
                <p:nvPr/>
              </p:nvSpPr>
              <p:spPr>
                <a:xfrm>
                  <a:off x="704528" y="260648"/>
                  <a:ext cx="5400000" cy="5400000"/>
                </a:xfrm>
                <a:prstGeom prst="pie">
                  <a:avLst>
                    <a:gd name="adj1" fmla="val 13176573"/>
                    <a:gd name="adj2" fmla="val 14176639"/>
                  </a:avLst>
                </a:prstGeom>
                <a:solidFill>
                  <a:srgbClr val="FF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29" name="Pie 128"/>
                <p:cNvSpPr/>
                <p:nvPr/>
              </p:nvSpPr>
              <p:spPr>
                <a:xfrm>
                  <a:off x="704528" y="260648"/>
                  <a:ext cx="5400000" cy="5400000"/>
                </a:xfrm>
                <a:prstGeom prst="pie">
                  <a:avLst>
                    <a:gd name="adj1" fmla="val 14138811"/>
                    <a:gd name="adj2" fmla="val 15142772"/>
                  </a:avLst>
                </a:prstGeom>
                <a:solidFill>
                  <a:srgbClr val="99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30" name="Pie 129"/>
                <p:cNvSpPr/>
                <p:nvPr/>
              </p:nvSpPr>
              <p:spPr>
                <a:xfrm>
                  <a:off x="704528" y="260648"/>
                  <a:ext cx="5400000" cy="5400000"/>
                </a:xfrm>
                <a:prstGeom prst="pie">
                  <a:avLst>
                    <a:gd name="adj1" fmla="val 15107940"/>
                    <a:gd name="adj2" fmla="val 16205348"/>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31" name="Pie 130"/>
                <p:cNvSpPr/>
                <p:nvPr/>
              </p:nvSpPr>
              <p:spPr>
                <a:xfrm>
                  <a:off x="1597499" y="1148627"/>
                  <a:ext cx="3600000" cy="3600000"/>
                </a:xfrm>
                <a:prstGeom prst="pie">
                  <a:avLst>
                    <a:gd name="adj1" fmla="val 17543982"/>
                    <a:gd name="adj2" fmla="val 19115145"/>
                  </a:avLst>
                </a:prstGeom>
                <a:solidFill>
                  <a:srgbClr val="9933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32" name="Pie 131"/>
                <p:cNvSpPr/>
                <p:nvPr/>
              </p:nvSpPr>
              <p:spPr>
                <a:xfrm>
                  <a:off x="1597499" y="1148627"/>
                  <a:ext cx="3600000" cy="3600000"/>
                </a:xfrm>
                <a:prstGeom prst="pie">
                  <a:avLst>
                    <a:gd name="adj1" fmla="val 18923079"/>
                    <a:gd name="adj2" fmla="val 20338097"/>
                  </a:avLst>
                </a:prstGeom>
                <a:solidFill>
                  <a:srgbClr val="99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33" name="Pie 132"/>
                <p:cNvSpPr/>
                <p:nvPr/>
              </p:nvSpPr>
              <p:spPr>
                <a:xfrm>
                  <a:off x="1597499" y="1148627"/>
                  <a:ext cx="3600000" cy="3600000"/>
                </a:xfrm>
                <a:prstGeom prst="pie">
                  <a:avLst>
                    <a:gd name="adj1" fmla="val 20288530"/>
                    <a:gd name="adj2" fmla="val 154555"/>
                  </a:avLst>
                </a:prstGeom>
                <a:solidFill>
                  <a:srgbClr val="99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34" name="Pie 133"/>
                <p:cNvSpPr/>
                <p:nvPr/>
              </p:nvSpPr>
              <p:spPr>
                <a:xfrm>
                  <a:off x="1597499" y="1148627"/>
                  <a:ext cx="3600000" cy="3600000"/>
                </a:xfrm>
                <a:prstGeom prst="pie">
                  <a:avLst>
                    <a:gd name="adj1" fmla="val 173173"/>
                    <a:gd name="adj2" fmla="val 1716380"/>
                  </a:avLst>
                </a:prstGeom>
                <a:solidFill>
                  <a:srgbClr val="99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35" name="Pie 134"/>
                <p:cNvSpPr/>
                <p:nvPr/>
              </p:nvSpPr>
              <p:spPr>
                <a:xfrm>
                  <a:off x="1597499" y="1148627"/>
                  <a:ext cx="3600000" cy="3600000"/>
                </a:xfrm>
                <a:prstGeom prst="pie">
                  <a:avLst>
                    <a:gd name="adj1" fmla="val 4996685"/>
                    <a:gd name="adj2" fmla="val 6901226"/>
                  </a:avLst>
                </a:prstGeom>
                <a:solidFill>
                  <a:srgbClr val="6633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36" name="Pie 135"/>
                <p:cNvSpPr/>
                <p:nvPr/>
              </p:nvSpPr>
              <p:spPr>
                <a:xfrm>
                  <a:off x="1597499" y="1148627"/>
                  <a:ext cx="3600000" cy="3600000"/>
                </a:xfrm>
                <a:prstGeom prst="pie">
                  <a:avLst>
                    <a:gd name="adj1" fmla="val 1745195"/>
                    <a:gd name="adj2" fmla="val 3365419"/>
                  </a:avLst>
                </a:prstGeom>
                <a:solidFill>
                  <a:srgbClr val="6633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37" name="Pie 136"/>
                <p:cNvSpPr/>
                <p:nvPr/>
              </p:nvSpPr>
              <p:spPr>
                <a:xfrm>
                  <a:off x="1597499" y="1148627"/>
                  <a:ext cx="3600000" cy="3600000"/>
                </a:xfrm>
                <a:prstGeom prst="pie">
                  <a:avLst>
                    <a:gd name="adj1" fmla="val 3357299"/>
                    <a:gd name="adj2" fmla="val 4994406"/>
                  </a:avLst>
                </a:prstGeom>
                <a:solidFill>
                  <a:srgbClr val="6633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38" name="Pie 137"/>
                <p:cNvSpPr/>
                <p:nvPr/>
              </p:nvSpPr>
              <p:spPr>
                <a:xfrm>
                  <a:off x="1597499" y="1148627"/>
                  <a:ext cx="3600000" cy="3600000"/>
                </a:xfrm>
                <a:prstGeom prst="pie">
                  <a:avLst>
                    <a:gd name="adj1" fmla="val 15996776"/>
                    <a:gd name="adj2" fmla="val 17541351"/>
                  </a:avLst>
                </a:prstGeom>
                <a:solidFill>
                  <a:srgbClr val="99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39" name="Pie 138"/>
                <p:cNvSpPr/>
                <p:nvPr/>
              </p:nvSpPr>
              <p:spPr>
                <a:xfrm>
                  <a:off x="1597499" y="1148627"/>
                  <a:ext cx="3600000" cy="3600000"/>
                </a:xfrm>
                <a:prstGeom prst="pie">
                  <a:avLst>
                    <a:gd name="adj1" fmla="val 6748021"/>
                    <a:gd name="adj2" fmla="val 15993510"/>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40" name="Pie 139"/>
                <p:cNvSpPr/>
                <p:nvPr/>
              </p:nvSpPr>
              <p:spPr>
                <a:xfrm>
                  <a:off x="1593407" y="1143794"/>
                  <a:ext cx="3600000" cy="3600000"/>
                </a:xfrm>
                <a:prstGeom prst="pie">
                  <a:avLst>
                    <a:gd name="adj1" fmla="val 6712492"/>
                    <a:gd name="adj2" fmla="val 8252120"/>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41" name="Oval 140"/>
                <p:cNvSpPr/>
                <p:nvPr/>
              </p:nvSpPr>
              <p:spPr>
                <a:xfrm>
                  <a:off x="2461595" y="2031973"/>
                  <a:ext cx="1800000" cy="1800000"/>
                </a:xfrm>
                <a:prstGeom prst="ellipse">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grpSp>
          <p:grpSp>
            <p:nvGrpSpPr>
              <p:cNvPr id="86" name="Group 196"/>
              <p:cNvGrpSpPr>
                <a:grpSpLocks/>
              </p:cNvGrpSpPr>
              <p:nvPr/>
            </p:nvGrpSpPr>
            <p:grpSpPr bwMode="auto">
              <a:xfrm>
                <a:off x="1330140" y="247974"/>
                <a:ext cx="5207021" cy="1950140"/>
                <a:chOff x="1330140" y="247974"/>
                <a:chExt cx="5207021" cy="1950140"/>
              </a:xfrm>
            </p:grpSpPr>
            <p:sp>
              <p:nvSpPr>
                <p:cNvPr id="95" name="Parallelogram 94"/>
                <p:cNvSpPr/>
                <p:nvPr/>
              </p:nvSpPr>
              <p:spPr>
                <a:xfrm rot="4370311" flipH="1">
                  <a:off x="1216247" y="957090"/>
                  <a:ext cx="935032" cy="707259"/>
                </a:xfrm>
                <a:prstGeom prst="parallelogram">
                  <a:avLst>
                    <a:gd name="adj" fmla="val 22897"/>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cxnSp>
              <p:nvCxnSpPr>
                <p:cNvPr id="96" name="Straight Connector 95"/>
                <p:cNvCxnSpPr/>
                <p:nvPr/>
              </p:nvCxnSpPr>
              <p:spPr>
                <a:xfrm rot="10800000">
                  <a:off x="1494444" y="1615045"/>
                  <a:ext cx="72155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0800000">
                  <a:off x="1787355" y="852026"/>
                  <a:ext cx="785846"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0800000">
                  <a:off x="1351563" y="1138708"/>
                  <a:ext cx="1007313"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0800000">
                  <a:off x="1858793" y="1429803"/>
                  <a:ext cx="428643"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0800000" flipV="1">
                  <a:off x="2573200" y="852026"/>
                  <a:ext cx="3243399"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a:off x="2651780" y="1615045"/>
                  <a:ext cx="2950495"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0800000" flipV="1">
                  <a:off x="2794661" y="1429803"/>
                  <a:ext cx="3093376"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a:off x="2430317" y="1138708"/>
                  <a:ext cx="3171959" cy="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104" name="Group 72"/>
                <p:cNvGrpSpPr>
                  <a:grpSpLocks/>
                </p:cNvGrpSpPr>
                <p:nvPr/>
              </p:nvGrpSpPr>
              <p:grpSpPr bwMode="auto">
                <a:xfrm>
                  <a:off x="4737854" y="247974"/>
                  <a:ext cx="1799307" cy="1950140"/>
                  <a:chOff x="4737854" y="103958"/>
                  <a:chExt cx="1799307" cy="1950140"/>
                </a:xfrm>
              </p:grpSpPr>
              <p:sp>
                <p:nvSpPr>
                  <p:cNvPr id="105" name="Trapezoid 104"/>
                  <p:cNvSpPr/>
                  <p:nvPr/>
                </p:nvSpPr>
                <p:spPr>
                  <a:xfrm rot="16200000">
                    <a:off x="4740486" y="612763"/>
                    <a:ext cx="1945042" cy="935869"/>
                  </a:xfrm>
                  <a:prstGeom prst="trapezoid">
                    <a:avLst>
                      <a:gd name="adj" fmla="val 56258"/>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50000"/>
                      </a:spcBef>
                      <a:defRPr/>
                    </a:pPr>
                    <a:endParaRPr lang="en-GB"/>
                  </a:p>
                </p:txBody>
              </p:sp>
              <p:sp>
                <p:nvSpPr>
                  <p:cNvPr id="106" name="Oval 105"/>
                  <p:cNvSpPr/>
                  <p:nvPr/>
                </p:nvSpPr>
                <p:spPr>
                  <a:xfrm>
                    <a:off x="5817081" y="103958"/>
                    <a:ext cx="720080" cy="1944215"/>
                  </a:xfrm>
                  <a:prstGeom prst="ellipse">
                    <a:avLst/>
                  </a:prstGeom>
                  <a:gradFill flip="none" rotWithShape="1">
                    <a:gsLst>
                      <a:gs pos="0">
                        <a:schemeClr val="bg1"/>
                      </a:gs>
                      <a:gs pos="53000">
                        <a:srgbClr val="D4DEFF"/>
                      </a:gs>
                      <a:gs pos="83000">
                        <a:srgbClr val="D4DEFF"/>
                      </a:gs>
                      <a:gs pos="100000">
                        <a:srgbClr val="96AB94"/>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sp>
                <p:nvSpPr>
                  <p:cNvPr id="107" name="Flowchart: Direct Access Storage 106"/>
                  <p:cNvSpPr/>
                  <p:nvPr/>
                </p:nvSpPr>
                <p:spPr>
                  <a:xfrm>
                    <a:off x="4737843" y="610977"/>
                    <a:ext cx="1007314" cy="935032"/>
                  </a:xfrm>
                  <a:prstGeom prst="flowChartMagneticDrum">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50000"/>
                      </a:spcBef>
                      <a:defRPr/>
                    </a:pPr>
                    <a:endParaRPr lang="en-GB"/>
                  </a:p>
                </p:txBody>
              </p:sp>
            </p:grpSp>
          </p:grpSp>
          <p:cxnSp>
            <p:nvCxnSpPr>
              <p:cNvPr id="87" name="Straight Connector 86"/>
              <p:cNvCxnSpPr/>
              <p:nvPr/>
            </p:nvCxnSpPr>
            <p:spPr>
              <a:xfrm rot="10800000" flipV="1">
                <a:off x="3437626" y="3877648"/>
                <a:ext cx="288619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a:off x="3223307" y="4640670"/>
                <a:ext cx="29576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flipV="1">
                <a:off x="3437628" y="4451018"/>
                <a:ext cx="3100519"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3223305" y="4164331"/>
                <a:ext cx="3171959" cy="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91" name="Group 152"/>
              <p:cNvGrpSpPr>
                <a:grpSpLocks/>
              </p:cNvGrpSpPr>
              <p:nvPr/>
            </p:nvGrpSpPr>
            <p:grpSpPr bwMode="auto">
              <a:xfrm>
                <a:off x="4737853" y="3309357"/>
                <a:ext cx="1799318" cy="1946145"/>
                <a:chOff x="4737853" y="141005"/>
                <a:chExt cx="1799318" cy="1946145"/>
              </a:xfrm>
            </p:grpSpPr>
            <p:sp>
              <p:nvSpPr>
                <p:cNvPr id="92" name="Trapezoid 91"/>
                <p:cNvSpPr/>
                <p:nvPr/>
              </p:nvSpPr>
              <p:spPr>
                <a:xfrm rot="16200000">
                  <a:off x="4740485" y="644927"/>
                  <a:ext cx="1945045" cy="935867"/>
                </a:xfrm>
                <a:prstGeom prst="trapezoid">
                  <a:avLst>
                    <a:gd name="adj" fmla="val 56258"/>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50000"/>
                    </a:spcBef>
                    <a:defRPr/>
                  </a:pPr>
                  <a:endParaRPr lang="en-GB"/>
                </a:p>
              </p:txBody>
            </p:sp>
            <p:sp>
              <p:nvSpPr>
                <p:cNvPr id="93" name="Oval 92"/>
                <p:cNvSpPr/>
                <p:nvPr/>
              </p:nvSpPr>
              <p:spPr>
                <a:xfrm>
                  <a:off x="5817092" y="141005"/>
                  <a:ext cx="720079" cy="1944218"/>
                </a:xfrm>
                <a:prstGeom prst="ellipse">
                  <a:avLst/>
                </a:prstGeom>
                <a:gradFill flip="none" rotWithShape="1">
                  <a:gsLst>
                    <a:gs pos="0">
                      <a:schemeClr val="bg1"/>
                    </a:gs>
                    <a:gs pos="53000">
                      <a:srgbClr val="D4DEFF"/>
                    </a:gs>
                    <a:gs pos="83000">
                      <a:srgbClr val="D4DEFF"/>
                    </a:gs>
                    <a:gs pos="100000">
                      <a:srgbClr val="96AB94"/>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sp>
              <p:nvSpPr>
                <p:cNvPr id="94" name="Flowchart: Direct Access Storage 93"/>
                <p:cNvSpPr/>
                <p:nvPr/>
              </p:nvSpPr>
              <p:spPr>
                <a:xfrm>
                  <a:off x="4737844" y="634317"/>
                  <a:ext cx="1007312" cy="939444"/>
                </a:xfrm>
                <a:prstGeom prst="flowChartMagneticDrum">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50000"/>
                    </a:spcBef>
                    <a:defRPr/>
                  </a:pPr>
                  <a:endParaRPr lang="en-GB"/>
                </a:p>
              </p:txBody>
            </p:sp>
          </p:grpSp>
        </p:grpSp>
        <p:sp>
          <p:nvSpPr>
            <p:cNvPr id="79" name="TextBox 102"/>
            <p:cNvSpPr txBox="1">
              <a:spLocks noChangeArrowheads="1"/>
            </p:cNvSpPr>
            <p:nvPr/>
          </p:nvSpPr>
          <p:spPr bwMode="auto">
            <a:xfrm>
              <a:off x="4607015" y="1124744"/>
              <a:ext cx="726471" cy="277013"/>
            </a:xfrm>
            <a:prstGeom prst="rect">
              <a:avLst/>
            </a:prstGeom>
            <a:noFill/>
            <a:ln w="9525">
              <a:noFill/>
              <a:miter lim="800000"/>
              <a:headEnd/>
              <a:tailEnd/>
            </a:ln>
          </p:spPr>
          <p:txBody>
            <a:bodyPr wrap="none">
              <a:spAutoFit/>
            </a:bodyPr>
            <a:lstStyle/>
            <a:p>
              <a:pPr eaLnBrk="0" hangingPunct="0">
                <a:spcBef>
                  <a:spcPct val="50000"/>
                </a:spcBef>
              </a:pPr>
              <a:r>
                <a:rPr lang="en-GB" sz="1200">
                  <a:solidFill>
                    <a:srgbClr val="FF0000"/>
                  </a:solidFill>
                </a:rPr>
                <a:t>View N</a:t>
              </a:r>
            </a:p>
          </p:txBody>
        </p:sp>
      </p:grpSp>
      <p:grpSp>
        <p:nvGrpSpPr>
          <p:cNvPr id="142" name="Group 189"/>
          <p:cNvGrpSpPr>
            <a:grpSpLocks/>
          </p:cNvGrpSpPr>
          <p:nvPr/>
        </p:nvGrpSpPr>
        <p:grpSpPr bwMode="auto">
          <a:xfrm>
            <a:off x="4694238" y="2130425"/>
            <a:ext cx="5011737" cy="3602038"/>
            <a:chOff x="4693541" y="1124744"/>
            <a:chExt cx="5011982" cy="3601194"/>
          </a:xfrm>
        </p:grpSpPr>
        <p:cxnSp>
          <p:nvCxnSpPr>
            <p:cNvPr id="143" name="Straight Arrow Connector 142"/>
            <p:cNvCxnSpPr/>
            <p:nvPr/>
          </p:nvCxnSpPr>
          <p:spPr>
            <a:xfrm rot="5400000">
              <a:off x="4506492" y="2824326"/>
              <a:ext cx="2015653" cy="164155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a:off x="5960774" y="3500675"/>
              <a:ext cx="2448939" cy="1588"/>
            </a:xfrm>
            <a:prstGeom prst="straightConnector1">
              <a:avLst/>
            </a:prstGeom>
            <a:ln w="28575">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16200000" flipH="1">
              <a:off x="7898351" y="2845759"/>
              <a:ext cx="2015653" cy="159869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146" name="Group 612"/>
            <p:cNvGrpSpPr>
              <a:grpSpLocks/>
            </p:cNvGrpSpPr>
            <p:nvPr/>
          </p:nvGrpSpPr>
          <p:grpSpPr bwMode="auto">
            <a:xfrm rot="5400000">
              <a:off x="6501476" y="1089043"/>
              <a:ext cx="1296149" cy="1943618"/>
              <a:chOff x="704528" y="260648"/>
              <a:chExt cx="5832663" cy="5400000"/>
            </a:xfrm>
          </p:grpSpPr>
          <p:sp>
            <p:nvSpPr>
              <p:cNvPr id="148" name="Parallelogram 147"/>
              <p:cNvSpPr/>
              <p:nvPr/>
            </p:nvSpPr>
            <p:spPr>
              <a:xfrm rot="4370311" flipH="1">
                <a:off x="1215583" y="3992186"/>
                <a:ext cx="935091" cy="707062"/>
              </a:xfrm>
              <a:prstGeom prst="parallelogram">
                <a:avLst>
                  <a:gd name="adj" fmla="val 22897"/>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cxnSp>
            <p:nvCxnSpPr>
              <p:cNvPr id="149" name="Straight Connector 148"/>
              <p:cNvCxnSpPr/>
              <p:nvPr/>
            </p:nvCxnSpPr>
            <p:spPr>
              <a:xfrm rot="10800000">
                <a:off x="1493865" y="4654475"/>
                <a:ext cx="935613"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0800000">
                <a:off x="1779547" y="3891404"/>
                <a:ext cx="792772"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0800000">
                <a:off x="1351021" y="4178106"/>
                <a:ext cx="100703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10800000">
                <a:off x="1850966" y="4464807"/>
                <a:ext cx="435668" cy="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153" name="Group 93"/>
              <p:cNvGrpSpPr/>
              <p:nvPr/>
            </p:nvGrpSpPr>
            <p:grpSpPr>
              <a:xfrm>
                <a:off x="704528" y="260648"/>
                <a:ext cx="5400000" cy="5400000"/>
                <a:chOff x="704528" y="260648"/>
                <a:chExt cx="5400000" cy="5400000"/>
              </a:xfrm>
              <a:scene3d>
                <a:camera prst="orthographicFront">
                  <a:rot lat="0" lon="3600000" rev="0"/>
                </a:camera>
                <a:lightRig rig="threePt" dir="t"/>
              </a:scene3d>
            </p:grpSpPr>
            <p:sp>
              <p:nvSpPr>
                <p:cNvPr id="176" name="Pie 175"/>
                <p:cNvSpPr/>
                <p:nvPr/>
              </p:nvSpPr>
              <p:spPr>
                <a:xfrm>
                  <a:off x="704528" y="260648"/>
                  <a:ext cx="5400000" cy="5400000"/>
                </a:xfrm>
                <a:prstGeom prst="pie">
                  <a:avLst>
                    <a:gd name="adj1" fmla="val 16191760"/>
                    <a:gd name="adj2" fmla="val 17106910"/>
                  </a:avLst>
                </a:prstGeom>
                <a:solidFill>
                  <a:srgbClr val="99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77" name="Pie 176"/>
                <p:cNvSpPr/>
                <p:nvPr/>
              </p:nvSpPr>
              <p:spPr>
                <a:xfrm>
                  <a:off x="704528" y="260648"/>
                  <a:ext cx="5400000" cy="5400000"/>
                </a:xfrm>
                <a:prstGeom prst="pie">
                  <a:avLst>
                    <a:gd name="adj1" fmla="val 17112108"/>
                    <a:gd name="adj2" fmla="val 17968450"/>
                  </a:avLst>
                </a:prstGeom>
                <a:solidFill>
                  <a:srgbClr val="99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78" name="Pie 177"/>
                <p:cNvSpPr/>
                <p:nvPr/>
              </p:nvSpPr>
              <p:spPr>
                <a:xfrm>
                  <a:off x="704528" y="260648"/>
                  <a:ext cx="5400000" cy="5400000"/>
                </a:xfrm>
                <a:prstGeom prst="pie">
                  <a:avLst>
                    <a:gd name="adj1" fmla="val 17901683"/>
                    <a:gd name="adj2" fmla="val 18822526"/>
                  </a:avLst>
                </a:prstGeom>
                <a:solidFill>
                  <a:srgbClr val="99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79" name="Pie 178"/>
                <p:cNvSpPr/>
                <p:nvPr/>
              </p:nvSpPr>
              <p:spPr>
                <a:xfrm>
                  <a:off x="704528" y="260648"/>
                  <a:ext cx="5400000" cy="5400000"/>
                </a:xfrm>
                <a:prstGeom prst="pie">
                  <a:avLst>
                    <a:gd name="adj1" fmla="val 18712366"/>
                    <a:gd name="adj2" fmla="val 19706050"/>
                  </a:avLst>
                </a:prstGeom>
                <a:solidFill>
                  <a:srgbClr val="66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80" name="Pie 179"/>
                <p:cNvSpPr/>
                <p:nvPr/>
              </p:nvSpPr>
              <p:spPr>
                <a:xfrm>
                  <a:off x="704528" y="260648"/>
                  <a:ext cx="5400000" cy="5400000"/>
                </a:xfrm>
                <a:prstGeom prst="pie">
                  <a:avLst>
                    <a:gd name="adj1" fmla="val 21473649"/>
                    <a:gd name="adj2" fmla="val 835995"/>
                  </a:avLst>
                </a:prstGeom>
                <a:solidFill>
                  <a:srgbClr val="0000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81" name="Pie 180"/>
                <p:cNvSpPr/>
                <p:nvPr/>
              </p:nvSpPr>
              <p:spPr>
                <a:xfrm>
                  <a:off x="704528" y="260648"/>
                  <a:ext cx="5400000" cy="5400000"/>
                </a:xfrm>
                <a:prstGeom prst="pie">
                  <a:avLst>
                    <a:gd name="adj1" fmla="val 795805"/>
                    <a:gd name="adj2" fmla="val 1624295"/>
                  </a:avLst>
                </a:prstGeom>
                <a:solidFill>
                  <a:srgbClr val="0000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82" name="Pie 181"/>
                <p:cNvSpPr/>
                <p:nvPr/>
              </p:nvSpPr>
              <p:spPr>
                <a:xfrm>
                  <a:off x="704528" y="260648"/>
                  <a:ext cx="5400000" cy="5400000"/>
                </a:xfrm>
                <a:prstGeom prst="pie">
                  <a:avLst>
                    <a:gd name="adj1" fmla="val 1612933"/>
                    <a:gd name="adj2" fmla="val 2434745"/>
                  </a:avLst>
                </a:prstGeom>
                <a:solidFill>
                  <a:srgbClr val="0000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83" name="Pie 182"/>
                <p:cNvSpPr/>
                <p:nvPr/>
              </p:nvSpPr>
              <p:spPr>
                <a:xfrm>
                  <a:off x="704528" y="260648"/>
                  <a:ext cx="5400000" cy="5400000"/>
                </a:xfrm>
                <a:prstGeom prst="pie">
                  <a:avLst>
                    <a:gd name="adj1" fmla="val 2418758"/>
                    <a:gd name="adj2" fmla="val 3288677"/>
                  </a:avLst>
                </a:prstGeom>
                <a:solidFill>
                  <a:srgbClr val="00FF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84" name="Pie 183"/>
                <p:cNvSpPr/>
                <p:nvPr/>
              </p:nvSpPr>
              <p:spPr>
                <a:xfrm>
                  <a:off x="704528" y="260648"/>
                  <a:ext cx="5400000" cy="5400000"/>
                </a:xfrm>
                <a:prstGeom prst="pie">
                  <a:avLst>
                    <a:gd name="adj1" fmla="val 3265803"/>
                    <a:gd name="adj2" fmla="val 4184180"/>
                  </a:avLst>
                </a:prstGeom>
                <a:solidFill>
                  <a:srgbClr val="00FF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85" name="Pie 184"/>
                <p:cNvSpPr/>
                <p:nvPr/>
              </p:nvSpPr>
              <p:spPr>
                <a:xfrm>
                  <a:off x="704528" y="260648"/>
                  <a:ext cx="5400000" cy="5400000"/>
                </a:xfrm>
                <a:prstGeom prst="pie">
                  <a:avLst>
                    <a:gd name="adj1" fmla="val 4162040"/>
                    <a:gd name="adj2" fmla="val 5137429"/>
                  </a:avLst>
                </a:prstGeom>
                <a:solidFill>
                  <a:srgbClr val="00FFFF"/>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86" name="Pie 185"/>
                <p:cNvSpPr/>
                <p:nvPr/>
              </p:nvSpPr>
              <p:spPr>
                <a:xfrm>
                  <a:off x="704528" y="260648"/>
                  <a:ext cx="5400000" cy="5400000"/>
                </a:xfrm>
                <a:prstGeom prst="pie">
                  <a:avLst>
                    <a:gd name="adj1" fmla="val 5105941"/>
                    <a:gd name="adj2" fmla="val 6100314"/>
                  </a:avLst>
                </a:prstGeom>
                <a:solidFill>
                  <a:srgbClr val="CCFF33"/>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87" name="Pie 186"/>
                <p:cNvSpPr/>
                <p:nvPr/>
              </p:nvSpPr>
              <p:spPr>
                <a:xfrm>
                  <a:off x="704528" y="260648"/>
                  <a:ext cx="5400000" cy="5400000"/>
                </a:xfrm>
                <a:prstGeom prst="pie">
                  <a:avLst>
                    <a:gd name="adj1" fmla="val 6083543"/>
                    <a:gd name="adj2" fmla="val 7075987"/>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88" name="Pie 187"/>
                <p:cNvSpPr/>
                <p:nvPr/>
              </p:nvSpPr>
              <p:spPr>
                <a:xfrm>
                  <a:off x="704528" y="260648"/>
                  <a:ext cx="5400000" cy="5400000"/>
                </a:xfrm>
                <a:prstGeom prst="pie">
                  <a:avLst>
                    <a:gd name="adj1" fmla="val 7070498"/>
                    <a:gd name="adj2" fmla="val 8199818"/>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89" name="Pie 188"/>
                <p:cNvSpPr/>
                <p:nvPr/>
              </p:nvSpPr>
              <p:spPr>
                <a:xfrm>
                  <a:off x="704528" y="260648"/>
                  <a:ext cx="5400000" cy="5400000"/>
                </a:xfrm>
                <a:prstGeom prst="pie">
                  <a:avLst>
                    <a:gd name="adj1" fmla="val 10359365"/>
                    <a:gd name="adj2" fmla="val 11307575"/>
                  </a:avLst>
                </a:prstGeom>
                <a:solidFill>
                  <a:srgbClr val="FF9966"/>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90" name="Pie 189"/>
                <p:cNvSpPr/>
                <p:nvPr/>
              </p:nvSpPr>
              <p:spPr>
                <a:xfrm>
                  <a:off x="704528" y="260648"/>
                  <a:ext cx="5400000" cy="5400000"/>
                </a:xfrm>
                <a:prstGeom prst="pie">
                  <a:avLst>
                    <a:gd name="adj1" fmla="val 8197323"/>
                    <a:gd name="adj2" fmla="val 9277722"/>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91" name="Pie 190"/>
                <p:cNvSpPr/>
                <p:nvPr/>
              </p:nvSpPr>
              <p:spPr>
                <a:xfrm>
                  <a:off x="704528" y="260648"/>
                  <a:ext cx="5400000" cy="5400000"/>
                </a:xfrm>
                <a:prstGeom prst="pie">
                  <a:avLst>
                    <a:gd name="adj1" fmla="val 9274625"/>
                    <a:gd name="adj2" fmla="val 10359902"/>
                  </a:avLst>
                </a:prstGeom>
                <a:solidFill>
                  <a:srgbClr val="FF9966"/>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92" name="Pie 191"/>
                <p:cNvSpPr/>
                <p:nvPr/>
              </p:nvSpPr>
              <p:spPr>
                <a:xfrm>
                  <a:off x="704528" y="260648"/>
                  <a:ext cx="5400000" cy="5400000"/>
                </a:xfrm>
                <a:prstGeom prst="pie">
                  <a:avLst>
                    <a:gd name="adj1" fmla="val 19650890"/>
                    <a:gd name="adj2" fmla="val 20621494"/>
                  </a:avLst>
                </a:prstGeom>
                <a:solidFill>
                  <a:srgbClr val="66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93" name="Pie 192"/>
                <p:cNvSpPr/>
                <p:nvPr/>
              </p:nvSpPr>
              <p:spPr>
                <a:xfrm>
                  <a:off x="704528" y="260648"/>
                  <a:ext cx="5400000" cy="5400000"/>
                </a:xfrm>
                <a:prstGeom prst="pie">
                  <a:avLst>
                    <a:gd name="adj1" fmla="val 20552061"/>
                    <a:gd name="adj2" fmla="val 21478281"/>
                  </a:avLst>
                </a:prstGeom>
                <a:solidFill>
                  <a:srgbClr val="6600C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194" name="Pie 193"/>
                <p:cNvSpPr/>
                <p:nvPr/>
              </p:nvSpPr>
              <p:spPr>
                <a:xfrm>
                  <a:off x="704528" y="260648"/>
                  <a:ext cx="5400000" cy="5400000"/>
                </a:xfrm>
                <a:prstGeom prst="pie">
                  <a:avLst>
                    <a:gd name="adj1" fmla="val 11271646"/>
                    <a:gd name="adj2" fmla="val 12252272"/>
                  </a:avLst>
                </a:prstGeom>
                <a:solidFill>
                  <a:srgbClr val="FF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95" name="Pie 194"/>
                <p:cNvSpPr/>
                <p:nvPr/>
              </p:nvSpPr>
              <p:spPr>
                <a:xfrm>
                  <a:off x="704528" y="260648"/>
                  <a:ext cx="5400000" cy="5400000"/>
                </a:xfrm>
                <a:prstGeom prst="pie">
                  <a:avLst>
                    <a:gd name="adj1" fmla="val 12231333"/>
                    <a:gd name="adj2" fmla="val 13142064"/>
                  </a:avLst>
                </a:prstGeom>
                <a:solidFill>
                  <a:srgbClr val="FF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96" name="Pie 195"/>
                <p:cNvSpPr/>
                <p:nvPr/>
              </p:nvSpPr>
              <p:spPr>
                <a:xfrm>
                  <a:off x="704528" y="260648"/>
                  <a:ext cx="5400000" cy="5400000"/>
                </a:xfrm>
                <a:prstGeom prst="pie">
                  <a:avLst>
                    <a:gd name="adj1" fmla="val 13176573"/>
                    <a:gd name="adj2" fmla="val 14176639"/>
                  </a:avLst>
                </a:prstGeom>
                <a:solidFill>
                  <a:srgbClr val="FF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97" name="Pie 196"/>
                <p:cNvSpPr/>
                <p:nvPr/>
              </p:nvSpPr>
              <p:spPr>
                <a:xfrm>
                  <a:off x="704528" y="260648"/>
                  <a:ext cx="5400000" cy="5400000"/>
                </a:xfrm>
                <a:prstGeom prst="pie">
                  <a:avLst>
                    <a:gd name="adj1" fmla="val 14138811"/>
                    <a:gd name="adj2" fmla="val 15142772"/>
                  </a:avLst>
                </a:prstGeom>
                <a:solidFill>
                  <a:srgbClr val="99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98" name="Pie 197"/>
                <p:cNvSpPr/>
                <p:nvPr/>
              </p:nvSpPr>
              <p:spPr>
                <a:xfrm>
                  <a:off x="704528" y="260648"/>
                  <a:ext cx="5400000" cy="5400000"/>
                </a:xfrm>
                <a:prstGeom prst="pie">
                  <a:avLst>
                    <a:gd name="adj1" fmla="val 15107940"/>
                    <a:gd name="adj2" fmla="val 16205348"/>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199" name="Pie 198"/>
                <p:cNvSpPr/>
                <p:nvPr/>
              </p:nvSpPr>
              <p:spPr>
                <a:xfrm>
                  <a:off x="1597499" y="1148627"/>
                  <a:ext cx="3600000" cy="3600000"/>
                </a:xfrm>
                <a:prstGeom prst="pie">
                  <a:avLst>
                    <a:gd name="adj1" fmla="val 17543982"/>
                    <a:gd name="adj2" fmla="val 19115145"/>
                  </a:avLst>
                </a:prstGeom>
                <a:solidFill>
                  <a:srgbClr val="9933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200" name="Pie 199"/>
                <p:cNvSpPr/>
                <p:nvPr/>
              </p:nvSpPr>
              <p:spPr>
                <a:xfrm>
                  <a:off x="1597499" y="1148627"/>
                  <a:ext cx="3600000" cy="3600000"/>
                </a:xfrm>
                <a:prstGeom prst="pie">
                  <a:avLst>
                    <a:gd name="adj1" fmla="val 18923079"/>
                    <a:gd name="adj2" fmla="val 20338097"/>
                  </a:avLst>
                </a:prstGeom>
                <a:solidFill>
                  <a:srgbClr val="99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201" name="Pie 200"/>
                <p:cNvSpPr/>
                <p:nvPr/>
              </p:nvSpPr>
              <p:spPr>
                <a:xfrm>
                  <a:off x="1597499" y="1148627"/>
                  <a:ext cx="3600000" cy="3600000"/>
                </a:xfrm>
                <a:prstGeom prst="pie">
                  <a:avLst>
                    <a:gd name="adj1" fmla="val 20288530"/>
                    <a:gd name="adj2" fmla="val 154555"/>
                  </a:avLst>
                </a:prstGeom>
                <a:solidFill>
                  <a:srgbClr val="99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202" name="Pie 201"/>
                <p:cNvSpPr/>
                <p:nvPr/>
              </p:nvSpPr>
              <p:spPr>
                <a:xfrm>
                  <a:off x="1597499" y="1148627"/>
                  <a:ext cx="3600000" cy="3600000"/>
                </a:xfrm>
                <a:prstGeom prst="pie">
                  <a:avLst>
                    <a:gd name="adj1" fmla="val 173173"/>
                    <a:gd name="adj2" fmla="val 1716380"/>
                  </a:avLst>
                </a:prstGeom>
                <a:solidFill>
                  <a:srgbClr val="99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203" name="Pie 202"/>
                <p:cNvSpPr/>
                <p:nvPr/>
              </p:nvSpPr>
              <p:spPr>
                <a:xfrm>
                  <a:off x="1597499" y="1148627"/>
                  <a:ext cx="3600000" cy="3600000"/>
                </a:xfrm>
                <a:prstGeom prst="pie">
                  <a:avLst>
                    <a:gd name="adj1" fmla="val 4996685"/>
                    <a:gd name="adj2" fmla="val 6901226"/>
                  </a:avLst>
                </a:prstGeom>
                <a:solidFill>
                  <a:srgbClr val="6633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204" name="Pie 203"/>
                <p:cNvSpPr/>
                <p:nvPr/>
              </p:nvSpPr>
              <p:spPr>
                <a:xfrm>
                  <a:off x="1597499" y="1148627"/>
                  <a:ext cx="3600000" cy="3600000"/>
                </a:xfrm>
                <a:prstGeom prst="pie">
                  <a:avLst>
                    <a:gd name="adj1" fmla="val 1745195"/>
                    <a:gd name="adj2" fmla="val 3365419"/>
                  </a:avLst>
                </a:prstGeom>
                <a:solidFill>
                  <a:srgbClr val="6633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205" name="Pie 204"/>
                <p:cNvSpPr/>
                <p:nvPr/>
              </p:nvSpPr>
              <p:spPr>
                <a:xfrm>
                  <a:off x="1597499" y="1148627"/>
                  <a:ext cx="3600000" cy="3600000"/>
                </a:xfrm>
                <a:prstGeom prst="pie">
                  <a:avLst>
                    <a:gd name="adj1" fmla="val 3357299"/>
                    <a:gd name="adj2" fmla="val 4994406"/>
                  </a:avLst>
                </a:prstGeom>
                <a:solidFill>
                  <a:srgbClr val="6633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206" name="Pie 205"/>
                <p:cNvSpPr/>
                <p:nvPr/>
              </p:nvSpPr>
              <p:spPr>
                <a:xfrm>
                  <a:off x="1597499" y="1148627"/>
                  <a:ext cx="3600000" cy="3600000"/>
                </a:xfrm>
                <a:prstGeom prst="pie">
                  <a:avLst>
                    <a:gd name="adj1" fmla="val 15996776"/>
                    <a:gd name="adj2" fmla="val 17541351"/>
                  </a:avLst>
                </a:prstGeom>
                <a:solidFill>
                  <a:srgbClr val="99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solidFill>
                      <a:schemeClr val="tx1"/>
                    </a:solidFill>
                  </a:endParaRPr>
                </a:p>
              </p:txBody>
            </p:sp>
            <p:sp>
              <p:nvSpPr>
                <p:cNvPr id="207" name="Pie 206"/>
                <p:cNvSpPr/>
                <p:nvPr/>
              </p:nvSpPr>
              <p:spPr>
                <a:xfrm>
                  <a:off x="1597499" y="1148627"/>
                  <a:ext cx="3600000" cy="3600000"/>
                </a:xfrm>
                <a:prstGeom prst="pie">
                  <a:avLst>
                    <a:gd name="adj1" fmla="val 6748021"/>
                    <a:gd name="adj2" fmla="val 15993510"/>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208" name="Pie 207"/>
                <p:cNvSpPr/>
                <p:nvPr/>
              </p:nvSpPr>
              <p:spPr>
                <a:xfrm>
                  <a:off x="1593407" y="1143794"/>
                  <a:ext cx="3600000" cy="3600000"/>
                </a:xfrm>
                <a:prstGeom prst="pie">
                  <a:avLst>
                    <a:gd name="adj1" fmla="val 6712492"/>
                    <a:gd name="adj2" fmla="val 8252120"/>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GB" dirty="0">
                      <a:solidFill>
                        <a:schemeClr val="tx1"/>
                      </a:solidFill>
                    </a:rPr>
                    <a:t>c</a:t>
                  </a:r>
                </a:p>
              </p:txBody>
            </p:sp>
            <p:sp>
              <p:nvSpPr>
                <p:cNvPr id="209" name="Oval 208"/>
                <p:cNvSpPr/>
                <p:nvPr/>
              </p:nvSpPr>
              <p:spPr>
                <a:xfrm>
                  <a:off x="2461595" y="2031973"/>
                  <a:ext cx="1800000" cy="1800000"/>
                </a:xfrm>
                <a:prstGeom prst="ellipse">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grpSp>
          <p:grpSp>
            <p:nvGrpSpPr>
              <p:cNvPr id="154" name="Group 196"/>
              <p:cNvGrpSpPr>
                <a:grpSpLocks/>
              </p:cNvGrpSpPr>
              <p:nvPr/>
            </p:nvGrpSpPr>
            <p:grpSpPr bwMode="auto">
              <a:xfrm>
                <a:off x="1329592" y="279745"/>
                <a:ext cx="5207599" cy="1950531"/>
                <a:chOff x="1329592" y="279745"/>
                <a:chExt cx="5207599" cy="1950531"/>
              </a:xfrm>
            </p:grpSpPr>
            <p:sp>
              <p:nvSpPr>
                <p:cNvPr id="163" name="Parallelogram 162"/>
                <p:cNvSpPr/>
                <p:nvPr/>
              </p:nvSpPr>
              <p:spPr>
                <a:xfrm rot="4370311" flipH="1">
                  <a:off x="1215582" y="970784"/>
                  <a:ext cx="935090" cy="707062"/>
                </a:xfrm>
                <a:prstGeom prst="parallelogram">
                  <a:avLst>
                    <a:gd name="adj" fmla="val 22897"/>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cxnSp>
              <p:nvCxnSpPr>
                <p:cNvPr id="164" name="Straight Connector 163"/>
                <p:cNvCxnSpPr/>
                <p:nvPr/>
              </p:nvCxnSpPr>
              <p:spPr>
                <a:xfrm rot="10800000">
                  <a:off x="1493862" y="1628662"/>
                  <a:ext cx="72135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0800000">
                  <a:off x="1786691" y="865593"/>
                  <a:ext cx="78562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0800000">
                  <a:off x="1351020" y="1152295"/>
                  <a:ext cx="100703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0800000">
                  <a:off x="1858109" y="1443408"/>
                  <a:ext cx="42852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0800000" flipV="1">
                  <a:off x="2572318" y="865593"/>
                  <a:ext cx="324249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0800000">
                  <a:off x="2650877" y="1628662"/>
                  <a:ext cx="2949676"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10800000" flipV="1">
                  <a:off x="2793718" y="1443408"/>
                  <a:ext cx="309251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10800000">
                  <a:off x="2429475" y="1152295"/>
                  <a:ext cx="3171078" cy="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172" name="Group 72"/>
                <p:cNvGrpSpPr>
                  <a:grpSpLocks/>
                </p:cNvGrpSpPr>
                <p:nvPr/>
              </p:nvGrpSpPr>
              <p:grpSpPr bwMode="auto">
                <a:xfrm>
                  <a:off x="4736359" y="279745"/>
                  <a:ext cx="1800832" cy="1950531"/>
                  <a:chOff x="4736359" y="135729"/>
                  <a:chExt cx="1800832" cy="1950531"/>
                </a:xfrm>
              </p:grpSpPr>
              <p:sp>
                <p:nvSpPr>
                  <p:cNvPr id="173" name="Trapezoid 172"/>
                  <p:cNvSpPr/>
                  <p:nvPr/>
                </p:nvSpPr>
                <p:spPr>
                  <a:xfrm rot="16200000">
                    <a:off x="4738671" y="657360"/>
                    <a:ext cx="1945163" cy="935609"/>
                  </a:xfrm>
                  <a:prstGeom prst="trapezoid">
                    <a:avLst>
                      <a:gd name="adj" fmla="val 56258"/>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50000"/>
                      </a:spcBef>
                      <a:defRPr/>
                    </a:pPr>
                    <a:endParaRPr lang="en-GB"/>
                  </a:p>
                </p:txBody>
              </p:sp>
              <p:sp>
                <p:nvSpPr>
                  <p:cNvPr id="174" name="Oval 173"/>
                  <p:cNvSpPr/>
                  <p:nvPr/>
                </p:nvSpPr>
                <p:spPr>
                  <a:xfrm>
                    <a:off x="5817108" y="135729"/>
                    <a:ext cx="720083" cy="1944215"/>
                  </a:xfrm>
                  <a:prstGeom prst="ellipse">
                    <a:avLst/>
                  </a:prstGeom>
                  <a:gradFill flip="none" rotWithShape="1">
                    <a:gsLst>
                      <a:gs pos="0">
                        <a:schemeClr val="bg1"/>
                      </a:gs>
                      <a:gs pos="53000">
                        <a:srgbClr val="D4DEFF"/>
                      </a:gs>
                      <a:gs pos="83000">
                        <a:srgbClr val="D4DEFF"/>
                      </a:gs>
                      <a:gs pos="100000">
                        <a:srgbClr val="96AB94"/>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sp>
                <p:nvSpPr>
                  <p:cNvPr id="175" name="Flowchart: Direct Access Storage 174"/>
                  <p:cNvSpPr/>
                  <p:nvPr/>
                </p:nvSpPr>
                <p:spPr>
                  <a:xfrm>
                    <a:off x="4736359" y="624538"/>
                    <a:ext cx="1007034" cy="939503"/>
                  </a:xfrm>
                  <a:prstGeom prst="flowChartMagneticDrum">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50000"/>
                      </a:spcBef>
                      <a:defRPr/>
                    </a:pPr>
                    <a:endParaRPr lang="en-GB"/>
                  </a:p>
                </p:txBody>
              </p:sp>
            </p:grpSp>
          </p:grpSp>
          <p:cxnSp>
            <p:nvCxnSpPr>
              <p:cNvPr id="155" name="Straight Connector 154"/>
              <p:cNvCxnSpPr/>
              <p:nvPr/>
            </p:nvCxnSpPr>
            <p:spPr>
              <a:xfrm rot="10800000" flipV="1">
                <a:off x="3436504" y="3891403"/>
                <a:ext cx="2885395"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3222245" y="4654475"/>
                <a:ext cx="2956815"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flipV="1">
                <a:off x="3436506" y="4464809"/>
                <a:ext cx="309965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0800000">
                <a:off x="3222242" y="4178106"/>
                <a:ext cx="3171077" cy="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159" name="Group 152"/>
              <p:cNvGrpSpPr>
                <a:grpSpLocks/>
              </p:cNvGrpSpPr>
              <p:nvPr/>
            </p:nvGrpSpPr>
            <p:grpSpPr bwMode="auto">
              <a:xfrm>
                <a:off x="4736354" y="3310924"/>
                <a:ext cx="1800832" cy="1947951"/>
                <a:chOff x="4736354" y="142572"/>
                <a:chExt cx="1800832" cy="1947951"/>
              </a:xfrm>
            </p:grpSpPr>
            <p:sp>
              <p:nvSpPr>
                <p:cNvPr id="160" name="Trapezoid 159"/>
                <p:cNvSpPr/>
                <p:nvPr/>
              </p:nvSpPr>
              <p:spPr>
                <a:xfrm rot="16200000">
                  <a:off x="4738672" y="658834"/>
                  <a:ext cx="1945164" cy="935609"/>
                </a:xfrm>
                <a:prstGeom prst="trapezoid">
                  <a:avLst>
                    <a:gd name="adj" fmla="val 56258"/>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50000"/>
                    </a:spcBef>
                    <a:defRPr/>
                  </a:pPr>
                  <a:endParaRPr lang="en-GB"/>
                </a:p>
              </p:txBody>
            </p:sp>
            <p:sp>
              <p:nvSpPr>
                <p:cNvPr id="161" name="Oval 160"/>
                <p:cNvSpPr/>
                <p:nvPr/>
              </p:nvSpPr>
              <p:spPr>
                <a:xfrm>
                  <a:off x="5817105" y="146306"/>
                  <a:ext cx="720081" cy="1944217"/>
                </a:xfrm>
                <a:prstGeom prst="ellipse">
                  <a:avLst/>
                </a:prstGeom>
                <a:gradFill flip="none" rotWithShape="1">
                  <a:gsLst>
                    <a:gs pos="0">
                      <a:schemeClr val="bg1"/>
                    </a:gs>
                    <a:gs pos="53000">
                      <a:srgbClr val="D4DEFF"/>
                    </a:gs>
                    <a:gs pos="83000">
                      <a:srgbClr val="D4DEFF"/>
                    </a:gs>
                    <a:gs pos="100000">
                      <a:srgbClr val="96AB94"/>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GB"/>
                </a:p>
              </p:txBody>
            </p:sp>
            <p:sp>
              <p:nvSpPr>
                <p:cNvPr id="162" name="Flowchart: Direct Access Storage 161"/>
                <p:cNvSpPr/>
                <p:nvPr/>
              </p:nvSpPr>
              <p:spPr>
                <a:xfrm>
                  <a:off x="4736361" y="634833"/>
                  <a:ext cx="1007034" cy="939503"/>
                </a:xfrm>
                <a:prstGeom prst="flowChartMagneticDrum">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50000"/>
                    </a:spcBef>
                    <a:defRPr/>
                  </a:pPr>
                  <a:endParaRPr lang="en-GB"/>
                </a:p>
              </p:txBody>
            </p:sp>
          </p:grpSp>
        </p:grpSp>
        <p:sp>
          <p:nvSpPr>
            <p:cNvPr id="147" name="TextBox 194"/>
            <p:cNvSpPr txBox="1">
              <a:spLocks noChangeArrowheads="1"/>
            </p:cNvSpPr>
            <p:nvPr/>
          </p:nvSpPr>
          <p:spPr bwMode="auto">
            <a:xfrm>
              <a:off x="6756501" y="1124744"/>
              <a:ext cx="824305" cy="276934"/>
            </a:xfrm>
            <a:prstGeom prst="rect">
              <a:avLst/>
            </a:prstGeom>
            <a:noFill/>
            <a:ln w="9525">
              <a:noFill/>
              <a:miter lim="800000"/>
              <a:headEnd/>
              <a:tailEnd/>
            </a:ln>
          </p:spPr>
          <p:txBody>
            <a:bodyPr wrap="none">
              <a:spAutoFit/>
            </a:bodyPr>
            <a:lstStyle/>
            <a:p>
              <a:pPr eaLnBrk="0" hangingPunct="0">
                <a:spcBef>
                  <a:spcPct val="50000"/>
                </a:spcBef>
              </a:pPr>
              <a:r>
                <a:rPr lang="en-GB" sz="1200">
                  <a:solidFill>
                    <a:srgbClr val="00B050"/>
                  </a:solidFill>
                </a:rPr>
                <a:t>View 2N</a:t>
              </a:r>
            </a:p>
          </p:txBody>
        </p:sp>
      </p:grpSp>
      <p:sp>
        <p:nvSpPr>
          <p:cNvPr id="210" name="TextBox 281"/>
          <p:cNvSpPr txBox="1">
            <a:spLocks noChangeArrowheads="1"/>
          </p:cNvSpPr>
          <p:nvPr/>
        </p:nvSpPr>
        <p:spPr bwMode="auto">
          <a:xfrm>
            <a:off x="4602163" y="5846763"/>
            <a:ext cx="688975" cy="276225"/>
          </a:xfrm>
          <a:prstGeom prst="rect">
            <a:avLst/>
          </a:prstGeom>
          <a:noFill/>
          <a:ln w="9525">
            <a:noFill/>
            <a:miter lim="800000"/>
            <a:headEnd/>
            <a:tailEnd/>
          </a:ln>
        </p:spPr>
        <p:txBody>
          <a:bodyPr wrap="none" lIns="91429" tIns="45715" rIns="91429" bIns="45715">
            <a:spAutoFit/>
          </a:bodyPr>
          <a:lstStyle/>
          <a:p>
            <a:pPr eaLnBrk="0" hangingPunct="0">
              <a:spcBef>
                <a:spcPct val="50000"/>
              </a:spcBef>
            </a:pPr>
            <a:r>
              <a:rPr lang="en-GB" sz="1200">
                <a:solidFill>
                  <a:schemeClr val="tx1"/>
                </a:solidFill>
              </a:rPr>
              <a:t>Target</a:t>
            </a:r>
          </a:p>
        </p:txBody>
      </p:sp>
      <p:sp>
        <p:nvSpPr>
          <p:cNvPr id="211" name="TextBox 281"/>
          <p:cNvSpPr txBox="1">
            <a:spLocks noChangeArrowheads="1"/>
          </p:cNvSpPr>
          <p:nvPr/>
        </p:nvSpPr>
        <p:spPr bwMode="auto">
          <a:xfrm>
            <a:off x="8740775" y="2617788"/>
            <a:ext cx="522288" cy="276225"/>
          </a:xfrm>
          <a:prstGeom prst="rect">
            <a:avLst/>
          </a:prstGeom>
          <a:noFill/>
          <a:ln w="9525">
            <a:noFill/>
            <a:miter lim="800000"/>
            <a:headEnd/>
            <a:tailEnd/>
          </a:ln>
        </p:spPr>
        <p:txBody>
          <a:bodyPr wrap="none" lIns="91429" tIns="45715" rIns="91429" bIns="45715">
            <a:spAutoFit/>
          </a:bodyPr>
          <a:lstStyle/>
          <a:p>
            <a:pPr eaLnBrk="0" hangingPunct="0">
              <a:spcBef>
                <a:spcPct val="50000"/>
              </a:spcBef>
            </a:pPr>
            <a:r>
              <a:rPr lang="en-GB" sz="1200">
                <a:solidFill>
                  <a:schemeClr val="tx1"/>
                </a:solidFill>
              </a:rPr>
              <a:t>Vsat</a:t>
            </a:r>
          </a:p>
        </p:txBody>
      </p:sp>
      <p:sp>
        <p:nvSpPr>
          <p:cNvPr id="212" name="TextBox 288"/>
          <p:cNvSpPr txBox="1">
            <a:spLocks noChangeArrowheads="1"/>
          </p:cNvSpPr>
          <p:nvPr/>
        </p:nvSpPr>
        <p:spPr bwMode="auto">
          <a:xfrm>
            <a:off x="6143625" y="1381125"/>
            <a:ext cx="3105150" cy="400050"/>
          </a:xfrm>
          <a:prstGeom prst="rect">
            <a:avLst/>
          </a:prstGeom>
          <a:noFill/>
          <a:ln w="9525">
            <a:noFill/>
            <a:miter lim="800000"/>
            <a:headEnd/>
            <a:tailEnd/>
          </a:ln>
        </p:spPr>
        <p:txBody>
          <a:bodyPr wrap="none">
            <a:spAutoFit/>
          </a:bodyPr>
          <a:lstStyle/>
          <a:p>
            <a:pPr eaLnBrk="0" hangingPunct="0">
              <a:spcBef>
                <a:spcPct val="50000"/>
              </a:spcBef>
            </a:pPr>
            <a:r>
              <a:rPr lang="en-GB" sz="2000">
                <a:solidFill>
                  <a:schemeClr val="tx1"/>
                </a:solidFill>
              </a:rPr>
              <a:t>up to 14 views: N = 7 </a:t>
            </a:r>
          </a:p>
        </p:txBody>
      </p:sp>
      <p:grpSp>
        <p:nvGrpSpPr>
          <p:cNvPr id="213" name="Group 298"/>
          <p:cNvGrpSpPr>
            <a:grpSpLocks/>
          </p:cNvGrpSpPr>
          <p:nvPr/>
        </p:nvGrpSpPr>
        <p:grpSpPr bwMode="auto">
          <a:xfrm>
            <a:off x="57150" y="2314575"/>
            <a:ext cx="2017713" cy="1439863"/>
            <a:chOff x="56457" y="2276872"/>
            <a:chExt cx="2018407" cy="1440160"/>
          </a:xfrm>
        </p:grpSpPr>
        <p:cxnSp>
          <p:nvCxnSpPr>
            <p:cNvPr id="214" name="Straight Connector 213"/>
            <p:cNvCxnSpPr/>
            <p:nvPr/>
          </p:nvCxnSpPr>
          <p:spPr bwMode="auto">
            <a:xfrm rot="16200000">
              <a:off x="1970861" y="2698441"/>
              <a:ext cx="208006"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15" name="Text Box 2"/>
            <p:cNvSpPr txBox="1">
              <a:spLocks noChangeArrowheads="1"/>
            </p:cNvSpPr>
            <p:nvPr/>
          </p:nvSpPr>
          <p:spPr bwMode="auto">
            <a:xfrm>
              <a:off x="56457" y="2276872"/>
              <a:ext cx="1368152" cy="360040"/>
            </a:xfrm>
            <a:prstGeom prst="rect">
              <a:avLst/>
            </a:prstGeom>
            <a:noFill/>
            <a:ln w="9525">
              <a:noFill/>
              <a:miter lim="800000"/>
              <a:headEnd/>
              <a:tailEnd/>
            </a:ln>
          </p:spPr>
          <p:txBody>
            <a:bodyPr/>
            <a:lstStyle/>
            <a:p>
              <a:pPr eaLnBrk="0" hangingPunct="0">
                <a:spcAft>
                  <a:spcPts val="1000"/>
                </a:spcAft>
              </a:pPr>
              <a:r>
                <a:rPr lang="en-GB" sz="1800" b="0">
                  <a:solidFill>
                    <a:schemeClr val="tx1"/>
                  </a:solidFill>
                </a:rPr>
                <a:t>Detectors</a:t>
              </a:r>
              <a:endParaRPr lang="en-US" sz="1800" b="0">
                <a:solidFill>
                  <a:schemeClr val="tx1"/>
                </a:solidFill>
              </a:endParaRPr>
            </a:p>
          </p:txBody>
        </p:sp>
        <p:sp>
          <p:nvSpPr>
            <p:cNvPr id="216" name="Text Box 3"/>
            <p:cNvSpPr txBox="1">
              <a:spLocks noChangeArrowheads="1"/>
            </p:cNvSpPr>
            <p:nvPr/>
          </p:nvSpPr>
          <p:spPr bwMode="auto">
            <a:xfrm>
              <a:off x="56457" y="2636912"/>
              <a:ext cx="1008112" cy="288032"/>
            </a:xfrm>
            <a:prstGeom prst="rect">
              <a:avLst/>
            </a:prstGeom>
            <a:noFill/>
            <a:ln w="9525">
              <a:noFill/>
              <a:miter lim="800000"/>
              <a:headEnd/>
              <a:tailEnd/>
            </a:ln>
          </p:spPr>
          <p:txBody>
            <a:bodyPr/>
            <a:lstStyle/>
            <a:p>
              <a:pPr eaLnBrk="0" hangingPunct="0">
                <a:spcAft>
                  <a:spcPts val="1000"/>
                </a:spcAft>
              </a:pPr>
              <a:r>
                <a:rPr lang="en-GB" sz="1800" b="0">
                  <a:solidFill>
                    <a:schemeClr val="tx1"/>
                  </a:solidFill>
                </a:rPr>
                <a:t>Wheel</a:t>
              </a:r>
              <a:endParaRPr lang="en-US" sz="1800" b="0">
                <a:solidFill>
                  <a:schemeClr val="tx1"/>
                </a:solidFill>
              </a:endParaRPr>
            </a:p>
          </p:txBody>
        </p:sp>
        <p:sp>
          <p:nvSpPr>
            <p:cNvPr id="217" name="Text Box 4"/>
            <p:cNvSpPr txBox="1">
              <a:spLocks noChangeArrowheads="1"/>
            </p:cNvSpPr>
            <p:nvPr/>
          </p:nvSpPr>
          <p:spPr bwMode="auto">
            <a:xfrm>
              <a:off x="56457" y="3356992"/>
              <a:ext cx="1728192" cy="360040"/>
            </a:xfrm>
            <a:prstGeom prst="rect">
              <a:avLst/>
            </a:prstGeom>
            <a:noFill/>
            <a:ln w="9525">
              <a:noFill/>
              <a:miter lim="800000"/>
              <a:headEnd/>
              <a:tailEnd/>
            </a:ln>
          </p:spPr>
          <p:txBody>
            <a:bodyPr/>
            <a:lstStyle/>
            <a:p>
              <a:pPr eaLnBrk="0" hangingPunct="0">
                <a:spcAft>
                  <a:spcPts val="1000"/>
                </a:spcAft>
              </a:pPr>
              <a:r>
                <a:rPr lang="en-GB" sz="1800" b="0">
                  <a:solidFill>
                    <a:schemeClr val="tx1"/>
                  </a:solidFill>
                </a:rPr>
                <a:t>Optical heads</a:t>
              </a:r>
              <a:endParaRPr lang="en-US" sz="1800" b="0">
                <a:solidFill>
                  <a:schemeClr val="tx1"/>
                </a:solidFill>
              </a:endParaRPr>
            </a:p>
          </p:txBody>
        </p:sp>
        <p:sp>
          <p:nvSpPr>
            <p:cNvPr id="218" name="Text Box 5"/>
            <p:cNvSpPr txBox="1">
              <a:spLocks noChangeArrowheads="1"/>
            </p:cNvSpPr>
            <p:nvPr/>
          </p:nvSpPr>
          <p:spPr bwMode="auto">
            <a:xfrm>
              <a:off x="56457" y="2996952"/>
              <a:ext cx="1368152" cy="360040"/>
            </a:xfrm>
            <a:prstGeom prst="rect">
              <a:avLst/>
            </a:prstGeom>
            <a:noFill/>
            <a:ln w="9525">
              <a:noFill/>
              <a:miter lim="800000"/>
              <a:headEnd/>
              <a:tailEnd/>
            </a:ln>
          </p:spPr>
          <p:txBody>
            <a:bodyPr/>
            <a:lstStyle/>
            <a:p>
              <a:pPr eaLnBrk="0" hangingPunct="0">
                <a:spcAft>
                  <a:spcPts val="1000"/>
                </a:spcAft>
              </a:pPr>
              <a:r>
                <a:rPr lang="en-GB" sz="1800" b="0">
                  <a:solidFill>
                    <a:schemeClr val="tx1"/>
                  </a:solidFill>
                </a:rPr>
                <a:t>Filters</a:t>
              </a:r>
              <a:endParaRPr lang="en-US" sz="1800" b="0">
                <a:solidFill>
                  <a:schemeClr val="tx1"/>
                </a:solidFill>
              </a:endParaRPr>
            </a:p>
          </p:txBody>
        </p:sp>
        <p:cxnSp>
          <p:nvCxnSpPr>
            <p:cNvPr id="219" name="AutoShape 8"/>
            <p:cNvCxnSpPr>
              <a:cxnSpLocks noChangeShapeType="1"/>
            </p:cNvCxnSpPr>
            <p:nvPr/>
          </p:nvCxnSpPr>
          <p:spPr bwMode="auto">
            <a:xfrm>
              <a:off x="1208585" y="2564904"/>
              <a:ext cx="792088" cy="0"/>
            </a:xfrm>
            <a:prstGeom prst="straightConnector1">
              <a:avLst/>
            </a:prstGeom>
            <a:noFill/>
            <a:ln w="38100">
              <a:solidFill>
                <a:srgbClr val="000000"/>
              </a:solidFill>
              <a:round/>
              <a:headEnd/>
              <a:tailEnd type="triangle" w="med" len="med"/>
            </a:ln>
          </p:spPr>
        </p:cxnSp>
        <p:cxnSp>
          <p:nvCxnSpPr>
            <p:cNvPr id="220" name="AutoShape 8"/>
            <p:cNvCxnSpPr>
              <a:cxnSpLocks noChangeShapeType="1"/>
            </p:cNvCxnSpPr>
            <p:nvPr/>
          </p:nvCxnSpPr>
          <p:spPr bwMode="auto">
            <a:xfrm>
              <a:off x="920553" y="2852936"/>
              <a:ext cx="936104" cy="0"/>
            </a:xfrm>
            <a:prstGeom prst="straightConnector1">
              <a:avLst/>
            </a:prstGeom>
            <a:noFill/>
            <a:ln w="38100">
              <a:solidFill>
                <a:srgbClr val="000000"/>
              </a:solidFill>
              <a:round/>
              <a:headEnd/>
              <a:tailEnd type="triangle" w="med" len="med"/>
            </a:ln>
          </p:spPr>
        </p:cxnSp>
        <p:cxnSp>
          <p:nvCxnSpPr>
            <p:cNvPr id="221" name="AutoShape 8"/>
            <p:cNvCxnSpPr>
              <a:cxnSpLocks noChangeShapeType="1"/>
            </p:cNvCxnSpPr>
            <p:nvPr/>
          </p:nvCxnSpPr>
          <p:spPr bwMode="auto">
            <a:xfrm>
              <a:off x="848545" y="3212976"/>
              <a:ext cx="1224136" cy="0"/>
            </a:xfrm>
            <a:prstGeom prst="straightConnector1">
              <a:avLst/>
            </a:prstGeom>
            <a:noFill/>
            <a:ln w="38100">
              <a:solidFill>
                <a:srgbClr val="000000"/>
              </a:solidFill>
              <a:round/>
              <a:headEnd/>
              <a:tailEnd type="triangle" w="med" len="med"/>
            </a:ln>
          </p:spPr>
        </p:cxnSp>
        <p:cxnSp>
          <p:nvCxnSpPr>
            <p:cNvPr id="222" name="AutoShape 8"/>
            <p:cNvCxnSpPr>
              <a:cxnSpLocks noChangeShapeType="1"/>
            </p:cNvCxnSpPr>
            <p:nvPr/>
          </p:nvCxnSpPr>
          <p:spPr bwMode="auto">
            <a:xfrm>
              <a:off x="1568625" y="3573016"/>
              <a:ext cx="288032" cy="0"/>
            </a:xfrm>
            <a:prstGeom prst="straightConnector1">
              <a:avLst/>
            </a:prstGeom>
            <a:noFill/>
            <a:ln w="38100">
              <a:solidFill>
                <a:srgbClr val="000000"/>
              </a:solidFill>
              <a:round/>
              <a:headEnd/>
              <a:tailEnd type="triangle" w="med" len="me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500"/>
                                        <p:tgtEl>
                                          <p:spTgt spid="7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fade">
                                      <p:cBhvr>
                                        <p:cTn id="15" dur="500"/>
                                        <p:tgtEl>
                                          <p:spTgt spid="14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fade">
                                      <p:cBhvr>
                                        <p:cTn id="19"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6" name="Content Placeholder 2"/>
          <p:cNvSpPr>
            <a:spLocks noGrp="1"/>
          </p:cNvSpPr>
          <p:nvPr>
            <p:ph idx="1"/>
          </p:nvPr>
        </p:nvSpPr>
        <p:spPr>
          <a:xfrm>
            <a:off x="266700" y="992188"/>
            <a:ext cx="9447213" cy="5391150"/>
          </a:xfrm>
        </p:spPr>
        <p:txBody>
          <a:bodyPr>
            <a:normAutofit/>
          </a:bodyPr>
          <a:lstStyle/>
          <a:p>
            <a:pPr>
              <a:buNone/>
            </a:pPr>
            <a:r>
              <a:rPr lang="en-US" dirty="0" smtClean="0">
                <a:solidFill>
                  <a:schemeClr val="bg1">
                    <a:lumMod val="75000"/>
                  </a:schemeClr>
                </a:solidFill>
              </a:rPr>
              <a:t>3MI: Introduction</a:t>
            </a:r>
          </a:p>
          <a:p>
            <a:pPr>
              <a:buNone/>
            </a:pPr>
            <a:endParaRPr lang="en-US" dirty="0" smtClean="0"/>
          </a:p>
          <a:p>
            <a:pPr>
              <a:buNone/>
            </a:pPr>
            <a:r>
              <a:rPr lang="en-US" dirty="0" smtClean="0">
                <a:solidFill>
                  <a:schemeClr val="tx1"/>
                </a:solidFill>
              </a:rPr>
              <a:t>3MI: Radiometric Instrument Model</a:t>
            </a:r>
          </a:p>
          <a:p>
            <a:pPr>
              <a:buNone/>
            </a:pPr>
            <a:endParaRPr lang="en-US" dirty="0" smtClean="0">
              <a:solidFill>
                <a:schemeClr val="bg1">
                  <a:lumMod val="75000"/>
                </a:schemeClr>
              </a:solidFill>
            </a:endParaRPr>
          </a:p>
          <a:p>
            <a:pPr>
              <a:buNone/>
            </a:pPr>
            <a:r>
              <a:rPr lang="en-US" dirty="0" smtClean="0">
                <a:solidFill>
                  <a:schemeClr val="bg1">
                    <a:lumMod val="75000"/>
                  </a:schemeClr>
                </a:solidFill>
              </a:rPr>
              <a:t>3MI: Radiometric </a:t>
            </a:r>
            <a:r>
              <a:rPr lang="en-US" dirty="0" err="1" smtClean="0">
                <a:solidFill>
                  <a:schemeClr val="bg1">
                    <a:lumMod val="75000"/>
                  </a:schemeClr>
                </a:solidFill>
              </a:rPr>
              <a:t>Characterisation</a:t>
            </a:r>
            <a:endParaRPr lang="en-US" dirty="0" smtClean="0">
              <a:solidFill>
                <a:schemeClr val="bg1">
                  <a:lumMod val="75000"/>
                </a:schemeClr>
              </a:solidFill>
            </a:endParaRPr>
          </a:p>
          <a:p>
            <a:pPr>
              <a:buNone/>
            </a:pPr>
            <a:endParaRPr lang="en-US" dirty="0" smtClean="0">
              <a:solidFill>
                <a:schemeClr val="bg1">
                  <a:lumMod val="75000"/>
                </a:schemeClr>
              </a:solidFill>
            </a:endParaRPr>
          </a:p>
          <a:p>
            <a:pPr>
              <a:buNone/>
            </a:pPr>
            <a:r>
              <a:rPr lang="en-US" dirty="0" smtClean="0">
                <a:solidFill>
                  <a:schemeClr val="bg1">
                    <a:lumMod val="75000"/>
                  </a:schemeClr>
                </a:solidFill>
              </a:rPr>
              <a:t>3MI: In-flight Calibration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Radiometric Instrument Model</a:t>
            </a:r>
            <a:endParaRPr lang="en-GB" dirty="0"/>
          </a:p>
        </p:txBody>
      </p:sp>
      <p:sp>
        <p:nvSpPr>
          <p:cNvPr id="375810"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75811" name="Object 3"/>
          <p:cNvGraphicFramePr>
            <a:graphicFrameLocks noChangeAspect="1"/>
          </p:cNvGraphicFramePr>
          <p:nvPr/>
        </p:nvGraphicFramePr>
        <p:xfrm>
          <a:off x="346075" y="3106174"/>
          <a:ext cx="9304338" cy="455613"/>
        </p:xfrm>
        <a:graphic>
          <a:graphicData uri="http://schemas.openxmlformats.org/presentationml/2006/ole">
            <p:oleObj spid="_x0000_s375811" name="Equation" r:id="rId4" imgW="5194080" imgH="253800" progId="Equation.3">
              <p:embed/>
            </p:oleObj>
          </a:graphicData>
        </a:graphic>
      </p:graphicFrame>
      <p:sp>
        <p:nvSpPr>
          <p:cNvPr id="7" name="Left Brace 6"/>
          <p:cNvSpPr/>
          <p:nvPr/>
        </p:nvSpPr>
        <p:spPr bwMode="auto">
          <a:xfrm rot="16200000">
            <a:off x="2270050" y="3205705"/>
            <a:ext cx="265816" cy="744279"/>
          </a:xfrm>
          <a:prstGeom prst="leftBrace">
            <a:avLst/>
          </a:prstGeom>
          <a:noFill/>
          <a:ln w="5715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9" name="Straight Arrow Connector 8"/>
          <p:cNvCxnSpPr>
            <a:stCxn id="7" idx="1"/>
            <a:endCxn id="11" idx="0"/>
          </p:cNvCxnSpPr>
          <p:nvPr/>
        </p:nvCxnSpPr>
        <p:spPr bwMode="auto">
          <a:xfrm>
            <a:off x="2402959" y="3710753"/>
            <a:ext cx="9018" cy="808059"/>
          </a:xfrm>
          <a:prstGeom prst="straightConnector1">
            <a:avLst/>
          </a:prstGeom>
          <a:solidFill>
            <a:schemeClr val="bg2"/>
          </a:solidFill>
          <a:ln w="38100" cap="flat" cmpd="sng" algn="ctr">
            <a:solidFill>
              <a:schemeClr val="tx1"/>
            </a:solidFill>
            <a:prstDash val="solid"/>
            <a:round/>
            <a:headEnd type="none" w="med" len="med"/>
            <a:tailEnd type="arrow"/>
          </a:ln>
          <a:effectLst/>
        </p:spPr>
      </p:cxnSp>
      <p:sp>
        <p:nvSpPr>
          <p:cNvPr id="11" name="TextBox 10"/>
          <p:cNvSpPr txBox="1"/>
          <p:nvPr/>
        </p:nvSpPr>
        <p:spPr>
          <a:xfrm>
            <a:off x="1403527" y="4518812"/>
            <a:ext cx="2016899" cy="338554"/>
          </a:xfrm>
          <a:prstGeom prst="rect">
            <a:avLst/>
          </a:prstGeom>
          <a:noFill/>
        </p:spPr>
        <p:txBody>
          <a:bodyPr wrap="none" rtlCol="0">
            <a:spAutoFit/>
          </a:bodyPr>
          <a:lstStyle/>
          <a:p>
            <a:r>
              <a:rPr lang="en-GB" sz="1600" b="0" dirty="0" smtClean="0">
                <a:solidFill>
                  <a:schemeClr val="tx1"/>
                </a:solidFill>
                <a:latin typeface="Arial" pitchFamily="34" charset="0"/>
                <a:cs typeface="Arial" pitchFamily="34" charset="0"/>
              </a:rPr>
              <a:t>Absolute Calibration</a:t>
            </a:r>
            <a:endParaRPr lang="en-GB" sz="1600" b="0" dirty="0">
              <a:solidFill>
                <a:schemeClr val="tx1"/>
              </a:solidFill>
              <a:latin typeface="Arial" pitchFamily="34" charset="0"/>
              <a:cs typeface="Arial" pitchFamily="34" charset="0"/>
            </a:endParaRPr>
          </a:p>
        </p:txBody>
      </p:sp>
      <p:sp>
        <p:nvSpPr>
          <p:cNvPr id="12" name="Text Box 56"/>
          <p:cNvSpPr txBox="1">
            <a:spLocks noChangeArrowheads="1"/>
          </p:cNvSpPr>
          <p:nvPr/>
        </p:nvSpPr>
        <p:spPr bwMode="auto">
          <a:xfrm>
            <a:off x="3435022" y="4206505"/>
            <a:ext cx="1298753" cy="338554"/>
          </a:xfrm>
          <a:prstGeom prst="rect">
            <a:avLst/>
          </a:prstGeom>
          <a:noFill/>
          <a:ln w="9525">
            <a:noFill/>
            <a:miter lim="800000"/>
            <a:headEnd/>
            <a:tailEnd/>
          </a:ln>
          <a:effectLst/>
        </p:spPr>
        <p:txBody>
          <a:bodyPr wrap="none">
            <a:spAutoFit/>
          </a:bodyPr>
          <a:lstStyle/>
          <a:p>
            <a:r>
              <a:rPr lang="en-US" sz="1600" b="0" dirty="0">
                <a:solidFill>
                  <a:schemeClr val="tx1"/>
                </a:solidFill>
                <a:latin typeface="Arial" pitchFamily="34" charset="0"/>
                <a:cs typeface="Arial" pitchFamily="34" charset="0"/>
              </a:rPr>
              <a:t>Equalization</a:t>
            </a:r>
          </a:p>
        </p:txBody>
      </p:sp>
      <p:cxnSp>
        <p:nvCxnSpPr>
          <p:cNvPr id="13" name="Straight Arrow Connector 12"/>
          <p:cNvCxnSpPr>
            <a:endCxn id="12" idx="0"/>
          </p:cNvCxnSpPr>
          <p:nvPr/>
        </p:nvCxnSpPr>
        <p:spPr bwMode="auto">
          <a:xfrm>
            <a:off x="4072264" y="3583184"/>
            <a:ext cx="12135" cy="623321"/>
          </a:xfrm>
          <a:prstGeom prst="straightConnector1">
            <a:avLst/>
          </a:prstGeom>
          <a:solidFill>
            <a:schemeClr val="bg2"/>
          </a:solidFill>
          <a:ln w="38100" cap="flat" cmpd="sng" algn="ctr">
            <a:solidFill>
              <a:schemeClr val="tx1"/>
            </a:solidFill>
            <a:prstDash val="solid"/>
            <a:round/>
            <a:headEnd type="none" w="med" len="med"/>
            <a:tailEnd type="arrow"/>
          </a:ln>
          <a:effectLst/>
        </p:spPr>
      </p:cxnSp>
      <p:sp>
        <p:nvSpPr>
          <p:cNvPr id="18" name="Rectangle 17"/>
          <p:cNvSpPr/>
          <p:nvPr/>
        </p:nvSpPr>
        <p:spPr>
          <a:xfrm>
            <a:off x="180754" y="5088882"/>
            <a:ext cx="9420446" cy="1477328"/>
          </a:xfrm>
          <a:prstGeom prst="rect">
            <a:avLst/>
          </a:prstGeom>
        </p:spPr>
        <p:txBody>
          <a:bodyPr wrap="square">
            <a:spAutoFit/>
          </a:bodyPr>
          <a:lstStyle/>
          <a:p>
            <a:pPr lvl="0" algn="just"/>
            <a:r>
              <a:rPr lang="en-GB" sz="1800" b="0" dirty="0" smtClean="0">
                <a:solidFill>
                  <a:srgbClr val="002569"/>
                </a:solidFill>
                <a:latin typeface="Arial" pitchFamily="34" charset="0"/>
                <a:ea typeface="Times New Roman" pitchFamily="18" charset="0"/>
                <a:cs typeface="Arial" pitchFamily="34" charset="0"/>
              </a:rPr>
              <a:t>In order to cover all the radiometric behaviour of the sensor, the RIM must also consider: </a:t>
            </a:r>
          </a:p>
          <a:p>
            <a:pPr marL="361950" lvl="0" indent="-180975" algn="just">
              <a:buFont typeface="Arial" pitchFamily="34" charset="0"/>
              <a:buChar char="•"/>
            </a:pPr>
            <a:r>
              <a:rPr lang="en-GB" sz="1800" dirty="0" smtClean="0">
                <a:solidFill>
                  <a:srgbClr val="002569"/>
                </a:solidFill>
                <a:latin typeface="Arial" pitchFamily="34" charset="0"/>
                <a:ea typeface="Times New Roman" pitchFamily="18" charset="0"/>
                <a:cs typeface="Arial" pitchFamily="34" charset="0"/>
              </a:rPr>
              <a:t>dark current</a:t>
            </a:r>
            <a:r>
              <a:rPr lang="en-GB" sz="1800" b="0" dirty="0" smtClean="0">
                <a:solidFill>
                  <a:srgbClr val="002569"/>
                </a:solidFill>
                <a:latin typeface="Arial" pitchFamily="34" charset="0"/>
                <a:ea typeface="Times New Roman" pitchFamily="18" charset="0"/>
                <a:cs typeface="Arial" pitchFamily="34" charset="0"/>
              </a:rPr>
              <a:t> effect,</a:t>
            </a:r>
          </a:p>
          <a:p>
            <a:pPr marL="361950" lvl="0" indent="-180975" algn="just">
              <a:buFont typeface="Arial" pitchFamily="34" charset="0"/>
              <a:buChar char="•"/>
            </a:pPr>
            <a:r>
              <a:rPr lang="en-GB" sz="1800" dirty="0" smtClean="0">
                <a:solidFill>
                  <a:srgbClr val="002569"/>
                </a:solidFill>
                <a:latin typeface="Arial" pitchFamily="34" charset="0"/>
                <a:ea typeface="Times New Roman" pitchFamily="18" charset="0"/>
                <a:cs typeface="Arial" pitchFamily="34" charset="0"/>
              </a:rPr>
              <a:t>smearing </a:t>
            </a:r>
            <a:r>
              <a:rPr lang="en-GB" sz="1800" b="0" dirty="0" smtClean="0">
                <a:solidFill>
                  <a:srgbClr val="002569"/>
                </a:solidFill>
                <a:latin typeface="Arial" pitchFamily="34" charset="0"/>
                <a:ea typeface="Times New Roman" pitchFamily="18" charset="0"/>
                <a:cs typeface="Arial" pitchFamily="34" charset="0"/>
              </a:rPr>
              <a:t>effect,</a:t>
            </a:r>
          </a:p>
          <a:p>
            <a:pPr marL="361950" lvl="0" indent="-180975" algn="just">
              <a:buFont typeface="Arial" pitchFamily="34" charset="0"/>
              <a:buChar char="•"/>
            </a:pPr>
            <a:r>
              <a:rPr lang="en-GB" sz="1800" dirty="0" smtClean="0">
                <a:solidFill>
                  <a:srgbClr val="002569"/>
                </a:solidFill>
                <a:latin typeface="Arial" pitchFamily="34" charset="0"/>
                <a:ea typeface="Times New Roman" pitchFamily="18" charset="0"/>
                <a:cs typeface="Arial" pitchFamily="34" charset="0"/>
              </a:rPr>
              <a:t>stray-light</a:t>
            </a:r>
            <a:r>
              <a:rPr lang="en-GB" sz="1800" b="0" dirty="0" smtClean="0">
                <a:solidFill>
                  <a:srgbClr val="002569"/>
                </a:solidFill>
                <a:latin typeface="Arial" pitchFamily="34" charset="0"/>
                <a:ea typeface="Times New Roman" pitchFamily="18" charset="0"/>
                <a:cs typeface="Arial" pitchFamily="34" charset="0"/>
              </a:rPr>
              <a:t> perturbations</a:t>
            </a:r>
          </a:p>
          <a:p>
            <a:pPr marL="361950" lvl="0" indent="-180975" algn="just">
              <a:buFont typeface="Arial" pitchFamily="34" charset="0"/>
              <a:buChar char="•"/>
            </a:pPr>
            <a:r>
              <a:rPr lang="en-GB" sz="1800" dirty="0" smtClean="0">
                <a:solidFill>
                  <a:srgbClr val="002569"/>
                </a:solidFill>
                <a:latin typeface="Arial" pitchFamily="34" charset="0"/>
                <a:ea typeface="Times New Roman" pitchFamily="18" charset="0"/>
                <a:cs typeface="Arial" pitchFamily="34" charset="0"/>
              </a:rPr>
              <a:t>non-linearity response</a:t>
            </a:r>
            <a:r>
              <a:rPr lang="en-GB" sz="1800" b="0" dirty="0" smtClean="0">
                <a:solidFill>
                  <a:srgbClr val="002569"/>
                </a:solidFill>
                <a:latin typeface="Arial" pitchFamily="34" charset="0"/>
                <a:ea typeface="Times New Roman" pitchFamily="18" charset="0"/>
                <a:cs typeface="Arial" pitchFamily="34" charset="0"/>
              </a:rPr>
              <a:t> of the sensor</a:t>
            </a:r>
          </a:p>
        </p:txBody>
      </p:sp>
      <p:sp>
        <p:nvSpPr>
          <p:cNvPr id="14" name="Text Box 62"/>
          <p:cNvSpPr txBox="1">
            <a:spLocks noChangeArrowheads="1"/>
          </p:cNvSpPr>
          <p:nvPr/>
        </p:nvSpPr>
        <p:spPr bwMode="auto">
          <a:xfrm>
            <a:off x="4916901" y="4214823"/>
            <a:ext cx="3642279" cy="584775"/>
          </a:xfrm>
          <a:prstGeom prst="rect">
            <a:avLst/>
          </a:prstGeom>
          <a:noFill/>
          <a:ln w="9525">
            <a:noFill/>
            <a:miter lim="800000"/>
            <a:headEnd/>
            <a:tailEnd/>
          </a:ln>
          <a:effectLst/>
        </p:spPr>
        <p:txBody>
          <a:bodyPr wrap="square">
            <a:spAutoFit/>
          </a:bodyPr>
          <a:lstStyle/>
          <a:p>
            <a:pPr algn="ctr"/>
            <a:r>
              <a:rPr lang="en-US" sz="1600" b="0" dirty="0" err="1" smtClean="0">
                <a:solidFill>
                  <a:schemeClr val="tx1"/>
                </a:solidFill>
                <a:latin typeface="Arial" pitchFamily="34" charset="0"/>
                <a:cs typeface="Arial" pitchFamily="34" charset="0"/>
              </a:rPr>
              <a:t>Polarisation</a:t>
            </a:r>
            <a:r>
              <a:rPr lang="en-US" sz="1600" b="0" dirty="0" smtClean="0">
                <a:solidFill>
                  <a:schemeClr val="tx1"/>
                </a:solidFill>
                <a:latin typeface="Arial" pitchFamily="34" charset="0"/>
                <a:cs typeface="Arial" pitchFamily="34" charset="0"/>
              </a:rPr>
              <a:t> Correction</a:t>
            </a:r>
          </a:p>
          <a:p>
            <a:r>
              <a:rPr lang="en-US" sz="1600" b="0" dirty="0" smtClean="0">
                <a:solidFill>
                  <a:schemeClr val="tx1"/>
                </a:solidFill>
                <a:latin typeface="Arial" pitchFamily="34" charset="0"/>
                <a:cs typeface="Arial" pitchFamily="34" charset="0"/>
              </a:rPr>
              <a:t>(contribution from optic and </a:t>
            </a:r>
            <a:r>
              <a:rPr lang="en-US" sz="1600" b="0" dirty="0" err="1" smtClean="0">
                <a:solidFill>
                  <a:schemeClr val="tx1"/>
                </a:solidFill>
                <a:latin typeface="Arial" pitchFamily="34" charset="0"/>
                <a:cs typeface="Arial" pitchFamily="34" charset="0"/>
              </a:rPr>
              <a:t>polariser</a:t>
            </a:r>
            <a:r>
              <a:rPr lang="en-US" sz="1600" b="0" dirty="0" smtClean="0">
                <a:solidFill>
                  <a:schemeClr val="tx1"/>
                </a:solidFill>
                <a:latin typeface="Arial" pitchFamily="34" charset="0"/>
                <a:cs typeface="Arial" pitchFamily="34" charset="0"/>
              </a:rPr>
              <a:t>)</a:t>
            </a:r>
            <a:endParaRPr lang="en-US" sz="1600" b="0" dirty="0">
              <a:solidFill>
                <a:schemeClr val="tx1"/>
              </a:solidFill>
              <a:latin typeface="Arial" pitchFamily="34" charset="0"/>
              <a:cs typeface="Arial" pitchFamily="34" charset="0"/>
            </a:endParaRPr>
          </a:p>
        </p:txBody>
      </p:sp>
      <p:cxnSp>
        <p:nvCxnSpPr>
          <p:cNvPr id="15" name="Straight Arrow Connector 14"/>
          <p:cNvCxnSpPr>
            <a:endCxn id="14" idx="0"/>
          </p:cNvCxnSpPr>
          <p:nvPr/>
        </p:nvCxnSpPr>
        <p:spPr bwMode="auto">
          <a:xfrm>
            <a:off x="6305107" y="3519388"/>
            <a:ext cx="432934" cy="695435"/>
          </a:xfrm>
          <a:prstGeom prst="straightConnector1">
            <a:avLst/>
          </a:prstGeom>
          <a:solidFill>
            <a:schemeClr val="bg2"/>
          </a:solidFill>
          <a:ln w="38100" cap="flat" cmpd="sng" algn="ctr">
            <a:solidFill>
              <a:schemeClr val="tx1"/>
            </a:solidFill>
            <a:prstDash val="solid"/>
            <a:round/>
            <a:headEnd type="none" w="med" len="med"/>
            <a:tailEnd type="arrow"/>
          </a:ln>
          <a:effectLst/>
        </p:spPr>
      </p:cxnSp>
      <p:sp>
        <p:nvSpPr>
          <p:cNvPr id="20" name="Rectangle 19"/>
          <p:cNvSpPr/>
          <p:nvPr/>
        </p:nvSpPr>
        <p:spPr>
          <a:xfrm>
            <a:off x="232141" y="1055444"/>
            <a:ext cx="9432853" cy="1661993"/>
          </a:xfrm>
          <a:prstGeom prst="rect">
            <a:avLst/>
          </a:prstGeom>
        </p:spPr>
        <p:txBody>
          <a:bodyPr wrap="square">
            <a:spAutoFit/>
          </a:bodyPr>
          <a:lstStyle/>
          <a:p>
            <a:pPr marL="0" lvl="1">
              <a:lnSpc>
                <a:spcPct val="90000"/>
              </a:lnSpc>
              <a:spcBef>
                <a:spcPct val="20000"/>
              </a:spcBef>
            </a:pPr>
            <a:r>
              <a:rPr lang="en-US" sz="2000" b="0" dirty="0" smtClean="0">
                <a:solidFill>
                  <a:schemeClr val="tx1"/>
                </a:solidFill>
                <a:latin typeface="Arial" pitchFamily="34" charset="0"/>
                <a:cs typeface="Arial" pitchFamily="34" charset="0"/>
              </a:rPr>
              <a:t>Qualitative form of the radiometric model linking the digital counts (</a:t>
            </a:r>
            <a:r>
              <a:rPr lang="en-US" sz="2000" dirty="0" smtClean="0">
                <a:solidFill>
                  <a:schemeClr val="tx1"/>
                </a:solidFill>
                <a:latin typeface="Arial" pitchFamily="34" charset="0"/>
                <a:cs typeface="Arial" pitchFamily="34" charset="0"/>
              </a:rPr>
              <a:t>X</a:t>
            </a:r>
            <a:r>
              <a:rPr lang="en-US" sz="2000" b="0" dirty="0" smtClean="0">
                <a:solidFill>
                  <a:schemeClr val="tx1"/>
                </a:solidFill>
                <a:latin typeface="Arial" pitchFamily="34" charset="0"/>
                <a:cs typeface="Arial" pitchFamily="34" charset="0"/>
              </a:rPr>
              <a:t>) to the </a:t>
            </a:r>
            <a:r>
              <a:rPr lang="en-US" sz="2000" b="0" dirty="0" err="1" smtClean="0">
                <a:solidFill>
                  <a:schemeClr val="tx1"/>
                </a:solidFill>
                <a:latin typeface="Arial" pitchFamily="34" charset="0"/>
                <a:cs typeface="Arial" pitchFamily="34" charset="0"/>
              </a:rPr>
              <a:t>normalised</a:t>
            </a:r>
            <a:r>
              <a:rPr lang="en-US" sz="2000" b="0" dirty="0" smtClean="0">
                <a:solidFill>
                  <a:schemeClr val="tx1"/>
                </a:solidFill>
                <a:latin typeface="Arial" pitchFamily="34" charset="0"/>
                <a:cs typeface="Arial" pitchFamily="34" charset="0"/>
              </a:rPr>
              <a:t> radiance expressed by the </a:t>
            </a:r>
            <a:r>
              <a:rPr lang="en-US" sz="2000" dirty="0" smtClean="0">
                <a:solidFill>
                  <a:schemeClr val="tx1"/>
                </a:solidFill>
                <a:latin typeface="Arial" pitchFamily="34" charset="0"/>
                <a:cs typeface="Arial" pitchFamily="34" charset="0"/>
              </a:rPr>
              <a:t>I, Q, U </a:t>
            </a:r>
            <a:r>
              <a:rPr lang="en-US" sz="2000" b="0" dirty="0" smtClean="0">
                <a:solidFill>
                  <a:schemeClr val="tx1"/>
                </a:solidFill>
                <a:latin typeface="Arial" pitchFamily="34" charset="0"/>
                <a:cs typeface="Arial" pitchFamily="34" charset="0"/>
              </a:rPr>
              <a:t>Stokes vector, considering:</a:t>
            </a:r>
          </a:p>
          <a:p>
            <a:pPr marL="361950" lvl="1" indent="-169863" eaLnBrk="1" hangingPunct="1">
              <a:lnSpc>
                <a:spcPct val="90000"/>
              </a:lnSpc>
              <a:spcBef>
                <a:spcPct val="20000"/>
              </a:spcBef>
              <a:buFont typeface="Arial" pitchFamily="34" charset="0"/>
              <a:buChar char="•"/>
            </a:pPr>
            <a:r>
              <a:rPr lang="en-US" sz="2000" b="0" dirty="0" smtClean="0">
                <a:solidFill>
                  <a:schemeClr val="tx1"/>
                </a:solidFill>
                <a:latin typeface="Arial" pitchFamily="34" charset="0"/>
                <a:cs typeface="Arial" pitchFamily="34" charset="0"/>
              </a:rPr>
              <a:t>a given optical head (</a:t>
            </a:r>
            <a:r>
              <a:rPr lang="en-US" sz="2000" dirty="0" smtClean="0">
                <a:solidFill>
                  <a:schemeClr val="tx1"/>
                </a:solidFill>
                <a:latin typeface="Arial" pitchFamily="34" charset="0"/>
                <a:cs typeface="Arial" pitchFamily="34" charset="0"/>
              </a:rPr>
              <a:t>h</a:t>
            </a:r>
            <a:r>
              <a:rPr lang="en-US" sz="2000" b="0" dirty="0" smtClean="0">
                <a:solidFill>
                  <a:schemeClr val="tx1"/>
                </a:solidFill>
                <a:latin typeface="Arial" pitchFamily="34" charset="0"/>
                <a:cs typeface="Arial" pitchFamily="34" charset="0"/>
              </a:rPr>
              <a:t>), spectral channel (</a:t>
            </a:r>
            <a:r>
              <a:rPr lang="en-US" sz="2000" dirty="0" smtClean="0">
                <a:solidFill>
                  <a:schemeClr val="tx1"/>
                </a:solidFill>
                <a:latin typeface="Arial" pitchFamily="34" charset="0"/>
                <a:cs typeface="Arial" pitchFamily="34" charset="0"/>
              </a:rPr>
              <a:t>k</a:t>
            </a:r>
            <a:r>
              <a:rPr lang="en-US" sz="2000" b="0" dirty="0" smtClean="0">
                <a:solidFill>
                  <a:schemeClr val="tx1"/>
                </a:solidFill>
                <a:latin typeface="Arial" pitchFamily="34" charset="0"/>
                <a:cs typeface="Arial" pitchFamily="34" charset="0"/>
              </a:rPr>
              <a:t>), integration time (</a:t>
            </a:r>
            <a:r>
              <a:rPr lang="en-US" sz="2000" dirty="0" smtClean="0">
                <a:solidFill>
                  <a:schemeClr val="tx1"/>
                </a:solidFill>
                <a:latin typeface="Arial" pitchFamily="34" charset="0"/>
                <a:cs typeface="Arial" pitchFamily="34" charset="0"/>
              </a:rPr>
              <a:t>s</a:t>
            </a:r>
            <a:r>
              <a:rPr lang="en-US" sz="2000" b="0" dirty="0" smtClean="0">
                <a:solidFill>
                  <a:schemeClr val="tx1"/>
                </a:solidFill>
                <a:latin typeface="Arial" pitchFamily="34" charset="0"/>
                <a:cs typeface="Arial" pitchFamily="34" charset="0"/>
              </a:rPr>
              <a:t>) </a:t>
            </a:r>
          </a:p>
          <a:p>
            <a:pPr marL="361950" lvl="1" indent="-169863" eaLnBrk="1" hangingPunct="1">
              <a:lnSpc>
                <a:spcPct val="90000"/>
              </a:lnSpc>
              <a:spcBef>
                <a:spcPct val="20000"/>
              </a:spcBef>
              <a:buFont typeface="Arial" pitchFamily="34" charset="0"/>
              <a:buChar char="•"/>
            </a:pPr>
            <a:r>
              <a:rPr lang="en-US" sz="2000" b="0" dirty="0" smtClean="0">
                <a:solidFill>
                  <a:schemeClr val="tx1"/>
                </a:solidFill>
                <a:latin typeface="Arial" pitchFamily="34" charset="0"/>
                <a:cs typeface="Arial" pitchFamily="34" charset="0"/>
              </a:rPr>
              <a:t>a given pixel (</a:t>
            </a:r>
            <a:r>
              <a:rPr lang="en-US" sz="2000" dirty="0" err="1" smtClean="0">
                <a:solidFill>
                  <a:schemeClr val="tx1"/>
                </a:solidFill>
                <a:latin typeface="Arial" pitchFamily="34" charset="0"/>
                <a:cs typeface="Arial" pitchFamily="34" charset="0"/>
              </a:rPr>
              <a:t>l,p</a:t>
            </a:r>
            <a:r>
              <a:rPr lang="en-US" sz="2000" b="0" dirty="0" smtClean="0">
                <a:solidFill>
                  <a:schemeClr val="tx1"/>
                </a:solidFill>
                <a:latin typeface="Arial" pitchFamily="34" charset="0"/>
                <a:cs typeface="Arial" pitchFamily="34" charset="0"/>
              </a:rPr>
              <a:t>) from the raw image</a:t>
            </a:r>
          </a:p>
          <a:p>
            <a:pPr marL="361950" lvl="1" indent="-169863" eaLnBrk="1" hangingPunct="1">
              <a:lnSpc>
                <a:spcPct val="90000"/>
              </a:lnSpc>
              <a:spcBef>
                <a:spcPct val="20000"/>
              </a:spcBef>
              <a:buFont typeface="Arial" pitchFamily="34" charset="0"/>
              <a:buChar char="•"/>
            </a:pPr>
            <a:r>
              <a:rPr lang="en-US" sz="2000" b="0" dirty="0" smtClean="0">
                <a:solidFill>
                  <a:schemeClr val="tx1"/>
                </a:solidFill>
                <a:latin typeface="Arial" pitchFamily="34" charset="0"/>
                <a:cs typeface="Arial" pitchFamily="34" charset="0"/>
              </a:rPr>
              <a:t>a </a:t>
            </a:r>
            <a:r>
              <a:rPr lang="en-US" sz="2000" b="0" dirty="0" err="1" smtClean="0">
                <a:solidFill>
                  <a:schemeClr val="tx1"/>
                </a:solidFill>
                <a:latin typeface="Arial" pitchFamily="34" charset="0"/>
                <a:cs typeface="Arial" pitchFamily="34" charset="0"/>
              </a:rPr>
              <a:t>polarised</a:t>
            </a:r>
            <a:r>
              <a:rPr lang="en-US" sz="2000" b="0" dirty="0" smtClean="0">
                <a:solidFill>
                  <a:schemeClr val="tx1"/>
                </a:solidFill>
                <a:latin typeface="Arial" pitchFamily="34" charset="0"/>
                <a:cs typeface="Arial" pitchFamily="34" charset="0"/>
              </a:rPr>
              <a:t> component (</a:t>
            </a:r>
            <a:r>
              <a:rPr lang="en-US" sz="2000" dirty="0" smtClean="0">
                <a:solidFill>
                  <a:schemeClr val="tx1"/>
                </a:solidFill>
                <a:latin typeface="Arial" pitchFamily="34" charset="0"/>
                <a:cs typeface="Arial" pitchFamily="34" charset="0"/>
              </a:rPr>
              <a:t>a</a:t>
            </a:r>
            <a:r>
              <a:rPr lang="en-US" sz="2000" b="0" dirty="0" smtClean="0">
                <a:solidFill>
                  <a:schemeClr val="tx1"/>
                </a:solidFill>
                <a:latin typeface="Arial" pitchFamily="34" charset="0"/>
                <a:cs typeface="Arial" pitchFamily="34" charset="0"/>
              </a:rPr>
              <a:t>) of a </a:t>
            </a:r>
            <a:r>
              <a:rPr lang="en-US" sz="2000" b="0" dirty="0" err="1" smtClean="0">
                <a:solidFill>
                  <a:schemeClr val="tx1"/>
                </a:solidFill>
                <a:latin typeface="Arial" pitchFamily="34" charset="0"/>
                <a:cs typeface="Arial" pitchFamily="34" charset="0"/>
              </a:rPr>
              <a:t>polarised</a:t>
            </a:r>
            <a:r>
              <a:rPr lang="en-US" sz="2000" b="0" dirty="0" smtClean="0">
                <a:solidFill>
                  <a:schemeClr val="tx1"/>
                </a:solidFill>
                <a:latin typeface="Arial" pitchFamily="34" charset="0"/>
                <a:cs typeface="Arial" pitchFamily="34" charset="0"/>
              </a:rPr>
              <a:t> triplet </a:t>
            </a:r>
            <a:endParaRPr lang="en-US" sz="2000" b="0" dirty="0">
              <a:solidFill>
                <a:schemeClr val="tx1"/>
              </a:solidFill>
              <a:latin typeface="Arial" pitchFamily="34" charset="0"/>
              <a:cs typeface="Arial" pitchFamily="34" charset="0"/>
            </a:endParaRPr>
          </a:p>
        </p:txBody>
      </p:sp>
      <p:cxnSp>
        <p:nvCxnSpPr>
          <p:cNvPr id="24" name="Straight Arrow Connector 23"/>
          <p:cNvCxnSpPr/>
          <p:nvPr/>
        </p:nvCxnSpPr>
        <p:spPr bwMode="auto">
          <a:xfrm>
            <a:off x="5241802" y="3561918"/>
            <a:ext cx="786858" cy="648587"/>
          </a:xfrm>
          <a:prstGeom prst="straightConnector1">
            <a:avLst/>
          </a:prstGeom>
          <a:solidFill>
            <a:schemeClr val="bg2"/>
          </a:solidFill>
          <a:ln w="381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H="1">
            <a:off x="7262037" y="3572551"/>
            <a:ext cx="808075" cy="627321"/>
          </a:xfrm>
          <a:prstGeom prst="straightConnector1">
            <a:avLst/>
          </a:prstGeom>
          <a:solidFill>
            <a:schemeClr val="bg2"/>
          </a:solidFill>
          <a:ln w="38100" cap="flat" cmpd="sng" algn="ctr">
            <a:solidFill>
              <a:schemeClr val="tx1"/>
            </a:solidFill>
            <a:prstDash val="solid"/>
            <a:round/>
            <a:headEnd type="none" w="med" len="med"/>
            <a:tailEnd type="arrow"/>
          </a:ln>
          <a:effectLst/>
        </p:spPr>
      </p:cxnSp>
      <p:sp>
        <p:nvSpPr>
          <p:cNvPr id="34" name="TextBox 33"/>
          <p:cNvSpPr txBox="1"/>
          <p:nvPr/>
        </p:nvSpPr>
        <p:spPr>
          <a:xfrm>
            <a:off x="184306" y="3863141"/>
            <a:ext cx="617477" cy="338554"/>
          </a:xfrm>
          <a:prstGeom prst="rect">
            <a:avLst/>
          </a:prstGeom>
          <a:noFill/>
        </p:spPr>
        <p:txBody>
          <a:bodyPr wrap="none" rtlCol="0">
            <a:spAutoFit/>
          </a:bodyPr>
          <a:lstStyle/>
          <a:p>
            <a:r>
              <a:rPr lang="en-GB" sz="1600" b="0" dirty="0" smtClean="0">
                <a:solidFill>
                  <a:schemeClr val="tx1"/>
                </a:solidFill>
                <a:latin typeface="Arial" pitchFamily="34" charset="0"/>
                <a:cs typeface="Arial" pitchFamily="34" charset="0"/>
              </a:rPr>
              <a:t>Gain</a:t>
            </a:r>
            <a:endParaRPr lang="en-GB" sz="1600" b="0" dirty="0">
              <a:solidFill>
                <a:schemeClr val="tx1"/>
              </a:solidFill>
              <a:latin typeface="Arial" pitchFamily="34" charset="0"/>
              <a:cs typeface="Arial" pitchFamily="34" charset="0"/>
            </a:endParaRPr>
          </a:p>
        </p:txBody>
      </p:sp>
      <p:sp>
        <p:nvSpPr>
          <p:cNvPr id="35" name="TextBox 34"/>
          <p:cNvSpPr txBox="1"/>
          <p:nvPr/>
        </p:nvSpPr>
        <p:spPr>
          <a:xfrm>
            <a:off x="393405" y="4160853"/>
            <a:ext cx="1600118" cy="338554"/>
          </a:xfrm>
          <a:prstGeom prst="rect">
            <a:avLst/>
          </a:prstGeom>
          <a:noFill/>
        </p:spPr>
        <p:txBody>
          <a:bodyPr wrap="none" rtlCol="0">
            <a:spAutoFit/>
          </a:bodyPr>
          <a:lstStyle/>
          <a:p>
            <a:r>
              <a:rPr lang="en-GB" sz="1600" b="0" dirty="0" smtClean="0">
                <a:solidFill>
                  <a:schemeClr val="tx1"/>
                </a:solidFill>
                <a:latin typeface="Arial" pitchFamily="34" charset="0"/>
                <a:cs typeface="Arial" pitchFamily="34" charset="0"/>
              </a:rPr>
              <a:t>Integration time</a:t>
            </a:r>
            <a:endParaRPr lang="en-GB" sz="1600" b="0" dirty="0">
              <a:solidFill>
                <a:schemeClr val="tx1"/>
              </a:solidFill>
              <a:latin typeface="Arial" pitchFamily="34" charset="0"/>
              <a:cs typeface="Arial" pitchFamily="34" charset="0"/>
            </a:endParaRPr>
          </a:p>
        </p:txBody>
      </p:sp>
      <p:cxnSp>
        <p:nvCxnSpPr>
          <p:cNvPr id="36" name="Straight Arrow Connector 35"/>
          <p:cNvCxnSpPr>
            <a:endCxn id="34" idx="3"/>
          </p:cNvCxnSpPr>
          <p:nvPr/>
        </p:nvCxnSpPr>
        <p:spPr bwMode="auto">
          <a:xfrm flipH="1">
            <a:off x="801783" y="3540653"/>
            <a:ext cx="591082" cy="491765"/>
          </a:xfrm>
          <a:prstGeom prst="straightConnector1">
            <a:avLst/>
          </a:prstGeom>
          <a:solidFill>
            <a:schemeClr val="bg2"/>
          </a:solidFill>
          <a:ln w="38100" cap="flat" cmpd="sng" algn="ctr">
            <a:solidFill>
              <a:schemeClr val="tx1"/>
            </a:solidFill>
            <a:prstDash val="solid"/>
            <a:round/>
            <a:headEnd type="none" w="med" len="med"/>
            <a:tailEnd type="arrow"/>
          </a:ln>
          <a:effectLst/>
        </p:spPr>
      </p:cxnSp>
      <p:cxnSp>
        <p:nvCxnSpPr>
          <p:cNvPr id="39" name="Straight Arrow Connector 38"/>
          <p:cNvCxnSpPr>
            <a:endCxn id="35" idx="0"/>
          </p:cNvCxnSpPr>
          <p:nvPr/>
        </p:nvCxnSpPr>
        <p:spPr bwMode="auto">
          <a:xfrm flipH="1">
            <a:off x="1193464" y="3551286"/>
            <a:ext cx="614071" cy="609567"/>
          </a:xfrm>
          <a:prstGeom prst="straightConnector1">
            <a:avLst/>
          </a:prstGeom>
          <a:solidFill>
            <a:schemeClr val="bg2"/>
          </a:solidFill>
          <a:ln w="38100"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graph_Landscape_Template[1]">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Viewgraph_Landscape_Template[1]</Template>
  <TotalTime>1083</TotalTime>
  <Words>1676</Words>
  <Application>Microsoft Office PowerPoint</Application>
  <PresentationFormat>A4 Paper (210x297 mm)</PresentationFormat>
  <Paragraphs>494</Paragraphs>
  <Slides>27</Slides>
  <Notes>5</Notes>
  <HiddenSlides>6</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Viewgraph_Landscape_Template[1]</vt:lpstr>
      <vt:lpstr>Clip</vt:lpstr>
      <vt:lpstr>Equation</vt:lpstr>
      <vt:lpstr>Slide 1</vt:lpstr>
      <vt:lpstr>Outline</vt:lpstr>
      <vt:lpstr>Outline</vt:lpstr>
      <vt:lpstr>3MI: Multi-View, -Channel, -Polarisation Imager</vt:lpstr>
      <vt:lpstr>3MI Channels</vt:lpstr>
      <vt:lpstr>3MI Channels</vt:lpstr>
      <vt:lpstr>3MI Acquisition</vt:lpstr>
      <vt:lpstr>Outline</vt:lpstr>
      <vt:lpstr>Radiometric Instrument Model</vt:lpstr>
      <vt:lpstr>Schematic Level 0-1b processing</vt:lpstr>
      <vt:lpstr>Schematic Artefact Localisation in the Detection Chain </vt:lpstr>
      <vt:lpstr>Outline</vt:lpstr>
      <vt:lpstr>3MI Calibration</vt:lpstr>
      <vt:lpstr>Schematic Level 0-1b processing</vt:lpstr>
      <vt:lpstr>Outline</vt:lpstr>
      <vt:lpstr>In-flight Calibration</vt:lpstr>
      <vt:lpstr>In-flight Calibration Strategy</vt:lpstr>
      <vt:lpstr>Reference Targets</vt:lpstr>
      <vt:lpstr>Synergy with other EPS-SG Instruments</vt:lpstr>
      <vt:lpstr>3MI Cross-calibration</vt:lpstr>
      <vt:lpstr>Slide 21</vt:lpstr>
      <vt:lpstr>EPS-SG: EUMETSAT Polar System- Second Generation</vt:lpstr>
      <vt:lpstr>EPS versus EPS-SG</vt:lpstr>
      <vt:lpstr>Geophysical Products</vt:lpstr>
      <vt:lpstr>3MI Benefits: Climate Monitoring</vt:lpstr>
      <vt:lpstr>3MI Benefits: Numerical Weather Prediction (NWP)</vt:lpstr>
      <vt:lpstr>3MI Benefits: Air Quality Monitoring and Forecasting</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Thierry Marbach</dc:creator>
  <cp:lastModifiedBy>Tim Hewison</cp:lastModifiedBy>
  <cp:revision>64</cp:revision>
  <cp:lastPrinted>2006-03-06T14:11:17Z</cp:lastPrinted>
  <dcterms:created xsi:type="dcterms:W3CDTF">2014-01-27T12:19:52Z</dcterms:created>
  <dcterms:modified xsi:type="dcterms:W3CDTF">2014-03-21T10:13:11Z</dcterms:modified>
</cp:coreProperties>
</file>