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8"/>
  </p:notesMasterIdLst>
  <p:handoutMasterIdLst>
    <p:handoutMasterId r:id="rId39"/>
  </p:handoutMasterIdLst>
  <p:sldIdLst>
    <p:sldId id="256" r:id="rId2"/>
    <p:sldId id="588" r:id="rId3"/>
    <p:sldId id="613" r:id="rId4"/>
    <p:sldId id="611" r:id="rId5"/>
    <p:sldId id="612" r:id="rId6"/>
    <p:sldId id="614" r:id="rId7"/>
    <p:sldId id="589" r:id="rId8"/>
    <p:sldId id="594" r:id="rId9"/>
    <p:sldId id="603" r:id="rId10"/>
    <p:sldId id="590" r:id="rId11"/>
    <p:sldId id="592" r:id="rId12"/>
    <p:sldId id="593" r:id="rId13"/>
    <p:sldId id="602" r:id="rId14"/>
    <p:sldId id="595" r:id="rId15"/>
    <p:sldId id="597" r:id="rId16"/>
    <p:sldId id="598" r:id="rId17"/>
    <p:sldId id="601" r:id="rId18"/>
    <p:sldId id="626" r:id="rId19"/>
    <p:sldId id="599" r:id="rId20"/>
    <p:sldId id="600" r:id="rId21"/>
    <p:sldId id="604" r:id="rId22"/>
    <p:sldId id="607" r:id="rId23"/>
    <p:sldId id="625" r:id="rId24"/>
    <p:sldId id="624" r:id="rId25"/>
    <p:sldId id="606" r:id="rId26"/>
    <p:sldId id="608" r:id="rId27"/>
    <p:sldId id="615" r:id="rId28"/>
    <p:sldId id="620" r:id="rId29"/>
    <p:sldId id="621" r:id="rId30"/>
    <p:sldId id="622" r:id="rId31"/>
    <p:sldId id="618" r:id="rId32"/>
    <p:sldId id="619" r:id="rId33"/>
    <p:sldId id="616" r:id="rId34"/>
    <p:sldId id="617" r:id="rId35"/>
    <p:sldId id="609" r:id="rId36"/>
    <p:sldId id="623" r:id="rId37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D8C8"/>
    <a:srgbClr val="CCFFFF"/>
    <a:srgbClr val="00CCFF"/>
    <a:srgbClr val="FF66CC"/>
    <a:srgbClr val="00B5E2"/>
    <a:srgbClr val="FE5000"/>
    <a:srgbClr val="FFCCFF"/>
    <a:srgbClr val="00205B"/>
    <a:srgbClr val="C5B9AC"/>
    <a:srgbClr val="CB333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1432" autoAdjust="0"/>
  </p:normalViewPr>
  <p:slideViewPr>
    <p:cSldViewPr snapToGrid="0">
      <p:cViewPr>
        <p:scale>
          <a:sx n="93" d="100"/>
          <a:sy n="93" d="100"/>
        </p:scale>
        <p:origin x="-2172" y="-624"/>
      </p:cViewPr>
      <p:guideLst>
        <p:guide orient="horz" pos="1164"/>
        <p:guide orient="horz" pos="1410"/>
        <p:guide orient="horz" pos="2704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42" d="100"/>
          <a:sy n="42" d="100"/>
        </p:scale>
        <p:origin x="-2970" y="-132"/>
      </p:cViewPr>
      <p:guideLst>
        <p:guide orient="horz" pos="312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89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4" y="9739314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1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3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1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EUM/STG-SWG/36/14/VWG/15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Up to 4 or 5 observations across the FOR in 1h30mm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Important to say that we are looking</a:t>
            </a:r>
            <a:r>
              <a:rPr lang="en-GB" baseline="0" dirty="0" smtClean="0"/>
              <a:t> at another representation of the </a:t>
            </a:r>
            <a:r>
              <a:rPr lang="en-GB" baseline="0" dirty="0" err="1" smtClean="0"/>
              <a:t>Delta_Irr</a:t>
            </a:r>
            <a:r>
              <a:rPr lang="en-GB" baseline="0" dirty="0" smtClean="0"/>
              <a:t> (not as a function of time but as a function of the phase angle).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Here, we represent the </a:t>
            </a:r>
            <a:r>
              <a:rPr lang="en-GB" dirty="0" err="1" smtClean="0"/>
              <a:t>Delta_Irr</a:t>
            </a:r>
            <a:r>
              <a:rPr lang="en-GB" dirty="0" smtClean="0"/>
              <a:t> as a function of time.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channels seem to</a:t>
            </a:r>
            <a:r>
              <a:rPr lang="en-GB" baseline="0" dirty="0" smtClean="0"/>
              <a:t> have a linear drift. So the behaviour in the irradiance bias comes probably from the calibration as provided by the image headers...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22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23" name="Clip" r:id="rId5" imgW="2835275" imgH="1920875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421093" y="16016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7200900" y="6303885"/>
            <a:ext cx="2486025" cy="4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86524" y="6610350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293688" y="6416873"/>
            <a:ext cx="2049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GSICS Annual Meeting</a:t>
            </a:r>
          </a:p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Darmstadt  24-28 March 2014</a:t>
            </a:r>
            <a:endParaRPr lang="de-DE" sz="1000" b="0" baseline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 b="34722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5902" y="296713"/>
            <a:ext cx="9071974" cy="1979762"/>
          </a:xfrm>
        </p:spPr>
        <p:txBody>
          <a:bodyPr/>
          <a:lstStyle/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cap="none" dirty="0" smtClean="0"/>
              <a:t>    </a:t>
            </a:r>
            <a:r>
              <a:rPr lang="en-GB" sz="3200" cap="none" dirty="0" smtClean="0"/>
              <a:t>EUMETSAT’s Lunar Calibration Capabilities</a:t>
            </a:r>
            <a:endParaRPr lang="en-GB" sz="3200" cap="none" dirty="0" smtClean="0"/>
          </a:p>
          <a:p>
            <a:pPr>
              <a:lnSpc>
                <a:spcPts val="3600"/>
              </a:lnSpc>
              <a:spcBef>
                <a:spcPts val="0"/>
              </a:spcBef>
              <a:defRPr/>
            </a:pPr>
            <a:endParaRPr lang="en-GB" sz="3200" dirty="0" smtClean="0"/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800" cap="none" dirty="0" smtClean="0"/>
              <a:t>     </a:t>
            </a:r>
            <a:r>
              <a:rPr lang="en-GB" sz="2000" cap="none" dirty="0" err="1" smtClean="0"/>
              <a:t>Sébastien</a:t>
            </a:r>
            <a:r>
              <a:rPr lang="en-GB" sz="2000" cap="none" dirty="0" smtClean="0"/>
              <a:t> Wagner, B. </a:t>
            </a:r>
            <a:r>
              <a:rPr lang="en-GB" sz="2000" cap="none" dirty="0" err="1" smtClean="0"/>
              <a:t>Viticchi</a:t>
            </a:r>
            <a:r>
              <a:rPr lang="en-US" sz="2000" cap="none" dirty="0" smtClean="0"/>
              <a:t>è</a:t>
            </a:r>
            <a:r>
              <a:rPr lang="en-GB" sz="2000" cap="none" dirty="0" smtClean="0"/>
              <a:t>, T. Hewison, C. Ledez</a:t>
            </a: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04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D0218AAA-8E6A-461A-92F1-6BFED02EB67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570663" y="90488"/>
            <a:ext cx="3233737" cy="3036887"/>
            <a:chOff x="5538788" y="1946275"/>
            <a:chExt cx="4367212" cy="4365625"/>
          </a:xfrm>
        </p:grpSpPr>
        <p:pic>
          <p:nvPicPr>
            <p:cNvPr id="16391" name="Picture 4" descr="H:\MY DOCUMENTS\Work\Missions\MSG\Calibration\Figures\MSG1_scatter_VIS06_2007_2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38788" y="1946275"/>
              <a:ext cx="4367212" cy="436562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sp>
          <p:nvSpPr>
            <p:cNvPr id="18442" name="Oval 7"/>
            <p:cNvSpPr>
              <a:spLocks noChangeArrowheads="1"/>
            </p:cNvSpPr>
            <p:nvPr/>
          </p:nvSpPr>
          <p:spPr bwMode="auto">
            <a:xfrm rot="10048815">
              <a:off x="6170004" y="4948075"/>
              <a:ext cx="1486873" cy="1241475"/>
            </a:xfrm>
            <a:prstGeom prst="ellips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vert="eaVert" lIns="36000" tIns="36000" rIns="36000" bIns="36000"/>
            <a:lstStyle/>
            <a:p>
              <a:endParaRPr lang="en-US"/>
            </a:p>
          </p:txBody>
        </p:sp>
      </p:grp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3641810" y="3127375"/>
            <a:ext cx="350838" cy="29368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endParaRPr lang="en-US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233448" y="6559550"/>
            <a:ext cx="711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GB" b="0" dirty="0">
                <a:solidFill>
                  <a:schemeClr val="bg2"/>
                </a:solidFill>
                <a:latin typeface="+mj-lt"/>
              </a:rPr>
              <a:t>Slide: </a:t>
            </a:r>
            <a:fld id="{B5B068AC-B999-4EB4-B604-5432B9AC1364}" type="slidenum">
              <a:rPr lang="en-GB" b="0">
                <a:solidFill>
                  <a:schemeClr val="bg2"/>
                </a:solidFill>
                <a:latin typeface="+mj-lt"/>
              </a:rPr>
              <a:pPr>
                <a:spcBef>
                  <a:spcPct val="0"/>
                </a:spcBef>
                <a:defRPr/>
              </a:pPr>
              <a:t>10</a:t>
            </a:fld>
            <a:endParaRPr lang="en-GB" b="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Lunar observations with SEVIRI</a:t>
            </a:r>
            <a:endParaRPr lang="en-GB" sz="2400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5570" name="Picture 2" descr="H:\My Documents\Work\Calibration\Moon\Figures\PDF_DC_MSG1.png"/>
          <p:cNvPicPr>
            <a:picLocks noChangeAspect="1" noChangeArrowheads="1"/>
          </p:cNvPicPr>
          <p:nvPr/>
        </p:nvPicPr>
        <p:blipFill>
          <a:blip r:embed="rId4" cstate="print"/>
          <a:srcRect l="1574" t="4268" r="2012" b="1306"/>
          <a:stretch>
            <a:fillRect/>
          </a:stretch>
        </p:blipFill>
        <p:spPr bwMode="auto">
          <a:xfrm>
            <a:off x="5138442" y="3196353"/>
            <a:ext cx="4767559" cy="1399923"/>
          </a:xfrm>
          <a:prstGeom prst="rect">
            <a:avLst/>
          </a:prstGeom>
          <a:noFill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36610" y="2393950"/>
            <a:ext cx="7730417" cy="4364754"/>
            <a:chOff x="415267" y="1573104"/>
            <a:chExt cx="7730761" cy="4366353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15267" y="1573104"/>
              <a:ext cx="7730761" cy="4366353"/>
              <a:chOff x="208635" y="2320456"/>
              <a:chExt cx="7731081" cy="4366353"/>
            </a:xfrm>
          </p:grpSpPr>
          <p:pic>
            <p:nvPicPr>
              <p:cNvPr id="18445" name="Picture 2" descr="H:\MY DOCUMENTS\Work\Missions\MSG\Calibration\Figures\SEVIRI_20060214140010_level1.0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8635" y="2320456"/>
                <a:ext cx="4266156" cy="433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6" name="Picture 3" descr="H:\MY DOCUMENTS\Work\Missions\MSG\Calibration\Figures\ZOOM_MOON_SEVIRI_20060214140010_level1.0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2466" t="11427" r="30766" b="35516"/>
              <a:stretch>
                <a:fillRect/>
              </a:stretch>
            </p:blipFill>
            <p:spPr bwMode="auto">
              <a:xfrm>
                <a:off x="5668517" y="4563486"/>
                <a:ext cx="2271199" cy="2123323"/>
              </a:xfrm>
              <a:prstGeom prst="rect">
                <a:avLst/>
              </a:prstGeom>
              <a:ln w="28575"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cxnSp>
            <p:nvCxnSpPr>
              <p:cNvPr id="18447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4056847" y="3284914"/>
                <a:ext cx="1599151" cy="126296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8444" name="TextBox 13"/>
            <p:cNvSpPr txBox="1">
              <a:spLocks noChangeArrowheads="1"/>
            </p:cNvSpPr>
            <p:nvPr/>
          </p:nvSpPr>
          <p:spPr bwMode="auto">
            <a:xfrm>
              <a:off x="3737050" y="3960999"/>
              <a:ext cx="2379831" cy="36941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itchFamily="34" charset="0"/>
                  <a:cs typeface="Calibri" pitchFamily="34" charset="0"/>
                </a:rPr>
                <a:t>SEVIRI Level 1.0 image</a:t>
              </a:r>
            </a:p>
          </p:txBody>
        </p:sp>
      </p:grpSp>
      <p:sp>
        <p:nvSpPr>
          <p:cNvPr id="5" name="Content Placeholder 1"/>
          <p:cNvSpPr txBox="1">
            <a:spLocks/>
          </p:cNvSpPr>
          <p:nvPr/>
        </p:nvSpPr>
        <p:spPr>
          <a:xfrm>
            <a:off x="24317" y="845798"/>
            <a:ext cx="6573837" cy="1578904"/>
          </a:xfrm>
          <a:prstGeom prst="rect">
            <a:avLst/>
          </a:prstGeom>
        </p:spPr>
        <p:txBody>
          <a:bodyPr/>
          <a:lstStyle/>
          <a:p>
            <a:pPr marL="0" lvl="2" indent="268288">
              <a:buFontTx/>
              <a:buChar char="•"/>
              <a:defRPr/>
            </a:pPr>
            <a:r>
              <a:rPr lang="en-GB" sz="18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The moon crosses the Field Of Regard periodically</a:t>
            </a:r>
          </a:p>
          <a:p>
            <a:pPr marL="268288" lvl="2" indent="-268288">
              <a:buFontTx/>
              <a:buChar char="•"/>
              <a:defRPr/>
            </a:pPr>
            <a:r>
              <a:rPr lang="en-GB" sz="1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Up to 4 or 5 observations </a:t>
            </a:r>
            <a:r>
              <a:rPr lang="en-GB" sz="18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across the FOR</a:t>
            </a:r>
          </a:p>
          <a:p>
            <a:pPr marL="268288" lvl="2" indent="-268288">
              <a:buFontTx/>
              <a:buChar char="•"/>
              <a:defRPr/>
            </a:pPr>
            <a:r>
              <a:rPr lang="en-GB" sz="18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About </a:t>
            </a:r>
            <a:r>
              <a:rPr lang="en-GB" sz="1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60 </a:t>
            </a:r>
            <a:r>
              <a:rPr lang="en-GB" sz="18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observations / </a:t>
            </a:r>
            <a:r>
              <a:rPr lang="en-GB" sz="1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year</a:t>
            </a:r>
          </a:p>
          <a:p>
            <a:pPr marL="268288" lvl="2" indent="-268288">
              <a:buFontTx/>
              <a:buChar char="•"/>
              <a:defRPr/>
            </a:pPr>
            <a:endParaRPr lang="en-GB" sz="800" kern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8288" lvl="2" indent="-268288">
              <a:buFontTx/>
              <a:buChar char="•"/>
              <a:defRPr/>
            </a:pPr>
            <a:r>
              <a:rPr lang="en-GB" sz="1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Extraction uses saturation in the IR + detector in-field separation</a:t>
            </a:r>
            <a:endParaRPr lang="en-GB" sz="1800" kern="0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8288" lvl="2" indent="-268288">
              <a:defRPr/>
            </a:pPr>
            <a:r>
              <a:rPr lang="en-GB" sz="1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lang="en-GB" sz="180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Easy to apply to other instruments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Slide: </a:t>
            </a:r>
            <a:fld id="{00A8A8C0-39EB-4388-8C66-1B10BD95F97F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20483" name="Picture 2" descr="H:\My Documents\Work\Calibration\Moon\Figures\LAB07_Moon_MSG1_201201121450_LowResHRV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575" y="2735263"/>
            <a:ext cx="4910138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13"/>
          <p:cNvSpPr txBox="1">
            <a:spLocks noChangeArrowheads="1"/>
          </p:cNvSpPr>
          <p:nvPr/>
        </p:nvSpPr>
        <p:spPr bwMode="auto">
          <a:xfrm>
            <a:off x="4768850" y="1427163"/>
            <a:ext cx="356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Sun-synchronous HRVIS window (super-imposed to low res imagery)</a:t>
            </a:r>
          </a:p>
        </p:txBody>
      </p:sp>
      <p:sp>
        <p:nvSpPr>
          <p:cNvPr id="20485" name="TextBox 13"/>
          <p:cNvSpPr txBox="1">
            <a:spLocks noChangeArrowheads="1"/>
          </p:cNvSpPr>
          <p:nvPr/>
        </p:nvSpPr>
        <p:spPr bwMode="auto">
          <a:xfrm>
            <a:off x="6213475" y="4665663"/>
            <a:ext cx="2219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Rapid-Scan Service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395288" y="6581775"/>
            <a:ext cx="711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GB" b="0" dirty="0">
                <a:solidFill>
                  <a:schemeClr val="bg2"/>
                </a:solidFill>
                <a:latin typeface="+mj-lt"/>
              </a:rPr>
              <a:t>Slide: </a:t>
            </a:r>
            <a:fld id="{9DB77D77-5C15-4575-8BFA-9AC974FB31A9}" type="slidenum">
              <a:rPr lang="en-GB" b="0">
                <a:solidFill>
                  <a:schemeClr val="bg2"/>
                </a:solidFill>
                <a:latin typeface="+mj-lt"/>
              </a:rPr>
              <a:pPr>
                <a:spcBef>
                  <a:spcPct val="0"/>
                </a:spcBef>
                <a:defRPr/>
              </a:pPr>
              <a:t>11</a:t>
            </a:fld>
            <a:endParaRPr lang="en-GB" b="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0488" name="Picture 7" descr="H:\My Documents\Work\Calibration\Moon\Figures\LAB07_Moon_MSG2_200809161315_LowResHRV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452563"/>
            <a:ext cx="4524375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763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Lunar observations with SEVIRI: availability in the warm channels </a:t>
            </a:r>
            <a:endParaRPr lang="en-GB" sz="2400" kern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E56E4AF8-0160-4DB1-AC0F-986819C50B3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08979" y="1125538"/>
            <a:ext cx="657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Current datasets:</a:t>
            </a:r>
          </a:p>
          <a:p>
            <a:pPr marL="447675" indent="-266700" algn="just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MSG (1,2 and 3): since beginning 2013: automatic saving of the Moon images + relevant information (including jitter files)</a:t>
            </a:r>
          </a:p>
          <a:p>
            <a:pPr marL="447675" indent="-266700" algn="just">
              <a:buFont typeface="Arial" pitchFamily="34" charset="0"/>
              <a:buChar char="•"/>
              <a:defRPr/>
            </a:pPr>
            <a:r>
              <a:rPr lang="en-GB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Meteosat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7 (MVIRI)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77800" indent="-177800" algn="just">
              <a:defRPr/>
            </a:pPr>
            <a:endParaRPr lang="en-GB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763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Lunar observations with SEVIRI: analysed datasets </a:t>
            </a:r>
            <a:endParaRPr lang="en-GB" sz="2400" kern="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28650" y="2944559"/>
          <a:ext cx="6562725" cy="1097280"/>
        </p:xfrm>
        <a:graphic>
          <a:graphicData uri="http://schemas.openxmlformats.org/drawingml/2006/table">
            <a:tbl>
              <a:tblPr/>
              <a:tblGrid>
                <a:gridCol w="1886868"/>
                <a:gridCol w="1558057"/>
                <a:gridCol w="1558900"/>
                <a:gridCol w="15589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800" dirty="0">
                        <a:latin typeface="Calibri" pitchFamily="34" charset="0"/>
                        <a:ea typeface="Cambria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i="1"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Time-span</a:t>
                      </a:r>
                      <a:endParaRPr lang="en-GB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i="1" dirty="0"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Low-resolution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i="1"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HRVIS</a:t>
                      </a:r>
                      <a:endParaRPr lang="en-GB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Meteosat-8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2003-present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549</a:t>
                      </a:r>
                      <a:endParaRPr lang="en-GB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70</a:t>
                      </a:r>
                      <a:endParaRPr lang="en-GB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Meteosat-9</a:t>
                      </a:r>
                      <a:endParaRPr lang="en-GB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2006-present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441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91</a:t>
                      </a:r>
                      <a:endParaRPr lang="en-GB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Meteosat-10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2013-present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37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3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39762" y="4346639"/>
          <a:ext cx="6580188" cy="548640"/>
        </p:xfrm>
        <a:graphic>
          <a:graphicData uri="http://schemas.openxmlformats.org/drawingml/2006/table">
            <a:tbl>
              <a:tblPr/>
              <a:tblGrid>
                <a:gridCol w="1865313"/>
                <a:gridCol w="2664872"/>
                <a:gridCol w="2050003"/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kern="1200" dirty="0">
                        <a:solidFill>
                          <a:schemeClr val="tx1"/>
                        </a:solidFill>
                        <a:latin typeface="Calibri" pitchFamily="34" charset="0"/>
                        <a:ea typeface="Cambria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Time-span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VISSN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Meteosat-7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1999-2005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Calibri" pitchFamily="34" charset="0"/>
                        <a:ea typeface="Cambria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mbria"/>
                          <a:cs typeface="Calibri" pitchFamily="34" charset="0"/>
                        </a:rPr>
                        <a:t>122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Calibri" pitchFamily="34" charset="0"/>
                        <a:ea typeface="Cambria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51854" y="5190890"/>
            <a:ext cx="657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Wide range of illumination (phase angle) + </a:t>
            </a:r>
            <a:r>
              <a:rPr lang="en-GB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libration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covered</a:t>
            </a:r>
          </a:p>
          <a:p>
            <a:pPr marL="177800" indent="-177800" algn="just">
              <a:defRPr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Highly relevant for monitoring geostationary instruments</a:t>
            </a:r>
            <a:endParaRPr lang="en-GB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67513" y="1319213"/>
            <a:ext cx="3009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0" dirty="0">
                <a:solidFill>
                  <a:schemeClr val="tx1"/>
                </a:solidFill>
                <a:latin typeface="Calibri" pitchFamily="34" charset="0"/>
              </a:rPr>
              <a:t>MSG1: observations used in the MSG1 ROLO run (subset of the archive 2003 - 2012) ordered with increasing phase angles.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11963" y="5586413"/>
            <a:ext cx="3009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0">
                <a:solidFill>
                  <a:schemeClr val="tx1"/>
                </a:solidFill>
                <a:latin typeface="Calibri" pitchFamily="34" charset="0"/>
              </a:rPr>
              <a:t>MSG2: observations used in the MSG2 ROLO run (subset of the archive 2006 - 2012) ordered with increasing phase angles.  </a:t>
            </a:r>
          </a:p>
        </p:txBody>
      </p:sp>
      <p:pic>
        <p:nvPicPr>
          <p:cNvPr id="10" name="Picture 4" descr="H:\DESKTOP\anima_MSG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200" y="2003425"/>
            <a:ext cx="1679575" cy="16795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2" name="Picture 5" descr="H:\DESKTOP\anima_MSG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8138" y="3846513"/>
            <a:ext cx="1679575" cy="16795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87475" y="2856434"/>
            <a:ext cx="7416824" cy="14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Lunar Calibration Prototype at EUMETSAT </a:t>
            </a:r>
            <a:endParaRPr lang="en-GB" sz="4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932426"/>
            <a:ext cx="6345266" cy="48089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9545" y="193675"/>
            <a:ext cx="938048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Lunar Calibration Prototype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817096" y="2996952"/>
            <a:ext cx="936104" cy="0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845591" y="2780928"/>
            <a:ext cx="2427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External library (JPL) freely available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16496" y="908720"/>
            <a:ext cx="3600400" cy="360040"/>
          </a:xfrm>
          <a:prstGeom prst="roundRect">
            <a:avLst/>
          </a:prstGeom>
          <a:solidFill>
            <a:srgbClr val="CCFFFF"/>
          </a:solidFill>
          <a:ln w="28575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Extraction procedure (instrument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specific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3" name="Right Arrow 12"/>
          <p:cNvSpPr/>
          <p:nvPr/>
        </p:nvSpPr>
        <p:spPr bwMode="auto">
          <a:xfrm rot="5400000">
            <a:off x="2648744" y="1412776"/>
            <a:ext cx="576064" cy="432048"/>
          </a:xfrm>
          <a:prstGeom prst="rightArrow">
            <a:avLst/>
          </a:prstGeom>
          <a:solidFill>
            <a:srgbClr val="CCFFFF"/>
          </a:solidFill>
          <a:ln w="28575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GB" sz="1400" smtClean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5400000">
            <a:off x="1064568" y="1412776"/>
            <a:ext cx="576064" cy="432048"/>
          </a:xfrm>
          <a:prstGeom prst="rightArrow">
            <a:avLst/>
          </a:prstGeom>
          <a:solidFill>
            <a:srgbClr val="CCFFFF"/>
          </a:solidFill>
          <a:ln w="28575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GB" sz="1400" smtClean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224808" y="1484784"/>
            <a:ext cx="3528392" cy="0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825208" y="1340768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Standardized imagette format</a:t>
            </a:r>
            <a:endParaRPr lang="en-GB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757" y="1032912"/>
            <a:ext cx="6741846" cy="51095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9545" y="193675"/>
            <a:ext cx="938048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Lunar Calibration Prototype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57678" y="3642622"/>
            <a:ext cx="33634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Irradiance bias monitoring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instrument + vicarious calibration monitoring</a:t>
            </a:r>
            <a:endParaRPr lang="en-GB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659463" y="5597718"/>
            <a:ext cx="1653873" cy="8030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1681" y="984990"/>
            <a:ext cx="2098295" cy="51931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6792" y="2759103"/>
            <a:ext cx="1496171" cy="834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64257" y="5597717"/>
            <a:ext cx="1359673" cy="6374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592124" y="5621572"/>
            <a:ext cx="1208599" cy="6599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344488" y="5514322"/>
            <a:ext cx="1970364" cy="2910"/>
          </a:xfrm>
          <a:prstGeom prst="line">
            <a:avLst/>
          </a:prstGeom>
          <a:solidFill>
            <a:schemeClr val="bg2"/>
          </a:solidFill>
          <a:ln w="1968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344488" y="1852775"/>
            <a:ext cx="1970364" cy="2910"/>
          </a:xfrm>
          <a:prstGeom prst="line">
            <a:avLst/>
          </a:prstGeom>
          <a:solidFill>
            <a:schemeClr val="bg2"/>
          </a:solidFill>
          <a:ln w="1968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9545" y="193675"/>
            <a:ext cx="938048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Lunar Calibration Prototype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354757" y="921380"/>
            <a:ext cx="6741846" cy="5270015"/>
            <a:chOff x="354757" y="921380"/>
            <a:chExt cx="6741846" cy="52700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757" y="1032912"/>
              <a:ext cx="6741846" cy="51095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 bwMode="auto">
            <a:xfrm>
              <a:off x="2394192" y="921380"/>
              <a:ext cx="1675237" cy="8725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679216" y="5603899"/>
              <a:ext cx="1111007" cy="5874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366272" y="1758997"/>
              <a:ext cx="1493752" cy="9842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2387212" y="1849740"/>
              <a:ext cx="1479793" cy="0"/>
            </a:xfrm>
            <a:prstGeom prst="line">
              <a:avLst/>
            </a:prstGeom>
            <a:solidFill>
              <a:schemeClr val="bg2"/>
            </a:solidFill>
            <a:ln w="1714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/>
            <p:cNvSpPr/>
            <p:nvPr/>
          </p:nvSpPr>
          <p:spPr bwMode="auto">
            <a:xfrm>
              <a:off x="2638498" y="2568695"/>
              <a:ext cx="984201" cy="30503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2617557" y="5514321"/>
              <a:ext cx="1033063" cy="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6257678" y="3642622"/>
            <a:ext cx="33634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Calibration on the ROLO scale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instrument monitoring</a:t>
            </a:r>
            <a:endParaRPr lang="en-GB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659463" y="5597718"/>
            <a:ext cx="1653873" cy="8030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31918" y="5559292"/>
            <a:ext cx="2639833" cy="8030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87475" y="2856434"/>
            <a:ext cx="74168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Results and detailed analysis</a:t>
            </a:r>
            <a:endParaRPr lang="en-GB" sz="44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757" y="1032912"/>
            <a:ext cx="6741846" cy="51095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9545" y="193675"/>
            <a:ext cx="938048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Lunar Calibration Prototype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57678" y="3642622"/>
            <a:ext cx="33634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Irradiance bias monitoring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instrument + vicarious calibration monitoring</a:t>
            </a:r>
            <a:endParaRPr lang="en-GB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659463" y="5597718"/>
            <a:ext cx="1653873" cy="8030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1681" y="984990"/>
            <a:ext cx="2098295" cy="51931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6792" y="2759103"/>
            <a:ext cx="1496171" cy="834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64257" y="5597717"/>
            <a:ext cx="1359673" cy="6374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592124" y="5621572"/>
            <a:ext cx="1208599" cy="6599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344488" y="5514322"/>
            <a:ext cx="1970364" cy="2910"/>
          </a:xfrm>
          <a:prstGeom prst="line">
            <a:avLst/>
          </a:prstGeom>
          <a:solidFill>
            <a:schemeClr val="bg2"/>
          </a:solidFill>
          <a:ln w="1968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344488" y="1852775"/>
            <a:ext cx="1970364" cy="2910"/>
          </a:xfrm>
          <a:prstGeom prst="line">
            <a:avLst/>
          </a:prstGeom>
          <a:solidFill>
            <a:schemeClr val="bg2"/>
          </a:solidFill>
          <a:ln w="1968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801023" y="3986373"/>
            <a:ext cx="4022785" cy="79566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817096" y="837354"/>
            <a:ext cx="396044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First observed with MSG data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Confirmed by CNES with </a:t>
            </a:r>
            <a:r>
              <a:rPr lang="en-GB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Pléiades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</a:p>
          <a:p>
            <a:pPr marL="447675" lvl="1" indent="-182563">
              <a:buFont typeface="Wingdings" pitchFamily="2" charset="2"/>
              <a:buChar char="ü"/>
              <a:defRPr/>
            </a:pPr>
            <a:r>
              <a:rPr lang="en-GB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Very agile satellites</a:t>
            </a:r>
          </a:p>
          <a:p>
            <a:pPr marL="447675" lvl="1" indent="-182563">
              <a:buFont typeface="Wingdings" pitchFamily="2" charset="2"/>
              <a:buChar char="ü"/>
              <a:defRPr/>
            </a:pPr>
            <a:r>
              <a:rPr lang="en-GB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Full coverage of illuminations with dedicated Moon observations</a:t>
            </a:r>
            <a:endParaRPr lang="en-GB" sz="16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endParaRPr lang="en-GB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Observed to some extend when adding </a:t>
            </a:r>
            <a:r>
              <a:rPr lang="en-GB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SeaWifs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and MODIS data but considered not critical </a:t>
            </a:r>
          </a:p>
          <a:p>
            <a:pPr marL="447675" lvl="1" indent="-182563">
              <a:buFont typeface="Wingdings" pitchFamily="2" charset="2"/>
              <a:buChar char="ü"/>
              <a:defRPr/>
            </a:pPr>
            <a:r>
              <a:rPr lang="en-GB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Reduced phase angle interval for dedicated observations</a:t>
            </a:r>
          </a:p>
          <a:p>
            <a:pPr marL="447675" lvl="1" indent="-182563">
              <a:buFont typeface="Wingdings" pitchFamily="2" charset="2"/>
              <a:buChar char="ü"/>
              <a:defRPr/>
            </a:pPr>
            <a:r>
              <a:rPr lang="en-GB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No monitored bands beyond 0.8 </a:t>
            </a:r>
            <a:r>
              <a:rPr lang="en-GB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m</a:t>
            </a:r>
            <a:endParaRPr lang="en-GB" sz="16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82563" indent="-182563">
              <a:defRPr/>
            </a:pPr>
            <a:endParaRPr lang="en-GB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For largely-varying illuminations conditions (as for GEO instruments) correction is critical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E56E4AF8-0160-4DB1-AC0F-986819C50B3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763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Phase angle dependence</a:t>
            </a:r>
            <a:endParaRPr lang="en-GB" sz="2400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60512" y="1266342"/>
            <a:ext cx="5227940" cy="353081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2480" y="4889618"/>
          <a:ext cx="6373360" cy="975360"/>
        </p:xfrm>
        <a:graphic>
          <a:graphicData uri="http://schemas.openxmlformats.org/drawingml/2006/table">
            <a:tbl>
              <a:tblPr/>
              <a:tblGrid>
                <a:gridCol w="1274258"/>
                <a:gridCol w="1274258"/>
                <a:gridCol w="1274948"/>
                <a:gridCol w="1274948"/>
                <a:gridCol w="127494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0" algn="just">
                        <a:spcAft>
                          <a:spcPts val="0"/>
                        </a:spcAft>
                      </a:pPr>
                      <a:r>
                        <a:rPr lang="en-GB" sz="1600" i="1" dirty="0">
                          <a:latin typeface="Times New Roman"/>
                          <a:ea typeface="Cambria"/>
                        </a:rPr>
                        <a:t>VIS0.6</a:t>
                      </a:r>
                      <a:endParaRPr lang="en-GB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 dirty="0">
                          <a:latin typeface="Times New Roman"/>
                          <a:ea typeface="Cambria"/>
                        </a:rPr>
                        <a:t>VIS0.8</a:t>
                      </a:r>
                      <a:endParaRPr lang="en-GB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Cambria"/>
                        </a:rPr>
                        <a:t>NIR1.6</a:t>
                      </a:r>
                      <a:endParaRPr lang="en-GB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Cambria"/>
                        </a:rPr>
                        <a:t>HRVIS</a:t>
                      </a:r>
                      <a:endParaRPr lang="en-GB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</a:rPr>
                        <a:t>Meteosat-8</a:t>
                      </a:r>
                      <a:endParaRPr lang="en-GB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2563" indent="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</a:rPr>
                        <a:t>-0.14</a:t>
                      </a:r>
                      <a:endParaRPr lang="en-GB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</a:rPr>
                        <a:t>1.31</a:t>
                      </a:r>
                      <a:endParaRPr lang="en-GB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mbria"/>
                        </a:rPr>
                        <a:t>12.52</a:t>
                      </a:r>
                      <a:endParaRPr lang="en-GB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mbria"/>
                        </a:rPr>
                        <a:t>4.69</a:t>
                      </a:r>
                      <a:endParaRPr lang="en-GB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mbria"/>
                        </a:rPr>
                        <a:t>Meteosat-9</a:t>
                      </a:r>
                      <a:endParaRPr lang="en-GB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2563" indent="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</a:rPr>
                        <a:t>-0.04</a:t>
                      </a:r>
                      <a:endParaRPr lang="en-GB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</a:rPr>
                        <a:t>1.70</a:t>
                      </a:r>
                      <a:endParaRPr lang="en-GB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</a:rPr>
                        <a:t>12.76</a:t>
                      </a:r>
                      <a:endParaRPr lang="en-GB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mbria"/>
                        </a:rPr>
                        <a:t>7.80</a:t>
                      </a:r>
                      <a:endParaRPr lang="en-GB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mbria"/>
                        </a:rPr>
                        <a:t>Meteosat-10</a:t>
                      </a:r>
                      <a:endParaRPr lang="en-GB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</a:rPr>
                        <a:t>-0.76</a:t>
                      </a:r>
                      <a:endParaRPr lang="en-GB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</a:rPr>
                        <a:t>1.15</a:t>
                      </a:r>
                      <a:endParaRPr lang="en-GB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</a:rPr>
                        <a:t>14.56</a:t>
                      </a:r>
                      <a:endParaRPr lang="en-GB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</a:rPr>
                        <a:t>N.A.</a:t>
                      </a:r>
                      <a:endParaRPr lang="en-GB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10967" y="5950395"/>
            <a:ext cx="5835721" cy="523220"/>
          </a:xfrm>
          <a:prstGeom prst="rect">
            <a:avLst/>
          </a:prstGeom>
          <a:solidFill>
            <a:srgbClr val="CCFFFF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Phase angle dependence (variation in % in irradiance bias over 90</a:t>
            </a:r>
            <a:r>
              <a:rPr lang="en-GB" sz="1400" dirty="0" smtClean="0">
                <a:solidFill>
                  <a:schemeClr val="tx1"/>
                </a:solidFill>
                <a:sym typeface="Symbol"/>
              </a:rPr>
              <a:t></a:t>
            </a:r>
            <a:r>
              <a:rPr lang="en-GB" sz="1400" dirty="0" smtClean="0">
                <a:solidFill>
                  <a:schemeClr val="tx1"/>
                </a:solidFill>
              </a:rPr>
              <a:t> phase angle for the most complete datasets to date)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9880" y="960983"/>
            <a:ext cx="4388366" cy="338554"/>
          </a:xfrm>
          <a:prstGeom prst="rect">
            <a:avLst/>
          </a:prstGeom>
          <a:solidFill>
            <a:srgbClr val="CCFFFF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chemeClr val="tx1"/>
                </a:solidFill>
              </a:rPr>
              <a:t>ΔIrr</a:t>
            </a:r>
            <a:r>
              <a:rPr lang="en-GB" sz="1600" dirty="0" smtClean="0">
                <a:solidFill>
                  <a:schemeClr val="tx1"/>
                </a:solidFill>
              </a:rPr>
              <a:t> vs. g for the MSG2/NIR1.6 channel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Slide: </a:t>
            </a:r>
            <a:fld id="{017634D5-2521-4AEA-AF5C-46CCC3F7459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745358" y="1222503"/>
            <a:ext cx="826922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92088">
              <a:lnSpc>
                <a:spcPct val="150000"/>
              </a:lnSpc>
              <a:buFont typeface="Arial" charset="0"/>
              <a:buChar char="•"/>
            </a:pPr>
            <a:r>
              <a:rPr lang="en-GB" sz="2800" dirty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Context</a:t>
            </a:r>
          </a:p>
          <a:p>
            <a:pPr indent="192088">
              <a:lnSpc>
                <a:spcPct val="150000"/>
              </a:lnSpc>
              <a:buFont typeface="Arial" charset="0"/>
              <a:buChar char="•"/>
            </a:pPr>
            <a:r>
              <a:rPr lang="en-GB" sz="2800" dirty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Using the Moon as a radiometric calibration source</a:t>
            </a:r>
          </a:p>
          <a:p>
            <a:pPr indent="192088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GB" sz="2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 EUMETSAT lunar observation archive</a:t>
            </a:r>
          </a:p>
          <a:p>
            <a:pPr indent="192088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GB" sz="2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Results and detailed analysis</a:t>
            </a:r>
          </a:p>
          <a:p>
            <a:pPr indent="192088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GB" sz="2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Current limitations</a:t>
            </a:r>
          </a:p>
          <a:p>
            <a:pPr indent="192088">
              <a:lnSpc>
                <a:spcPct val="150000"/>
              </a:lnSpc>
              <a:buFont typeface="Arial" charset="0"/>
              <a:buChar char="•"/>
            </a:pPr>
            <a:r>
              <a:rPr lang="en-GB" sz="2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Lunar imagery and MTF characterization</a:t>
            </a:r>
          </a:p>
          <a:p>
            <a:pPr indent="192088">
              <a:lnSpc>
                <a:spcPct val="150000"/>
              </a:lnSpc>
              <a:buFont typeface="Arial" charset="0"/>
              <a:buChar char="•"/>
            </a:pPr>
            <a:r>
              <a:rPr lang="en-GB" sz="2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Conclusions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My Documents\Work\Calibration\Moon\Figures\SWG_Paper\ROLO_MSG2_NIR16_Irr_Phas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6" y="1578858"/>
            <a:ext cx="5103582" cy="301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:\My Documents\Work\Calibration\Moon\Figures\SWG_Paper\ROLO_MSG2_NIR16_Ir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6394" y="1578858"/>
            <a:ext cx="5103582" cy="301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37" name="Rectangle 1"/>
          <p:cNvSpPr>
            <a:spLocks noChangeArrowheads="1"/>
          </p:cNvSpPr>
          <p:nvPr/>
        </p:nvSpPr>
        <p:spPr bwMode="auto">
          <a:xfrm>
            <a:off x="2547991" y="4583002"/>
            <a:ext cx="4345969" cy="83099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Irradiance bias as a function of the Moon observation time expressed in years for the MSG2/NIR1.6 channel. </a:t>
            </a:r>
            <a:endParaRPr kumimoji="0" lang="en-GB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60512" y="1794882"/>
            <a:ext cx="1512168" cy="2769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Before correction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97016" y="1794882"/>
            <a:ext cx="1512168" cy="2769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After correction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763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Monitoring the bias in irradiance</a:t>
            </a:r>
            <a:endParaRPr lang="en-GB" sz="240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2760" y="1794882"/>
            <a:ext cx="163859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Std Dev = 4.1%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29264" y="1794882"/>
            <a:ext cx="163859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Std Dev = 0.8%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00672" y="1052736"/>
            <a:ext cx="6119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Effects of the correction of the phase angle dependence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2" name="Picture 4" descr="H:\My Documents\Work\Calibration\Moon\Figures\SWG_Paper\ROLO_MSG2_VIS06_Ir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846729"/>
            <a:ext cx="4374499" cy="2582271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76536" y="2636912"/>
            <a:ext cx="864096" cy="2769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0.6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5573" name="Picture 5" descr="H:\My Documents\Work\Calibration\Moon\Figures\SWG_Paper\ROLO_MSG2_VIS08_Ir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016" y="846729"/>
            <a:ext cx="4374499" cy="2582271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01072" y="2636912"/>
            <a:ext cx="864096" cy="2769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0.8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5574" name="Picture 6" descr="H:\My Documents\Work\Calibration\Moon\Figures\SWG_Paper\ROLO_MSG2_NIR16_Ir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0" y="3717032"/>
            <a:ext cx="4374499" cy="2582271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76536" y="3933056"/>
            <a:ext cx="864096" cy="2769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NIR1.6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5575" name="Picture 7" descr="H:\My Documents\Work\Calibration\Moon\Figures\SWG_Paper\ROLO_MSG2_HRVIS_Ir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7016" y="3717032"/>
            <a:ext cx="4374499" cy="2582271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601072" y="3933056"/>
            <a:ext cx="864096" cy="2769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HRVIS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98670" y="6196306"/>
            <a:ext cx="5609690" cy="584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 of</a:t>
            </a:r>
            <a:r>
              <a:rPr kumimoji="0" lang="en-GB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irradiance bias as a function of the Moon observation time expressed in years for MSG2. </a:t>
            </a:r>
            <a:endParaRPr kumimoji="0" lang="en-GB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763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Monitoring the bias in irradiance</a:t>
            </a:r>
            <a:endParaRPr lang="en-GB" sz="240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4638" y="827420"/>
            <a:ext cx="26484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</a:rPr>
              <a:t>Example: Meteosat-9</a:t>
            </a:r>
            <a:endParaRPr lang="en-GB" sz="1800" dirty="0">
              <a:solidFill>
                <a:srgbClr val="C00000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63025" y="3336578"/>
            <a:ext cx="7679741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Slope of </a:t>
            </a:r>
            <a:r>
              <a:rPr lang="en-GB" sz="1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Irr</a:t>
            </a: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 = 0 </a:t>
            </a: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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the calibration compensates the instrument drift</a:t>
            </a:r>
            <a:endParaRPr kumimoji="0" lang="en-GB" sz="180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2" name="Picture 4" descr="H:\My Documents\Work\Calibration\Moon\Figures\SWG_Paper\ROLO_MSG2_VIS06_Ir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846729"/>
            <a:ext cx="4374499" cy="2582271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76536" y="2646929"/>
            <a:ext cx="864096" cy="2769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0.6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5573" name="Picture 5" descr="H:\My Documents\Work\Calibration\Moon\Figures\SWG_Paper\ROLO_MSG2_VIS08_Ir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016" y="846729"/>
            <a:ext cx="4374499" cy="2582271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01072" y="2646929"/>
            <a:ext cx="864096" cy="2769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0.8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5574" name="Picture 6" descr="H:\My Documents\Work\Calibration\Moon\Figures\SWG_Paper\ROLO_MSG2_NIR16_Ir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0" y="3717032"/>
            <a:ext cx="4374499" cy="2582271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76536" y="3933056"/>
            <a:ext cx="864096" cy="2769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NIR1.6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5575" name="Picture 7" descr="H:\My Documents\Work\Calibration\Moon\Figures\SWG_Paper\ROLO_MSG2_HRVIS_Ir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7016" y="3717032"/>
            <a:ext cx="4374499" cy="2582271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601072" y="3933056"/>
            <a:ext cx="864096" cy="2769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HRVIS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763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Monitoring the bias in irradiance</a:t>
            </a:r>
            <a:endParaRPr lang="en-GB" sz="240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4638" y="836712"/>
            <a:ext cx="26484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</a:rPr>
              <a:t>Example: Meteosat-9</a:t>
            </a:r>
            <a:endParaRPr lang="en-GB" sz="1800" dirty="0">
              <a:solidFill>
                <a:srgbClr val="C00000"/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716657" y="1995289"/>
            <a:ext cx="1873223" cy="750550"/>
          </a:xfrm>
          <a:custGeom>
            <a:avLst/>
            <a:gdLst>
              <a:gd name="connsiteX0" fmla="*/ 0 w 1873369"/>
              <a:gd name="connsiteY0" fmla="*/ 61822 h 665672"/>
              <a:gd name="connsiteX1" fmla="*/ 836762 w 1873369"/>
              <a:gd name="connsiteY1" fmla="*/ 35943 h 665672"/>
              <a:gd name="connsiteX2" fmla="*/ 1371600 w 1873369"/>
              <a:gd name="connsiteY2" fmla="*/ 277483 h 665672"/>
              <a:gd name="connsiteX3" fmla="*/ 1647645 w 1873369"/>
              <a:gd name="connsiteY3" fmla="*/ 605287 h 665672"/>
              <a:gd name="connsiteX4" fmla="*/ 1837426 w 1873369"/>
              <a:gd name="connsiteY4" fmla="*/ 639792 h 665672"/>
              <a:gd name="connsiteX5" fmla="*/ 1863305 w 1873369"/>
              <a:gd name="connsiteY5" fmla="*/ 639792 h 665672"/>
              <a:gd name="connsiteX0" fmla="*/ 0 w 1884617"/>
              <a:gd name="connsiteY0" fmla="*/ 61822 h 784034"/>
              <a:gd name="connsiteX1" fmla="*/ 836762 w 1884617"/>
              <a:gd name="connsiteY1" fmla="*/ 35943 h 784034"/>
              <a:gd name="connsiteX2" fmla="*/ 1371600 w 1884617"/>
              <a:gd name="connsiteY2" fmla="*/ 277483 h 784034"/>
              <a:gd name="connsiteX3" fmla="*/ 1580159 w 1884617"/>
              <a:gd name="connsiteY3" fmla="*/ 723649 h 784034"/>
              <a:gd name="connsiteX4" fmla="*/ 1837426 w 1884617"/>
              <a:gd name="connsiteY4" fmla="*/ 639792 h 784034"/>
              <a:gd name="connsiteX5" fmla="*/ 1863305 w 1884617"/>
              <a:gd name="connsiteY5" fmla="*/ 639792 h 784034"/>
              <a:gd name="connsiteX0" fmla="*/ 0 w 1868337"/>
              <a:gd name="connsiteY0" fmla="*/ 61822 h 786009"/>
              <a:gd name="connsiteX1" fmla="*/ 836762 w 1868337"/>
              <a:gd name="connsiteY1" fmla="*/ 35943 h 786009"/>
              <a:gd name="connsiteX2" fmla="*/ 1371600 w 1868337"/>
              <a:gd name="connsiteY2" fmla="*/ 277483 h 786009"/>
              <a:gd name="connsiteX3" fmla="*/ 1580159 w 1868337"/>
              <a:gd name="connsiteY3" fmla="*/ 723649 h 786009"/>
              <a:gd name="connsiteX4" fmla="*/ 1796183 w 1868337"/>
              <a:gd name="connsiteY4" fmla="*/ 651641 h 786009"/>
              <a:gd name="connsiteX5" fmla="*/ 1863305 w 1868337"/>
              <a:gd name="connsiteY5" fmla="*/ 639792 h 786009"/>
              <a:gd name="connsiteX0" fmla="*/ 0 w 1868337"/>
              <a:gd name="connsiteY0" fmla="*/ 61822 h 786009"/>
              <a:gd name="connsiteX1" fmla="*/ 836762 w 1868337"/>
              <a:gd name="connsiteY1" fmla="*/ 35943 h 786009"/>
              <a:gd name="connsiteX2" fmla="*/ 1371600 w 1868337"/>
              <a:gd name="connsiteY2" fmla="*/ 277483 h 786009"/>
              <a:gd name="connsiteX3" fmla="*/ 1580159 w 1868337"/>
              <a:gd name="connsiteY3" fmla="*/ 723649 h 786009"/>
              <a:gd name="connsiteX4" fmla="*/ 1724175 w 1868337"/>
              <a:gd name="connsiteY4" fmla="*/ 651641 h 786009"/>
              <a:gd name="connsiteX5" fmla="*/ 1863305 w 1868337"/>
              <a:gd name="connsiteY5" fmla="*/ 639792 h 786009"/>
              <a:gd name="connsiteX0" fmla="*/ 0 w 1801215"/>
              <a:gd name="connsiteY0" fmla="*/ 61822 h 786009"/>
              <a:gd name="connsiteX1" fmla="*/ 836762 w 1801215"/>
              <a:gd name="connsiteY1" fmla="*/ 35943 h 786009"/>
              <a:gd name="connsiteX2" fmla="*/ 1371600 w 1801215"/>
              <a:gd name="connsiteY2" fmla="*/ 277483 h 786009"/>
              <a:gd name="connsiteX3" fmla="*/ 1580159 w 1801215"/>
              <a:gd name="connsiteY3" fmla="*/ 723649 h 786009"/>
              <a:gd name="connsiteX4" fmla="*/ 1724175 w 1801215"/>
              <a:gd name="connsiteY4" fmla="*/ 651641 h 786009"/>
              <a:gd name="connsiteX5" fmla="*/ 1796183 w 1801215"/>
              <a:gd name="connsiteY5" fmla="*/ 507625 h 786009"/>
              <a:gd name="connsiteX0" fmla="*/ 0 w 1873223"/>
              <a:gd name="connsiteY0" fmla="*/ 61822 h 786009"/>
              <a:gd name="connsiteX1" fmla="*/ 836762 w 1873223"/>
              <a:gd name="connsiteY1" fmla="*/ 35943 h 786009"/>
              <a:gd name="connsiteX2" fmla="*/ 1371600 w 1873223"/>
              <a:gd name="connsiteY2" fmla="*/ 277483 h 786009"/>
              <a:gd name="connsiteX3" fmla="*/ 1580159 w 1873223"/>
              <a:gd name="connsiteY3" fmla="*/ 723649 h 786009"/>
              <a:gd name="connsiteX4" fmla="*/ 1724175 w 1873223"/>
              <a:gd name="connsiteY4" fmla="*/ 651641 h 786009"/>
              <a:gd name="connsiteX5" fmla="*/ 1868191 w 1873223"/>
              <a:gd name="connsiteY5" fmla="*/ 507625 h 786009"/>
              <a:gd name="connsiteX0" fmla="*/ 0 w 1873223"/>
              <a:gd name="connsiteY0" fmla="*/ 61822 h 733297"/>
              <a:gd name="connsiteX1" fmla="*/ 836762 w 1873223"/>
              <a:gd name="connsiteY1" fmla="*/ 35943 h 733297"/>
              <a:gd name="connsiteX2" fmla="*/ 1371600 w 1873223"/>
              <a:gd name="connsiteY2" fmla="*/ 277483 h 733297"/>
              <a:gd name="connsiteX3" fmla="*/ 1580159 w 1873223"/>
              <a:gd name="connsiteY3" fmla="*/ 723649 h 733297"/>
              <a:gd name="connsiteX4" fmla="*/ 1796183 w 1873223"/>
              <a:gd name="connsiteY4" fmla="*/ 219593 h 733297"/>
              <a:gd name="connsiteX5" fmla="*/ 1868191 w 1873223"/>
              <a:gd name="connsiteY5" fmla="*/ 507625 h 733297"/>
              <a:gd name="connsiteX0" fmla="*/ 0 w 1873223"/>
              <a:gd name="connsiteY0" fmla="*/ 61822 h 750550"/>
              <a:gd name="connsiteX1" fmla="*/ 836762 w 1873223"/>
              <a:gd name="connsiteY1" fmla="*/ 35943 h 750550"/>
              <a:gd name="connsiteX2" fmla="*/ 1371600 w 1873223"/>
              <a:gd name="connsiteY2" fmla="*/ 277483 h 750550"/>
              <a:gd name="connsiteX3" fmla="*/ 1580159 w 1873223"/>
              <a:gd name="connsiteY3" fmla="*/ 723649 h 750550"/>
              <a:gd name="connsiteX4" fmla="*/ 1796183 w 1873223"/>
              <a:gd name="connsiteY4" fmla="*/ 116076 h 750550"/>
              <a:gd name="connsiteX5" fmla="*/ 1868191 w 1873223"/>
              <a:gd name="connsiteY5" fmla="*/ 507625 h 75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223" h="750550">
                <a:moveTo>
                  <a:pt x="0" y="61822"/>
                </a:moveTo>
                <a:cubicBezTo>
                  <a:pt x="304081" y="30911"/>
                  <a:pt x="608162" y="0"/>
                  <a:pt x="836762" y="35943"/>
                </a:cubicBezTo>
                <a:cubicBezTo>
                  <a:pt x="1065362" y="71886"/>
                  <a:pt x="1247701" y="162865"/>
                  <a:pt x="1371600" y="277483"/>
                </a:cubicBezTo>
                <a:cubicBezTo>
                  <a:pt x="1495500" y="392101"/>
                  <a:pt x="1509395" y="750550"/>
                  <a:pt x="1580159" y="723649"/>
                </a:cubicBezTo>
                <a:cubicBezTo>
                  <a:pt x="1650923" y="696748"/>
                  <a:pt x="1748178" y="152080"/>
                  <a:pt x="1796183" y="116076"/>
                </a:cubicBezTo>
                <a:cubicBezTo>
                  <a:pt x="1844188" y="80072"/>
                  <a:pt x="1873223" y="510500"/>
                  <a:pt x="1868191" y="507625"/>
                </a:cubicBezTo>
              </a:path>
            </a:pathLst>
          </a:custGeom>
          <a:noFill/>
          <a:ln w="5715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465168" y="1926848"/>
            <a:ext cx="1949247" cy="639533"/>
          </a:xfrm>
          <a:custGeom>
            <a:avLst/>
            <a:gdLst>
              <a:gd name="connsiteX0" fmla="*/ 0 w 1873369"/>
              <a:gd name="connsiteY0" fmla="*/ 61822 h 665672"/>
              <a:gd name="connsiteX1" fmla="*/ 836762 w 1873369"/>
              <a:gd name="connsiteY1" fmla="*/ 35943 h 665672"/>
              <a:gd name="connsiteX2" fmla="*/ 1371600 w 1873369"/>
              <a:gd name="connsiteY2" fmla="*/ 277483 h 665672"/>
              <a:gd name="connsiteX3" fmla="*/ 1647645 w 1873369"/>
              <a:gd name="connsiteY3" fmla="*/ 605287 h 665672"/>
              <a:gd name="connsiteX4" fmla="*/ 1837426 w 1873369"/>
              <a:gd name="connsiteY4" fmla="*/ 639792 h 665672"/>
              <a:gd name="connsiteX5" fmla="*/ 1863305 w 1873369"/>
              <a:gd name="connsiteY5" fmla="*/ 639792 h 665672"/>
              <a:gd name="connsiteX0" fmla="*/ 0 w 1949248"/>
              <a:gd name="connsiteY0" fmla="*/ 61822 h 716670"/>
              <a:gd name="connsiteX1" fmla="*/ 836762 w 1949248"/>
              <a:gd name="connsiteY1" fmla="*/ 35943 h 716670"/>
              <a:gd name="connsiteX2" fmla="*/ 1371600 w 1949248"/>
              <a:gd name="connsiteY2" fmla="*/ 277483 h 716670"/>
              <a:gd name="connsiteX3" fmla="*/ 1647645 w 1949248"/>
              <a:gd name="connsiteY3" fmla="*/ 605287 h 716670"/>
              <a:gd name="connsiteX4" fmla="*/ 1837426 w 1949248"/>
              <a:gd name="connsiteY4" fmla="*/ 639792 h 716670"/>
              <a:gd name="connsiteX5" fmla="*/ 1944216 w 1949248"/>
              <a:gd name="connsiteY5" fmla="*/ 144016 h 716670"/>
              <a:gd name="connsiteX0" fmla="*/ 0 w 1949248"/>
              <a:gd name="connsiteY0" fmla="*/ 66692 h 644403"/>
              <a:gd name="connsiteX1" fmla="*/ 836762 w 1949248"/>
              <a:gd name="connsiteY1" fmla="*/ 40813 h 644403"/>
              <a:gd name="connsiteX2" fmla="*/ 1371600 w 1949248"/>
              <a:gd name="connsiteY2" fmla="*/ 282353 h 644403"/>
              <a:gd name="connsiteX3" fmla="*/ 1647645 w 1949248"/>
              <a:gd name="connsiteY3" fmla="*/ 610157 h 644403"/>
              <a:gd name="connsiteX4" fmla="*/ 1800199 w 1949248"/>
              <a:gd name="connsiteY4" fmla="*/ 76878 h 644403"/>
              <a:gd name="connsiteX5" fmla="*/ 1944216 w 1949248"/>
              <a:gd name="connsiteY5" fmla="*/ 148886 h 644403"/>
              <a:gd name="connsiteX0" fmla="*/ 0 w 1949247"/>
              <a:gd name="connsiteY0" fmla="*/ 61822 h 639533"/>
              <a:gd name="connsiteX1" fmla="*/ 836762 w 1949247"/>
              <a:gd name="connsiteY1" fmla="*/ 35943 h 639533"/>
              <a:gd name="connsiteX2" fmla="*/ 1371600 w 1949247"/>
              <a:gd name="connsiteY2" fmla="*/ 277483 h 639533"/>
              <a:gd name="connsiteX3" fmla="*/ 1647645 w 1949247"/>
              <a:gd name="connsiteY3" fmla="*/ 605287 h 639533"/>
              <a:gd name="connsiteX4" fmla="*/ 1800199 w 1949247"/>
              <a:gd name="connsiteY4" fmla="*/ 72008 h 639533"/>
              <a:gd name="connsiteX5" fmla="*/ 1944215 w 1949247"/>
              <a:gd name="connsiteY5" fmla="*/ 432049 h 63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9247" h="639533">
                <a:moveTo>
                  <a:pt x="0" y="61822"/>
                </a:moveTo>
                <a:cubicBezTo>
                  <a:pt x="304081" y="30911"/>
                  <a:pt x="608162" y="0"/>
                  <a:pt x="836762" y="35943"/>
                </a:cubicBezTo>
                <a:cubicBezTo>
                  <a:pt x="1065362" y="71886"/>
                  <a:pt x="1236453" y="182592"/>
                  <a:pt x="1371600" y="277483"/>
                </a:cubicBezTo>
                <a:cubicBezTo>
                  <a:pt x="1506747" y="372374"/>
                  <a:pt x="1576212" y="639533"/>
                  <a:pt x="1647645" y="605287"/>
                </a:cubicBezTo>
                <a:cubicBezTo>
                  <a:pt x="1719078" y="571041"/>
                  <a:pt x="1750771" y="100881"/>
                  <a:pt x="1800199" y="72008"/>
                </a:cubicBezTo>
                <a:cubicBezTo>
                  <a:pt x="1849627" y="43135"/>
                  <a:pt x="1949247" y="434924"/>
                  <a:pt x="1944215" y="432049"/>
                </a:cubicBezTo>
              </a:path>
            </a:pathLst>
          </a:custGeom>
          <a:noFill/>
          <a:ln w="5715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1640632" y="5445224"/>
            <a:ext cx="1872207" cy="72008"/>
          </a:xfrm>
          <a:custGeom>
            <a:avLst/>
            <a:gdLst>
              <a:gd name="connsiteX0" fmla="*/ 0 w 1873369"/>
              <a:gd name="connsiteY0" fmla="*/ 61822 h 665672"/>
              <a:gd name="connsiteX1" fmla="*/ 836762 w 1873369"/>
              <a:gd name="connsiteY1" fmla="*/ 35943 h 665672"/>
              <a:gd name="connsiteX2" fmla="*/ 1371600 w 1873369"/>
              <a:gd name="connsiteY2" fmla="*/ 277483 h 665672"/>
              <a:gd name="connsiteX3" fmla="*/ 1647645 w 1873369"/>
              <a:gd name="connsiteY3" fmla="*/ 605287 h 665672"/>
              <a:gd name="connsiteX4" fmla="*/ 1837426 w 1873369"/>
              <a:gd name="connsiteY4" fmla="*/ 639792 h 665672"/>
              <a:gd name="connsiteX5" fmla="*/ 1863305 w 1873369"/>
              <a:gd name="connsiteY5" fmla="*/ 639792 h 665672"/>
              <a:gd name="connsiteX0" fmla="*/ 0 w 1884617"/>
              <a:gd name="connsiteY0" fmla="*/ 61822 h 784034"/>
              <a:gd name="connsiteX1" fmla="*/ 836762 w 1884617"/>
              <a:gd name="connsiteY1" fmla="*/ 35943 h 784034"/>
              <a:gd name="connsiteX2" fmla="*/ 1371600 w 1884617"/>
              <a:gd name="connsiteY2" fmla="*/ 277483 h 784034"/>
              <a:gd name="connsiteX3" fmla="*/ 1580159 w 1884617"/>
              <a:gd name="connsiteY3" fmla="*/ 723649 h 784034"/>
              <a:gd name="connsiteX4" fmla="*/ 1837426 w 1884617"/>
              <a:gd name="connsiteY4" fmla="*/ 639792 h 784034"/>
              <a:gd name="connsiteX5" fmla="*/ 1863305 w 1884617"/>
              <a:gd name="connsiteY5" fmla="*/ 639792 h 784034"/>
              <a:gd name="connsiteX0" fmla="*/ 0 w 1868337"/>
              <a:gd name="connsiteY0" fmla="*/ 61822 h 786009"/>
              <a:gd name="connsiteX1" fmla="*/ 836762 w 1868337"/>
              <a:gd name="connsiteY1" fmla="*/ 35943 h 786009"/>
              <a:gd name="connsiteX2" fmla="*/ 1371600 w 1868337"/>
              <a:gd name="connsiteY2" fmla="*/ 277483 h 786009"/>
              <a:gd name="connsiteX3" fmla="*/ 1580159 w 1868337"/>
              <a:gd name="connsiteY3" fmla="*/ 723649 h 786009"/>
              <a:gd name="connsiteX4" fmla="*/ 1796183 w 1868337"/>
              <a:gd name="connsiteY4" fmla="*/ 651641 h 786009"/>
              <a:gd name="connsiteX5" fmla="*/ 1863305 w 1868337"/>
              <a:gd name="connsiteY5" fmla="*/ 639792 h 786009"/>
              <a:gd name="connsiteX0" fmla="*/ 0 w 1868337"/>
              <a:gd name="connsiteY0" fmla="*/ 61822 h 786009"/>
              <a:gd name="connsiteX1" fmla="*/ 836762 w 1868337"/>
              <a:gd name="connsiteY1" fmla="*/ 35943 h 786009"/>
              <a:gd name="connsiteX2" fmla="*/ 1371600 w 1868337"/>
              <a:gd name="connsiteY2" fmla="*/ 277483 h 786009"/>
              <a:gd name="connsiteX3" fmla="*/ 1580159 w 1868337"/>
              <a:gd name="connsiteY3" fmla="*/ 723649 h 786009"/>
              <a:gd name="connsiteX4" fmla="*/ 1724175 w 1868337"/>
              <a:gd name="connsiteY4" fmla="*/ 651641 h 786009"/>
              <a:gd name="connsiteX5" fmla="*/ 1863305 w 1868337"/>
              <a:gd name="connsiteY5" fmla="*/ 639792 h 786009"/>
              <a:gd name="connsiteX0" fmla="*/ 0 w 1801215"/>
              <a:gd name="connsiteY0" fmla="*/ 61822 h 786009"/>
              <a:gd name="connsiteX1" fmla="*/ 836762 w 1801215"/>
              <a:gd name="connsiteY1" fmla="*/ 35943 h 786009"/>
              <a:gd name="connsiteX2" fmla="*/ 1371600 w 1801215"/>
              <a:gd name="connsiteY2" fmla="*/ 277483 h 786009"/>
              <a:gd name="connsiteX3" fmla="*/ 1580159 w 1801215"/>
              <a:gd name="connsiteY3" fmla="*/ 723649 h 786009"/>
              <a:gd name="connsiteX4" fmla="*/ 1724175 w 1801215"/>
              <a:gd name="connsiteY4" fmla="*/ 651641 h 786009"/>
              <a:gd name="connsiteX5" fmla="*/ 1796183 w 1801215"/>
              <a:gd name="connsiteY5" fmla="*/ 507625 h 786009"/>
              <a:gd name="connsiteX0" fmla="*/ 0 w 1873223"/>
              <a:gd name="connsiteY0" fmla="*/ 61822 h 786009"/>
              <a:gd name="connsiteX1" fmla="*/ 836762 w 1873223"/>
              <a:gd name="connsiteY1" fmla="*/ 35943 h 786009"/>
              <a:gd name="connsiteX2" fmla="*/ 1371600 w 1873223"/>
              <a:gd name="connsiteY2" fmla="*/ 277483 h 786009"/>
              <a:gd name="connsiteX3" fmla="*/ 1580159 w 1873223"/>
              <a:gd name="connsiteY3" fmla="*/ 723649 h 786009"/>
              <a:gd name="connsiteX4" fmla="*/ 1724175 w 1873223"/>
              <a:gd name="connsiteY4" fmla="*/ 651641 h 786009"/>
              <a:gd name="connsiteX5" fmla="*/ 1868191 w 1873223"/>
              <a:gd name="connsiteY5" fmla="*/ 507625 h 786009"/>
              <a:gd name="connsiteX0" fmla="*/ 0 w 1873223"/>
              <a:gd name="connsiteY0" fmla="*/ 61822 h 733297"/>
              <a:gd name="connsiteX1" fmla="*/ 836762 w 1873223"/>
              <a:gd name="connsiteY1" fmla="*/ 35943 h 733297"/>
              <a:gd name="connsiteX2" fmla="*/ 1371600 w 1873223"/>
              <a:gd name="connsiteY2" fmla="*/ 277483 h 733297"/>
              <a:gd name="connsiteX3" fmla="*/ 1580159 w 1873223"/>
              <a:gd name="connsiteY3" fmla="*/ 723649 h 733297"/>
              <a:gd name="connsiteX4" fmla="*/ 1796183 w 1873223"/>
              <a:gd name="connsiteY4" fmla="*/ 219593 h 733297"/>
              <a:gd name="connsiteX5" fmla="*/ 1868191 w 1873223"/>
              <a:gd name="connsiteY5" fmla="*/ 507625 h 733297"/>
              <a:gd name="connsiteX0" fmla="*/ 0 w 1873223"/>
              <a:gd name="connsiteY0" fmla="*/ 61822 h 510500"/>
              <a:gd name="connsiteX1" fmla="*/ 836762 w 1873223"/>
              <a:gd name="connsiteY1" fmla="*/ 35943 h 510500"/>
              <a:gd name="connsiteX2" fmla="*/ 1371600 w 1873223"/>
              <a:gd name="connsiteY2" fmla="*/ 277483 h 510500"/>
              <a:gd name="connsiteX3" fmla="*/ 1796183 w 1873223"/>
              <a:gd name="connsiteY3" fmla="*/ 219593 h 510500"/>
              <a:gd name="connsiteX4" fmla="*/ 1868191 w 1873223"/>
              <a:gd name="connsiteY4" fmla="*/ 507625 h 510500"/>
              <a:gd name="connsiteX0" fmla="*/ 0 w 1873223"/>
              <a:gd name="connsiteY0" fmla="*/ 52174 h 500852"/>
              <a:gd name="connsiteX1" fmla="*/ 836762 w 1873223"/>
              <a:gd name="connsiteY1" fmla="*/ 26295 h 500852"/>
              <a:gd name="connsiteX2" fmla="*/ 1796183 w 1873223"/>
              <a:gd name="connsiteY2" fmla="*/ 209945 h 500852"/>
              <a:gd name="connsiteX3" fmla="*/ 1868191 w 1873223"/>
              <a:gd name="connsiteY3" fmla="*/ 497977 h 500852"/>
              <a:gd name="connsiteX0" fmla="*/ 0 w 1796183"/>
              <a:gd name="connsiteY0" fmla="*/ 52174 h 209945"/>
              <a:gd name="connsiteX1" fmla="*/ 836762 w 1796183"/>
              <a:gd name="connsiteY1" fmla="*/ 26295 h 209945"/>
              <a:gd name="connsiteX2" fmla="*/ 1796183 w 1796183"/>
              <a:gd name="connsiteY2" fmla="*/ 209945 h 209945"/>
              <a:gd name="connsiteX0" fmla="*/ 0 w 1796183"/>
              <a:gd name="connsiteY0" fmla="*/ 52174 h 209945"/>
              <a:gd name="connsiteX1" fmla="*/ 836762 w 1796183"/>
              <a:gd name="connsiteY1" fmla="*/ 26295 h 209945"/>
              <a:gd name="connsiteX2" fmla="*/ 1296144 w 1796183"/>
              <a:gd name="connsiteY2" fmla="*/ 134369 h 209945"/>
              <a:gd name="connsiteX3" fmla="*/ 1796183 w 1796183"/>
              <a:gd name="connsiteY3" fmla="*/ 209945 h 209945"/>
              <a:gd name="connsiteX0" fmla="*/ 0 w 1796183"/>
              <a:gd name="connsiteY0" fmla="*/ 52174 h 209945"/>
              <a:gd name="connsiteX1" fmla="*/ 836762 w 1796183"/>
              <a:gd name="connsiteY1" fmla="*/ 26295 h 209945"/>
              <a:gd name="connsiteX2" fmla="*/ 1368152 w 1796183"/>
              <a:gd name="connsiteY2" fmla="*/ 72008 h 209945"/>
              <a:gd name="connsiteX3" fmla="*/ 1796183 w 1796183"/>
              <a:gd name="connsiteY3" fmla="*/ 209945 h 209945"/>
              <a:gd name="connsiteX0" fmla="*/ 0 w 1872208"/>
              <a:gd name="connsiteY0" fmla="*/ 52174 h 72008"/>
              <a:gd name="connsiteX1" fmla="*/ 836762 w 1872208"/>
              <a:gd name="connsiteY1" fmla="*/ 26295 h 72008"/>
              <a:gd name="connsiteX2" fmla="*/ 1368152 w 1872208"/>
              <a:gd name="connsiteY2" fmla="*/ 72008 h 72008"/>
              <a:gd name="connsiteX3" fmla="*/ 1872208 w 1872208"/>
              <a:gd name="connsiteY3" fmla="*/ 72008 h 72008"/>
              <a:gd name="connsiteX0" fmla="*/ 0 w 1872207"/>
              <a:gd name="connsiteY0" fmla="*/ 52174 h 72008"/>
              <a:gd name="connsiteX1" fmla="*/ 836762 w 1872207"/>
              <a:gd name="connsiteY1" fmla="*/ 26295 h 72008"/>
              <a:gd name="connsiteX2" fmla="*/ 1368152 w 1872207"/>
              <a:gd name="connsiteY2" fmla="*/ 72008 h 72008"/>
              <a:gd name="connsiteX3" fmla="*/ 1872207 w 1872207"/>
              <a:gd name="connsiteY3" fmla="*/ 72008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207" h="72008">
                <a:moveTo>
                  <a:pt x="0" y="52174"/>
                </a:moveTo>
                <a:cubicBezTo>
                  <a:pt x="304081" y="21263"/>
                  <a:pt x="537398" y="0"/>
                  <a:pt x="836762" y="26295"/>
                </a:cubicBezTo>
                <a:cubicBezTo>
                  <a:pt x="1010020" y="28227"/>
                  <a:pt x="1208249" y="41400"/>
                  <a:pt x="1368152" y="72008"/>
                </a:cubicBezTo>
                <a:lnTo>
                  <a:pt x="1872207" y="72008"/>
                </a:lnTo>
              </a:path>
            </a:pathLst>
          </a:custGeom>
          <a:noFill/>
          <a:ln w="5715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321152" y="4785644"/>
            <a:ext cx="1796183" cy="240128"/>
          </a:xfrm>
          <a:custGeom>
            <a:avLst/>
            <a:gdLst>
              <a:gd name="connsiteX0" fmla="*/ 0 w 1873369"/>
              <a:gd name="connsiteY0" fmla="*/ 61822 h 665672"/>
              <a:gd name="connsiteX1" fmla="*/ 836762 w 1873369"/>
              <a:gd name="connsiteY1" fmla="*/ 35943 h 665672"/>
              <a:gd name="connsiteX2" fmla="*/ 1371600 w 1873369"/>
              <a:gd name="connsiteY2" fmla="*/ 277483 h 665672"/>
              <a:gd name="connsiteX3" fmla="*/ 1647645 w 1873369"/>
              <a:gd name="connsiteY3" fmla="*/ 605287 h 665672"/>
              <a:gd name="connsiteX4" fmla="*/ 1837426 w 1873369"/>
              <a:gd name="connsiteY4" fmla="*/ 639792 h 665672"/>
              <a:gd name="connsiteX5" fmla="*/ 1863305 w 1873369"/>
              <a:gd name="connsiteY5" fmla="*/ 639792 h 665672"/>
              <a:gd name="connsiteX0" fmla="*/ 0 w 1884617"/>
              <a:gd name="connsiteY0" fmla="*/ 61822 h 784034"/>
              <a:gd name="connsiteX1" fmla="*/ 836762 w 1884617"/>
              <a:gd name="connsiteY1" fmla="*/ 35943 h 784034"/>
              <a:gd name="connsiteX2" fmla="*/ 1371600 w 1884617"/>
              <a:gd name="connsiteY2" fmla="*/ 277483 h 784034"/>
              <a:gd name="connsiteX3" fmla="*/ 1580159 w 1884617"/>
              <a:gd name="connsiteY3" fmla="*/ 723649 h 784034"/>
              <a:gd name="connsiteX4" fmla="*/ 1837426 w 1884617"/>
              <a:gd name="connsiteY4" fmla="*/ 639792 h 784034"/>
              <a:gd name="connsiteX5" fmla="*/ 1863305 w 1884617"/>
              <a:gd name="connsiteY5" fmla="*/ 639792 h 784034"/>
              <a:gd name="connsiteX0" fmla="*/ 0 w 1868337"/>
              <a:gd name="connsiteY0" fmla="*/ 61822 h 786009"/>
              <a:gd name="connsiteX1" fmla="*/ 836762 w 1868337"/>
              <a:gd name="connsiteY1" fmla="*/ 35943 h 786009"/>
              <a:gd name="connsiteX2" fmla="*/ 1371600 w 1868337"/>
              <a:gd name="connsiteY2" fmla="*/ 277483 h 786009"/>
              <a:gd name="connsiteX3" fmla="*/ 1580159 w 1868337"/>
              <a:gd name="connsiteY3" fmla="*/ 723649 h 786009"/>
              <a:gd name="connsiteX4" fmla="*/ 1796183 w 1868337"/>
              <a:gd name="connsiteY4" fmla="*/ 651641 h 786009"/>
              <a:gd name="connsiteX5" fmla="*/ 1863305 w 1868337"/>
              <a:gd name="connsiteY5" fmla="*/ 639792 h 786009"/>
              <a:gd name="connsiteX0" fmla="*/ 0 w 1868337"/>
              <a:gd name="connsiteY0" fmla="*/ 61822 h 786009"/>
              <a:gd name="connsiteX1" fmla="*/ 836762 w 1868337"/>
              <a:gd name="connsiteY1" fmla="*/ 35943 h 786009"/>
              <a:gd name="connsiteX2" fmla="*/ 1371600 w 1868337"/>
              <a:gd name="connsiteY2" fmla="*/ 277483 h 786009"/>
              <a:gd name="connsiteX3" fmla="*/ 1580159 w 1868337"/>
              <a:gd name="connsiteY3" fmla="*/ 723649 h 786009"/>
              <a:gd name="connsiteX4" fmla="*/ 1724175 w 1868337"/>
              <a:gd name="connsiteY4" fmla="*/ 651641 h 786009"/>
              <a:gd name="connsiteX5" fmla="*/ 1863305 w 1868337"/>
              <a:gd name="connsiteY5" fmla="*/ 639792 h 786009"/>
              <a:gd name="connsiteX0" fmla="*/ 0 w 1801215"/>
              <a:gd name="connsiteY0" fmla="*/ 61822 h 786009"/>
              <a:gd name="connsiteX1" fmla="*/ 836762 w 1801215"/>
              <a:gd name="connsiteY1" fmla="*/ 35943 h 786009"/>
              <a:gd name="connsiteX2" fmla="*/ 1371600 w 1801215"/>
              <a:gd name="connsiteY2" fmla="*/ 277483 h 786009"/>
              <a:gd name="connsiteX3" fmla="*/ 1580159 w 1801215"/>
              <a:gd name="connsiteY3" fmla="*/ 723649 h 786009"/>
              <a:gd name="connsiteX4" fmla="*/ 1724175 w 1801215"/>
              <a:gd name="connsiteY4" fmla="*/ 651641 h 786009"/>
              <a:gd name="connsiteX5" fmla="*/ 1796183 w 1801215"/>
              <a:gd name="connsiteY5" fmla="*/ 507625 h 786009"/>
              <a:gd name="connsiteX0" fmla="*/ 0 w 1873223"/>
              <a:gd name="connsiteY0" fmla="*/ 61822 h 786009"/>
              <a:gd name="connsiteX1" fmla="*/ 836762 w 1873223"/>
              <a:gd name="connsiteY1" fmla="*/ 35943 h 786009"/>
              <a:gd name="connsiteX2" fmla="*/ 1371600 w 1873223"/>
              <a:gd name="connsiteY2" fmla="*/ 277483 h 786009"/>
              <a:gd name="connsiteX3" fmla="*/ 1580159 w 1873223"/>
              <a:gd name="connsiteY3" fmla="*/ 723649 h 786009"/>
              <a:gd name="connsiteX4" fmla="*/ 1724175 w 1873223"/>
              <a:gd name="connsiteY4" fmla="*/ 651641 h 786009"/>
              <a:gd name="connsiteX5" fmla="*/ 1868191 w 1873223"/>
              <a:gd name="connsiteY5" fmla="*/ 507625 h 786009"/>
              <a:gd name="connsiteX0" fmla="*/ 0 w 1873223"/>
              <a:gd name="connsiteY0" fmla="*/ 61822 h 733297"/>
              <a:gd name="connsiteX1" fmla="*/ 836762 w 1873223"/>
              <a:gd name="connsiteY1" fmla="*/ 35943 h 733297"/>
              <a:gd name="connsiteX2" fmla="*/ 1371600 w 1873223"/>
              <a:gd name="connsiteY2" fmla="*/ 277483 h 733297"/>
              <a:gd name="connsiteX3" fmla="*/ 1580159 w 1873223"/>
              <a:gd name="connsiteY3" fmla="*/ 723649 h 733297"/>
              <a:gd name="connsiteX4" fmla="*/ 1796183 w 1873223"/>
              <a:gd name="connsiteY4" fmla="*/ 219593 h 733297"/>
              <a:gd name="connsiteX5" fmla="*/ 1868191 w 1873223"/>
              <a:gd name="connsiteY5" fmla="*/ 507625 h 733297"/>
              <a:gd name="connsiteX0" fmla="*/ 0 w 1873223"/>
              <a:gd name="connsiteY0" fmla="*/ 48124 h 719599"/>
              <a:gd name="connsiteX1" fmla="*/ 144016 w 1873223"/>
              <a:gd name="connsiteY1" fmla="*/ 130318 h 719599"/>
              <a:gd name="connsiteX2" fmla="*/ 836762 w 1873223"/>
              <a:gd name="connsiteY2" fmla="*/ 22245 h 719599"/>
              <a:gd name="connsiteX3" fmla="*/ 1371600 w 1873223"/>
              <a:gd name="connsiteY3" fmla="*/ 263785 h 719599"/>
              <a:gd name="connsiteX4" fmla="*/ 1580159 w 1873223"/>
              <a:gd name="connsiteY4" fmla="*/ 709951 h 719599"/>
              <a:gd name="connsiteX5" fmla="*/ 1796183 w 1873223"/>
              <a:gd name="connsiteY5" fmla="*/ 205895 h 719599"/>
              <a:gd name="connsiteX6" fmla="*/ 1868191 w 1873223"/>
              <a:gd name="connsiteY6" fmla="*/ 493927 h 719599"/>
              <a:gd name="connsiteX0" fmla="*/ 0 w 1873223"/>
              <a:gd name="connsiteY0" fmla="*/ 1322 h 672797"/>
              <a:gd name="connsiteX1" fmla="*/ 144016 w 1873223"/>
              <a:gd name="connsiteY1" fmla="*/ 83516 h 672797"/>
              <a:gd name="connsiteX2" fmla="*/ 720080 w 1873223"/>
              <a:gd name="connsiteY2" fmla="*/ 227532 h 672797"/>
              <a:gd name="connsiteX3" fmla="*/ 1371600 w 1873223"/>
              <a:gd name="connsiteY3" fmla="*/ 216983 h 672797"/>
              <a:gd name="connsiteX4" fmla="*/ 1580159 w 1873223"/>
              <a:gd name="connsiteY4" fmla="*/ 663149 h 672797"/>
              <a:gd name="connsiteX5" fmla="*/ 1796183 w 1873223"/>
              <a:gd name="connsiteY5" fmla="*/ 159093 h 672797"/>
              <a:gd name="connsiteX6" fmla="*/ 1868191 w 1873223"/>
              <a:gd name="connsiteY6" fmla="*/ 447125 h 672797"/>
              <a:gd name="connsiteX0" fmla="*/ 0 w 1873223"/>
              <a:gd name="connsiteY0" fmla="*/ 1322 h 672797"/>
              <a:gd name="connsiteX1" fmla="*/ 144016 w 1873223"/>
              <a:gd name="connsiteY1" fmla="*/ 83516 h 672797"/>
              <a:gd name="connsiteX2" fmla="*/ 720080 w 1873223"/>
              <a:gd name="connsiteY2" fmla="*/ 227532 h 672797"/>
              <a:gd name="connsiteX3" fmla="*/ 1080120 w 1873223"/>
              <a:gd name="connsiteY3" fmla="*/ 83516 h 672797"/>
              <a:gd name="connsiteX4" fmla="*/ 1371600 w 1873223"/>
              <a:gd name="connsiteY4" fmla="*/ 216983 h 672797"/>
              <a:gd name="connsiteX5" fmla="*/ 1580159 w 1873223"/>
              <a:gd name="connsiteY5" fmla="*/ 663149 h 672797"/>
              <a:gd name="connsiteX6" fmla="*/ 1796183 w 1873223"/>
              <a:gd name="connsiteY6" fmla="*/ 159093 h 672797"/>
              <a:gd name="connsiteX7" fmla="*/ 1868191 w 1873223"/>
              <a:gd name="connsiteY7" fmla="*/ 447125 h 672797"/>
              <a:gd name="connsiteX0" fmla="*/ 0 w 1873223"/>
              <a:gd name="connsiteY0" fmla="*/ 1322 h 450000"/>
              <a:gd name="connsiteX1" fmla="*/ 144016 w 1873223"/>
              <a:gd name="connsiteY1" fmla="*/ 83516 h 450000"/>
              <a:gd name="connsiteX2" fmla="*/ 720080 w 1873223"/>
              <a:gd name="connsiteY2" fmla="*/ 227532 h 450000"/>
              <a:gd name="connsiteX3" fmla="*/ 1080120 w 1873223"/>
              <a:gd name="connsiteY3" fmla="*/ 83516 h 450000"/>
              <a:gd name="connsiteX4" fmla="*/ 1371600 w 1873223"/>
              <a:gd name="connsiteY4" fmla="*/ 216983 h 450000"/>
              <a:gd name="connsiteX5" fmla="*/ 1796183 w 1873223"/>
              <a:gd name="connsiteY5" fmla="*/ 159093 h 450000"/>
              <a:gd name="connsiteX6" fmla="*/ 1868191 w 1873223"/>
              <a:gd name="connsiteY6" fmla="*/ 447125 h 450000"/>
              <a:gd name="connsiteX0" fmla="*/ 0 w 1873223"/>
              <a:gd name="connsiteY0" fmla="*/ 1322 h 450000"/>
              <a:gd name="connsiteX1" fmla="*/ 144016 w 1873223"/>
              <a:gd name="connsiteY1" fmla="*/ 83516 h 450000"/>
              <a:gd name="connsiteX2" fmla="*/ 720080 w 1873223"/>
              <a:gd name="connsiteY2" fmla="*/ 227532 h 450000"/>
              <a:gd name="connsiteX3" fmla="*/ 1080120 w 1873223"/>
              <a:gd name="connsiteY3" fmla="*/ 83516 h 450000"/>
              <a:gd name="connsiteX4" fmla="*/ 1440160 w 1873223"/>
              <a:gd name="connsiteY4" fmla="*/ 155524 h 450000"/>
              <a:gd name="connsiteX5" fmla="*/ 1796183 w 1873223"/>
              <a:gd name="connsiteY5" fmla="*/ 159093 h 450000"/>
              <a:gd name="connsiteX6" fmla="*/ 1868191 w 1873223"/>
              <a:gd name="connsiteY6" fmla="*/ 447125 h 450000"/>
              <a:gd name="connsiteX0" fmla="*/ 0 w 1796183"/>
              <a:gd name="connsiteY0" fmla="*/ 1322 h 227532"/>
              <a:gd name="connsiteX1" fmla="*/ 144016 w 1796183"/>
              <a:gd name="connsiteY1" fmla="*/ 83516 h 227532"/>
              <a:gd name="connsiteX2" fmla="*/ 720080 w 1796183"/>
              <a:gd name="connsiteY2" fmla="*/ 227532 h 227532"/>
              <a:gd name="connsiteX3" fmla="*/ 1080120 w 1796183"/>
              <a:gd name="connsiteY3" fmla="*/ 83516 h 227532"/>
              <a:gd name="connsiteX4" fmla="*/ 1440160 w 1796183"/>
              <a:gd name="connsiteY4" fmla="*/ 155524 h 227532"/>
              <a:gd name="connsiteX5" fmla="*/ 1796183 w 1796183"/>
              <a:gd name="connsiteY5" fmla="*/ 159093 h 227532"/>
              <a:gd name="connsiteX0" fmla="*/ 0 w 1796183"/>
              <a:gd name="connsiteY0" fmla="*/ 1322 h 240128"/>
              <a:gd name="connsiteX1" fmla="*/ 144016 w 1796183"/>
              <a:gd name="connsiteY1" fmla="*/ 83516 h 240128"/>
              <a:gd name="connsiteX2" fmla="*/ 720080 w 1796183"/>
              <a:gd name="connsiteY2" fmla="*/ 227532 h 240128"/>
              <a:gd name="connsiteX3" fmla="*/ 1080120 w 1796183"/>
              <a:gd name="connsiteY3" fmla="*/ 83516 h 240128"/>
              <a:gd name="connsiteX4" fmla="*/ 1512168 w 1796183"/>
              <a:gd name="connsiteY4" fmla="*/ 227532 h 240128"/>
              <a:gd name="connsiteX5" fmla="*/ 1796183 w 1796183"/>
              <a:gd name="connsiteY5" fmla="*/ 159093 h 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183" h="240128">
                <a:moveTo>
                  <a:pt x="0" y="1322"/>
                </a:moveTo>
                <a:cubicBezTo>
                  <a:pt x="4648" y="0"/>
                  <a:pt x="24003" y="45814"/>
                  <a:pt x="144016" y="83516"/>
                </a:cubicBezTo>
                <a:cubicBezTo>
                  <a:pt x="264029" y="121218"/>
                  <a:pt x="564063" y="227532"/>
                  <a:pt x="720080" y="227532"/>
                </a:cubicBezTo>
                <a:cubicBezTo>
                  <a:pt x="876097" y="227532"/>
                  <a:pt x="948105" y="83516"/>
                  <a:pt x="1080120" y="83516"/>
                </a:cubicBezTo>
                <a:cubicBezTo>
                  <a:pt x="1212135" y="83516"/>
                  <a:pt x="1392824" y="214936"/>
                  <a:pt x="1512168" y="227532"/>
                </a:cubicBezTo>
                <a:cubicBezTo>
                  <a:pt x="1631512" y="240128"/>
                  <a:pt x="1713418" y="120736"/>
                  <a:pt x="1796183" y="159093"/>
                </a:cubicBezTo>
              </a:path>
            </a:pathLst>
          </a:custGeom>
          <a:noFill/>
          <a:ln w="5715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863025" y="3336578"/>
            <a:ext cx="7679741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Slope of </a:t>
            </a:r>
            <a:r>
              <a:rPr lang="en-GB" sz="1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Irr</a:t>
            </a: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 = 0 </a:t>
            </a: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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the calibration compensates the instrument drift</a:t>
            </a:r>
            <a:endParaRPr kumimoji="0" lang="en-GB" sz="180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198670" y="6196306"/>
            <a:ext cx="5609690" cy="584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 of</a:t>
            </a:r>
            <a:r>
              <a:rPr kumimoji="0" lang="en-GB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irradiance bias as a function of the Moon observation time expressed in years for MSG2. </a:t>
            </a:r>
            <a:endParaRPr kumimoji="0" lang="en-GB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9545" y="193675"/>
            <a:ext cx="938048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Lunar Calibration Prototype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354757" y="921380"/>
            <a:ext cx="6741846" cy="5270015"/>
            <a:chOff x="354757" y="921380"/>
            <a:chExt cx="6741846" cy="52700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757" y="1032912"/>
              <a:ext cx="6741846" cy="51095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 bwMode="auto">
            <a:xfrm>
              <a:off x="2394192" y="921380"/>
              <a:ext cx="1675237" cy="8725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679216" y="5603899"/>
              <a:ext cx="1111007" cy="5874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366272" y="1758997"/>
              <a:ext cx="1493752" cy="9842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2387212" y="1849740"/>
              <a:ext cx="1479793" cy="0"/>
            </a:xfrm>
            <a:prstGeom prst="line">
              <a:avLst/>
            </a:prstGeom>
            <a:solidFill>
              <a:schemeClr val="bg2"/>
            </a:solidFill>
            <a:ln w="1714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/>
            <p:cNvSpPr/>
            <p:nvPr/>
          </p:nvSpPr>
          <p:spPr bwMode="auto">
            <a:xfrm>
              <a:off x="2638498" y="2568695"/>
              <a:ext cx="984201" cy="30503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2617557" y="5514321"/>
              <a:ext cx="1033063" cy="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6257678" y="3642622"/>
            <a:ext cx="33634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Calibration on the ROLO scale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instrument monitoring</a:t>
            </a:r>
            <a:endParaRPr lang="en-GB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659463" y="5597718"/>
            <a:ext cx="1653873" cy="8030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31918" y="5559292"/>
            <a:ext cx="2639833" cy="8030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H:\My Documents\Work\Calibration\Moon\Figures\SWG_Paper\ROLO_MSG2_HRVIS_Sl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344" y="3585862"/>
            <a:ext cx="3926442" cy="2779782"/>
          </a:xfrm>
          <a:prstGeom prst="rect">
            <a:avLst/>
          </a:prstGeom>
          <a:noFill/>
        </p:spPr>
      </p:pic>
      <p:pic>
        <p:nvPicPr>
          <p:cNvPr id="2" name="Picture 4" descr="H:\My Documents\Work\Calibration\Moon\Figures\SWG_Paper\ROLO_MSG2_VIS06_Slop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899" y="854538"/>
            <a:ext cx="3926442" cy="2779782"/>
          </a:xfrm>
          <a:prstGeom prst="rect">
            <a:avLst/>
          </a:prstGeom>
          <a:noFill/>
        </p:spPr>
      </p:pic>
      <p:pic>
        <p:nvPicPr>
          <p:cNvPr id="3" name="Picture 5" descr="H:\My Documents\Work\Calibration\Moon\Figures\SWG_Paper\ROLO_MSG2_VIS08_Slop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4188" y="851896"/>
            <a:ext cx="3926442" cy="2779782"/>
          </a:xfrm>
          <a:prstGeom prst="rect">
            <a:avLst/>
          </a:prstGeom>
          <a:noFill/>
        </p:spPr>
      </p:pic>
      <p:pic>
        <p:nvPicPr>
          <p:cNvPr id="365571" name="Picture 3" descr="H:\My Documents\Work\Calibration\Moon\Figures\SWG_Paper\ROLO_MSG2_NIR16_Slop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941" y="3598263"/>
            <a:ext cx="3926442" cy="2779782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97322" y="1471659"/>
            <a:ext cx="864096" cy="2769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0.6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65809" y="1495935"/>
            <a:ext cx="864096" cy="2769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0.8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84034" y="4297198"/>
            <a:ext cx="864096" cy="2769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NIR1.6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560612" y="4313382"/>
            <a:ext cx="864096" cy="2769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HRVIS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352781" y="6232402"/>
            <a:ext cx="5486401" cy="584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Example of gain time series as a function of the Moon observation time expressed in years for MSG2.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6815" y="875972"/>
            <a:ext cx="26484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</a:rPr>
              <a:t>Example: Meteosat-9</a:t>
            </a:r>
            <a:endParaRPr lang="en-GB" sz="1800" dirty="0">
              <a:solidFill>
                <a:srgbClr val="C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763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Monitoring the drift on the ROLO irradiance scale</a:t>
            </a:r>
            <a:endParaRPr lang="en-GB" sz="2400" kern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7" name="Picture 1" descr="H:\My Documents\Work\Calibration\Moon\Figures\SWG_Paper\ROLO_MSG2_VIS06_Slope.png"/>
          <p:cNvPicPr>
            <a:picLocks noChangeAspect="1" noChangeArrowheads="1"/>
          </p:cNvPicPr>
          <p:nvPr/>
        </p:nvPicPr>
        <p:blipFill>
          <a:blip r:embed="rId2" cstate="print"/>
          <a:srcRect t="1219"/>
          <a:stretch>
            <a:fillRect/>
          </a:stretch>
        </p:blipFill>
        <p:spPr bwMode="auto">
          <a:xfrm>
            <a:off x="4630885" y="1061042"/>
            <a:ext cx="5166371" cy="3613038"/>
          </a:xfrm>
          <a:prstGeom prst="rect">
            <a:avLst/>
          </a:prstGeom>
          <a:noFill/>
        </p:spPr>
      </p:pic>
      <p:pic>
        <p:nvPicPr>
          <p:cNvPr id="12" name="Picture 4" descr="H:\My Documents\Work\Calibration\Moon\Figures\SWG_Paper\ROLO_MSG2_VIS06_Ir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6" y="1279238"/>
            <a:ext cx="4739040" cy="2797460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15628" y="3370874"/>
            <a:ext cx="2015428" cy="2769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Irradiance bias - </a:t>
            </a: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0.6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4940" y="905720"/>
            <a:ext cx="26484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</a:rPr>
              <a:t>Example: Meteosat-9</a:t>
            </a:r>
            <a:endParaRPr lang="en-GB" sz="1800" dirty="0">
              <a:solidFill>
                <a:srgbClr val="C00000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763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Interpreting the results</a:t>
            </a:r>
            <a:endParaRPr lang="en-GB" sz="240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273327" y="1205644"/>
            <a:ext cx="2241609" cy="2769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Gain  on ROLO scale VIS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0.6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8402126" y="3286655"/>
            <a:ext cx="8626" cy="43132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8735680" y="3283778"/>
            <a:ext cx="8626" cy="43132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890956" y="3283778"/>
            <a:ext cx="8626" cy="43132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232029" y="1834542"/>
            <a:ext cx="8626" cy="43132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487945" y="1840291"/>
            <a:ext cx="8626" cy="43132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643221" y="1840292"/>
            <a:ext cx="8626" cy="43132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Freeform 25"/>
          <p:cNvSpPr/>
          <p:nvPr/>
        </p:nvSpPr>
        <p:spPr bwMode="auto">
          <a:xfrm>
            <a:off x="1535500" y="2570661"/>
            <a:ext cx="2070339" cy="714318"/>
          </a:xfrm>
          <a:custGeom>
            <a:avLst/>
            <a:gdLst>
              <a:gd name="connsiteX0" fmla="*/ 0 w 1873369"/>
              <a:gd name="connsiteY0" fmla="*/ 61822 h 665672"/>
              <a:gd name="connsiteX1" fmla="*/ 836762 w 1873369"/>
              <a:gd name="connsiteY1" fmla="*/ 35943 h 665672"/>
              <a:gd name="connsiteX2" fmla="*/ 1371600 w 1873369"/>
              <a:gd name="connsiteY2" fmla="*/ 277483 h 665672"/>
              <a:gd name="connsiteX3" fmla="*/ 1647645 w 1873369"/>
              <a:gd name="connsiteY3" fmla="*/ 605287 h 665672"/>
              <a:gd name="connsiteX4" fmla="*/ 1837426 w 1873369"/>
              <a:gd name="connsiteY4" fmla="*/ 639792 h 665672"/>
              <a:gd name="connsiteX5" fmla="*/ 1863305 w 1873369"/>
              <a:gd name="connsiteY5" fmla="*/ 639792 h 665672"/>
              <a:gd name="connsiteX0" fmla="*/ 0 w 1884617"/>
              <a:gd name="connsiteY0" fmla="*/ 61822 h 784034"/>
              <a:gd name="connsiteX1" fmla="*/ 836762 w 1884617"/>
              <a:gd name="connsiteY1" fmla="*/ 35943 h 784034"/>
              <a:gd name="connsiteX2" fmla="*/ 1371600 w 1884617"/>
              <a:gd name="connsiteY2" fmla="*/ 277483 h 784034"/>
              <a:gd name="connsiteX3" fmla="*/ 1580159 w 1884617"/>
              <a:gd name="connsiteY3" fmla="*/ 723649 h 784034"/>
              <a:gd name="connsiteX4" fmla="*/ 1837426 w 1884617"/>
              <a:gd name="connsiteY4" fmla="*/ 639792 h 784034"/>
              <a:gd name="connsiteX5" fmla="*/ 1863305 w 1884617"/>
              <a:gd name="connsiteY5" fmla="*/ 639792 h 784034"/>
              <a:gd name="connsiteX0" fmla="*/ 0 w 1868337"/>
              <a:gd name="connsiteY0" fmla="*/ 61822 h 786009"/>
              <a:gd name="connsiteX1" fmla="*/ 836762 w 1868337"/>
              <a:gd name="connsiteY1" fmla="*/ 35943 h 786009"/>
              <a:gd name="connsiteX2" fmla="*/ 1371600 w 1868337"/>
              <a:gd name="connsiteY2" fmla="*/ 277483 h 786009"/>
              <a:gd name="connsiteX3" fmla="*/ 1580159 w 1868337"/>
              <a:gd name="connsiteY3" fmla="*/ 723649 h 786009"/>
              <a:gd name="connsiteX4" fmla="*/ 1796183 w 1868337"/>
              <a:gd name="connsiteY4" fmla="*/ 651641 h 786009"/>
              <a:gd name="connsiteX5" fmla="*/ 1863305 w 1868337"/>
              <a:gd name="connsiteY5" fmla="*/ 639792 h 786009"/>
              <a:gd name="connsiteX0" fmla="*/ 0 w 1868337"/>
              <a:gd name="connsiteY0" fmla="*/ 61822 h 786009"/>
              <a:gd name="connsiteX1" fmla="*/ 836762 w 1868337"/>
              <a:gd name="connsiteY1" fmla="*/ 35943 h 786009"/>
              <a:gd name="connsiteX2" fmla="*/ 1371600 w 1868337"/>
              <a:gd name="connsiteY2" fmla="*/ 277483 h 786009"/>
              <a:gd name="connsiteX3" fmla="*/ 1580159 w 1868337"/>
              <a:gd name="connsiteY3" fmla="*/ 723649 h 786009"/>
              <a:gd name="connsiteX4" fmla="*/ 1724175 w 1868337"/>
              <a:gd name="connsiteY4" fmla="*/ 651641 h 786009"/>
              <a:gd name="connsiteX5" fmla="*/ 1863305 w 1868337"/>
              <a:gd name="connsiteY5" fmla="*/ 639792 h 786009"/>
              <a:gd name="connsiteX0" fmla="*/ 0 w 1801215"/>
              <a:gd name="connsiteY0" fmla="*/ 61822 h 786009"/>
              <a:gd name="connsiteX1" fmla="*/ 836762 w 1801215"/>
              <a:gd name="connsiteY1" fmla="*/ 35943 h 786009"/>
              <a:gd name="connsiteX2" fmla="*/ 1371600 w 1801215"/>
              <a:gd name="connsiteY2" fmla="*/ 277483 h 786009"/>
              <a:gd name="connsiteX3" fmla="*/ 1580159 w 1801215"/>
              <a:gd name="connsiteY3" fmla="*/ 723649 h 786009"/>
              <a:gd name="connsiteX4" fmla="*/ 1724175 w 1801215"/>
              <a:gd name="connsiteY4" fmla="*/ 651641 h 786009"/>
              <a:gd name="connsiteX5" fmla="*/ 1796183 w 1801215"/>
              <a:gd name="connsiteY5" fmla="*/ 507625 h 786009"/>
              <a:gd name="connsiteX0" fmla="*/ 0 w 1873223"/>
              <a:gd name="connsiteY0" fmla="*/ 61822 h 786009"/>
              <a:gd name="connsiteX1" fmla="*/ 836762 w 1873223"/>
              <a:gd name="connsiteY1" fmla="*/ 35943 h 786009"/>
              <a:gd name="connsiteX2" fmla="*/ 1371600 w 1873223"/>
              <a:gd name="connsiteY2" fmla="*/ 277483 h 786009"/>
              <a:gd name="connsiteX3" fmla="*/ 1580159 w 1873223"/>
              <a:gd name="connsiteY3" fmla="*/ 723649 h 786009"/>
              <a:gd name="connsiteX4" fmla="*/ 1724175 w 1873223"/>
              <a:gd name="connsiteY4" fmla="*/ 651641 h 786009"/>
              <a:gd name="connsiteX5" fmla="*/ 1868191 w 1873223"/>
              <a:gd name="connsiteY5" fmla="*/ 507625 h 786009"/>
              <a:gd name="connsiteX0" fmla="*/ 0 w 1873223"/>
              <a:gd name="connsiteY0" fmla="*/ 61822 h 733297"/>
              <a:gd name="connsiteX1" fmla="*/ 836762 w 1873223"/>
              <a:gd name="connsiteY1" fmla="*/ 35943 h 733297"/>
              <a:gd name="connsiteX2" fmla="*/ 1371600 w 1873223"/>
              <a:gd name="connsiteY2" fmla="*/ 277483 h 733297"/>
              <a:gd name="connsiteX3" fmla="*/ 1580159 w 1873223"/>
              <a:gd name="connsiteY3" fmla="*/ 723649 h 733297"/>
              <a:gd name="connsiteX4" fmla="*/ 1796183 w 1873223"/>
              <a:gd name="connsiteY4" fmla="*/ 219593 h 733297"/>
              <a:gd name="connsiteX5" fmla="*/ 1868191 w 1873223"/>
              <a:gd name="connsiteY5" fmla="*/ 507625 h 733297"/>
              <a:gd name="connsiteX0" fmla="*/ 0 w 1873223"/>
              <a:gd name="connsiteY0" fmla="*/ 61822 h 759170"/>
              <a:gd name="connsiteX1" fmla="*/ 836762 w 1873223"/>
              <a:gd name="connsiteY1" fmla="*/ 35943 h 759170"/>
              <a:gd name="connsiteX2" fmla="*/ 1371600 w 1873223"/>
              <a:gd name="connsiteY2" fmla="*/ 277483 h 759170"/>
              <a:gd name="connsiteX3" fmla="*/ 1580159 w 1873223"/>
              <a:gd name="connsiteY3" fmla="*/ 723649 h 759170"/>
              <a:gd name="connsiteX4" fmla="*/ 1819599 w 1873223"/>
              <a:gd name="connsiteY4" fmla="*/ 64362 h 759170"/>
              <a:gd name="connsiteX5" fmla="*/ 1868191 w 1873223"/>
              <a:gd name="connsiteY5" fmla="*/ 507625 h 759170"/>
              <a:gd name="connsiteX0" fmla="*/ 0 w 1873223"/>
              <a:gd name="connsiteY0" fmla="*/ 61822 h 756126"/>
              <a:gd name="connsiteX1" fmla="*/ 836762 w 1873223"/>
              <a:gd name="connsiteY1" fmla="*/ 35943 h 756126"/>
              <a:gd name="connsiteX2" fmla="*/ 1371600 w 1873223"/>
              <a:gd name="connsiteY2" fmla="*/ 277483 h 756126"/>
              <a:gd name="connsiteX3" fmla="*/ 1580159 w 1873223"/>
              <a:gd name="connsiteY3" fmla="*/ 723649 h 756126"/>
              <a:gd name="connsiteX4" fmla="*/ 1803989 w 1873223"/>
              <a:gd name="connsiteY4" fmla="*/ 82624 h 756126"/>
              <a:gd name="connsiteX5" fmla="*/ 1868191 w 1873223"/>
              <a:gd name="connsiteY5" fmla="*/ 507625 h 75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223" h="756126">
                <a:moveTo>
                  <a:pt x="0" y="61822"/>
                </a:moveTo>
                <a:cubicBezTo>
                  <a:pt x="304081" y="30911"/>
                  <a:pt x="608162" y="0"/>
                  <a:pt x="836762" y="35943"/>
                </a:cubicBezTo>
                <a:cubicBezTo>
                  <a:pt x="1065362" y="71886"/>
                  <a:pt x="1247701" y="162865"/>
                  <a:pt x="1371600" y="277483"/>
                </a:cubicBezTo>
                <a:cubicBezTo>
                  <a:pt x="1495500" y="392101"/>
                  <a:pt x="1508094" y="756126"/>
                  <a:pt x="1580159" y="723649"/>
                </a:cubicBezTo>
                <a:cubicBezTo>
                  <a:pt x="1652224" y="691173"/>
                  <a:pt x="1755984" y="118628"/>
                  <a:pt x="1803989" y="82624"/>
                </a:cubicBezTo>
                <a:cubicBezTo>
                  <a:pt x="1851994" y="46620"/>
                  <a:pt x="1873223" y="510500"/>
                  <a:pt x="1868191" y="507625"/>
                </a:cubicBezTo>
              </a:path>
            </a:pathLst>
          </a:custGeom>
          <a:noFill/>
          <a:ln w="5715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154232" y="4464204"/>
            <a:ext cx="933129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 algn="just">
              <a:lnSpc>
                <a:spcPct val="150000"/>
              </a:lnSpc>
              <a:defRPr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Deriving the gain on the ROLO irradiance provides :</a:t>
            </a:r>
          </a:p>
          <a:p>
            <a:pPr marL="536575" indent="-182563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 accurate estimate of the instrument drift (after phase dependence correction)</a:t>
            </a:r>
          </a:p>
          <a:p>
            <a:pPr marL="536575" indent="-182563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monitoring tool to evaluate the performances of the vicarious calibration system.</a:t>
            </a:r>
          </a:p>
          <a:p>
            <a:pPr marL="536575" indent="-182563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monitoring tool of the official calibration coefficients provided in the L1.5 image headers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763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Monitoring the drift on the ROLO irradiance scale</a:t>
            </a:r>
            <a:endParaRPr lang="en-GB" sz="2400" kern="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2062" y="1455365"/>
          <a:ext cx="9000162" cy="2438400"/>
        </p:xfrm>
        <a:graphic>
          <a:graphicData uri="http://schemas.openxmlformats.org/drawingml/2006/table">
            <a:tbl>
              <a:tblPr/>
              <a:tblGrid>
                <a:gridCol w="1486070"/>
                <a:gridCol w="1878523"/>
                <a:gridCol w="1878523"/>
                <a:gridCol w="1878523"/>
                <a:gridCol w="1878523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i="1" dirty="0">
                          <a:latin typeface="Times New Roman"/>
                          <a:ea typeface="Cambria"/>
                          <a:cs typeface="Times New Roman"/>
                        </a:rPr>
                        <a:t>VIS0.6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i="1" dirty="0">
                          <a:latin typeface="Times New Roman"/>
                          <a:ea typeface="Cambria"/>
                          <a:cs typeface="Times New Roman"/>
                        </a:rPr>
                        <a:t>VIS0.8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i="1" dirty="0">
                          <a:latin typeface="Times New Roman"/>
                          <a:ea typeface="Cambria"/>
                          <a:cs typeface="Times New Roman"/>
                        </a:rPr>
                        <a:t>NIR1.6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Cambria"/>
                          <a:cs typeface="Times New Roman"/>
                        </a:rPr>
                        <a:t>HRVIS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  <a:cs typeface="Times New Roman"/>
                        </a:rPr>
                        <a:t>Meteosat-8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Cambria"/>
                          <a:cs typeface="Times New Roman"/>
                        </a:rPr>
                        <a:t>0.483 ± 0.014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  <a:cs typeface="Times New Roman"/>
                        </a:rPr>
                        <a:t>(0.3583 ± 0.228)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Cambria"/>
                          <a:cs typeface="Times New Roman"/>
                        </a:rPr>
                        <a:t>0.444 ± 0.013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  <a:cs typeface="Times New Roman"/>
                        </a:rPr>
                        <a:t>(0.3673 ± 0.193)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Cambria"/>
                          <a:cs typeface="Times New Roman"/>
                        </a:rPr>
                        <a:t>-0.013 ± 0.018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mbria"/>
                          <a:cs typeface="Times New Roman"/>
                        </a:rPr>
                        <a:t>(0.031 ± 0.180)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Cambria"/>
                          <a:cs typeface="Times New Roman"/>
                        </a:rPr>
                        <a:t>0.493 ± 0.059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mbria"/>
                          <a:cs typeface="Times New Roman"/>
                        </a:rPr>
                        <a:t>(0.398 ± 0.222)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mbria"/>
                          <a:cs typeface="Times New Roman"/>
                        </a:rPr>
                        <a:t>Meteosat-9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Cambria"/>
                          <a:cs typeface="Times New Roman"/>
                        </a:rPr>
                        <a:t>0.475 ± 0.022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mbria"/>
                          <a:cs typeface="Times New Roman"/>
                        </a:rPr>
                        <a:t>(0.359 ± 0.255)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Cambria"/>
                          <a:cs typeface="Times New Roman"/>
                        </a:rPr>
                        <a:t>0.468 ± 0.020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  <a:cs typeface="Times New Roman"/>
                        </a:rPr>
                        <a:t>(0.467 ± 0.249)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Cambria"/>
                          <a:cs typeface="Times New Roman"/>
                        </a:rPr>
                        <a:t>0.033 ± 0.025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mbria"/>
                          <a:cs typeface="Times New Roman"/>
                        </a:rPr>
                        <a:t>(-0.051 ± 0.220)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Cambria"/>
                          <a:cs typeface="Times New Roman"/>
                        </a:rPr>
                        <a:t>0.550 ± 0.062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mbria"/>
                          <a:cs typeface="Times New Roman"/>
                        </a:rPr>
                        <a:t>(0.510 ± 0.285)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  <a:cs typeface="Times New Roman"/>
                        </a:rPr>
                        <a:t>Meteosat-10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Cambria"/>
                          <a:cs typeface="Times New Roman"/>
                        </a:rPr>
                        <a:t>-0.841 ± 0.293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mbria"/>
                          <a:cs typeface="Times New Roman"/>
                        </a:rPr>
                        <a:t>(-0.590 ± 2.756)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Cambria"/>
                          <a:cs typeface="Times New Roman"/>
                        </a:rPr>
                        <a:t>-0.665 ± 0.203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  <a:cs typeface="Times New Roman"/>
                        </a:rPr>
                        <a:t>(-0.318 ± 2.990)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Cambria"/>
                          <a:cs typeface="Times New Roman"/>
                        </a:rPr>
                        <a:t>-0.365 ± 0.634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  <a:cs typeface="Times New Roman"/>
                        </a:rPr>
                        <a:t>(0.128 ± 2.222)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Cambria"/>
                          <a:cs typeface="Times New Roman"/>
                        </a:rPr>
                        <a:t>N.A.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  <a:cs typeface="Times New Roman"/>
                        </a:rPr>
                        <a:t>(-0.653 ± 2.752)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132280" y="1018587"/>
            <a:ext cx="604595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Yearly drift (bold = lunar calibration; between</a:t>
            </a:r>
            <a:r>
              <a:rPr kumimoji="0" lang="en-GB" sz="1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bracket = SSCC</a:t>
            </a:r>
            <a:r>
              <a:rPr kumimoji="0" lang="en-GB" sz="1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</a:t>
            </a:r>
            <a:endParaRPr kumimoji="0" lang="en-GB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452064" y="4250506"/>
            <a:ext cx="89693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182563" algn="just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 current missions are well within the requirements (req. = 2% drift per year).</a:t>
            </a:r>
          </a:p>
          <a:p>
            <a:pPr marL="268288" indent="-182563" algn="just">
              <a:buFont typeface="Arial" pitchFamily="34" charset="0"/>
              <a:buChar char="•"/>
              <a:defRPr/>
            </a:pPr>
            <a:endParaRPr lang="en-GB" sz="1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68288" indent="-182563" algn="just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Results derived from SSCC and from the lunar calibration system are consistent.</a:t>
            </a:r>
          </a:p>
          <a:p>
            <a:pPr marL="268288" indent="-182563" algn="just">
              <a:buFont typeface="Arial" pitchFamily="34" charset="0"/>
              <a:buChar char="•"/>
              <a:defRPr/>
            </a:pPr>
            <a:endParaRPr lang="en-GB" sz="1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68288" indent="-182563" algn="just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error estimate is an order of magnitude better for the lunar calibration than it is with SSCC.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87475" y="2856434"/>
            <a:ext cx="74168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Current limitations</a:t>
            </a:r>
            <a:endParaRPr lang="en-GB" sz="44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Phase-angle 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b="1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Impact depends on: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sz="2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The location of the channel on the solar spectrum and the bandwidth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sz="2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The range of phase angle in which the Moon is observed</a:t>
            </a:r>
          </a:p>
          <a:p>
            <a:pPr marL="1028700" lvl="1" indent="-571500">
              <a:buNone/>
            </a:pPr>
            <a:endParaRPr lang="en-GB" sz="24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r>
              <a:rPr lang="en-GB" sz="2400" b="1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Particularly critical for GEO imagers</a:t>
            </a:r>
          </a:p>
          <a:p>
            <a:endParaRPr lang="en-GB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2400" b="1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solutions to remove the phase angle dependence: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b="1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Establish a correction using as many observations as possible </a:t>
            </a:r>
            <a:r>
              <a:rPr lang="en-GB" sz="1800" b="1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Relies on observation frequency and illumination range.</a:t>
            </a:r>
            <a:endParaRPr lang="en-GB" sz="1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800" b="1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Update the ROLO model to remove this dependence </a:t>
            </a:r>
            <a:r>
              <a:rPr lang="en-GB" sz="1800" b="1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depends on USGS. Recent attempt together with CNES  to fund the work failed.</a:t>
            </a:r>
          </a:p>
          <a:p>
            <a:pPr marL="800100" lvl="1" indent="-342900">
              <a:buNone/>
            </a:pPr>
            <a:endParaRPr lang="en-GB" sz="1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52000" lvl="1" indent="-252000">
              <a:spcBef>
                <a:spcPts val="0"/>
              </a:spcBef>
            </a:pPr>
            <a:r>
              <a:rPr lang="en-GB" sz="2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Impact the monitoring of MTG/FCI and to less extend the monitoring of EPS-SG/</a:t>
            </a:r>
            <a:r>
              <a:rPr lang="en-GB" sz="2400" b="1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METImage</a:t>
            </a:r>
            <a:endParaRPr lang="en-GB" sz="24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Phase-angle dependence and drift estimate accuracy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6539" y="959136"/>
            <a:ext cx="9592357" cy="5804127"/>
            <a:chOff x="206539" y="959136"/>
            <a:chExt cx="9592357" cy="5804127"/>
          </a:xfrm>
        </p:grpSpPr>
        <p:pic>
          <p:nvPicPr>
            <p:cNvPr id="365570" name="Picture 2" descr="H:\My Documents\Work\Calibration\Moon\Figures\SWG_Paper\Progress_MSG1_StdHRVIS.png"/>
            <p:cNvPicPr>
              <a:picLocks noChangeAspect="1" noChangeArrowheads="1"/>
            </p:cNvPicPr>
            <p:nvPr/>
          </p:nvPicPr>
          <p:blipFill>
            <a:blip r:embed="rId3" cstate="print"/>
            <a:srcRect t="1538" r="1063" b="1538"/>
            <a:stretch>
              <a:fillRect/>
            </a:stretch>
          </p:blipFill>
          <p:spPr bwMode="auto">
            <a:xfrm>
              <a:off x="5007659" y="3868189"/>
              <a:ext cx="4790276" cy="289282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</p:pic>
        <p:pic>
          <p:nvPicPr>
            <p:cNvPr id="5" name="Picture 4" descr="Progress_MSG1_StdNIR1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526" y="3864933"/>
              <a:ext cx="4791791" cy="28983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</p:pic>
        <p:pic>
          <p:nvPicPr>
            <p:cNvPr id="6" name="Picture 5" descr="Progress_MSG1_StdVIS0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539" y="962402"/>
              <a:ext cx="4791791" cy="28983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</p:pic>
        <p:pic>
          <p:nvPicPr>
            <p:cNvPr id="7" name="Picture 6" descr="Progress_MSG1_StdVIS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7105" y="959136"/>
              <a:ext cx="4791791" cy="28983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2371086" y="1552809"/>
              <a:ext cx="150554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solidFill>
                    <a:srgbClr val="C00000"/>
                  </a:solidFill>
                </a:rPr>
                <a:t>Meteosat-8</a:t>
              </a:r>
              <a:endParaRPr lang="en-GB" sz="1800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3762107" y="2889300"/>
              <a:ext cx="864096" cy="2769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VIS</a:t>
              </a:r>
              <a:r>
                <a:rPr lang="en-GB" sz="12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0.6</a:t>
              </a:r>
              <a:endParaRPr kumimoji="0" lang="en-GB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8586643" y="2889300"/>
              <a:ext cx="864096" cy="2769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VIS</a:t>
              </a:r>
              <a:r>
                <a:rPr lang="en-GB" sz="12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0.8</a:t>
              </a:r>
              <a:endParaRPr kumimoji="0" lang="en-GB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3762107" y="4175427"/>
              <a:ext cx="864096" cy="2769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NIR1.6</a:t>
              </a:r>
              <a:endParaRPr kumimoji="0" lang="en-GB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8586643" y="4175427"/>
              <a:ext cx="864096" cy="2769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HRVIS</a:t>
              </a:r>
              <a:endParaRPr kumimoji="0" lang="en-GB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51048" y="1151129"/>
              <a:ext cx="2701425" cy="9541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Variation of the drift estimate accuracy, using independent time windows including different total number of years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87475" y="2856434"/>
            <a:ext cx="7416824" cy="14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context</a:t>
            </a:r>
            <a:endParaRPr lang="en-GB" sz="4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198303" y="5894024"/>
            <a:ext cx="5343181" cy="82626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sampling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6700" y="893035"/>
            <a:ext cx="9447213" cy="1982366"/>
          </a:xfrm>
        </p:spPr>
        <p:txBody>
          <a:bodyPr>
            <a:normAutofit lnSpcReduction="10000"/>
          </a:bodyPr>
          <a:lstStyle/>
          <a:p>
            <a:r>
              <a:rPr lang="en-GB" sz="2200" b="1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estimate the ROLO irradiance in a specific spectral band of an instrument, the ROLO reflectance spectrum must be estimated for the observation geometry</a:t>
            </a:r>
          </a:p>
          <a:p>
            <a:endParaRPr lang="en-GB" sz="2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2200" b="1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Lunar reflectance properties + distribution of the ROLO spectral bands </a:t>
            </a:r>
            <a:r>
              <a:rPr lang="en-GB" sz="2200" b="1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n-GB" sz="2200" b="1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important role in this processing</a:t>
            </a:r>
          </a:p>
          <a:p>
            <a:pPr marL="1028700" lvl="1" indent="-571500">
              <a:buNone/>
            </a:pPr>
            <a:endParaRPr lang="en-GB" sz="24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4" descr="H:\My Documents\Work\Calibration\Moon\Figures\SWG_Paper\MSG1_vs_ROLO_SRF.png"/>
          <p:cNvPicPr>
            <a:picLocks noChangeAspect="1"/>
          </p:cNvPicPr>
          <p:nvPr/>
        </p:nvPicPr>
        <p:blipFill>
          <a:blip r:embed="rId2" cstate="print"/>
          <a:srcRect l="2694"/>
          <a:stretch>
            <a:fillRect/>
          </a:stretch>
        </p:blipFill>
        <p:spPr bwMode="auto">
          <a:xfrm>
            <a:off x="1" y="2818941"/>
            <a:ext cx="55795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:\My Documents\Work\Calibration\Moon\Figures\SWG_Paper\ROLO_Refl_Phase.png"/>
          <p:cNvPicPr>
            <a:picLocks noChangeAspect="1"/>
          </p:cNvPicPr>
          <p:nvPr/>
        </p:nvPicPr>
        <p:blipFill>
          <a:blip r:embed="rId3" cstate="print"/>
          <a:srcRect r="2415"/>
          <a:stretch>
            <a:fillRect/>
          </a:stretch>
        </p:blipFill>
        <p:spPr bwMode="auto">
          <a:xfrm>
            <a:off x="5819823" y="3668547"/>
            <a:ext cx="4068975" cy="31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570" name="Rectangle 2"/>
          <p:cNvSpPr>
            <a:spLocks noChangeArrowheads="1"/>
          </p:cNvSpPr>
          <p:nvPr/>
        </p:nvSpPr>
        <p:spPr bwMode="auto">
          <a:xfrm>
            <a:off x="5983995" y="2998420"/>
            <a:ext cx="39220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Lunar colour for 3 phase angles: 5</a:t>
            </a: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</a:t>
            </a: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(plain line), 45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</a:t>
            </a: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(dotted line) and 90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</a:t>
            </a: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(dashed line) (normalized to the reflectance at the central wavelength of VIS0.8)</a:t>
            </a: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42373" y="5255041"/>
            <a:ext cx="5816906" cy="160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Reddening of the Moon when g increases </a:t>
            </a:r>
            <a:r>
              <a:rPr lang="en-GB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USGS is aware of this limitation and showed interest in enhancing capabilities</a:t>
            </a:r>
            <a:endParaRPr lang="en-GB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284968" y="4993519"/>
            <a:ext cx="7437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u="none" strike="noStrike" cap="none" normalizeH="0" baseline="0" dirty="0" smtClean="0">
                <a:ln>
                  <a:noFill/>
                </a:ln>
                <a:solidFill>
                  <a:srgbClr val="66D8C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</a:t>
            </a:r>
            <a:r>
              <a:rPr lang="en-GB" sz="1200" dirty="0" smtClean="0">
                <a:solidFill>
                  <a:srgbClr val="66D8C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0.6</a:t>
            </a:r>
            <a:endParaRPr kumimoji="0" lang="en-GB" sz="1800" b="0" u="none" strike="noStrike" cap="none" normalizeH="0" baseline="0" dirty="0" smtClean="0">
              <a:ln>
                <a:noFill/>
              </a:ln>
              <a:solidFill>
                <a:srgbClr val="66D8C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779875" y="4740131"/>
            <a:ext cx="864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VIS0.8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510374" y="5144910"/>
            <a:ext cx="864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NIR1.6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647256" y="5227734"/>
            <a:ext cx="8626" cy="43132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66D8C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211644" y="4980096"/>
            <a:ext cx="8626" cy="43132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8942332" y="4671624"/>
            <a:ext cx="8626" cy="43132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87475" y="2856434"/>
            <a:ext cx="74168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Future activities</a:t>
            </a:r>
            <a:endParaRPr lang="en-GB" sz="44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b="1" dirty="0" smtClean="0"/>
              <a:t>Continuing building-up in-house expertise and support to operations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/>
              <a:t>Continue international collaboration (USGS, CNES, JMA, CMA, etc.)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/>
              <a:t>Plans for implementing the lunar calibration system into MPSTAR (operational off-line infrastructure)</a:t>
            </a:r>
          </a:p>
          <a:p>
            <a:pPr lvl="1"/>
            <a:endParaRPr lang="en-GB" sz="2000" b="1" dirty="0" smtClean="0"/>
          </a:p>
          <a:p>
            <a:r>
              <a:rPr lang="en-GB" sz="2400" b="1" dirty="0" smtClean="0"/>
              <a:t>Support to MTG/FCI and EPS-SG/</a:t>
            </a:r>
            <a:r>
              <a:rPr lang="en-GB" sz="2400" b="1" dirty="0" err="1" smtClean="0"/>
              <a:t>METImage</a:t>
            </a:r>
            <a:endParaRPr lang="en-GB" sz="2400" b="1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/>
              <a:t>E.g. Moon observation availability in the FOV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Lunar calibration and </a:t>
            </a:r>
            <a:r>
              <a:rPr lang="en-GB" sz="2400" b="1" dirty="0" err="1" smtClean="0"/>
              <a:t>Meteosat</a:t>
            </a:r>
            <a:r>
              <a:rPr lang="en-GB" sz="2400" b="1" dirty="0" smtClean="0"/>
              <a:t> First Generation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/>
              <a:t>On-going work on MET-07</a:t>
            </a:r>
          </a:p>
          <a:p>
            <a:pPr lvl="1">
              <a:buNone/>
            </a:pPr>
            <a:endParaRPr lang="en-GB" sz="2000" b="1" dirty="0" smtClean="0"/>
          </a:p>
          <a:p>
            <a:r>
              <a:rPr lang="en-GB" sz="2400" b="1" dirty="0" smtClean="0"/>
              <a:t>Inter-calibration and GSICS activities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/>
              <a:t>Investigate the possibility to inter-calibrate the </a:t>
            </a:r>
            <a:r>
              <a:rPr lang="en-GB" sz="2000" b="1" dirty="0" err="1" smtClean="0"/>
              <a:t>Meteosat</a:t>
            </a:r>
            <a:r>
              <a:rPr lang="en-GB" sz="2000" b="1" dirty="0" smtClean="0"/>
              <a:t> imagers with MODIS using the Moon as a transfer target.</a:t>
            </a:r>
          </a:p>
          <a:p>
            <a:endParaRPr lang="en-GB" sz="2400" b="1" dirty="0" smtClean="0"/>
          </a:p>
          <a:p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87475" y="2856434"/>
            <a:ext cx="7416824" cy="13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Lunar observations and MTF characterization</a:t>
            </a:r>
            <a:endParaRPr lang="en-GB" sz="44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My Documents\Work\MyPapers\STG-SWG\MTF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14" y="896445"/>
            <a:ext cx="4914799" cy="296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r="2558"/>
          <a:stretch>
            <a:fillRect/>
          </a:stretch>
        </p:blipFill>
        <p:spPr bwMode="auto">
          <a:xfrm>
            <a:off x="4693956" y="3382340"/>
            <a:ext cx="5212044" cy="326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287993" y="1426668"/>
            <a:ext cx="4433977" cy="13388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Assessment on MSG-1 over 3½ years (46 HRV images and 176 LRES images)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Good agreement, in particular N-Sc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52400" y="4218747"/>
            <a:ext cx="4433977" cy="181588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FF0000"/>
                </a:solidFill>
              </a:rPr>
              <a:t>In-orbit MTF measurement limited to channels with no saturation over the Moon (warm channels for SEVIRI). 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endParaRPr lang="en-GB" sz="1600" dirty="0" smtClean="0">
              <a:solidFill>
                <a:srgbClr val="FF0000"/>
              </a:solidFill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FF0000"/>
                </a:solidFill>
              </a:rPr>
              <a:t>For FCI: possibility to change the gains during commissioning </a:t>
            </a:r>
            <a:r>
              <a:rPr lang="en-GB" sz="1600" dirty="0" smtClean="0">
                <a:solidFill>
                  <a:srgbClr val="FF0000"/>
                </a:solidFill>
                <a:sym typeface="Wingdings" pitchFamily="2" charset="2"/>
              </a:rPr>
              <a:t> MTF characterization also for </a:t>
            </a:r>
            <a:r>
              <a:rPr lang="en-GB" sz="1600" dirty="0" smtClean="0">
                <a:solidFill>
                  <a:srgbClr val="FF0000"/>
                </a:solidFill>
              </a:rPr>
              <a:t>IR channels</a:t>
            </a:r>
            <a:endParaRPr lang="en-GB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763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On-orbit MTF characterization</a:t>
            </a:r>
            <a:endParaRPr lang="en-GB" sz="2400" kern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87475" y="2856434"/>
            <a:ext cx="7416824" cy="13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Conclusions</a:t>
            </a:r>
            <a:endParaRPr lang="en-GB" sz="44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9447213" cy="539115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ACHIEVEMENTS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b="1" dirty="0" smtClean="0">
                <a:solidFill>
                  <a:srgbClr val="FF0000"/>
                </a:solidFill>
              </a:rPr>
              <a:t>Flexible and robust</a:t>
            </a:r>
            <a:r>
              <a:rPr lang="en-GB" sz="1800" b="1" dirty="0" smtClean="0"/>
              <a:t> extraction tool in place for the GEOs imagers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b="1" dirty="0" smtClean="0">
                <a:solidFill>
                  <a:srgbClr val="FF0000"/>
                </a:solidFill>
              </a:rPr>
              <a:t>Unique</a:t>
            </a:r>
            <a:r>
              <a:rPr lang="en-GB" sz="1800" b="1" dirty="0" smtClean="0"/>
              <a:t> </a:t>
            </a:r>
            <a:r>
              <a:rPr lang="en-GB" sz="1800" b="1" dirty="0" smtClean="0">
                <a:solidFill>
                  <a:srgbClr val="FF0000"/>
                </a:solidFill>
              </a:rPr>
              <a:t>archive</a:t>
            </a:r>
            <a:r>
              <a:rPr lang="en-GB" sz="1800" b="1" dirty="0" smtClean="0"/>
              <a:t> of lunar observations from GEOs available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b="1" dirty="0" smtClean="0"/>
              <a:t>Applications: instrument </a:t>
            </a:r>
            <a:r>
              <a:rPr lang="en-GB" sz="1800" b="1" dirty="0" smtClean="0">
                <a:solidFill>
                  <a:srgbClr val="FF0000"/>
                </a:solidFill>
              </a:rPr>
              <a:t>monitoring</a:t>
            </a:r>
            <a:r>
              <a:rPr lang="en-GB" sz="1800" b="1" dirty="0" smtClean="0"/>
              <a:t> + </a:t>
            </a:r>
            <a:r>
              <a:rPr lang="en-GB" sz="1800" b="1" dirty="0" smtClean="0">
                <a:solidFill>
                  <a:srgbClr val="FF0000"/>
                </a:solidFill>
              </a:rPr>
              <a:t>characterization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b="1" dirty="0" smtClean="0">
                <a:solidFill>
                  <a:srgbClr val="FF0000"/>
                </a:solidFill>
              </a:rPr>
              <a:t>To secure operations</a:t>
            </a:r>
            <a:r>
              <a:rPr lang="en-GB" sz="1800" b="1" dirty="0" smtClean="0"/>
              <a:t>, implemented independent version of the ROLO model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b="1" dirty="0" smtClean="0"/>
              <a:t>Extremely accurate drift estimate (uncertainty: ~0.02% yr</a:t>
            </a:r>
            <a:r>
              <a:rPr lang="en-GB" sz="1800" b="1" baseline="30000" dirty="0" smtClean="0"/>
              <a:t>-1</a:t>
            </a:r>
            <a:r>
              <a:rPr lang="en-GB" sz="1800" b="1" dirty="0" smtClean="0"/>
              <a:t> for LRES, ~0.05% yr</a:t>
            </a:r>
            <a:r>
              <a:rPr lang="en-GB" sz="1800" b="1" baseline="30000" dirty="0" smtClean="0"/>
              <a:t>-1</a:t>
            </a:r>
            <a:r>
              <a:rPr lang="en-GB" sz="1800" b="1" dirty="0" smtClean="0"/>
              <a:t> for HRVIS)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b="1" dirty="0" smtClean="0"/>
              <a:t>All SEVIRI well within specification for long-term drift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b="1" dirty="0" smtClean="0"/>
              <a:t>Lunar calibration can be used to </a:t>
            </a:r>
            <a:r>
              <a:rPr lang="en-GB" sz="1800" b="1" dirty="0" smtClean="0">
                <a:solidFill>
                  <a:srgbClr val="FF0000"/>
                </a:solidFill>
              </a:rPr>
              <a:t>monitor the vicarious calibration</a:t>
            </a:r>
          </a:p>
          <a:p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HOWEVER: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b="1" dirty="0" smtClean="0">
                <a:solidFill>
                  <a:srgbClr val="FF0000"/>
                </a:solidFill>
              </a:rPr>
              <a:t>Phase-angle dependence of the ROLO model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b="1" dirty="0" smtClean="0">
                <a:solidFill>
                  <a:srgbClr val="FF0000"/>
                </a:solidFill>
              </a:rPr>
              <a:t>Original ROLO spectral sampling</a:t>
            </a:r>
          </a:p>
          <a:p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FUTURE: </a:t>
            </a:r>
            <a:r>
              <a:rPr lang="en-GB" sz="2000" b="1" dirty="0" smtClean="0"/>
              <a:t>keep consolidating in-house expertise and provide support to present and future programs and to climate activities.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763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Conclusions</a:t>
            </a:r>
            <a:endParaRPr lang="en-GB" sz="240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98670" y="6319416"/>
            <a:ext cx="5609690" cy="3385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Presentations + Discussion</a:t>
            </a:r>
            <a:r>
              <a:rPr kumimoji="0" lang="en-GB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Wednesday PM</a:t>
            </a:r>
            <a:endParaRPr kumimoji="0" lang="en-GB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D2F097FE-8CFC-4E59-8FBD-FCC33D61650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23825" y="3876675"/>
            <a:ext cx="96393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SSCC provides the calibration coefficients for MSGs and allows one to monitor the temporal drift of the sensors.</a:t>
            </a:r>
          </a:p>
          <a:p>
            <a:pPr algn="ctr"/>
            <a:r>
              <a:rPr lang="en-US" sz="1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CAVEAT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drift monitoring is affected by seasonal variations and changes in surface properties.</a:t>
            </a:r>
          </a:p>
          <a:p>
            <a:pPr algn="ctr"/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OPTION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Moon as a complementary target for drift monitoring.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10197" y="1017303"/>
            <a:ext cx="8685542" cy="254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92088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Instrument: </a:t>
            </a:r>
            <a:r>
              <a:rPr lang="en-GB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MSG/SEVIRI; 4 solar channels (VIS06, VIS08, NIR16, and HRVIS).</a:t>
            </a:r>
          </a:p>
          <a:p>
            <a:pPr indent="192088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Requirements on the radiance measurements the solar channels:</a:t>
            </a:r>
          </a:p>
          <a:p>
            <a:pPr lvl="1" indent="192088">
              <a:lnSpc>
                <a:spcPct val="150000"/>
              </a:lnSpc>
              <a:buFont typeface="Century Gothic" pitchFamily="34" charset="0"/>
              <a:buAutoNum type="alphaLcPeriod"/>
            </a:pPr>
            <a:r>
              <a:rPr lang="en-GB"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10 % for RT/NRT, and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 indent="192088">
              <a:lnSpc>
                <a:spcPct val="150000"/>
              </a:lnSpc>
              <a:buFont typeface="Century Gothic" pitchFamily="34" charset="0"/>
              <a:buAutoNum type="alphaLcPeriod"/>
            </a:pPr>
            <a:r>
              <a:rPr lang="en-GB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2 % (per year) for long-term stability.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Calibration 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method = 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icarious calibration 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via 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the SEVIRI Solar Channel 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Calibration system 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(SSCC, 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developed 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by Y. Govaerts and M.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Clerici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) as implemented in 2003.</a:t>
            </a:r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lvl="0" indent="-381000"/>
            <a:r>
              <a:rPr lang="en-GB" sz="2400" dirty="0" smtClean="0">
                <a:latin typeface="Calibri" pitchFamily="34" charset="0"/>
                <a:cs typeface="Calibri" pitchFamily="34" charset="0"/>
              </a:rPr>
              <a:t>MSG solar band observations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563" y="2979738"/>
            <a:ext cx="3617912" cy="333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66712" y="984227"/>
            <a:ext cx="908576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9208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-32" charset="2"/>
              </a:rPr>
              <a:t>System 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-32" charset="2"/>
              </a:rPr>
              <a:t>in place for SEVIRI (Met-8, Met-9 and Met 10) BUT ALSO for MVIRI (Met-2 till Met-7)</a:t>
            </a:r>
          </a:p>
          <a:p>
            <a:pPr indent="19208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-32" charset="2"/>
              </a:rPr>
              <a:t>Vicarious calibration: </a:t>
            </a:r>
          </a:p>
          <a:p>
            <a:pPr lvl="1" indent="19208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-32" charset="2"/>
              </a:rPr>
              <a:t>Reference  = RTM simulations of 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Top-Of-Atmosphere radiances</a:t>
            </a:r>
          </a:p>
          <a:p>
            <a:pPr marL="630238" lvl="1" indent="-1809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Evaluated against well-calibrated polar-orbiting instruments 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GB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SeaWiFs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ATSR2, AATSR, VEGETATION, MERIS)</a:t>
            </a:r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-32" charset="2"/>
            </a:endParaRPr>
          </a:p>
          <a:p>
            <a:pPr lvl="1" indent="19208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-32" charset="2"/>
              </a:rPr>
              <a:t>Comparison with TOA measured signal</a:t>
            </a:r>
          </a:p>
          <a:p>
            <a:pPr lvl="1" indent="177800">
              <a:buFont typeface="Wingdings" pitchFamily="-32" charset="2"/>
              <a:buChar char="Ø"/>
              <a:defRPr/>
            </a:pPr>
            <a:endParaRPr lang="en-GB" sz="1800" dirty="0">
              <a:solidFill>
                <a:srgbClr val="002C83"/>
              </a:solidFill>
              <a:latin typeface="Arial" charset="0"/>
              <a:cs typeface="Arial" charset="0"/>
              <a:sym typeface="Wingdings" pitchFamily="-32" charset="2"/>
            </a:endParaRPr>
          </a:p>
          <a:p>
            <a:pPr lvl="1" indent="19208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-32" charset="2"/>
              </a:rPr>
              <a:t>2 target types used for comparison:</a:t>
            </a:r>
          </a:p>
          <a:p>
            <a:pPr lvl="2" indent="192088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GB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-32" charset="2"/>
              </a:rPr>
              <a:t>Desert bright targets (18 targets)</a:t>
            </a:r>
          </a:p>
          <a:p>
            <a:pPr lvl="2" indent="192088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Wingdings" pitchFamily="-32" charset="2"/>
              </a:rPr>
              <a:t>Dark sea targets (9 targets) (checking purposes)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Slide: </a:t>
            </a:r>
            <a:fld id="{DD4B54CB-FAE3-4833-AB0A-AEE832E8CE8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919575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/>
            <a:r>
              <a:rPr lang="en-GB" sz="2400" dirty="0" smtClean="0">
                <a:latin typeface="Calibri" pitchFamily="34" charset="0"/>
                <a:cs typeface="Calibri" pitchFamily="34" charset="0"/>
              </a:rPr>
              <a:t>Vicarious calibration: the SEVIRI Solar Channel Calibration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87475" y="2856434"/>
            <a:ext cx="7416824" cy="14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Using the Moon as a radiometric calibration source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:\MY DOCUMENTS\Work\Missions\MTG\MTG-FCI\Calibration\LunarCalibration\Figures\Lunar_libration_with_phase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5558" y="944759"/>
            <a:ext cx="381635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029"/>
          <p:cNvSpPr>
            <a:spLocks noChangeArrowheads="1"/>
          </p:cNvSpPr>
          <p:nvPr/>
        </p:nvSpPr>
        <p:spPr bwMode="auto">
          <a:xfrm>
            <a:off x="88900" y="1244600"/>
            <a:ext cx="7092736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>
              <a:spcBef>
                <a:spcPct val="20000"/>
              </a:spcBef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Moon Properties:</a:t>
            </a: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Exceptionally stable;</a:t>
            </a: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 atmosphere; </a:t>
            </a: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Non-uniform appearance,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lunar librations;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Non-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Lambertian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reflectance;</a:t>
            </a: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Smooth reflectance spectrum;</a:t>
            </a: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Continuous and periodic changes in apparent brightness;</a:t>
            </a:r>
          </a:p>
          <a:p>
            <a:pPr marL="190500" indent="-190500">
              <a:spcBef>
                <a:spcPct val="20000"/>
              </a:spcBef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(e.g. phase) 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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Can be characterized and modeled.</a:t>
            </a:r>
          </a:p>
          <a:p>
            <a:pPr marL="190500" indent="-190500">
              <a:spcBef>
                <a:spcPct val="20000"/>
              </a:spcBef>
            </a:pP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spcBef>
                <a:spcPct val="20000"/>
              </a:spcBef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Moon as a calibration reference</a:t>
            </a: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Requires an analytic model with a continuous predictive capability;</a:t>
            </a: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Stability of the Moon 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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Model valid for any time 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</a:t>
            </a:r>
          </a:p>
          <a:p>
            <a:pPr marL="190500" indent="-190500">
              <a:spcBef>
                <a:spcPct val="20000"/>
              </a:spcBef>
            </a:pPr>
            <a:r>
              <a:rPr lang="en-GB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	C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alibration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reference = model</a:t>
            </a:r>
          </a:p>
          <a:p>
            <a:pPr marL="190500" indent="-190500">
              <a:spcBef>
                <a:spcPct val="20000"/>
              </a:spcBef>
            </a:pPr>
            <a:endParaRPr lang="en-US" sz="15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ctangle 1030"/>
          <p:cNvSpPr>
            <a:spLocks noChangeArrowheads="1"/>
          </p:cNvSpPr>
          <p:nvPr/>
        </p:nvSpPr>
        <p:spPr bwMode="auto">
          <a:xfrm>
            <a:off x="6653694" y="4344345"/>
            <a:ext cx="25209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r>
              <a:rPr lang="en-GB" sz="12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Source : PixHeaven.net / Wikipedia</a:t>
            </a:r>
          </a:p>
        </p:txBody>
      </p:sp>
      <p:sp>
        <p:nvSpPr>
          <p:cNvPr id="15365" name="Rectangle 1031"/>
          <p:cNvSpPr>
            <a:spLocks noChangeArrowheads="1"/>
          </p:cNvSpPr>
          <p:nvPr/>
        </p:nvSpPr>
        <p:spPr bwMode="auto">
          <a:xfrm>
            <a:off x="400692" y="5846471"/>
            <a:ext cx="8784405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dirty="0">
                <a:solidFill>
                  <a:srgbClr val="EE2D24"/>
                </a:solidFill>
                <a:latin typeface="Calibri" pitchFamily="34" charset="0"/>
                <a:cs typeface="Calibri" pitchFamily="34" charset="0"/>
              </a:rPr>
              <a:t>To date, USGS has the </a:t>
            </a:r>
            <a:r>
              <a:rPr lang="en-US" sz="1800" dirty="0" smtClean="0">
                <a:solidFill>
                  <a:srgbClr val="EE2D24"/>
                </a:solidFill>
                <a:latin typeface="Calibri" pitchFamily="34" charset="0"/>
                <a:cs typeface="Calibri" pitchFamily="34" charset="0"/>
              </a:rPr>
              <a:t>most advanced lunar </a:t>
            </a:r>
            <a:r>
              <a:rPr lang="en-US" sz="1800" dirty="0">
                <a:solidFill>
                  <a:srgbClr val="EE2D24"/>
                </a:solidFill>
                <a:latin typeface="Calibri" pitchFamily="34" charset="0"/>
                <a:cs typeface="Calibri" pitchFamily="34" charset="0"/>
              </a:rPr>
              <a:t>reference model, based on the ROLO program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Slide: </a:t>
            </a:r>
            <a:fld id="{4E634D85-E043-4B4B-AFC1-7012F8B1711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lvl="0" indent="-381000"/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Moon as a radiometric calibration source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85749" y="862596"/>
            <a:ext cx="9433603" cy="58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-32" charset="2"/>
              </a:rPr>
              <a:t>CALIBRATION REFERENCE</a:t>
            </a:r>
          </a:p>
          <a:p>
            <a:pPr marL="639763" lvl="1" indent="-1825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-32" charset="2"/>
              </a:rPr>
              <a:t>MOON observations ( = ROLO observations):</a:t>
            </a:r>
          </a:p>
          <a:p>
            <a:pPr marL="1260475" lvl="2" indent="-346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-32" charset="2"/>
              </a:rPr>
              <a:t>More than 8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years of observations done at the </a:t>
            </a:r>
            <a:r>
              <a:rPr lang="en-US" sz="16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RObotic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Lunar Observatory (ROLO)  (350 – 2450 nm range covered by a total of 32 bands)</a:t>
            </a:r>
          </a:p>
          <a:p>
            <a:pPr marL="1260475" lvl="2" indent="-346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Almost complete range of viewing conditions (geometry + illumination)</a:t>
            </a:r>
          </a:p>
          <a:p>
            <a:pPr marL="639763" lvl="1" indent="-1825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-32" charset="2"/>
              </a:rPr>
              <a:t>MOON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-32" charset="2"/>
              </a:rPr>
              <a:t>reflectance model ( = ROLO model):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empirical model (parameters derived to fit the ROLO observations) in a later stage converted in irradiance (the REFERENCE)</a:t>
            </a:r>
          </a:p>
          <a:p>
            <a:pPr marL="639763" lvl="1" indent="-18256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82563" indent="-1825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INSTRUMENT TO BE MONITORED</a:t>
            </a:r>
            <a:endParaRPr 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Extract the lunar imagery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Calculate the integrated irradiance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Compare with the ROLO model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REFERENCE</a:t>
            </a:r>
            <a:r>
              <a:rPr lang="en-US" sz="16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Derive the bias and monitor it</a:t>
            </a:r>
          </a:p>
          <a:p>
            <a:pPr marL="271463" indent="-2714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ACCURACY OF THE REFERENCE</a:t>
            </a:r>
          </a:p>
          <a:p>
            <a:pPr marL="728663" lvl="1" indent="-2714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 – 10 % uncertainty in </a:t>
            </a:r>
            <a:r>
              <a:rPr lang="en-US" sz="16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absolute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irradiance scale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728663" lvl="1" indent="-2714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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1 % </a:t>
            </a:r>
            <a:r>
              <a:rPr lang="en-US" sz="16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relative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accuracy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096000" y="4835815"/>
            <a:ext cx="2957513" cy="922337"/>
          </a:xfrm>
          <a:prstGeom prst="rect">
            <a:avLst/>
          </a:prstGeom>
          <a:noFill/>
          <a:ln w="28575">
            <a:solidFill>
              <a:srgbClr val="EE2D2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180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Good for drift monitoring but not yet for absolute calibration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344335" y="4926311"/>
            <a:ext cx="639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</a:t>
            </a:r>
            <a:endParaRPr lang="en-GB" sz="3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Slide: </a:t>
            </a:r>
            <a:fld id="{2BD2B4EF-6FB1-487E-9E55-12A51FC2CA1A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lvl="0" indent="-381000"/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USGS lunar irradiance model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87475" y="2856434"/>
            <a:ext cx="7416824" cy="14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EUMETSAT lunar observation archive</a:t>
            </a:r>
            <a:endParaRPr lang="en-GB" sz="4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1345</TotalTime>
  <Words>1880</Words>
  <Application>Microsoft Office PowerPoint</Application>
  <PresentationFormat>A4 Paper (210x297 mm)</PresentationFormat>
  <Paragraphs>318</Paragraphs>
  <Slides>36</Slides>
  <Notes>10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Viewgraph_Landscape_Template[1]</vt:lpstr>
      <vt:lpstr>Clip</vt:lpstr>
      <vt:lpstr>Slide 1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Phase-angle dependence</vt:lpstr>
      <vt:lpstr>Phase-angle dependence and drift estimate accuracy</vt:lpstr>
      <vt:lpstr>Spectral sampling</vt:lpstr>
      <vt:lpstr>Slide 31</vt:lpstr>
      <vt:lpstr>Future activities</vt:lpstr>
      <vt:lpstr>Slide 33</vt:lpstr>
      <vt:lpstr>Slide 34</vt:lpstr>
      <vt:lpstr>Slide 35</vt:lpstr>
      <vt:lpstr>Slide 36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Sebastien Wagner</cp:lastModifiedBy>
  <cp:revision>142</cp:revision>
  <cp:lastPrinted>2006-03-06T14:11:17Z</cp:lastPrinted>
  <dcterms:created xsi:type="dcterms:W3CDTF">2014-02-05T10:11:59Z</dcterms:created>
  <dcterms:modified xsi:type="dcterms:W3CDTF">2014-03-21T08:45:26Z</dcterms:modified>
</cp:coreProperties>
</file>