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39"/>
  </p:notesMasterIdLst>
  <p:handoutMasterIdLst>
    <p:handoutMasterId r:id="rId40"/>
  </p:handoutMasterIdLst>
  <p:sldIdLst>
    <p:sldId id="256" r:id="rId2"/>
    <p:sldId id="324" r:id="rId3"/>
    <p:sldId id="347" r:id="rId4"/>
    <p:sldId id="325" r:id="rId5"/>
    <p:sldId id="326" r:id="rId6"/>
    <p:sldId id="329" r:id="rId7"/>
    <p:sldId id="330" r:id="rId8"/>
    <p:sldId id="332" r:id="rId9"/>
    <p:sldId id="333" r:id="rId10"/>
    <p:sldId id="334" r:id="rId11"/>
    <p:sldId id="335" r:id="rId12"/>
    <p:sldId id="337" r:id="rId13"/>
    <p:sldId id="339" r:id="rId14"/>
    <p:sldId id="341" r:id="rId15"/>
    <p:sldId id="340" r:id="rId16"/>
    <p:sldId id="338" r:id="rId17"/>
    <p:sldId id="343" r:id="rId18"/>
    <p:sldId id="344" r:id="rId19"/>
    <p:sldId id="345" r:id="rId20"/>
    <p:sldId id="346" r:id="rId21"/>
    <p:sldId id="352" r:id="rId22"/>
    <p:sldId id="351" r:id="rId23"/>
    <p:sldId id="358" r:id="rId24"/>
    <p:sldId id="354" r:id="rId25"/>
    <p:sldId id="357" r:id="rId26"/>
    <p:sldId id="318" r:id="rId27"/>
    <p:sldId id="348" r:id="rId28"/>
    <p:sldId id="353" r:id="rId29"/>
    <p:sldId id="349" r:id="rId30"/>
    <p:sldId id="308" r:id="rId31"/>
    <p:sldId id="309" r:id="rId32"/>
    <p:sldId id="310" r:id="rId33"/>
    <p:sldId id="311" r:id="rId34"/>
    <p:sldId id="312" r:id="rId35"/>
    <p:sldId id="313" r:id="rId36"/>
    <p:sldId id="314" r:id="rId37"/>
    <p:sldId id="359" r:id="rId38"/>
  </p:sldIdLst>
  <p:sldSz cx="9906000" cy="6858000" type="A4"/>
  <p:notesSz cx="6669088" cy="9928225"/>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A2DADE"/>
    <a:srgbClr val="3333FF"/>
    <a:srgbClr val="4E0B55"/>
    <a:srgbClr val="EE2D24"/>
    <a:srgbClr val="C7A775"/>
    <a:srgbClr val="00B5EF"/>
    <a:srgbClr val="CDE3A0"/>
    <a:srgbClr val="EFC8D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88511" autoAdjust="0"/>
  </p:normalViewPr>
  <p:slideViewPr>
    <p:cSldViewPr snapToGrid="0">
      <p:cViewPr>
        <p:scale>
          <a:sx n="80" d="100"/>
          <a:sy n="80" d="100"/>
        </p:scale>
        <p:origin x="-768" y="72"/>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2" d="100"/>
          <a:sy n="52" d="100"/>
        </p:scale>
        <p:origin x="-1848" y="-78"/>
      </p:cViewPr>
      <p:guideLst>
        <p:guide orient="horz" pos="3127"/>
        <p:guide pos="2100"/>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2980F-552B-4A1A-B9B6-FA6C23A3AF4C}"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GB"/>
        </a:p>
      </dgm:t>
    </dgm:pt>
    <dgm:pt modelId="{27782684-790B-4760-9B0A-9D107594E2AC}">
      <dgm:prSet phldrT="[Text]"/>
      <dgm:spPr>
        <a:solidFill>
          <a:srgbClr val="92D050"/>
        </a:solidFill>
      </dgm:spPr>
      <dgm:t>
        <a:bodyPr/>
        <a:lstStyle/>
        <a:p>
          <a:r>
            <a:rPr lang="en-GB" b="1" dirty="0" smtClean="0"/>
            <a:t>GSICS Exec Panel</a:t>
          </a:r>
          <a:endParaRPr lang="en-GB" b="1" dirty="0"/>
        </a:p>
      </dgm:t>
    </dgm:pt>
    <dgm:pt modelId="{FEC727C1-9ACB-4E82-A3DB-82A69E0A01EF}" type="parTrans" cxnId="{3EB07BB7-1FBB-4E30-997A-47ED4DEFBC7C}">
      <dgm:prSet/>
      <dgm:spPr/>
      <dgm:t>
        <a:bodyPr/>
        <a:lstStyle/>
        <a:p>
          <a:endParaRPr lang="en-GB"/>
        </a:p>
      </dgm:t>
    </dgm:pt>
    <dgm:pt modelId="{413E1536-1C2E-436D-9C02-5C85F1016F37}" type="sibTrans" cxnId="{3EB07BB7-1FBB-4E30-997A-47ED4DEFBC7C}">
      <dgm:prSet/>
      <dgm:spPr/>
      <dgm:t>
        <a:bodyPr/>
        <a:lstStyle/>
        <a:p>
          <a:endParaRPr lang="en-GB"/>
        </a:p>
      </dgm:t>
    </dgm:pt>
    <dgm:pt modelId="{F62CF2BB-A131-4A46-A38D-4EE427A3C154}">
      <dgm:prSet phldrT="[Text]"/>
      <dgm:spPr>
        <a:solidFill>
          <a:srgbClr val="92D050"/>
        </a:solidFill>
      </dgm:spPr>
      <dgm:t>
        <a:bodyPr/>
        <a:lstStyle/>
        <a:p>
          <a:r>
            <a:rPr lang="en-GB" b="1" dirty="0" smtClean="0"/>
            <a:t>GSICS Coordination </a:t>
          </a:r>
          <a:r>
            <a:rPr lang="en-GB" b="1" dirty="0" err="1" smtClean="0"/>
            <a:t>Center</a:t>
          </a:r>
          <a:endParaRPr lang="en-GB" b="1" dirty="0"/>
        </a:p>
      </dgm:t>
    </dgm:pt>
    <dgm:pt modelId="{9CAFCFD9-41DC-4BCA-A2DB-4FE12B7EB1C1}" type="parTrans" cxnId="{8A9F98C2-E0E1-4ACF-A784-620FED42F280}">
      <dgm:prSet/>
      <dgm:spPr/>
      <dgm:t>
        <a:bodyPr/>
        <a:lstStyle/>
        <a:p>
          <a:endParaRPr lang="en-GB"/>
        </a:p>
      </dgm:t>
    </dgm:pt>
    <dgm:pt modelId="{93E429C4-5275-4A16-BC45-1CE0551C9DFF}" type="sibTrans" cxnId="{8A9F98C2-E0E1-4ACF-A784-620FED42F280}">
      <dgm:prSet/>
      <dgm:spPr/>
      <dgm:t>
        <a:bodyPr/>
        <a:lstStyle/>
        <a:p>
          <a:endParaRPr lang="en-GB"/>
        </a:p>
      </dgm:t>
    </dgm:pt>
    <dgm:pt modelId="{557CE354-969C-498D-86A0-8683AADBA258}">
      <dgm:prSet phldrT="[Text]"/>
      <dgm:spPr>
        <a:solidFill>
          <a:srgbClr val="92D050"/>
        </a:solidFill>
      </dgm:spPr>
      <dgm:t>
        <a:bodyPr/>
        <a:lstStyle/>
        <a:p>
          <a:r>
            <a:rPr lang="en-GB" b="1" dirty="0" smtClean="0"/>
            <a:t>GSICS Research Working Group</a:t>
          </a:r>
          <a:endParaRPr lang="en-GB" b="1" dirty="0"/>
        </a:p>
      </dgm:t>
    </dgm:pt>
    <dgm:pt modelId="{311A8585-A2AB-4AC2-8487-1A4864E3A5CA}" type="parTrans" cxnId="{DEA1E4A9-08E9-420C-A465-02DDD1B26F96}">
      <dgm:prSet/>
      <dgm:spPr/>
      <dgm:t>
        <a:bodyPr/>
        <a:lstStyle/>
        <a:p>
          <a:endParaRPr lang="en-GB"/>
        </a:p>
      </dgm:t>
    </dgm:pt>
    <dgm:pt modelId="{643AD364-E195-49CC-BA95-15EB1B2F665A}" type="sibTrans" cxnId="{DEA1E4A9-08E9-420C-A465-02DDD1B26F96}">
      <dgm:prSet/>
      <dgm:spPr/>
      <dgm:t>
        <a:bodyPr/>
        <a:lstStyle/>
        <a:p>
          <a:endParaRPr lang="en-GB"/>
        </a:p>
      </dgm:t>
    </dgm:pt>
    <dgm:pt modelId="{B6FE41D9-2071-4A18-B0AA-BB6277BDD8DC}">
      <dgm:prSet phldrT="[Text]"/>
      <dgm:spPr>
        <a:solidFill>
          <a:srgbClr val="92D050"/>
        </a:solidFill>
      </dgm:spPr>
      <dgm:t>
        <a:bodyPr/>
        <a:lstStyle/>
        <a:p>
          <a:r>
            <a:rPr lang="en-GB" b="1" dirty="0" smtClean="0"/>
            <a:t>GSICS Data Working Group</a:t>
          </a:r>
          <a:endParaRPr lang="en-GB" b="1" dirty="0"/>
        </a:p>
      </dgm:t>
    </dgm:pt>
    <dgm:pt modelId="{1D931AE9-B218-413B-9CE4-4FEFF5FCD25E}" type="parTrans" cxnId="{9F7022CE-89C1-46AB-A741-6E5B4E23906E}">
      <dgm:prSet/>
      <dgm:spPr/>
      <dgm:t>
        <a:bodyPr/>
        <a:lstStyle/>
        <a:p>
          <a:endParaRPr lang="en-GB"/>
        </a:p>
      </dgm:t>
    </dgm:pt>
    <dgm:pt modelId="{C064E780-1C17-4A71-B86F-1D74C2DFD8FB}" type="sibTrans" cxnId="{9F7022CE-89C1-46AB-A741-6E5B4E23906E}">
      <dgm:prSet/>
      <dgm:spPr/>
      <dgm:t>
        <a:bodyPr/>
        <a:lstStyle/>
        <a:p>
          <a:endParaRPr lang="en-GB"/>
        </a:p>
      </dgm:t>
    </dgm:pt>
    <dgm:pt modelId="{745F9827-BD5B-4BFD-B04A-2B09C1201DCF}">
      <dgm:prSet phldrT="[Text]"/>
      <dgm:spPr>
        <a:solidFill>
          <a:srgbClr val="92D050"/>
        </a:solidFill>
      </dgm:spPr>
      <dgm:t>
        <a:bodyPr/>
        <a:lstStyle/>
        <a:p>
          <a:r>
            <a:rPr lang="en-GB" dirty="0" smtClean="0"/>
            <a:t>VIS/NIR </a:t>
          </a:r>
          <a:br>
            <a:rPr lang="en-GB" dirty="0" smtClean="0"/>
          </a:br>
          <a:r>
            <a:rPr lang="en-GB" dirty="0" smtClean="0"/>
            <a:t>Sub-Group</a:t>
          </a:r>
          <a:endParaRPr lang="en-GB" dirty="0"/>
        </a:p>
      </dgm:t>
    </dgm:pt>
    <dgm:pt modelId="{12AC806E-ED55-4D77-8EDB-566FC2DFCB98}" type="parTrans" cxnId="{D13FFD3B-E2C5-4B46-ACA4-FD4118BCCCEA}">
      <dgm:prSet/>
      <dgm:spPr/>
      <dgm:t>
        <a:bodyPr/>
        <a:lstStyle/>
        <a:p>
          <a:endParaRPr lang="en-GB"/>
        </a:p>
      </dgm:t>
    </dgm:pt>
    <dgm:pt modelId="{023FE213-271C-47D8-8E16-60B9F075FF7E}" type="sibTrans" cxnId="{D13FFD3B-E2C5-4B46-ACA4-FD4118BCCCEA}">
      <dgm:prSet/>
      <dgm:spPr/>
      <dgm:t>
        <a:bodyPr/>
        <a:lstStyle/>
        <a:p>
          <a:endParaRPr lang="en-GB"/>
        </a:p>
      </dgm:t>
    </dgm:pt>
    <dgm:pt modelId="{BAD0FAE7-F439-48FE-8D56-48A564937B10}">
      <dgm:prSet phldrT="[Text]"/>
      <dgm:spPr>
        <a:solidFill>
          <a:srgbClr val="92D050"/>
        </a:solidFill>
      </dgm:spPr>
      <dgm:t>
        <a:bodyPr/>
        <a:lstStyle/>
        <a:p>
          <a:r>
            <a:rPr lang="en-GB" dirty="0" smtClean="0"/>
            <a:t>Microwave Sub-Group</a:t>
          </a:r>
          <a:endParaRPr lang="en-GB" dirty="0"/>
        </a:p>
      </dgm:t>
    </dgm:pt>
    <dgm:pt modelId="{13880C4C-DC77-42DB-B27A-8CA0EBECDB36}" type="parTrans" cxnId="{D4FBDA79-D877-4442-960F-C53488554553}">
      <dgm:prSet/>
      <dgm:spPr/>
      <dgm:t>
        <a:bodyPr/>
        <a:lstStyle/>
        <a:p>
          <a:endParaRPr lang="en-GB"/>
        </a:p>
      </dgm:t>
    </dgm:pt>
    <dgm:pt modelId="{BD5758B2-8261-490C-8137-109917B3C8FD}" type="sibTrans" cxnId="{D4FBDA79-D877-4442-960F-C53488554553}">
      <dgm:prSet/>
      <dgm:spPr/>
      <dgm:t>
        <a:bodyPr/>
        <a:lstStyle/>
        <a:p>
          <a:endParaRPr lang="en-GB"/>
        </a:p>
      </dgm:t>
    </dgm:pt>
    <dgm:pt modelId="{093D0514-1200-4972-92AD-ED9D808E7E75}">
      <dgm:prSet phldrT="[Text]"/>
      <dgm:spPr>
        <a:solidFill>
          <a:srgbClr val="92D050"/>
        </a:solidFill>
      </dgm:spPr>
      <dgm:t>
        <a:bodyPr/>
        <a:lstStyle/>
        <a:p>
          <a:r>
            <a:rPr lang="en-GB" dirty="0" smtClean="0"/>
            <a:t>UV </a:t>
          </a:r>
          <a:br>
            <a:rPr lang="en-GB" dirty="0" smtClean="0"/>
          </a:br>
          <a:r>
            <a:rPr lang="en-GB" dirty="0" smtClean="0"/>
            <a:t>Sub-Group</a:t>
          </a:r>
          <a:endParaRPr lang="en-GB" dirty="0"/>
        </a:p>
      </dgm:t>
    </dgm:pt>
    <dgm:pt modelId="{E13EDCAE-7844-4C91-834F-5EF39C91BEF4}" type="parTrans" cxnId="{B60FA27A-A115-4A3D-BA97-19C289EFF433}">
      <dgm:prSet/>
      <dgm:spPr/>
      <dgm:t>
        <a:bodyPr/>
        <a:lstStyle/>
        <a:p>
          <a:endParaRPr lang="en-GB"/>
        </a:p>
      </dgm:t>
    </dgm:pt>
    <dgm:pt modelId="{C3F58771-7FA7-44C8-A905-6D7592C26AB1}" type="sibTrans" cxnId="{B60FA27A-A115-4A3D-BA97-19C289EFF433}">
      <dgm:prSet/>
      <dgm:spPr/>
      <dgm:t>
        <a:bodyPr/>
        <a:lstStyle/>
        <a:p>
          <a:endParaRPr lang="en-GB"/>
        </a:p>
      </dgm:t>
    </dgm:pt>
    <dgm:pt modelId="{575264D4-1B3A-4778-9E5C-192E94D3850A}">
      <dgm:prSet phldrT="[Text]"/>
      <dgm:spPr>
        <a:solidFill>
          <a:srgbClr val="92D050"/>
        </a:solidFill>
      </dgm:spPr>
      <dgm:t>
        <a:bodyPr/>
        <a:lstStyle/>
        <a:p>
          <a:r>
            <a:rPr lang="en-GB" dirty="0" smtClean="0"/>
            <a:t>Future </a:t>
          </a:r>
          <a:br>
            <a:rPr lang="en-GB" dirty="0" smtClean="0"/>
          </a:br>
          <a:r>
            <a:rPr lang="en-GB" dirty="0" smtClean="0"/>
            <a:t>Sub-Groups...</a:t>
          </a:r>
          <a:endParaRPr lang="en-GB" dirty="0"/>
        </a:p>
      </dgm:t>
    </dgm:pt>
    <dgm:pt modelId="{781E86D2-5164-4083-8EFE-D72117B0EBBF}" type="parTrans" cxnId="{03BBF1C2-126D-4CCB-A195-81E79D8BD740}">
      <dgm:prSet/>
      <dgm:spPr/>
    </dgm:pt>
    <dgm:pt modelId="{D7A3D46A-9C68-44FD-B574-8EACFF9D57DB}" type="sibTrans" cxnId="{03BBF1C2-126D-4CCB-A195-81E79D8BD740}">
      <dgm:prSet/>
      <dgm:spPr/>
    </dgm:pt>
    <dgm:pt modelId="{4598A3B3-3901-4828-9374-036AFA1FEE7F}">
      <dgm:prSet phldrT="[Text]"/>
      <dgm:spPr/>
      <dgm:t>
        <a:bodyPr/>
        <a:lstStyle/>
        <a:p>
          <a:r>
            <a:rPr lang="en-GB" dirty="0" smtClean="0"/>
            <a:t>WGCV IVOS</a:t>
          </a:r>
          <a:endParaRPr lang="en-GB" dirty="0"/>
        </a:p>
      </dgm:t>
    </dgm:pt>
    <dgm:pt modelId="{31FCE2A7-13E8-457A-8A11-F26C808B746B}" type="parTrans" cxnId="{CB803872-A070-46F1-950D-5CB480DD35A6}">
      <dgm:prSet/>
      <dgm:spPr/>
    </dgm:pt>
    <dgm:pt modelId="{0A640B1D-9034-4A79-9A67-75B3977B0C11}" type="sibTrans" cxnId="{CB803872-A070-46F1-950D-5CB480DD35A6}">
      <dgm:prSet/>
      <dgm:spPr/>
    </dgm:pt>
    <dgm:pt modelId="{58B5E815-58A2-434E-981F-5BD8E0B73075}">
      <dgm:prSet phldrT="[Text]"/>
      <dgm:spPr/>
      <dgm:t>
        <a:bodyPr/>
        <a:lstStyle/>
        <a:p>
          <a:r>
            <a:rPr lang="en-GB" dirty="0" smtClean="0"/>
            <a:t>WGCV MWSG</a:t>
          </a:r>
          <a:endParaRPr lang="en-GB" dirty="0"/>
        </a:p>
      </dgm:t>
    </dgm:pt>
    <dgm:pt modelId="{2E378717-0A05-4F46-B6C9-734786EC54B4}" type="parTrans" cxnId="{53A85788-B69B-488C-8669-CD112C726E46}">
      <dgm:prSet/>
      <dgm:spPr/>
    </dgm:pt>
    <dgm:pt modelId="{4AEFE9CA-35D0-48B7-91DC-547103D21C10}" type="sibTrans" cxnId="{53A85788-B69B-488C-8669-CD112C726E46}">
      <dgm:prSet/>
      <dgm:spPr/>
    </dgm:pt>
    <dgm:pt modelId="{34BCF48E-3B12-4B53-B38E-7546C8C0223D}">
      <dgm:prSet phldrT="[Text]"/>
      <dgm:spPr/>
      <dgm:t>
        <a:bodyPr/>
        <a:lstStyle/>
        <a:p>
          <a:r>
            <a:rPr lang="en-GB" dirty="0" smtClean="0"/>
            <a:t>GPM X-CAL</a:t>
          </a:r>
          <a:endParaRPr lang="en-GB" dirty="0"/>
        </a:p>
      </dgm:t>
    </dgm:pt>
    <dgm:pt modelId="{DC2DF1FD-2AC3-44F7-926C-E0DE510EDE67}" type="parTrans" cxnId="{F87EF945-5661-4689-A913-9D82E7E2F591}">
      <dgm:prSet/>
      <dgm:spPr/>
    </dgm:pt>
    <dgm:pt modelId="{95DD8AE3-77A3-48FF-B615-842323F07751}" type="sibTrans" cxnId="{F87EF945-5661-4689-A913-9D82E7E2F591}">
      <dgm:prSet/>
      <dgm:spPr/>
    </dgm:pt>
    <dgm:pt modelId="{2B26E254-DF5B-4ED8-B7DB-75D0F0C67EC1}">
      <dgm:prSet phldrT="[Text]"/>
      <dgm:spPr/>
      <dgm:t>
        <a:bodyPr/>
        <a:lstStyle/>
        <a:p>
          <a:r>
            <a:rPr lang="en-GB" dirty="0" smtClean="0"/>
            <a:t>WGCV ACSG</a:t>
          </a:r>
          <a:endParaRPr lang="en-GB" dirty="0"/>
        </a:p>
      </dgm:t>
    </dgm:pt>
    <dgm:pt modelId="{9F91FADF-8E86-4923-B0C7-983D9AE7A413}" type="parTrans" cxnId="{BAC8C561-07DA-4A68-9D60-F2364B5A5E7C}">
      <dgm:prSet/>
      <dgm:spPr/>
    </dgm:pt>
    <dgm:pt modelId="{4E0F85C8-9FED-49E9-B4CB-0C3C21F6FA9C}" type="sibTrans" cxnId="{BAC8C561-07DA-4A68-9D60-F2364B5A5E7C}">
      <dgm:prSet/>
      <dgm:spPr/>
    </dgm:pt>
    <dgm:pt modelId="{0B1749E4-5E44-4DA7-A7B5-0B575B536B08}">
      <dgm:prSet phldrT="[Text]"/>
      <dgm:spPr/>
      <dgm:t>
        <a:bodyPr/>
        <a:lstStyle/>
        <a:p>
          <a:r>
            <a:rPr lang="en-GB" dirty="0" smtClean="0"/>
            <a:t>CEOS ACC</a:t>
          </a:r>
          <a:endParaRPr lang="en-GB" dirty="0"/>
        </a:p>
      </dgm:t>
    </dgm:pt>
    <dgm:pt modelId="{6D8E3FD4-DEC3-479C-BC4D-F75A4CCCCA93}" type="parTrans" cxnId="{5B86F404-C8F2-4BCB-9763-52B9AEF67454}">
      <dgm:prSet/>
      <dgm:spPr/>
    </dgm:pt>
    <dgm:pt modelId="{BD0F13D4-5BA4-40D7-94C9-398D68F2BEE5}" type="sibTrans" cxnId="{5B86F404-C8F2-4BCB-9763-52B9AEF67454}">
      <dgm:prSet/>
      <dgm:spPr/>
    </dgm:pt>
    <dgm:pt modelId="{ED1A0A91-3915-412D-AA76-2610BDBCC4A9}" type="pres">
      <dgm:prSet presAssocID="{27E2980F-552B-4A1A-B9B6-FA6C23A3AF4C}" presName="mainComposite" presStyleCnt="0">
        <dgm:presLayoutVars>
          <dgm:chPref val="1"/>
          <dgm:dir/>
          <dgm:animOne val="branch"/>
          <dgm:animLvl val="lvl"/>
          <dgm:resizeHandles val="exact"/>
        </dgm:presLayoutVars>
      </dgm:prSet>
      <dgm:spPr/>
      <dgm:t>
        <a:bodyPr/>
        <a:lstStyle/>
        <a:p>
          <a:endParaRPr lang="en-GB"/>
        </a:p>
      </dgm:t>
    </dgm:pt>
    <dgm:pt modelId="{9919A597-6EB8-443B-9666-B773DA58BD40}" type="pres">
      <dgm:prSet presAssocID="{27E2980F-552B-4A1A-B9B6-FA6C23A3AF4C}" presName="hierFlow" presStyleCnt="0"/>
      <dgm:spPr/>
    </dgm:pt>
    <dgm:pt modelId="{87A97B68-CDA3-49B9-B5D1-BD3B9565FF9C}" type="pres">
      <dgm:prSet presAssocID="{27E2980F-552B-4A1A-B9B6-FA6C23A3AF4C}" presName="hierChild1" presStyleCnt="0">
        <dgm:presLayoutVars>
          <dgm:chPref val="1"/>
          <dgm:animOne val="branch"/>
          <dgm:animLvl val="lvl"/>
        </dgm:presLayoutVars>
      </dgm:prSet>
      <dgm:spPr/>
    </dgm:pt>
    <dgm:pt modelId="{A1F3A9A8-5A97-438B-8E24-D06BE2B80E73}" type="pres">
      <dgm:prSet presAssocID="{27782684-790B-4760-9B0A-9D107594E2AC}" presName="Name14" presStyleCnt="0"/>
      <dgm:spPr/>
    </dgm:pt>
    <dgm:pt modelId="{EB556181-2A91-461C-9FE9-2023DFCFF01D}" type="pres">
      <dgm:prSet presAssocID="{27782684-790B-4760-9B0A-9D107594E2AC}" presName="level1Shape" presStyleLbl="node0" presStyleIdx="0" presStyleCnt="1">
        <dgm:presLayoutVars>
          <dgm:chPref val="3"/>
        </dgm:presLayoutVars>
      </dgm:prSet>
      <dgm:spPr/>
      <dgm:t>
        <a:bodyPr/>
        <a:lstStyle/>
        <a:p>
          <a:endParaRPr lang="en-GB"/>
        </a:p>
      </dgm:t>
    </dgm:pt>
    <dgm:pt modelId="{5758F0C4-D11F-46E3-A44A-E8F8BBF704BF}" type="pres">
      <dgm:prSet presAssocID="{27782684-790B-4760-9B0A-9D107594E2AC}" presName="hierChild2" presStyleCnt="0"/>
      <dgm:spPr/>
    </dgm:pt>
    <dgm:pt modelId="{A1CEFBCF-63D4-4002-BA6C-5041D5A27720}" type="pres">
      <dgm:prSet presAssocID="{9CAFCFD9-41DC-4BCA-A2DB-4FE12B7EB1C1}" presName="Name19" presStyleLbl="parChTrans1D2" presStyleIdx="0" presStyleCnt="3"/>
      <dgm:spPr/>
      <dgm:t>
        <a:bodyPr/>
        <a:lstStyle/>
        <a:p>
          <a:endParaRPr lang="en-GB"/>
        </a:p>
      </dgm:t>
    </dgm:pt>
    <dgm:pt modelId="{45BE5800-E0B3-4162-BBD3-8AD55ABC0ADF}" type="pres">
      <dgm:prSet presAssocID="{F62CF2BB-A131-4A46-A38D-4EE427A3C154}" presName="Name21" presStyleCnt="0"/>
      <dgm:spPr/>
    </dgm:pt>
    <dgm:pt modelId="{1CC7C8D6-8083-4C5B-8849-4524C3E7309C}" type="pres">
      <dgm:prSet presAssocID="{F62CF2BB-A131-4A46-A38D-4EE427A3C154}" presName="level2Shape" presStyleLbl="node2" presStyleIdx="0" presStyleCnt="3"/>
      <dgm:spPr/>
      <dgm:t>
        <a:bodyPr/>
        <a:lstStyle/>
        <a:p>
          <a:endParaRPr lang="en-GB"/>
        </a:p>
      </dgm:t>
    </dgm:pt>
    <dgm:pt modelId="{2CE72C24-2240-46E7-B517-F46BDED6E586}" type="pres">
      <dgm:prSet presAssocID="{F62CF2BB-A131-4A46-A38D-4EE427A3C154}" presName="hierChild3" presStyleCnt="0"/>
      <dgm:spPr/>
    </dgm:pt>
    <dgm:pt modelId="{848E9E0F-C9B3-4EED-8F8C-99C51DB9EA4E}" type="pres">
      <dgm:prSet presAssocID="{311A8585-A2AB-4AC2-8487-1A4864E3A5CA}" presName="Name19" presStyleLbl="parChTrans1D2" presStyleIdx="1" presStyleCnt="3"/>
      <dgm:spPr/>
      <dgm:t>
        <a:bodyPr/>
        <a:lstStyle/>
        <a:p>
          <a:endParaRPr lang="en-GB"/>
        </a:p>
      </dgm:t>
    </dgm:pt>
    <dgm:pt modelId="{E4FF675F-3802-493F-B028-623C11D0EC05}" type="pres">
      <dgm:prSet presAssocID="{557CE354-969C-498D-86A0-8683AADBA258}" presName="Name21" presStyleCnt="0"/>
      <dgm:spPr/>
    </dgm:pt>
    <dgm:pt modelId="{EDA5A753-27DD-421F-BC45-07333D70FAE9}" type="pres">
      <dgm:prSet presAssocID="{557CE354-969C-498D-86A0-8683AADBA258}" presName="level2Shape" presStyleLbl="node2" presStyleIdx="1" presStyleCnt="3"/>
      <dgm:spPr/>
      <dgm:t>
        <a:bodyPr/>
        <a:lstStyle/>
        <a:p>
          <a:endParaRPr lang="en-GB"/>
        </a:p>
      </dgm:t>
    </dgm:pt>
    <dgm:pt modelId="{C0D2D671-91CA-4B17-B99F-6540DB2FDF83}" type="pres">
      <dgm:prSet presAssocID="{557CE354-969C-498D-86A0-8683AADBA258}" presName="hierChild3" presStyleCnt="0"/>
      <dgm:spPr/>
    </dgm:pt>
    <dgm:pt modelId="{380322F4-57BE-4816-807F-E12D5241257A}" type="pres">
      <dgm:prSet presAssocID="{12AC806E-ED55-4D77-8EDB-566FC2DFCB98}" presName="Name19" presStyleLbl="parChTrans1D3" presStyleIdx="0" presStyleCnt="4"/>
      <dgm:spPr/>
      <dgm:t>
        <a:bodyPr/>
        <a:lstStyle/>
        <a:p>
          <a:endParaRPr lang="en-GB"/>
        </a:p>
      </dgm:t>
    </dgm:pt>
    <dgm:pt modelId="{5419D13B-D457-49C3-9097-4B5C614644EF}" type="pres">
      <dgm:prSet presAssocID="{745F9827-BD5B-4BFD-B04A-2B09C1201DCF}" presName="Name21" presStyleCnt="0"/>
      <dgm:spPr/>
    </dgm:pt>
    <dgm:pt modelId="{31BB0742-3710-46C3-9530-D11D16964A7B}" type="pres">
      <dgm:prSet presAssocID="{745F9827-BD5B-4BFD-B04A-2B09C1201DCF}" presName="level2Shape" presStyleLbl="node3" presStyleIdx="0" presStyleCnt="4"/>
      <dgm:spPr/>
      <dgm:t>
        <a:bodyPr/>
        <a:lstStyle/>
        <a:p>
          <a:endParaRPr lang="en-GB"/>
        </a:p>
      </dgm:t>
    </dgm:pt>
    <dgm:pt modelId="{BC892C50-D5AC-408A-8B04-DB81A7716D81}" type="pres">
      <dgm:prSet presAssocID="{745F9827-BD5B-4BFD-B04A-2B09C1201DCF}" presName="hierChild3" presStyleCnt="0"/>
      <dgm:spPr/>
    </dgm:pt>
    <dgm:pt modelId="{A0540E16-FED4-421A-B323-308DA2729327}" type="pres">
      <dgm:prSet presAssocID="{31FCE2A7-13E8-457A-8A11-F26C808B746B}" presName="Name19" presStyleLbl="parChTrans1D4" presStyleIdx="0" presStyleCnt="5"/>
      <dgm:spPr/>
    </dgm:pt>
    <dgm:pt modelId="{B5FB8191-9167-4A6F-9285-40ECDB5FB6CA}" type="pres">
      <dgm:prSet presAssocID="{4598A3B3-3901-4828-9374-036AFA1FEE7F}" presName="Name21" presStyleCnt="0"/>
      <dgm:spPr/>
    </dgm:pt>
    <dgm:pt modelId="{22B14F6D-8617-49B8-8BA6-479706863532}" type="pres">
      <dgm:prSet presAssocID="{4598A3B3-3901-4828-9374-036AFA1FEE7F}" presName="level2Shape" presStyleLbl="node4" presStyleIdx="0" presStyleCnt="5"/>
      <dgm:spPr/>
      <dgm:t>
        <a:bodyPr/>
        <a:lstStyle/>
        <a:p>
          <a:endParaRPr lang="en-GB"/>
        </a:p>
      </dgm:t>
    </dgm:pt>
    <dgm:pt modelId="{735040D2-52E9-4D4B-8A61-3784299714D7}" type="pres">
      <dgm:prSet presAssocID="{4598A3B3-3901-4828-9374-036AFA1FEE7F}" presName="hierChild3" presStyleCnt="0"/>
      <dgm:spPr/>
    </dgm:pt>
    <dgm:pt modelId="{E043E564-3957-43F0-B8C0-6B1B470DD2B9}" type="pres">
      <dgm:prSet presAssocID="{13880C4C-DC77-42DB-B27A-8CA0EBECDB36}" presName="Name19" presStyleLbl="parChTrans1D3" presStyleIdx="1" presStyleCnt="4"/>
      <dgm:spPr/>
      <dgm:t>
        <a:bodyPr/>
        <a:lstStyle/>
        <a:p>
          <a:endParaRPr lang="en-GB"/>
        </a:p>
      </dgm:t>
    </dgm:pt>
    <dgm:pt modelId="{9FD7B1B6-E391-4086-AC48-E9CECD1AEA1F}" type="pres">
      <dgm:prSet presAssocID="{BAD0FAE7-F439-48FE-8D56-48A564937B10}" presName="Name21" presStyleCnt="0"/>
      <dgm:spPr/>
    </dgm:pt>
    <dgm:pt modelId="{862827D9-C3DD-4DE0-A79A-E8B96C207F19}" type="pres">
      <dgm:prSet presAssocID="{BAD0FAE7-F439-48FE-8D56-48A564937B10}" presName="level2Shape" presStyleLbl="node3" presStyleIdx="1" presStyleCnt="4"/>
      <dgm:spPr/>
      <dgm:t>
        <a:bodyPr/>
        <a:lstStyle/>
        <a:p>
          <a:endParaRPr lang="en-GB"/>
        </a:p>
      </dgm:t>
    </dgm:pt>
    <dgm:pt modelId="{EF482B81-4862-415B-91AA-9DCF00C924D6}" type="pres">
      <dgm:prSet presAssocID="{BAD0FAE7-F439-48FE-8D56-48A564937B10}" presName="hierChild3" presStyleCnt="0"/>
      <dgm:spPr/>
    </dgm:pt>
    <dgm:pt modelId="{1ECA76A4-3769-45B6-9FC9-2F65D7A33A80}" type="pres">
      <dgm:prSet presAssocID="{2E378717-0A05-4F46-B6C9-734786EC54B4}" presName="Name19" presStyleLbl="parChTrans1D4" presStyleIdx="1" presStyleCnt="5"/>
      <dgm:spPr/>
    </dgm:pt>
    <dgm:pt modelId="{50F1EFEC-9C1A-4741-8905-491BEA4C6378}" type="pres">
      <dgm:prSet presAssocID="{58B5E815-58A2-434E-981F-5BD8E0B73075}" presName="Name21" presStyleCnt="0"/>
      <dgm:spPr/>
    </dgm:pt>
    <dgm:pt modelId="{F0490445-FAA9-4DAE-9916-17C19E5B6967}" type="pres">
      <dgm:prSet presAssocID="{58B5E815-58A2-434E-981F-5BD8E0B73075}" presName="level2Shape" presStyleLbl="node4" presStyleIdx="1" presStyleCnt="5"/>
      <dgm:spPr/>
      <dgm:t>
        <a:bodyPr/>
        <a:lstStyle/>
        <a:p>
          <a:endParaRPr lang="en-GB"/>
        </a:p>
      </dgm:t>
    </dgm:pt>
    <dgm:pt modelId="{8F6C218C-BEA0-41D4-9018-A814E2FE0C18}" type="pres">
      <dgm:prSet presAssocID="{58B5E815-58A2-434E-981F-5BD8E0B73075}" presName="hierChild3" presStyleCnt="0"/>
      <dgm:spPr/>
    </dgm:pt>
    <dgm:pt modelId="{1C2DEEE1-D32B-4856-AABA-718129D8D787}" type="pres">
      <dgm:prSet presAssocID="{DC2DF1FD-2AC3-44F7-926C-E0DE510EDE67}" presName="Name19" presStyleLbl="parChTrans1D4" presStyleIdx="2" presStyleCnt="5"/>
      <dgm:spPr/>
    </dgm:pt>
    <dgm:pt modelId="{39C6A64C-2835-41AF-A62C-09420C3930D3}" type="pres">
      <dgm:prSet presAssocID="{34BCF48E-3B12-4B53-B38E-7546C8C0223D}" presName="Name21" presStyleCnt="0"/>
      <dgm:spPr/>
    </dgm:pt>
    <dgm:pt modelId="{10418786-886F-4630-B966-1315BFC79BBB}" type="pres">
      <dgm:prSet presAssocID="{34BCF48E-3B12-4B53-B38E-7546C8C0223D}" presName="level2Shape" presStyleLbl="node4" presStyleIdx="2" presStyleCnt="5"/>
      <dgm:spPr/>
      <dgm:t>
        <a:bodyPr/>
        <a:lstStyle/>
        <a:p>
          <a:endParaRPr lang="en-GB"/>
        </a:p>
      </dgm:t>
    </dgm:pt>
    <dgm:pt modelId="{DC93BBB2-0882-4C29-84DB-F18888F85BC8}" type="pres">
      <dgm:prSet presAssocID="{34BCF48E-3B12-4B53-B38E-7546C8C0223D}" presName="hierChild3" presStyleCnt="0"/>
      <dgm:spPr/>
    </dgm:pt>
    <dgm:pt modelId="{8E1D26FB-7490-4FFB-82E0-8D459EF000E7}" type="pres">
      <dgm:prSet presAssocID="{E13EDCAE-7844-4C91-834F-5EF39C91BEF4}" presName="Name19" presStyleLbl="parChTrans1D3" presStyleIdx="2" presStyleCnt="4"/>
      <dgm:spPr/>
      <dgm:t>
        <a:bodyPr/>
        <a:lstStyle/>
        <a:p>
          <a:endParaRPr lang="en-GB"/>
        </a:p>
      </dgm:t>
    </dgm:pt>
    <dgm:pt modelId="{D4989191-71F2-4DDA-A443-DB8AD4D8CDFF}" type="pres">
      <dgm:prSet presAssocID="{093D0514-1200-4972-92AD-ED9D808E7E75}" presName="Name21" presStyleCnt="0"/>
      <dgm:spPr/>
    </dgm:pt>
    <dgm:pt modelId="{4BC1EC1C-38D6-4990-8725-473097D854BE}" type="pres">
      <dgm:prSet presAssocID="{093D0514-1200-4972-92AD-ED9D808E7E75}" presName="level2Shape" presStyleLbl="node3" presStyleIdx="2" presStyleCnt="4"/>
      <dgm:spPr/>
      <dgm:t>
        <a:bodyPr/>
        <a:lstStyle/>
        <a:p>
          <a:endParaRPr lang="en-GB"/>
        </a:p>
      </dgm:t>
    </dgm:pt>
    <dgm:pt modelId="{E7FB3B81-1F69-4FFA-A999-2E9E9F5AA013}" type="pres">
      <dgm:prSet presAssocID="{093D0514-1200-4972-92AD-ED9D808E7E75}" presName="hierChild3" presStyleCnt="0"/>
      <dgm:spPr/>
    </dgm:pt>
    <dgm:pt modelId="{A52E0677-47C3-4776-86B1-E6F71D5C147C}" type="pres">
      <dgm:prSet presAssocID="{9F91FADF-8E86-4923-B0C7-983D9AE7A413}" presName="Name19" presStyleLbl="parChTrans1D4" presStyleIdx="3" presStyleCnt="5"/>
      <dgm:spPr/>
    </dgm:pt>
    <dgm:pt modelId="{BBB23FDE-D647-490C-BA69-C32330F85387}" type="pres">
      <dgm:prSet presAssocID="{2B26E254-DF5B-4ED8-B7DB-75D0F0C67EC1}" presName="Name21" presStyleCnt="0"/>
      <dgm:spPr/>
    </dgm:pt>
    <dgm:pt modelId="{4446C758-CC3B-4302-BC01-1EC2E79C9AA4}" type="pres">
      <dgm:prSet presAssocID="{2B26E254-DF5B-4ED8-B7DB-75D0F0C67EC1}" presName="level2Shape" presStyleLbl="node4" presStyleIdx="3" presStyleCnt="5"/>
      <dgm:spPr/>
      <dgm:t>
        <a:bodyPr/>
        <a:lstStyle/>
        <a:p>
          <a:endParaRPr lang="en-GB"/>
        </a:p>
      </dgm:t>
    </dgm:pt>
    <dgm:pt modelId="{0F8CD321-BBA6-4A1F-BE0D-339514040834}" type="pres">
      <dgm:prSet presAssocID="{2B26E254-DF5B-4ED8-B7DB-75D0F0C67EC1}" presName="hierChild3" presStyleCnt="0"/>
      <dgm:spPr/>
    </dgm:pt>
    <dgm:pt modelId="{900C827D-97B2-40C5-BE74-A11E49A0FA96}" type="pres">
      <dgm:prSet presAssocID="{6D8E3FD4-DEC3-479C-BC4D-F75A4CCCCA93}" presName="Name19" presStyleLbl="parChTrans1D4" presStyleIdx="4" presStyleCnt="5"/>
      <dgm:spPr/>
    </dgm:pt>
    <dgm:pt modelId="{CC27ECBD-F9A5-4A40-9AC2-9E97B1B0C3D5}" type="pres">
      <dgm:prSet presAssocID="{0B1749E4-5E44-4DA7-A7B5-0B575B536B08}" presName="Name21" presStyleCnt="0"/>
      <dgm:spPr/>
    </dgm:pt>
    <dgm:pt modelId="{2F63C9E1-2FC6-4CAE-8D3A-406D37CF7DCE}" type="pres">
      <dgm:prSet presAssocID="{0B1749E4-5E44-4DA7-A7B5-0B575B536B08}" presName="level2Shape" presStyleLbl="node4" presStyleIdx="4" presStyleCnt="5"/>
      <dgm:spPr/>
      <dgm:t>
        <a:bodyPr/>
        <a:lstStyle/>
        <a:p>
          <a:endParaRPr lang="en-GB"/>
        </a:p>
      </dgm:t>
    </dgm:pt>
    <dgm:pt modelId="{4345DE52-864F-4BDC-8013-F261C68EDAA8}" type="pres">
      <dgm:prSet presAssocID="{0B1749E4-5E44-4DA7-A7B5-0B575B536B08}" presName="hierChild3" presStyleCnt="0"/>
      <dgm:spPr/>
    </dgm:pt>
    <dgm:pt modelId="{B08380C2-C12B-4754-BF0F-EE80883083F3}" type="pres">
      <dgm:prSet presAssocID="{781E86D2-5164-4083-8EFE-D72117B0EBBF}" presName="Name19" presStyleLbl="parChTrans1D3" presStyleIdx="3" presStyleCnt="4"/>
      <dgm:spPr/>
    </dgm:pt>
    <dgm:pt modelId="{B43A9A18-C4A2-46FD-B8B2-FFD5C209EA74}" type="pres">
      <dgm:prSet presAssocID="{575264D4-1B3A-4778-9E5C-192E94D3850A}" presName="Name21" presStyleCnt="0"/>
      <dgm:spPr/>
    </dgm:pt>
    <dgm:pt modelId="{5C35A32B-B539-4E26-864C-55A9E3E17CE1}" type="pres">
      <dgm:prSet presAssocID="{575264D4-1B3A-4778-9E5C-192E94D3850A}" presName="level2Shape" presStyleLbl="node3" presStyleIdx="3" presStyleCnt="4"/>
      <dgm:spPr/>
      <dgm:t>
        <a:bodyPr/>
        <a:lstStyle/>
        <a:p>
          <a:endParaRPr lang="en-GB"/>
        </a:p>
      </dgm:t>
    </dgm:pt>
    <dgm:pt modelId="{8822A261-7160-4126-86A3-43EE91CC68CA}" type="pres">
      <dgm:prSet presAssocID="{575264D4-1B3A-4778-9E5C-192E94D3850A}" presName="hierChild3" presStyleCnt="0"/>
      <dgm:spPr/>
    </dgm:pt>
    <dgm:pt modelId="{785E11EE-5A08-41F1-BB0F-024A0F91D569}" type="pres">
      <dgm:prSet presAssocID="{1D931AE9-B218-413B-9CE4-4FEFF5FCD25E}" presName="Name19" presStyleLbl="parChTrans1D2" presStyleIdx="2" presStyleCnt="3"/>
      <dgm:spPr/>
      <dgm:t>
        <a:bodyPr/>
        <a:lstStyle/>
        <a:p>
          <a:endParaRPr lang="en-GB"/>
        </a:p>
      </dgm:t>
    </dgm:pt>
    <dgm:pt modelId="{B479CA27-A218-4C40-8912-6464AACF6AE9}" type="pres">
      <dgm:prSet presAssocID="{B6FE41D9-2071-4A18-B0AA-BB6277BDD8DC}" presName="Name21" presStyleCnt="0"/>
      <dgm:spPr/>
    </dgm:pt>
    <dgm:pt modelId="{58ED0F4A-ACB6-4D52-B857-1E2275A94F7D}" type="pres">
      <dgm:prSet presAssocID="{B6FE41D9-2071-4A18-B0AA-BB6277BDD8DC}" presName="level2Shape" presStyleLbl="node2" presStyleIdx="2" presStyleCnt="3"/>
      <dgm:spPr/>
      <dgm:t>
        <a:bodyPr/>
        <a:lstStyle/>
        <a:p>
          <a:endParaRPr lang="en-GB"/>
        </a:p>
      </dgm:t>
    </dgm:pt>
    <dgm:pt modelId="{23541813-CF2D-4E5A-B3CF-3D2CD02AB065}" type="pres">
      <dgm:prSet presAssocID="{B6FE41D9-2071-4A18-B0AA-BB6277BDD8DC}" presName="hierChild3" presStyleCnt="0"/>
      <dgm:spPr/>
    </dgm:pt>
    <dgm:pt modelId="{F65C0906-FE99-40D9-89C5-1F44C517E50C}" type="pres">
      <dgm:prSet presAssocID="{27E2980F-552B-4A1A-B9B6-FA6C23A3AF4C}" presName="bgShapesFlow" presStyleCnt="0"/>
      <dgm:spPr/>
    </dgm:pt>
  </dgm:ptLst>
  <dgm:cxnLst>
    <dgm:cxn modelId="{FDC142CE-AE25-4E86-806E-90E2C27FEEF2}" type="presOf" srcId="{F62CF2BB-A131-4A46-A38D-4EE427A3C154}" destId="{1CC7C8D6-8083-4C5B-8849-4524C3E7309C}" srcOrd="0" destOrd="0" presId="urn:microsoft.com/office/officeart/2005/8/layout/hierarchy6"/>
    <dgm:cxn modelId="{31DA8A1C-49B4-4C7F-93D2-F2325B2C481A}" type="presOf" srcId="{2B26E254-DF5B-4ED8-B7DB-75D0F0C67EC1}" destId="{4446C758-CC3B-4302-BC01-1EC2E79C9AA4}" srcOrd="0" destOrd="0" presId="urn:microsoft.com/office/officeart/2005/8/layout/hierarchy6"/>
    <dgm:cxn modelId="{4D0285FE-809C-437E-85A2-C2AE98F7B5F4}" type="presOf" srcId="{13880C4C-DC77-42DB-B27A-8CA0EBECDB36}" destId="{E043E564-3957-43F0-B8C0-6B1B470DD2B9}" srcOrd="0" destOrd="0" presId="urn:microsoft.com/office/officeart/2005/8/layout/hierarchy6"/>
    <dgm:cxn modelId="{05E065AA-572A-4057-846D-45A05B2A054A}" type="presOf" srcId="{58B5E815-58A2-434E-981F-5BD8E0B73075}" destId="{F0490445-FAA9-4DAE-9916-17C19E5B6967}" srcOrd="0" destOrd="0" presId="urn:microsoft.com/office/officeart/2005/8/layout/hierarchy6"/>
    <dgm:cxn modelId="{E3A988DC-9FC7-42E8-9DC6-814C660B430F}" type="presOf" srcId="{2E378717-0A05-4F46-B6C9-734786EC54B4}" destId="{1ECA76A4-3769-45B6-9FC9-2F65D7A33A80}" srcOrd="0" destOrd="0" presId="urn:microsoft.com/office/officeart/2005/8/layout/hierarchy6"/>
    <dgm:cxn modelId="{30B8B57A-51DC-48BE-B706-6038CE1E227F}" type="presOf" srcId="{31FCE2A7-13E8-457A-8A11-F26C808B746B}" destId="{A0540E16-FED4-421A-B323-308DA2729327}" srcOrd="0" destOrd="0" presId="urn:microsoft.com/office/officeart/2005/8/layout/hierarchy6"/>
    <dgm:cxn modelId="{D4FBDA79-D877-4442-960F-C53488554553}" srcId="{557CE354-969C-498D-86A0-8683AADBA258}" destId="{BAD0FAE7-F439-48FE-8D56-48A564937B10}" srcOrd="1" destOrd="0" parTransId="{13880C4C-DC77-42DB-B27A-8CA0EBECDB36}" sibTransId="{BD5758B2-8261-490C-8137-109917B3C8FD}"/>
    <dgm:cxn modelId="{B1501E9F-90E8-4A88-96BD-2F2B6BC5B38C}" type="presOf" srcId="{557CE354-969C-498D-86A0-8683AADBA258}" destId="{EDA5A753-27DD-421F-BC45-07333D70FAE9}" srcOrd="0" destOrd="0" presId="urn:microsoft.com/office/officeart/2005/8/layout/hierarchy6"/>
    <dgm:cxn modelId="{B03CC348-EC7F-480C-AF1D-D14612DA3BC6}" type="presOf" srcId="{34BCF48E-3B12-4B53-B38E-7546C8C0223D}" destId="{10418786-886F-4630-B966-1315BFC79BBB}" srcOrd="0" destOrd="0" presId="urn:microsoft.com/office/officeart/2005/8/layout/hierarchy6"/>
    <dgm:cxn modelId="{09B0C4ED-52CE-4EC5-806D-0105B90AAD44}" type="presOf" srcId="{B6FE41D9-2071-4A18-B0AA-BB6277BDD8DC}" destId="{58ED0F4A-ACB6-4D52-B857-1E2275A94F7D}" srcOrd="0" destOrd="0" presId="urn:microsoft.com/office/officeart/2005/8/layout/hierarchy6"/>
    <dgm:cxn modelId="{239D0E62-EA42-4524-ACE5-6959D4B20288}" type="presOf" srcId="{9F91FADF-8E86-4923-B0C7-983D9AE7A413}" destId="{A52E0677-47C3-4776-86B1-E6F71D5C147C}" srcOrd="0" destOrd="0" presId="urn:microsoft.com/office/officeart/2005/8/layout/hierarchy6"/>
    <dgm:cxn modelId="{5B86F404-C8F2-4BCB-9763-52B9AEF67454}" srcId="{093D0514-1200-4972-92AD-ED9D808E7E75}" destId="{0B1749E4-5E44-4DA7-A7B5-0B575B536B08}" srcOrd="1" destOrd="0" parTransId="{6D8E3FD4-DEC3-479C-BC4D-F75A4CCCCA93}" sibTransId="{BD0F13D4-5BA4-40D7-94C9-398D68F2BEE5}"/>
    <dgm:cxn modelId="{4137B66A-B6CE-422D-938B-67947B67389B}" type="presOf" srcId="{6D8E3FD4-DEC3-479C-BC4D-F75A4CCCCA93}" destId="{900C827D-97B2-40C5-BE74-A11E49A0FA96}" srcOrd="0" destOrd="0" presId="urn:microsoft.com/office/officeart/2005/8/layout/hierarchy6"/>
    <dgm:cxn modelId="{52F784F1-A540-4C5D-A897-706ACFFCB303}" type="presOf" srcId="{1D931AE9-B218-413B-9CE4-4FEFF5FCD25E}" destId="{785E11EE-5A08-41F1-BB0F-024A0F91D569}" srcOrd="0" destOrd="0" presId="urn:microsoft.com/office/officeart/2005/8/layout/hierarchy6"/>
    <dgm:cxn modelId="{7CB68085-D390-449B-B532-71158FCDD439}" type="presOf" srcId="{745F9827-BD5B-4BFD-B04A-2B09C1201DCF}" destId="{31BB0742-3710-46C3-9530-D11D16964A7B}" srcOrd="0" destOrd="0" presId="urn:microsoft.com/office/officeart/2005/8/layout/hierarchy6"/>
    <dgm:cxn modelId="{B60FA27A-A115-4A3D-BA97-19C289EFF433}" srcId="{557CE354-969C-498D-86A0-8683AADBA258}" destId="{093D0514-1200-4972-92AD-ED9D808E7E75}" srcOrd="2" destOrd="0" parTransId="{E13EDCAE-7844-4C91-834F-5EF39C91BEF4}" sibTransId="{C3F58771-7FA7-44C8-A905-6D7592C26AB1}"/>
    <dgm:cxn modelId="{CED82561-95E7-4BF0-89CB-B44C03DD61A9}" type="presOf" srcId="{27782684-790B-4760-9B0A-9D107594E2AC}" destId="{EB556181-2A91-461C-9FE9-2023DFCFF01D}" srcOrd="0" destOrd="0" presId="urn:microsoft.com/office/officeart/2005/8/layout/hierarchy6"/>
    <dgm:cxn modelId="{CB803872-A070-46F1-950D-5CB480DD35A6}" srcId="{745F9827-BD5B-4BFD-B04A-2B09C1201DCF}" destId="{4598A3B3-3901-4828-9374-036AFA1FEE7F}" srcOrd="0" destOrd="0" parTransId="{31FCE2A7-13E8-457A-8A11-F26C808B746B}" sibTransId="{0A640B1D-9034-4A79-9A67-75B3977B0C11}"/>
    <dgm:cxn modelId="{20EC5D55-B319-48DB-9A05-04C49DA6B110}" type="presOf" srcId="{311A8585-A2AB-4AC2-8487-1A4864E3A5CA}" destId="{848E9E0F-C9B3-4EED-8F8C-99C51DB9EA4E}" srcOrd="0" destOrd="0" presId="urn:microsoft.com/office/officeart/2005/8/layout/hierarchy6"/>
    <dgm:cxn modelId="{DEA1E4A9-08E9-420C-A465-02DDD1B26F96}" srcId="{27782684-790B-4760-9B0A-9D107594E2AC}" destId="{557CE354-969C-498D-86A0-8683AADBA258}" srcOrd="1" destOrd="0" parTransId="{311A8585-A2AB-4AC2-8487-1A4864E3A5CA}" sibTransId="{643AD364-E195-49CC-BA95-15EB1B2F665A}"/>
    <dgm:cxn modelId="{CD8F8F16-0ACA-4406-AACB-86BA0A8754DE}" type="presOf" srcId="{12AC806E-ED55-4D77-8EDB-566FC2DFCB98}" destId="{380322F4-57BE-4816-807F-E12D5241257A}" srcOrd="0" destOrd="0" presId="urn:microsoft.com/office/officeart/2005/8/layout/hierarchy6"/>
    <dgm:cxn modelId="{1A908F4B-A9CF-4DEC-AF41-95483EDF9C4C}" type="presOf" srcId="{9CAFCFD9-41DC-4BCA-A2DB-4FE12B7EB1C1}" destId="{A1CEFBCF-63D4-4002-BA6C-5041D5A27720}" srcOrd="0" destOrd="0" presId="urn:microsoft.com/office/officeart/2005/8/layout/hierarchy6"/>
    <dgm:cxn modelId="{6F8DAD8B-8982-43DF-BD05-6B38F6234CCB}" type="presOf" srcId="{781E86D2-5164-4083-8EFE-D72117B0EBBF}" destId="{B08380C2-C12B-4754-BF0F-EE80883083F3}" srcOrd="0" destOrd="0" presId="urn:microsoft.com/office/officeart/2005/8/layout/hierarchy6"/>
    <dgm:cxn modelId="{40990A9A-FF86-478C-A4CC-2D145F3BF420}" type="presOf" srcId="{E13EDCAE-7844-4C91-834F-5EF39C91BEF4}" destId="{8E1D26FB-7490-4FFB-82E0-8D459EF000E7}" srcOrd="0" destOrd="0" presId="urn:microsoft.com/office/officeart/2005/8/layout/hierarchy6"/>
    <dgm:cxn modelId="{3EB07BB7-1FBB-4E30-997A-47ED4DEFBC7C}" srcId="{27E2980F-552B-4A1A-B9B6-FA6C23A3AF4C}" destId="{27782684-790B-4760-9B0A-9D107594E2AC}" srcOrd="0" destOrd="0" parTransId="{FEC727C1-9ACB-4E82-A3DB-82A69E0A01EF}" sibTransId="{413E1536-1C2E-436D-9C02-5C85F1016F37}"/>
    <dgm:cxn modelId="{F87EF945-5661-4689-A913-9D82E7E2F591}" srcId="{BAD0FAE7-F439-48FE-8D56-48A564937B10}" destId="{34BCF48E-3B12-4B53-B38E-7546C8C0223D}" srcOrd="1" destOrd="0" parTransId="{DC2DF1FD-2AC3-44F7-926C-E0DE510EDE67}" sibTransId="{95DD8AE3-77A3-48FF-B615-842323F07751}"/>
    <dgm:cxn modelId="{8E0BEF82-25CA-4E76-8960-DBCD07382E8B}" type="presOf" srcId="{4598A3B3-3901-4828-9374-036AFA1FEE7F}" destId="{22B14F6D-8617-49B8-8BA6-479706863532}" srcOrd="0" destOrd="0" presId="urn:microsoft.com/office/officeart/2005/8/layout/hierarchy6"/>
    <dgm:cxn modelId="{03BBF1C2-126D-4CCB-A195-81E79D8BD740}" srcId="{557CE354-969C-498D-86A0-8683AADBA258}" destId="{575264D4-1B3A-4778-9E5C-192E94D3850A}" srcOrd="3" destOrd="0" parTransId="{781E86D2-5164-4083-8EFE-D72117B0EBBF}" sibTransId="{D7A3D46A-9C68-44FD-B574-8EACFF9D57DB}"/>
    <dgm:cxn modelId="{9F7022CE-89C1-46AB-A741-6E5B4E23906E}" srcId="{27782684-790B-4760-9B0A-9D107594E2AC}" destId="{B6FE41D9-2071-4A18-B0AA-BB6277BDD8DC}" srcOrd="2" destOrd="0" parTransId="{1D931AE9-B218-413B-9CE4-4FEFF5FCD25E}" sibTransId="{C064E780-1C17-4A71-B86F-1D74C2DFD8FB}"/>
    <dgm:cxn modelId="{9F080CFB-9176-4F0A-92A5-4B795262CBA9}" type="presOf" srcId="{DC2DF1FD-2AC3-44F7-926C-E0DE510EDE67}" destId="{1C2DEEE1-D32B-4856-AABA-718129D8D787}" srcOrd="0" destOrd="0" presId="urn:microsoft.com/office/officeart/2005/8/layout/hierarchy6"/>
    <dgm:cxn modelId="{8A9F98C2-E0E1-4ACF-A784-620FED42F280}" srcId="{27782684-790B-4760-9B0A-9D107594E2AC}" destId="{F62CF2BB-A131-4A46-A38D-4EE427A3C154}" srcOrd="0" destOrd="0" parTransId="{9CAFCFD9-41DC-4BCA-A2DB-4FE12B7EB1C1}" sibTransId="{93E429C4-5275-4A16-BC45-1CE0551C9DFF}"/>
    <dgm:cxn modelId="{4DB2F197-ABCF-4028-8039-D3DA3B416E7D}" type="presOf" srcId="{27E2980F-552B-4A1A-B9B6-FA6C23A3AF4C}" destId="{ED1A0A91-3915-412D-AA76-2610BDBCC4A9}" srcOrd="0" destOrd="0" presId="urn:microsoft.com/office/officeart/2005/8/layout/hierarchy6"/>
    <dgm:cxn modelId="{D87C6A19-3470-4C5B-9B39-781CF8901E95}" type="presOf" srcId="{BAD0FAE7-F439-48FE-8D56-48A564937B10}" destId="{862827D9-C3DD-4DE0-A79A-E8B96C207F19}" srcOrd="0" destOrd="0" presId="urn:microsoft.com/office/officeart/2005/8/layout/hierarchy6"/>
    <dgm:cxn modelId="{980C5D82-A956-4DE0-B1AA-2290C7F66FD7}" type="presOf" srcId="{575264D4-1B3A-4778-9E5C-192E94D3850A}" destId="{5C35A32B-B539-4E26-864C-55A9E3E17CE1}" srcOrd="0" destOrd="0" presId="urn:microsoft.com/office/officeart/2005/8/layout/hierarchy6"/>
    <dgm:cxn modelId="{BAC8C561-07DA-4A68-9D60-F2364B5A5E7C}" srcId="{093D0514-1200-4972-92AD-ED9D808E7E75}" destId="{2B26E254-DF5B-4ED8-B7DB-75D0F0C67EC1}" srcOrd="0" destOrd="0" parTransId="{9F91FADF-8E86-4923-B0C7-983D9AE7A413}" sibTransId="{4E0F85C8-9FED-49E9-B4CB-0C3C21F6FA9C}"/>
    <dgm:cxn modelId="{D13FFD3B-E2C5-4B46-ACA4-FD4118BCCCEA}" srcId="{557CE354-969C-498D-86A0-8683AADBA258}" destId="{745F9827-BD5B-4BFD-B04A-2B09C1201DCF}" srcOrd="0" destOrd="0" parTransId="{12AC806E-ED55-4D77-8EDB-566FC2DFCB98}" sibTransId="{023FE213-271C-47D8-8E16-60B9F075FF7E}"/>
    <dgm:cxn modelId="{53A85788-B69B-488C-8669-CD112C726E46}" srcId="{BAD0FAE7-F439-48FE-8D56-48A564937B10}" destId="{58B5E815-58A2-434E-981F-5BD8E0B73075}" srcOrd="0" destOrd="0" parTransId="{2E378717-0A05-4F46-B6C9-734786EC54B4}" sibTransId="{4AEFE9CA-35D0-48B7-91DC-547103D21C10}"/>
    <dgm:cxn modelId="{0C4CE8B8-1A2B-4FE0-91F4-A49C5D10F97C}" type="presOf" srcId="{0B1749E4-5E44-4DA7-A7B5-0B575B536B08}" destId="{2F63C9E1-2FC6-4CAE-8D3A-406D37CF7DCE}" srcOrd="0" destOrd="0" presId="urn:microsoft.com/office/officeart/2005/8/layout/hierarchy6"/>
    <dgm:cxn modelId="{3CFEE9BC-AABC-4CA0-B3CA-413025479138}" type="presOf" srcId="{093D0514-1200-4972-92AD-ED9D808E7E75}" destId="{4BC1EC1C-38D6-4990-8725-473097D854BE}" srcOrd="0" destOrd="0" presId="urn:microsoft.com/office/officeart/2005/8/layout/hierarchy6"/>
    <dgm:cxn modelId="{22731098-E2B3-4982-A485-0A793F000D67}" type="presParOf" srcId="{ED1A0A91-3915-412D-AA76-2610BDBCC4A9}" destId="{9919A597-6EB8-443B-9666-B773DA58BD40}" srcOrd="0" destOrd="0" presId="urn:microsoft.com/office/officeart/2005/8/layout/hierarchy6"/>
    <dgm:cxn modelId="{645E519D-E771-4043-B353-5027543E05FA}" type="presParOf" srcId="{9919A597-6EB8-443B-9666-B773DA58BD40}" destId="{87A97B68-CDA3-49B9-B5D1-BD3B9565FF9C}" srcOrd="0" destOrd="0" presId="urn:microsoft.com/office/officeart/2005/8/layout/hierarchy6"/>
    <dgm:cxn modelId="{D5406FB8-061B-44CB-907D-724534E8DF66}" type="presParOf" srcId="{87A97B68-CDA3-49B9-B5D1-BD3B9565FF9C}" destId="{A1F3A9A8-5A97-438B-8E24-D06BE2B80E73}" srcOrd="0" destOrd="0" presId="urn:microsoft.com/office/officeart/2005/8/layout/hierarchy6"/>
    <dgm:cxn modelId="{D1C572B8-B18D-4597-AA1D-79656A47DF96}" type="presParOf" srcId="{A1F3A9A8-5A97-438B-8E24-D06BE2B80E73}" destId="{EB556181-2A91-461C-9FE9-2023DFCFF01D}" srcOrd="0" destOrd="0" presId="urn:microsoft.com/office/officeart/2005/8/layout/hierarchy6"/>
    <dgm:cxn modelId="{F235C30D-9BAA-4CDE-B938-738D7A3A6977}" type="presParOf" srcId="{A1F3A9A8-5A97-438B-8E24-D06BE2B80E73}" destId="{5758F0C4-D11F-46E3-A44A-E8F8BBF704BF}" srcOrd="1" destOrd="0" presId="urn:microsoft.com/office/officeart/2005/8/layout/hierarchy6"/>
    <dgm:cxn modelId="{1E9E6190-B16B-4A1C-B922-4CD7A8F755FB}" type="presParOf" srcId="{5758F0C4-D11F-46E3-A44A-E8F8BBF704BF}" destId="{A1CEFBCF-63D4-4002-BA6C-5041D5A27720}" srcOrd="0" destOrd="0" presId="urn:microsoft.com/office/officeart/2005/8/layout/hierarchy6"/>
    <dgm:cxn modelId="{454A5C8E-2E11-4265-B3C3-61F1E52CBB14}" type="presParOf" srcId="{5758F0C4-D11F-46E3-A44A-E8F8BBF704BF}" destId="{45BE5800-E0B3-4162-BBD3-8AD55ABC0ADF}" srcOrd="1" destOrd="0" presId="urn:microsoft.com/office/officeart/2005/8/layout/hierarchy6"/>
    <dgm:cxn modelId="{13B5BB64-4665-4210-B30D-45E07B5DD71A}" type="presParOf" srcId="{45BE5800-E0B3-4162-BBD3-8AD55ABC0ADF}" destId="{1CC7C8D6-8083-4C5B-8849-4524C3E7309C}" srcOrd="0" destOrd="0" presId="urn:microsoft.com/office/officeart/2005/8/layout/hierarchy6"/>
    <dgm:cxn modelId="{1827B514-5D88-40D8-BD84-1CBC7CAC8B3D}" type="presParOf" srcId="{45BE5800-E0B3-4162-BBD3-8AD55ABC0ADF}" destId="{2CE72C24-2240-46E7-B517-F46BDED6E586}" srcOrd="1" destOrd="0" presId="urn:microsoft.com/office/officeart/2005/8/layout/hierarchy6"/>
    <dgm:cxn modelId="{5D9F2ED8-B854-4F6B-A7DD-49A821D79C21}" type="presParOf" srcId="{5758F0C4-D11F-46E3-A44A-E8F8BBF704BF}" destId="{848E9E0F-C9B3-4EED-8F8C-99C51DB9EA4E}" srcOrd="2" destOrd="0" presId="urn:microsoft.com/office/officeart/2005/8/layout/hierarchy6"/>
    <dgm:cxn modelId="{8BAAE237-5219-44E0-9E99-2F8D50B12628}" type="presParOf" srcId="{5758F0C4-D11F-46E3-A44A-E8F8BBF704BF}" destId="{E4FF675F-3802-493F-B028-623C11D0EC05}" srcOrd="3" destOrd="0" presId="urn:microsoft.com/office/officeart/2005/8/layout/hierarchy6"/>
    <dgm:cxn modelId="{C3215777-6EF5-490B-B0E6-F3A4D27C7F27}" type="presParOf" srcId="{E4FF675F-3802-493F-B028-623C11D0EC05}" destId="{EDA5A753-27DD-421F-BC45-07333D70FAE9}" srcOrd="0" destOrd="0" presId="urn:microsoft.com/office/officeart/2005/8/layout/hierarchy6"/>
    <dgm:cxn modelId="{1A7F21A2-1E11-4D87-9E1E-524994D52541}" type="presParOf" srcId="{E4FF675F-3802-493F-B028-623C11D0EC05}" destId="{C0D2D671-91CA-4B17-B99F-6540DB2FDF83}" srcOrd="1" destOrd="0" presId="urn:microsoft.com/office/officeart/2005/8/layout/hierarchy6"/>
    <dgm:cxn modelId="{A197A194-63D4-433A-8247-06E78F7C8741}" type="presParOf" srcId="{C0D2D671-91CA-4B17-B99F-6540DB2FDF83}" destId="{380322F4-57BE-4816-807F-E12D5241257A}" srcOrd="0" destOrd="0" presId="urn:microsoft.com/office/officeart/2005/8/layout/hierarchy6"/>
    <dgm:cxn modelId="{B4943D65-3A02-43AB-A4C9-647565F1BBC0}" type="presParOf" srcId="{C0D2D671-91CA-4B17-B99F-6540DB2FDF83}" destId="{5419D13B-D457-49C3-9097-4B5C614644EF}" srcOrd="1" destOrd="0" presId="urn:microsoft.com/office/officeart/2005/8/layout/hierarchy6"/>
    <dgm:cxn modelId="{B79D184A-FF1E-46E0-BCE0-400EF71C1A4C}" type="presParOf" srcId="{5419D13B-D457-49C3-9097-4B5C614644EF}" destId="{31BB0742-3710-46C3-9530-D11D16964A7B}" srcOrd="0" destOrd="0" presId="urn:microsoft.com/office/officeart/2005/8/layout/hierarchy6"/>
    <dgm:cxn modelId="{AD4349C2-5BBC-47F4-A481-648D6255962E}" type="presParOf" srcId="{5419D13B-D457-49C3-9097-4B5C614644EF}" destId="{BC892C50-D5AC-408A-8B04-DB81A7716D81}" srcOrd="1" destOrd="0" presId="urn:microsoft.com/office/officeart/2005/8/layout/hierarchy6"/>
    <dgm:cxn modelId="{BB291D68-1124-492D-A66E-E7BAAB6098DB}" type="presParOf" srcId="{BC892C50-D5AC-408A-8B04-DB81A7716D81}" destId="{A0540E16-FED4-421A-B323-308DA2729327}" srcOrd="0" destOrd="0" presId="urn:microsoft.com/office/officeart/2005/8/layout/hierarchy6"/>
    <dgm:cxn modelId="{4EF09C1B-6061-4F67-8569-0EAEFBCEB86D}" type="presParOf" srcId="{BC892C50-D5AC-408A-8B04-DB81A7716D81}" destId="{B5FB8191-9167-4A6F-9285-40ECDB5FB6CA}" srcOrd="1" destOrd="0" presId="urn:microsoft.com/office/officeart/2005/8/layout/hierarchy6"/>
    <dgm:cxn modelId="{C5502C1C-444D-4B1E-9771-BEE3BFCB5F7D}" type="presParOf" srcId="{B5FB8191-9167-4A6F-9285-40ECDB5FB6CA}" destId="{22B14F6D-8617-49B8-8BA6-479706863532}" srcOrd="0" destOrd="0" presId="urn:microsoft.com/office/officeart/2005/8/layout/hierarchy6"/>
    <dgm:cxn modelId="{DD02CD9C-AE01-4395-A6AD-892C3E57AED6}" type="presParOf" srcId="{B5FB8191-9167-4A6F-9285-40ECDB5FB6CA}" destId="{735040D2-52E9-4D4B-8A61-3784299714D7}" srcOrd="1" destOrd="0" presId="urn:microsoft.com/office/officeart/2005/8/layout/hierarchy6"/>
    <dgm:cxn modelId="{08F62352-5544-47C4-9EAE-78FFF761628C}" type="presParOf" srcId="{C0D2D671-91CA-4B17-B99F-6540DB2FDF83}" destId="{E043E564-3957-43F0-B8C0-6B1B470DD2B9}" srcOrd="2" destOrd="0" presId="urn:microsoft.com/office/officeart/2005/8/layout/hierarchy6"/>
    <dgm:cxn modelId="{26AA244C-956C-442D-9C0C-7602EE85757D}" type="presParOf" srcId="{C0D2D671-91CA-4B17-B99F-6540DB2FDF83}" destId="{9FD7B1B6-E391-4086-AC48-E9CECD1AEA1F}" srcOrd="3" destOrd="0" presId="urn:microsoft.com/office/officeart/2005/8/layout/hierarchy6"/>
    <dgm:cxn modelId="{CEB83186-39AD-401E-8498-D5CF4E4053A9}" type="presParOf" srcId="{9FD7B1B6-E391-4086-AC48-E9CECD1AEA1F}" destId="{862827D9-C3DD-4DE0-A79A-E8B96C207F19}" srcOrd="0" destOrd="0" presId="urn:microsoft.com/office/officeart/2005/8/layout/hierarchy6"/>
    <dgm:cxn modelId="{F87CF15D-9BB0-4EDC-821B-F498D84F10A3}" type="presParOf" srcId="{9FD7B1B6-E391-4086-AC48-E9CECD1AEA1F}" destId="{EF482B81-4862-415B-91AA-9DCF00C924D6}" srcOrd="1" destOrd="0" presId="urn:microsoft.com/office/officeart/2005/8/layout/hierarchy6"/>
    <dgm:cxn modelId="{99FF3999-B601-49A5-AF02-EDE434A040B6}" type="presParOf" srcId="{EF482B81-4862-415B-91AA-9DCF00C924D6}" destId="{1ECA76A4-3769-45B6-9FC9-2F65D7A33A80}" srcOrd="0" destOrd="0" presId="urn:microsoft.com/office/officeart/2005/8/layout/hierarchy6"/>
    <dgm:cxn modelId="{4938BA8D-18AD-40C9-AF8A-F3721E056E42}" type="presParOf" srcId="{EF482B81-4862-415B-91AA-9DCF00C924D6}" destId="{50F1EFEC-9C1A-4741-8905-491BEA4C6378}" srcOrd="1" destOrd="0" presId="urn:microsoft.com/office/officeart/2005/8/layout/hierarchy6"/>
    <dgm:cxn modelId="{054C6540-449F-488C-91B3-EE467D9BDA4E}" type="presParOf" srcId="{50F1EFEC-9C1A-4741-8905-491BEA4C6378}" destId="{F0490445-FAA9-4DAE-9916-17C19E5B6967}" srcOrd="0" destOrd="0" presId="urn:microsoft.com/office/officeart/2005/8/layout/hierarchy6"/>
    <dgm:cxn modelId="{4F88B2E9-4733-4782-BC9A-69F09AA3C22D}" type="presParOf" srcId="{50F1EFEC-9C1A-4741-8905-491BEA4C6378}" destId="{8F6C218C-BEA0-41D4-9018-A814E2FE0C18}" srcOrd="1" destOrd="0" presId="urn:microsoft.com/office/officeart/2005/8/layout/hierarchy6"/>
    <dgm:cxn modelId="{C7BE33EE-40F8-4DCF-9F79-B4011D5EA159}" type="presParOf" srcId="{EF482B81-4862-415B-91AA-9DCF00C924D6}" destId="{1C2DEEE1-D32B-4856-AABA-718129D8D787}" srcOrd="2" destOrd="0" presId="urn:microsoft.com/office/officeart/2005/8/layout/hierarchy6"/>
    <dgm:cxn modelId="{52665F7B-B223-4230-8078-7089A14FC149}" type="presParOf" srcId="{EF482B81-4862-415B-91AA-9DCF00C924D6}" destId="{39C6A64C-2835-41AF-A62C-09420C3930D3}" srcOrd="3" destOrd="0" presId="urn:microsoft.com/office/officeart/2005/8/layout/hierarchy6"/>
    <dgm:cxn modelId="{35D10E2C-B0A4-4517-8523-D31318B84D43}" type="presParOf" srcId="{39C6A64C-2835-41AF-A62C-09420C3930D3}" destId="{10418786-886F-4630-B966-1315BFC79BBB}" srcOrd="0" destOrd="0" presId="urn:microsoft.com/office/officeart/2005/8/layout/hierarchy6"/>
    <dgm:cxn modelId="{423586D7-015E-4A29-9F47-AB545B0EEB05}" type="presParOf" srcId="{39C6A64C-2835-41AF-A62C-09420C3930D3}" destId="{DC93BBB2-0882-4C29-84DB-F18888F85BC8}" srcOrd="1" destOrd="0" presId="urn:microsoft.com/office/officeart/2005/8/layout/hierarchy6"/>
    <dgm:cxn modelId="{9687169E-B7EF-4BA9-80C9-C3909A6445AF}" type="presParOf" srcId="{C0D2D671-91CA-4B17-B99F-6540DB2FDF83}" destId="{8E1D26FB-7490-4FFB-82E0-8D459EF000E7}" srcOrd="4" destOrd="0" presId="urn:microsoft.com/office/officeart/2005/8/layout/hierarchy6"/>
    <dgm:cxn modelId="{065ACDE7-867F-495D-8049-0BB0087DCFB7}" type="presParOf" srcId="{C0D2D671-91CA-4B17-B99F-6540DB2FDF83}" destId="{D4989191-71F2-4DDA-A443-DB8AD4D8CDFF}" srcOrd="5" destOrd="0" presId="urn:microsoft.com/office/officeart/2005/8/layout/hierarchy6"/>
    <dgm:cxn modelId="{8F45AD06-9093-4EA4-B55C-7BC1D1FBD0B7}" type="presParOf" srcId="{D4989191-71F2-4DDA-A443-DB8AD4D8CDFF}" destId="{4BC1EC1C-38D6-4990-8725-473097D854BE}" srcOrd="0" destOrd="0" presId="urn:microsoft.com/office/officeart/2005/8/layout/hierarchy6"/>
    <dgm:cxn modelId="{E9B2A5CF-8E94-49C1-8DA2-40BDC5B4DE35}" type="presParOf" srcId="{D4989191-71F2-4DDA-A443-DB8AD4D8CDFF}" destId="{E7FB3B81-1F69-4FFA-A999-2E9E9F5AA013}" srcOrd="1" destOrd="0" presId="urn:microsoft.com/office/officeart/2005/8/layout/hierarchy6"/>
    <dgm:cxn modelId="{52A01494-0124-4053-8C28-7D5109C06BE0}" type="presParOf" srcId="{E7FB3B81-1F69-4FFA-A999-2E9E9F5AA013}" destId="{A52E0677-47C3-4776-86B1-E6F71D5C147C}" srcOrd="0" destOrd="0" presId="urn:microsoft.com/office/officeart/2005/8/layout/hierarchy6"/>
    <dgm:cxn modelId="{3753327A-2C4C-4EA9-86C4-8AB018651D4C}" type="presParOf" srcId="{E7FB3B81-1F69-4FFA-A999-2E9E9F5AA013}" destId="{BBB23FDE-D647-490C-BA69-C32330F85387}" srcOrd="1" destOrd="0" presId="urn:microsoft.com/office/officeart/2005/8/layout/hierarchy6"/>
    <dgm:cxn modelId="{92B4AC88-B895-4D5E-91B9-495155D2893D}" type="presParOf" srcId="{BBB23FDE-D647-490C-BA69-C32330F85387}" destId="{4446C758-CC3B-4302-BC01-1EC2E79C9AA4}" srcOrd="0" destOrd="0" presId="urn:microsoft.com/office/officeart/2005/8/layout/hierarchy6"/>
    <dgm:cxn modelId="{A499E744-CF86-44AB-80AE-32C5543CA61C}" type="presParOf" srcId="{BBB23FDE-D647-490C-BA69-C32330F85387}" destId="{0F8CD321-BBA6-4A1F-BE0D-339514040834}" srcOrd="1" destOrd="0" presId="urn:microsoft.com/office/officeart/2005/8/layout/hierarchy6"/>
    <dgm:cxn modelId="{43DCF3F3-93DC-4D9B-B502-955C3ACA6A70}" type="presParOf" srcId="{E7FB3B81-1F69-4FFA-A999-2E9E9F5AA013}" destId="{900C827D-97B2-40C5-BE74-A11E49A0FA96}" srcOrd="2" destOrd="0" presId="urn:microsoft.com/office/officeart/2005/8/layout/hierarchy6"/>
    <dgm:cxn modelId="{C465FCA0-9FCF-43F6-90E9-40C936BA4184}" type="presParOf" srcId="{E7FB3B81-1F69-4FFA-A999-2E9E9F5AA013}" destId="{CC27ECBD-F9A5-4A40-9AC2-9E97B1B0C3D5}" srcOrd="3" destOrd="0" presId="urn:microsoft.com/office/officeart/2005/8/layout/hierarchy6"/>
    <dgm:cxn modelId="{3A6B4D58-9EB7-49A9-A974-91440EE77C57}" type="presParOf" srcId="{CC27ECBD-F9A5-4A40-9AC2-9E97B1B0C3D5}" destId="{2F63C9E1-2FC6-4CAE-8D3A-406D37CF7DCE}" srcOrd="0" destOrd="0" presId="urn:microsoft.com/office/officeart/2005/8/layout/hierarchy6"/>
    <dgm:cxn modelId="{A4FE706A-A099-4982-9A44-8175635F73D6}" type="presParOf" srcId="{CC27ECBD-F9A5-4A40-9AC2-9E97B1B0C3D5}" destId="{4345DE52-864F-4BDC-8013-F261C68EDAA8}" srcOrd="1" destOrd="0" presId="urn:microsoft.com/office/officeart/2005/8/layout/hierarchy6"/>
    <dgm:cxn modelId="{C84A752D-DA60-48D3-98D9-1CE6C77A3F59}" type="presParOf" srcId="{C0D2D671-91CA-4B17-B99F-6540DB2FDF83}" destId="{B08380C2-C12B-4754-BF0F-EE80883083F3}" srcOrd="6" destOrd="0" presId="urn:microsoft.com/office/officeart/2005/8/layout/hierarchy6"/>
    <dgm:cxn modelId="{4CA8307E-C9CE-4CEA-BB8C-125E847A966A}" type="presParOf" srcId="{C0D2D671-91CA-4B17-B99F-6540DB2FDF83}" destId="{B43A9A18-C4A2-46FD-B8B2-FFD5C209EA74}" srcOrd="7" destOrd="0" presId="urn:microsoft.com/office/officeart/2005/8/layout/hierarchy6"/>
    <dgm:cxn modelId="{C58522F6-A7AD-4392-99BB-9FD1E1EAB63F}" type="presParOf" srcId="{B43A9A18-C4A2-46FD-B8B2-FFD5C209EA74}" destId="{5C35A32B-B539-4E26-864C-55A9E3E17CE1}" srcOrd="0" destOrd="0" presId="urn:microsoft.com/office/officeart/2005/8/layout/hierarchy6"/>
    <dgm:cxn modelId="{8E5BFD5A-792C-412A-9E58-CBADD3C4342E}" type="presParOf" srcId="{B43A9A18-C4A2-46FD-B8B2-FFD5C209EA74}" destId="{8822A261-7160-4126-86A3-43EE91CC68CA}" srcOrd="1" destOrd="0" presId="urn:microsoft.com/office/officeart/2005/8/layout/hierarchy6"/>
    <dgm:cxn modelId="{C8520FE3-3C25-47FA-BE30-30ADFBBA67B6}" type="presParOf" srcId="{5758F0C4-D11F-46E3-A44A-E8F8BBF704BF}" destId="{785E11EE-5A08-41F1-BB0F-024A0F91D569}" srcOrd="4" destOrd="0" presId="urn:microsoft.com/office/officeart/2005/8/layout/hierarchy6"/>
    <dgm:cxn modelId="{ACE27CF3-7A12-4879-BCB0-70E3F1B41E92}" type="presParOf" srcId="{5758F0C4-D11F-46E3-A44A-E8F8BBF704BF}" destId="{B479CA27-A218-4C40-8912-6464AACF6AE9}" srcOrd="5" destOrd="0" presId="urn:microsoft.com/office/officeart/2005/8/layout/hierarchy6"/>
    <dgm:cxn modelId="{C823851C-5785-4703-948B-8C1B9F81F79D}" type="presParOf" srcId="{B479CA27-A218-4C40-8912-6464AACF6AE9}" destId="{58ED0F4A-ACB6-4D52-B857-1E2275A94F7D}" srcOrd="0" destOrd="0" presId="urn:microsoft.com/office/officeart/2005/8/layout/hierarchy6"/>
    <dgm:cxn modelId="{CA8C0CA9-2385-4EEC-8727-AAD80AB4381F}" type="presParOf" srcId="{B479CA27-A218-4C40-8912-6464AACF6AE9}" destId="{23541813-CF2D-4E5A-B3CF-3D2CD02AB065}" srcOrd="1" destOrd="0" presId="urn:microsoft.com/office/officeart/2005/8/layout/hierarchy6"/>
    <dgm:cxn modelId="{6B60BC3D-801E-41C1-BD67-2F191E150E75}" type="presParOf" srcId="{ED1A0A91-3915-412D-AA76-2610BDBCC4A9}" destId="{F65C0906-FE99-40D9-89C5-1F44C517E50C}"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556181-2A91-461C-9FE9-2023DFCFF01D}">
      <dsp:nvSpPr>
        <dsp:cNvPr id="0" name=""/>
        <dsp:cNvSpPr/>
      </dsp:nvSpPr>
      <dsp:spPr>
        <a:xfrm>
          <a:off x="3806693" y="10592"/>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GSICS Exec Panel</a:t>
          </a:r>
          <a:endParaRPr lang="en-GB" sz="1400" b="1" kern="1200" dirty="0"/>
        </a:p>
      </dsp:txBody>
      <dsp:txXfrm>
        <a:off x="3806693" y="10592"/>
        <a:ext cx="1298997" cy="865998"/>
      </dsp:txXfrm>
    </dsp:sp>
    <dsp:sp modelId="{A1CEFBCF-63D4-4002-BA6C-5041D5A27720}">
      <dsp:nvSpPr>
        <dsp:cNvPr id="0" name=""/>
        <dsp:cNvSpPr/>
      </dsp:nvSpPr>
      <dsp:spPr>
        <a:xfrm>
          <a:off x="2767495" y="876590"/>
          <a:ext cx="1688696" cy="346399"/>
        </a:xfrm>
        <a:custGeom>
          <a:avLst/>
          <a:gdLst/>
          <a:ahLst/>
          <a:cxnLst/>
          <a:rect l="0" t="0" r="0" b="0"/>
          <a:pathLst>
            <a:path>
              <a:moveTo>
                <a:pt x="1688696" y="0"/>
              </a:moveTo>
              <a:lnTo>
                <a:pt x="1688696" y="173199"/>
              </a:lnTo>
              <a:lnTo>
                <a:pt x="0" y="173199"/>
              </a:lnTo>
              <a:lnTo>
                <a:pt x="0" y="3463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C7C8D6-8083-4C5B-8849-4524C3E7309C}">
      <dsp:nvSpPr>
        <dsp:cNvPr id="0" name=""/>
        <dsp:cNvSpPr/>
      </dsp:nvSpPr>
      <dsp:spPr>
        <a:xfrm>
          <a:off x="2117996" y="1222989"/>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GSICS Coordination </a:t>
          </a:r>
          <a:r>
            <a:rPr lang="en-GB" sz="1400" b="1" kern="1200" dirty="0" err="1" smtClean="0"/>
            <a:t>Center</a:t>
          </a:r>
          <a:endParaRPr lang="en-GB" sz="1400" b="1" kern="1200" dirty="0"/>
        </a:p>
      </dsp:txBody>
      <dsp:txXfrm>
        <a:off x="2117996" y="1222989"/>
        <a:ext cx="1298997" cy="865998"/>
      </dsp:txXfrm>
    </dsp:sp>
    <dsp:sp modelId="{848E9E0F-C9B3-4EED-8F8C-99C51DB9EA4E}">
      <dsp:nvSpPr>
        <dsp:cNvPr id="0" name=""/>
        <dsp:cNvSpPr/>
      </dsp:nvSpPr>
      <dsp:spPr>
        <a:xfrm>
          <a:off x="4410472" y="876590"/>
          <a:ext cx="91440" cy="346399"/>
        </a:xfrm>
        <a:custGeom>
          <a:avLst/>
          <a:gdLst/>
          <a:ahLst/>
          <a:cxnLst/>
          <a:rect l="0" t="0" r="0" b="0"/>
          <a:pathLst>
            <a:path>
              <a:moveTo>
                <a:pt x="45720" y="0"/>
              </a:moveTo>
              <a:lnTo>
                <a:pt x="45720" y="3463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A5A753-27DD-421F-BC45-07333D70FAE9}">
      <dsp:nvSpPr>
        <dsp:cNvPr id="0" name=""/>
        <dsp:cNvSpPr/>
      </dsp:nvSpPr>
      <dsp:spPr>
        <a:xfrm>
          <a:off x="3806693" y="1222989"/>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GSICS Research Working Group</a:t>
          </a:r>
          <a:endParaRPr lang="en-GB" sz="1400" b="1" kern="1200" dirty="0"/>
        </a:p>
      </dsp:txBody>
      <dsp:txXfrm>
        <a:off x="3806693" y="1222989"/>
        <a:ext cx="1298997" cy="865998"/>
      </dsp:txXfrm>
    </dsp:sp>
    <dsp:sp modelId="{380322F4-57BE-4816-807F-E12D5241257A}">
      <dsp:nvSpPr>
        <dsp:cNvPr id="0" name=""/>
        <dsp:cNvSpPr/>
      </dsp:nvSpPr>
      <dsp:spPr>
        <a:xfrm>
          <a:off x="656624" y="2088987"/>
          <a:ext cx="3799567" cy="346399"/>
        </a:xfrm>
        <a:custGeom>
          <a:avLst/>
          <a:gdLst/>
          <a:ahLst/>
          <a:cxnLst/>
          <a:rect l="0" t="0" r="0" b="0"/>
          <a:pathLst>
            <a:path>
              <a:moveTo>
                <a:pt x="3799567" y="0"/>
              </a:moveTo>
              <a:lnTo>
                <a:pt x="3799567" y="173199"/>
              </a:lnTo>
              <a:lnTo>
                <a:pt x="0" y="173199"/>
              </a:lnTo>
              <a:lnTo>
                <a:pt x="0"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BB0742-3710-46C3-9530-D11D16964A7B}">
      <dsp:nvSpPr>
        <dsp:cNvPr id="0" name=""/>
        <dsp:cNvSpPr/>
      </dsp:nvSpPr>
      <dsp:spPr>
        <a:xfrm>
          <a:off x="7125" y="2435387"/>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VIS/NIR </a:t>
          </a:r>
          <a:br>
            <a:rPr lang="en-GB" sz="1400" kern="1200" dirty="0" smtClean="0"/>
          </a:br>
          <a:r>
            <a:rPr lang="en-GB" sz="1400" kern="1200" dirty="0" smtClean="0"/>
            <a:t>Sub-Group</a:t>
          </a:r>
          <a:endParaRPr lang="en-GB" sz="1400" kern="1200" dirty="0"/>
        </a:p>
      </dsp:txBody>
      <dsp:txXfrm>
        <a:off x="7125" y="2435387"/>
        <a:ext cx="1298997" cy="865998"/>
      </dsp:txXfrm>
    </dsp:sp>
    <dsp:sp modelId="{A0540E16-FED4-421A-B323-308DA2729327}">
      <dsp:nvSpPr>
        <dsp:cNvPr id="0" name=""/>
        <dsp:cNvSpPr/>
      </dsp:nvSpPr>
      <dsp:spPr>
        <a:xfrm>
          <a:off x="610904" y="3301385"/>
          <a:ext cx="91440" cy="346399"/>
        </a:xfrm>
        <a:custGeom>
          <a:avLst/>
          <a:gdLst/>
          <a:ahLst/>
          <a:cxnLst/>
          <a:rect l="0" t="0" r="0" b="0"/>
          <a:pathLst>
            <a:path>
              <a:moveTo>
                <a:pt x="45720" y="0"/>
              </a:moveTo>
              <a:lnTo>
                <a:pt x="45720"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B14F6D-8617-49B8-8BA6-479706863532}">
      <dsp:nvSpPr>
        <dsp:cNvPr id="0" name=""/>
        <dsp:cNvSpPr/>
      </dsp:nvSpPr>
      <dsp:spPr>
        <a:xfrm>
          <a:off x="7125" y="3647784"/>
          <a:ext cx="1298997" cy="8659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WGCV IVOS</a:t>
          </a:r>
          <a:endParaRPr lang="en-GB" sz="1400" kern="1200" dirty="0"/>
        </a:p>
      </dsp:txBody>
      <dsp:txXfrm>
        <a:off x="7125" y="3647784"/>
        <a:ext cx="1298997" cy="865998"/>
      </dsp:txXfrm>
    </dsp:sp>
    <dsp:sp modelId="{E043E564-3957-43F0-B8C0-6B1B470DD2B9}">
      <dsp:nvSpPr>
        <dsp:cNvPr id="0" name=""/>
        <dsp:cNvSpPr/>
      </dsp:nvSpPr>
      <dsp:spPr>
        <a:xfrm>
          <a:off x="3189669" y="2088987"/>
          <a:ext cx="1266522" cy="346399"/>
        </a:xfrm>
        <a:custGeom>
          <a:avLst/>
          <a:gdLst/>
          <a:ahLst/>
          <a:cxnLst/>
          <a:rect l="0" t="0" r="0" b="0"/>
          <a:pathLst>
            <a:path>
              <a:moveTo>
                <a:pt x="1266522" y="0"/>
              </a:moveTo>
              <a:lnTo>
                <a:pt x="1266522" y="173199"/>
              </a:lnTo>
              <a:lnTo>
                <a:pt x="0" y="173199"/>
              </a:lnTo>
              <a:lnTo>
                <a:pt x="0"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2827D9-C3DD-4DE0-A79A-E8B96C207F19}">
      <dsp:nvSpPr>
        <dsp:cNvPr id="0" name=""/>
        <dsp:cNvSpPr/>
      </dsp:nvSpPr>
      <dsp:spPr>
        <a:xfrm>
          <a:off x="2540170" y="2435387"/>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Microwave Sub-Group</a:t>
          </a:r>
          <a:endParaRPr lang="en-GB" sz="1400" kern="1200" dirty="0"/>
        </a:p>
      </dsp:txBody>
      <dsp:txXfrm>
        <a:off x="2540170" y="2435387"/>
        <a:ext cx="1298997" cy="865998"/>
      </dsp:txXfrm>
    </dsp:sp>
    <dsp:sp modelId="{1ECA76A4-3769-45B6-9FC9-2F65D7A33A80}">
      <dsp:nvSpPr>
        <dsp:cNvPr id="0" name=""/>
        <dsp:cNvSpPr/>
      </dsp:nvSpPr>
      <dsp:spPr>
        <a:xfrm>
          <a:off x="2345321" y="3301385"/>
          <a:ext cx="844348" cy="346399"/>
        </a:xfrm>
        <a:custGeom>
          <a:avLst/>
          <a:gdLst/>
          <a:ahLst/>
          <a:cxnLst/>
          <a:rect l="0" t="0" r="0" b="0"/>
          <a:pathLst>
            <a:path>
              <a:moveTo>
                <a:pt x="844348" y="0"/>
              </a:moveTo>
              <a:lnTo>
                <a:pt x="844348" y="173199"/>
              </a:lnTo>
              <a:lnTo>
                <a:pt x="0" y="173199"/>
              </a:lnTo>
              <a:lnTo>
                <a:pt x="0"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490445-FAA9-4DAE-9916-17C19E5B6967}">
      <dsp:nvSpPr>
        <dsp:cNvPr id="0" name=""/>
        <dsp:cNvSpPr/>
      </dsp:nvSpPr>
      <dsp:spPr>
        <a:xfrm>
          <a:off x="1695822" y="3647784"/>
          <a:ext cx="1298997" cy="8659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WGCV MWSG</a:t>
          </a:r>
          <a:endParaRPr lang="en-GB" sz="1400" kern="1200" dirty="0"/>
        </a:p>
      </dsp:txBody>
      <dsp:txXfrm>
        <a:off x="1695822" y="3647784"/>
        <a:ext cx="1298997" cy="865998"/>
      </dsp:txXfrm>
    </dsp:sp>
    <dsp:sp modelId="{1C2DEEE1-D32B-4856-AABA-718129D8D787}">
      <dsp:nvSpPr>
        <dsp:cNvPr id="0" name=""/>
        <dsp:cNvSpPr/>
      </dsp:nvSpPr>
      <dsp:spPr>
        <a:xfrm>
          <a:off x="3189669" y="3301385"/>
          <a:ext cx="844348" cy="346399"/>
        </a:xfrm>
        <a:custGeom>
          <a:avLst/>
          <a:gdLst/>
          <a:ahLst/>
          <a:cxnLst/>
          <a:rect l="0" t="0" r="0" b="0"/>
          <a:pathLst>
            <a:path>
              <a:moveTo>
                <a:pt x="0" y="0"/>
              </a:moveTo>
              <a:lnTo>
                <a:pt x="0" y="173199"/>
              </a:lnTo>
              <a:lnTo>
                <a:pt x="844348" y="173199"/>
              </a:lnTo>
              <a:lnTo>
                <a:pt x="844348"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418786-886F-4630-B966-1315BFC79BBB}">
      <dsp:nvSpPr>
        <dsp:cNvPr id="0" name=""/>
        <dsp:cNvSpPr/>
      </dsp:nvSpPr>
      <dsp:spPr>
        <a:xfrm>
          <a:off x="3384519" y="3647784"/>
          <a:ext cx="1298997" cy="8659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GPM X-CAL</a:t>
          </a:r>
          <a:endParaRPr lang="en-GB" sz="1400" kern="1200" dirty="0"/>
        </a:p>
      </dsp:txBody>
      <dsp:txXfrm>
        <a:off x="3384519" y="3647784"/>
        <a:ext cx="1298997" cy="865998"/>
      </dsp:txXfrm>
    </dsp:sp>
    <dsp:sp modelId="{8E1D26FB-7490-4FFB-82E0-8D459EF000E7}">
      <dsp:nvSpPr>
        <dsp:cNvPr id="0" name=""/>
        <dsp:cNvSpPr/>
      </dsp:nvSpPr>
      <dsp:spPr>
        <a:xfrm>
          <a:off x="4456192" y="2088987"/>
          <a:ext cx="2110870" cy="346399"/>
        </a:xfrm>
        <a:custGeom>
          <a:avLst/>
          <a:gdLst/>
          <a:ahLst/>
          <a:cxnLst/>
          <a:rect l="0" t="0" r="0" b="0"/>
          <a:pathLst>
            <a:path>
              <a:moveTo>
                <a:pt x="0" y="0"/>
              </a:moveTo>
              <a:lnTo>
                <a:pt x="0" y="173199"/>
              </a:lnTo>
              <a:lnTo>
                <a:pt x="2110870" y="173199"/>
              </a:lnTo>
              <a:lnTo>
                <a:pt x="2110870"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C1EC1C-38D6-4990-8725-473097D854BE}">
      <dsp:nvSpPr>
        <dsp:cNvPr id="0" name=""/>
        <dsp:cNvSpPr/>
      </dsp:nvSpPr>
      <dsp:spPr>
        <a:xfrm>
          <a:off x="5917564" y="2435387"/>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UV </a:t>
          </a:r>
          <a:br>
            <a:rPr lang="en-GB" sz="1400" kern="1200" dirty="0" smtClean="0"/>
          </a:br>
          <a:r>
            <a:rPr lang="en-GB" sz="1400" kern="1200" dirty="0" smtClean="0"/>
            <a:t>Sub-Group</a:t>
          </a:r>
          <a:endParaRPr lang="en-GB" sz="1400" kern="1200" dirty="0"/>
        </a:p>
      </dsp:txBody>
      <dsp:txXfrm>
        <a:off x="5917564" y="2435387"/>
        <a:ext cx="1298997" cy="865998"/>
      </dsp:txXfrm>
    </dsp:sp>
    <dsp:sp modelId="{A52E0677-47C3-4776-86B1-E6F71D5C147C}">
      <dsp:nvSpPr>
        <dsp:cNvPr id="0" name=""/>
        <dsp:cNvSpPr/>
      </dsp:nvSpPr>
      <dsp:spPr>
        <a:xfrm>
          <a:off x="5722714" y="3301385"/>
          <a:ext cx="844348" cy="346399"/>
        </a:xfrm>
        <a:custGeom>
          <a:avLst/>
          <a:gdLst/>
          <a:ahLst/>
          <a:cxnLst/>
          <a:rect l="0" t="0" r="0" b="0"/>
          <a:pathLst>
            <a:path>
              <a:moveTo>
                <a:pt x="844348" y="0"/>
              </a:moveTo>
              <a:lnTo>
                <a:pt x="844348" y="173199"/>
              </a:lnTo>
              <a:lnTo>
                <a:pt x="0" y="173199"/>
              </a:lnTo>
              <a:lnTo>
                <a:pt x="0"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46C758-CC3B-4302-BC01-1EC2E79C9AA4}">
      <dsp:nvSpPr>
        <dsp:cNvPr id="0" name=""/>
        <dsp:cNvSpPr/>
      </dsp:nvSpPr>
      <dsp:spPr>
        <a:xfrm>
          <a:off x="5073215" y="3647784"/>
          <a:ext cx="1298997" cy="8659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WGCV ACSG</a:t>
          </a:r>
          <a:endParaRPr lang="en-GB" sz="1400" kern="1200" dirty="0"/>
        </a:p>
      </dsp:txBody>
      <dsp:txXfrm>
        <a:off x="5073215" y="3647784"/>
        <a:ext cx="1298997" cy="865998"/>
      </dsp:txXfrm>
    </dsp:sp>
    <dsp:sp modelId="{900C827D-97B2-40C5-BE74-A11E49A0FA96}">
      <dsp:nvSpPr>
        <dsp:cNvPr id="0" name=""/>
        <dsp:cNvSpPr/>
      </dsp:nvSpPr>
      <dsp:spPr>
        <a:xfrm>
          <a:off x="6567062" y="3301385"/>
          <a:ext cx="844348" cy="346399"/>
        </a:xfrm>
        <a:custGeom>
          <a:avLst/>
          <a:gdLst/>
          <a:ahLst/>
          <a:cxnLst/>
          <a:rect l="0" t="0" r="0" b="0"/>
          <a:pathLst>
            <a:path>
              <a:moveTo>
                <a:pt x="0" y="0"/>
              </a:moveTo>
              <a:lnTo>
                <a:pt x="0" y="173199"/>
              </a:lnTo>
              <a:lnTo>
                <a:pt x="844348" y="173199"/>
              </a:lnTo>
              <a:lnTo>
                <a:pt x="844348"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63C9E1-2FC6-4CAE-8D3A-406D37CF7DCE}">
      <dsp:nvSpPr>
        <dsp:cNvPr id="0" name=""/>
        <dsp:cNvSpPr/>
      </dsp:nvSpPr>
      <dsp:spPr>
        <a:xfrm>
          <a:off x="6761912" y="3647784"/>
          <a:ext cx="1298997" cy="8659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CEOS ACC</a:t>
          </a:r>
          <a:endParaRPr lang="en-GB" sz="1400" kern="1200" dirty="0"/>
        </a:p>
      </dsp:txBody>
      <dsp:txXfrm>
        <a:off x="6761912" y="3647784"/>
        <a:ext cx="1298997" cy="865998"/>
      </dsp:txXfrm>
    </dsp:sp>
    <dsp:sp modelId="{B08380C2-C12B-4754-BF0F-EE80883083F3}">
      <dsp:nvSpPr>
        <dsp:cNvPr id="0" name=""/>
        <dsp:cNvSpPr/>
      </dsp:nvSpPr>
      <dsp:spPr>
        <a:xfrm>
          <a:off x="4456192" y="2088987"/>
          <a:ext cx="3799567" cy="346399"/>
        </a:xfrm>
        <a:custGeom>
          <a:avLst/>
          <a:gdLst/>
          <a:ahLst/>
          <a:cxnLst/>
          <a:rect l="0" t="0" r="0" b="0"/>
          <a:pathLst>
            <a:path>
              <a:moveTo>
                <a:pt x="0" y="0"/>
              </a:moveTo>
              <a:lnTo>
                <a:pt x="0" y="173199"/>
              </a:lnTo>
              <a:lnTo>
                <a:pt x="3799567" y="173199"/>
              </a:lnTo>
              <a:lnTo>
                <a:pt x="3799567" y="3463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35A32B-B539-4E26-864C-55A9E3E17CE1}">
      <dsp:nvSpPr>
        <dsp:cNvPr id="0" name=""/>
        <dsp:cNvSpPr/>
      </dsp:nvSpPr>
      <dsp:spPr>
        <a:xfrm>
          <a:off x="7606260" y="2435387"/>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Future </a:t>
          </a:r>
          <a:br>
            <a:rPr lang="en-GB" sz="1400" kern="1200" dirty="0" smtClean="0"/>
          </a:br>
          <a:r>
            <a:rPr lang="en-GB" sz="1400" kern="1200" dirty="0" smtClean="0"/>
            <a:t>Sub-Groups...</a:t>
          </a:r>
          <a:endParaRPr lang="en-GB" sz="1400" kern="1200" dirty="0"/>
        </a:p>
      </dsp:txBody>
      <dsp:txXfrm>
        <a:off x="7606260" y="2435387"/>
        <a:ext cx="1298997" cy="865998"/>
      </dsp:txXfrm>
    </dsp:sp>
    <dsp:sp modelId="{785E11EE-5A08-41F1-BB0F-024A0F91D569}">
      <dsp:nvSpPr>
        <dsp:cNvPr id="0" name=""/>
        <dsp:cNvSpPr/>
      </dsp:nvSpPr>
      <dsp:spPr>
        <a:xfrm>
          <a:off x="4456192" y="876590"/>
          <a:ext cx="1688696" cy="346399"/>
        </a:xfrm>
        <a:custGeom>
          <a:avLst/>
          <a:gdLst/>
          <a:ahLst/>
          <a:cxnLst/>
          <a:rect l="0" t="0" r="0" b="0"/>
          <a:pathLst>
            <a:path>
              <a:moveTo>
                <a:pt x="0" y="0"/>
              </a:moveTo>
              <a:lnTo>
                <a:pt x="0" y="173199"/>
              </a:lnTo>
              <a:lnTo>
                <a:pt x="1688696" y="173199"/>
              </a:lnTo>
              <a:lnTo>
                <a:pt x="1688696" y="3463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ED0F4A-ACB6-4D52-B857-1E2275A94F7D}">
      <dsp:nvSpPr>
        <dsp:cNvPr id="0" name=""/>
        <dsp:cNvSpPr/>
      </dsp:nvSpPr>
      <dsp:spPr>
        <a:xfrm>
          <a:off x="5495389" y="1222989"/>
          <a:ext cx="1298997" cy="865998"/>
        </a:xfrm>
        <a:prstGeom prst="roundRect">
          <a:avLst>
            <a:gd name="adj" fmla="val 10000"/>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GSICS Data Working Group</a:t>
          </a:r>
          <a:endParaRPr lang="en-GB" sz="1400" b="1" kern="1200" dirty="0"/>
        </a:p>
      </dsp:txBody>
      <dsp:txXfrm>
        <a:off x="5495389" y="1222989"/>
        <a:ext cx="1298997" cy="8659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704013"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298BE994-7E1D-4B74-A0AB-6447C27BAAA1}" type="datetime4">
              <a:rPr lang="en-GB"/>
              <a:pPr>
                <a:defRPr/>
              </a:pPr>
              <a:t>25 March 2014</a:t>
            </a:fld>
            <a:endParaRPr lang="de-DE"/>
          </a:p>
        </p:txBody>
      </p:sp>
      <p:sp>
        <p:nvSpPr>
          <p:cNvPr id="126980" name="Rectangle 4"/>
          <p:cNvSpPr>
            <a:spLocks noGrp="1" noChangeArrowheads="1"/>
          </p:cNvSpPr>
          <p:nvPr>
            <p:ph type="ftr" sz="quarter" idx="2"/>
          </p:nvPr>
        </p:nvSpPr>
        <p:spPr bwMode="auto">
          <a:xfrm>
            <a:off x="0" y="9736138"/>
            <a:ext cx="0"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515100" y="9736138"/>
            <a:ext cx="188913"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F3074629-B39C-44A2-9073-D9DE82F21509}" type="slidenum">
              <a:rPr lang="de-DE"/>
              <a:pPr>
                <a:defRPr/>
              </a:pPr>
              <a:t>‹#›</a:t>
            </a:fld>
            <a:endParaRPr lang="de-DE"/>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728A4BDC-EC44-46D1-993C-E507C117F681}" type="datetime4">
              <a:rPr lang="en-GB"/>
              <a:pPr>
                <a:defRPr/>
              </a:pPr>
              <a:t>25 March 2014</a:t>
            </a:fld>
            <a:endParaRPr lang="de-DE"/>
          </a:p>
        </p:txBody>
      </p:sp>
      <p:sp>
        <p:nvSpPr>
          <p:cNvPr id="38916" name="Rectangle 4"/>
          <p:cNvSpPr>
            <a:spLocks noGrp="1" noRot="1" noChangeAspect="1" noChangeArrowheads="1" noTextEdit="1"/>
          </p:cNvSpPr>
          <p:nvPr>
            <p:ph type="sldImg" idx="2"/>
          </p:nvPr>
        </p:nvSpPr>
        <p:spPr bwMode="auto">
          <a:xfrm>
            <a:off x="646113" y="742950"/>
            <a:ext cx="5376862" cy="37226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87413" y="4714875"/>
            <a:ext cx="4894262" cy="4470400"/>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779838"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9DEBF27B-5CB3-489D-AFAE-7A2AA412659D}" type="slidenum">
              <a:rPr lang="de-DE"/>
              <a:pPr>
                <a:defRPr/>
              </a:pPr>
              <a:t>‹#›</a:t>
            </a:fld>
            <a:endParaRPr lang="de-DE"/>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AF38CB1-C8FF-4E5E-A4BD-5CC7FB3C6B20}" type="slidenum">
              <a:rPr lang="de-DE" smtClean="0"/>
              <a:pPr/>
              <a:t>1</a:t>
            </a:fld>
            <a:endParaRPr lang="de-DE"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de-DE" smtClean="0"/>
          </a:p>
        </p:txBody>
      </p:sp>
      <p:sp>
        <p:nvSpPr>
          <p:cNvPr id="39941" name="Date Placeholder 4"/>
          <p:cNvSpPr>
            <a:spLocks noGrp="1"/>
          </p:cNvSpPr>
          <p:nvPr>
            <p:ph type="dt" sz="quarter" idx="1"/>
          </p:nvPr>
        </p:nvSpPr>
        <p:spPr>
          <a:noFill/>
        </p:spPr>
        <p:txBody>
          <a:bodyPr/>
          <a:lstStyle/>
          <a:p>
            <a:fld id="{7E9396F8-A9FE-4918-B2E2-A2304C457091}" type="datetime4">
              <a:rPr lang="en-GB" smtClean="0"/>
              <a:pPr/>
              <a:t>25 March 2014</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a:ln/>
        </p:spPr>
        <p:txBody>
          <a:bodyPr/>
          <a:lstStyle/>
          <a:p>
            <a:fld id="{8F18DA27-B3A0-4D83-B30E-B06E198A3390}" type="datetime1">
              <a:rPr lang="en-GB">
                <a:latin typeface="Times New Roman" pitchFamily="18" charset="0"/>
                <a:ea typeface="Microsoft YaHei" pitchFamily="34" charset="-122"/>
                <a:cs typeface="Segoe UI" pitchFamily="34" charset="0"/>
              </a:rPr>
              <a:pPr/>
              <a:t>25/03/2014</a:t>
            </a:fld>
            <a:endParaRPr lang="en-GB">
              <a:latin typeface="Times New Roman" pitchFamily="18" charset="0"/>
              <a:ea typeface="Microsoft YaHei" pitchFamily="34" charset="-122"/>
              <a:cs typeface="Segoe UI" pitchFamily="34" charset="0"/>
            </a:endParaRPr>
          </a:p>
        </p:txBody>
      </p:sp>
      <p:sp>
        <p:nvSpPr>
          <p:cNvPr id="43011" name="Rectangle 7"/>
          <p:cNvSpPr>
            <a:spLocks noGrp="1" noChangeArrowheads="1"/>
          </p:cNvSpPr>
          <p:nvPr>
            <p:ph type="sldNum" sz="quarter"/>
          </p:nvPr>
        </p:nvSpPr>
        <p:spPr>
          <a:noFill/>
          <a:ln/>
        </p:spPr>
        <p:txBody>
          <a:bodyPr/>
          <a:lstStyle/>
          <a:p>
            <a:fld id="{F8777F4B-C175-4CCA-A610-A90DED55FB7B}" type="slidenum">
              <a:rPr lang="de-DE">
                <a:latin typeface="Times New Roman" pitchFamily="18" charset="0"/>
                <a:ea typeface="Microsoft YaHei" pitchFamily="34" charset="-122"/>
                <a:cs typeface="Segoe UI" pitchFamily="34" charset="0"/>
              </a:rPr>
              <a:pPr/>
              <a:t>4</a:t>
            </a:fld>
            <a:endParaRPr lang="de-DE">
              <a:latin typeface="Times New Roman" pitchFamily="18" charset="0"/>
              <a:ea typeface="Microsoft YaHei" pitchFamily="34" charset="-122"/>
              <a:cs typeface="Segoe UI" pitchFamily="34" charset="0"/>
            </a:endParaRPr>
          </a:p>
        </p:txBody>
      </p:sp>
      <p:sp>
        <p:nvSpPr>
          <p:cNvPr id="43012" name="Rectangle 1"/>
          <p:cNvSpPr txBox="1">
            <a:spLocks noGrp="1" noRot="1" noChangeAspect="1" noChangeArrowheads="1" noTextEdit="1"/>
          </p:cNvSpPr>
          <p:nvPr>
            <p:ph type="sldImg"/>
          </p:nvPr>
        </p:nvSpPr>
        <p:spPr>
          <a:xfrm>
            <a:off x="646113" y="742950"/>
            <a:ext cx="5375275" cy="3722688"/>
          </a:xfrm>
          <a:solidFill>
            <a:srgbClr val="FFFFFF"/>
          </a:solidFill>
          <a:ln/>
        </p:spPr>
      </p:sp>
      <p:sp>
        <p:nvSpPr>
          <p:cNvPr id="43013" name="Rectangle 2"/>
          <p:cNvSpPr txBox="1">
            <a:spLocks noGrp="1" noChangeArrowheads="1"/>
          </p:cNvSpPr>
          <p:nvPr>
            <p:ph type="body" idx="1"/>
          </p:nvPr>
        </p:nvSpPr>
        <p:spPr>
          <a:xfrm>
            <a:off x="887202" y="4714875"/>
            <a:ext cx="4893098" cy="44704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646113" y="744538"/>
            <a:ext cx="5376862" cy="3722687"/>
          </a:xfrm>
          <a:ln/>
        </p:spPr>
      </p:sp>
      <p:sp>
        <p:nvSpPr>
          <p:cNvPr id="40963" name="Rectangle 3"/>
          <p:cNvSpPr>
            <a:spLocks noGrp="1" noChangeArrowheads="1"/>
          </p:cNvSpPr>
          <p:nvPr>
            <p:ph type="body" idx="1"/>
          </p:nvPr>
        </p:nvSpPr>
        <p:spPr>
          <a:xfrm>
            <a:off x="666750" y="4714875"/>
            <a:ext cx="5478463" cy="3724275"/>
          </a:xfrm>
          <a:noFill/>
          <a:ln/>
        </p:spPr>
        <p:txBody>
          <a:bodyPr/>
          <a:lstStyle/>
          <a:p>
            <a:pPr>
              <a:lnSpc>
                <a:spcPct val="90000"/>
              </a:lnSpc>
            </a:pPr>
            <a:endParaRPr lang="en-US" sz="18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z="18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z="18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z="18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sz="18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z="18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z="1800"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H:\MY DOCUMENTS\GSICS\logo\GSICS500px.png"/>
          <p:cNvPicPr>
            <a:picLocks noChangeAspect="1" noChangeArrowheads="1"/>
          </p:cNvPicPr>
          <p:nvPr userDrawn="1"/>
        </p:nvPicPr>
        <p:blipFill>
          <a:blip r:embed="rId2" cstate="print"/>
          <a:srcRect/>
          <a:stretch>
            <a:fillRect/>
          </a:stretch>
        </p:blipFill>
        <p:spPr bwMode="auto">
          <a:xfrm>
            <a:off x="2571750" y="185738"/>
            <a:ext cx="4762500" cy="1933575"/>
          </a:xfrm>
          <a:prstGeom prst="rect">
            <a:avLst/>
          </a:prstGeom>
          <a:noFill/>
          <a:ln w="9525">
            <a:noFill/>
            <a:miter lim="800000"/>
            <a:headEnd/>
            <a:tailEnd/>
          </a:ln>
        </p:spPr>
      </p:pic>
      <p:sp>
        <p:nvSpPr>
          <p:cNvPr id="2" name="Title 1"/>
          <p:cNvSpPr>
            <a:spLocks noGrp="1"/>
          </p:cNvSpPr>
          <p:nvPr>
            <p:ph type="ctrTitle"/>
          </p:nvPr>
        </p:nvSpPr>
        <p:spPr>
          <a:xfrm>
            <a:off x="742950" y="2130432"/>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5"/>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45"/>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25438" y="128588"/>
            <a:ext cx="8986837" cy="109061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320675" y="1606550"/>
            <a:ext cx="4419600"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92675" y="1606550"/>
            <a:ext cx="4419600"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320675" y="3921125"/>
            <a:ext cx="4419600"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892675" y="3921125"/>
            <a:ext cx="4419600"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89154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95300" y="1600201"/>
            <a:ext cx="437515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95300" y="6248400"/>
            <a:ext cx="2311400" cy="457200"/>
          </a:xfrm>
          <a:prstGeom prst="rect">
            <a:avLst/>
          </a:prstGeom>
        </p:spPr>
        <p:txBody>
          <a:bodyPr/>
          <a:lstStyle>
            <a:lvl1pPr>
              <a:defRPr/>
            </a:lvl1pPr>
          </a:lstStyle>
          <a:p>
            <a:pPr>
              <a:defRPr/>
            </a:pPr>
            <a:r>
              <a:rPr lang="en-US"/>
              <a:t>11/04/2009</a:t>
            </a:r>
          </a:p>
        </p:txBody>
      </p:sp>
      <p:sp>
        <p:nvSpPr>
          <p:cNvPr id="6" name="Footer Placeholder 5"/>
          <p:cNvSpPr>
            <a:spLocks noGrp="1" noChangeArrowheads="1"/>
          </p:cNvSpPr>
          <p:nvPr>
            <p:ph type="ftr" sz="quarter" idx="11"/>
          </p:nvPr>
        </p:nvSpPr>
        <p:spPr>
          <a:xfrm>
            <a:off x="3384550" y="6248400"/>
            <a:ext cx="3136900" cy="457200"/>
          </a:xfrm>
          <a:prstGeom prst="rect">
            <a:avLst/>
          </a:prstGeom>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99300" y="6248400"/>
            <a:ext cx="2311400" cy="457200"/>
          </a:xfrm>
          <a:prstGeom prst="rect">
            <a:avLst/>
          </a:prstGeom>
        </p:spPr>
        <p:txBody>
          <a:bodyPr/>
          <a:lstStyle>
            <a:lvl1pPr>
              <a:defRPr/>
            </a:lvl1pPr>
          </a:lstStyle>
          <a:p>
            <a:pPr>
              <a:defRPr/>
            </a:pPr>
            <a:fld id="{77652389-E508-4877-AA5C-4B647E52C7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63" y="109061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7"/>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63" y="109061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63" y="109061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 name="TextBox 17"/>
          <p:cNvSpPr txBox="1"/>
          <p:nvPr userDrawn="1"/>
        </p:nvSpPr>
        <p:spPr>
          <a:xfrm>
            <a:off x="0" y="6488113"/>
            <a:ext cx="6272213" cy="369887"/>
          </a:xfrm>
          <a:prstGeom prst="rect">
            <a:avLst/>
          </a:prstGeom>
          <a:noFill/>
        </p:spPr>
        <p:txBody>
          <a:bodyPr>
            <a:spAutoFit/>
          </a:bodyPr>
          <a:lstStyle/>
          <a:p>
            <a:pPr>
              <a:defRPr/>
            </a:pPr>
            <a:fld id="{85C8A98A-0D5C-476A-ACDA-54820DD7185A}" type="datetime4">
              <a:rPr lang="en-GB">
                <a:solidFill>
                  <a:schemeClr val="tx1"/>
                </a:solidFill>
              </a:rPr>
              <a:pPr>
                <a:defRPr/>
              </a:pPr>
              <a:t>25 March 2014</a:t>
            </a:fld>
            <a:endParaRPr lang="en-GB" dirty="0">
              <a:solidFill>
                <a:schemeClr val="tx1"/>
              </a:solidFill>
            </a:endParaRPr>
          </a:p>
          <a:p>
            <a:pPr>
              <a:defRPr/>
            </a:pPr>
            <a:r>
              <a:rPr lang="en-GB" dirty="0">
                <a:solidFill>
                  <a:schemeClr val="tx1"/>
                </a:solidFill>
              </a:rPr>
              <a:t>Slide: </a:t>
            </a:r>
            <a:fld id="{CA31D592-4D83-4517-9884-F2C159147DA8}" type="slidenum">
              <a:rPr lang="en-GB">
                <a:solidFill>
                  <a:schemeClr val="tx1"/>
                </a:solidFill>
              </a:rPr>
              <a:pPr>
                <a:defRPr/>
              </a:pPr>
              <a:t>‹#›</a:t>
            </a:fld>
            <a:endParaRPr lang="en-GB" dirty="0">
              <a:solidFill>
                <a:schemeClr val="tx1"/>
              </a:solidFill>
            </a:endParaRPr>
          </a:p>
        </p:txBody>
      </p:sp>
      <p:sp>
        <p:nvSpPr>
          <p:cNvPr id="19" name="Line 8"/>
          <p:cNvSpPr>
            <a:spLocks noChangeShapeType="1"/>
          </p:cNvSpPr>
          <p:nvPr userDrawn="1"/>
        </p:nvSpPr>
        <p:spPr bwMode="auto">
          <a:xfrm>
            <a:off x="571500" y="1206500"/>
            <a:ext cx="8839200"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1030" name="Picture 8" descr="H:\MY DOCUMENTS\GSICS\logo\GSICS180px.png"/>
          <p:cNvPicPr>
            <a:picLocks noChangeAspect="1" noChangeArrowheads="1"/>
          </p:cNvPicPr>
          <p:nvPr userDrawn="1"/>
        </p:nvPicPr>
        <p:blipFill>
          <a:blip r:embed="rId15" cstate="print"/>
          <a:srcRect/>
          <a:stretch>
            <a:fillRect/>
          </a:stretch>
        </p:blipFill>
        <p:spPr bwMode="auto">
          <a:xfrm>
            <a:off x="8191500" y="6162675"/>
            <a:ext cx="1714500" cy="695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32" r:id="rId1"/>
    <p:sldLayoutId id="2147484533" r:id="rId2"/>
    <p:sldLayoutId id="2147484524" r:id="rId3"/>
    <p:sldLayoutId id="2147484525" r:id="rId4"/>
    <p:sldLayoutId id="2147484526" r:id="rId5"/>
    <p:sldLayoutId id="2147484534" r:id="rId6"/>
    <p:sldLayoutId id="2147484535" r:id="rId7"/>
    <p:sldLayoutId id="2147484527" r:id="rId8"/>
    <p:sldLayoutId id="2147484528" r:id="rId9"/>
    <p:sldLayoutId id="2147484529" r:id="rId10"/>
    <p:sldLayoutId id="2147484530" r:id="rId11"/>
    <p:sldLayoutId id="2147484531" r:id="rId12"/>
    <p:sldLayoutId id="2147484536" r:id="rId13"/>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sics.nesdis.noaa.gov/wiki/bin/view/Main/TimHewis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gsics.nesdis.noaa.gov/wiki/bin/view/Main/TimHewis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gsics.nesdis.noaa.gov/wiki/Development/GsicsOperationsPla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gsics.nesdis.noaa.gov/wiki/Development/RolesAndResponsibilitie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ar.nesdis.noaa.gov/smcd/GCC/ProductCatalog.php"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gsics.nesdis.noaa.gov/wiki/bin/view/Development/20130924" TargetMode="External"/><Relationship Id="rId13" Type="http://schemas.openxmlformats.org/officeDocument/2006/relationships/hyperlink" Target="https://gsics.nesdis.noaa.gov/wiki/bin/view/Development/20130611" TargetMode="External"/><Relationship Id="rId3" Type="http://schemas.openxmlformats.org/officeDocument/2006/relationships/hyperlink" Target="https://gsics.nesdis.noaa.gov/wiki/bin/view/Development/20140206" TargetMode="External"/><Relationship Id="rId7" Type="http://schemas.openxmlformats.org/officeDocument/2006/relationships/hyperlink" Target="https://gsics.nesdis.noaa.gov/wiki/bin/view/Development/20131015" TargetMode="External"/><Relationship Id="rId12" Type="http://schemas.openxmlformats.org/officeDocument/2006/relationships/hyperlink" Target="https://gsics.nesdis.noaa.gov/wiki/bin/view/Development/20130703" TargetMode="External"/><Relationship Id="rId2" Type="http://schemas.openxmlformats.org/officeDocument/2006/relationships/hyperlink" Target="https://gsics.nesdis.noaa.gov/wiki/bin/view/Development/UVSubGroup" TargetMode="External"/><Relationship Id="rId1" Type="http://schemas.openxmlformats.org/officeDocument/2006/relationships/slideLayout" Target="../slideLayouts/slideLayout2.xml"/><Relationship Id="rId6" Type="http://schemas.openxmlformats.org/officeDocument/2006/relationships/hyperlink" Target="https://gsics.nesdis.noaa.gov/wiki/bin/view/Development/20131113" TargetMode="External"/><Relationship Id="rId11" Type="http://schemas.openxmlformats.org/officeDocument/2006/relationships/hyperlink" Target="https://gsics.nesdis.noaa.gov/wiki/bin/view/Development/20130806" TargetMode="External"/><Relationship Id="rId5" Type="http://schemas.openxmlformats.org/officeDocument/2006/relationships/hyperlink" Target="https://gsics.nesdis.noaa.gov/wiki/bin/view/Development/20131203" TargetMode="External"/><Relationship Id="rId10" Type="http://schemas.openxmlformats.org/officeDocument/2006/relationships/hyperlink" Target="https://gsics.nesdis.noaa.gov/wiki/bin/view/Development/MicrowaveSubGroup" TargetMode="External"/><Relationship Id="rId4" Type="http://schemas.openxmlformats.org/officeDocument/2006/relationships/hyperlink" Target="https://gsics.nesdis.noaa.gov/wiki/bin/view/Development/20140108" TargetMode="External"/><Relationship Id="rId9" Type="http://schemas.openxmlformats.org/officeDocument/2006/relationships/hyperlink" Target="https://gsics.nesdis.noaa.gov/wiki/bin/view/Development/20130815" TargetMode="External"/><Relationship Id="rId14" Type="http://schemas.openxmlformats.org/officeDocument/2006/relationships/hyperlink" Target="https://gsics.nesdis.noaa.gov/wiki/bin/view/Development/20130529"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gsics.nesdis.noaa.gov/wiki/bin/view/Development/2013070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sics.nesdis.noaa.gov/wiki/bin/view/Development/CompositeSatelliteImage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Grp="1" noChangeArrowheads="1"/>
          </p:cNvSpPr>
          <p:nvPr>
            <p:ph type="ctrTitle"/>
          </p:nvPr>
        </p:nvSpPr>
        <p:spPr>
          <a:xfrm>
            <a:off x="733425" y="2225675"/>
            <a:ext cx="8420100" cy="2892425"/>
          </a:xfrm>
        </p:spPr>
        <p:txBody>
          <a:bodyPr/>
          <a:lstStyle/>
          <a:p>
            <a:r>
              <a:rPr lang="en-GB" sz="4000" dirty="0" smtClean="0"/>
              <a:t/>
            </a:r>
            <a:br>
              <a:rPr lang="en-GB" sz="4000" dirty="0" smtClean="0"/>
            </a:br>
            <a:r>
              <a:rPr lang="en-GB" sz="4000" dirty="0" smtClean="0"/>
              <a:t>GRWG Report and Briefing</a:t>
            </a:r>
            <a:br>
              <a:rPr lang="en-GB" sz="4000" dirty="0" smtClean="0"/>
            </a:br>
            <a:r>
              <a:rPr lang="en-GB" sz="3200" b="1" dirty="0" smtClean="0">
                <a:solidFill>
                  <a:schemeClr val="tx1"/>
                </a:solidFill>
              </a:rPr>
              <a:t>Tim Hewison</a:t>
            </a:r>
            <a:br>
              <a:rPr lang="en-GB" sz="3200" b="1" dirty="0" smtClean="0">
                <a:solidFill>
                  <a:schemeClr val="tx1"/>
                </a:solidFill>
              </a:rPr>
            </a:br>
            <a:r>
              <a:rPr lang="en-GB" sz="4000" b="1" dirty="0" smtClean="0">
                <a:solidFill>
                  <a:schemeClr val="tx1"/>
                </a:solidFill>
              </a:rPr>
              <a:t/>
            </a:r>
            <a:br>
              <a:rPr lang="en-GB" sz="4000" b="1" dirty="0" smtClean="0">
                <a:solidFill>
                  <a:schemeClr val="tx1"/>
                </a:solidFill>
              </a:rPr>
            </a:br>
            <a:r>
              <a:rPr lang="en-GB" sz="4000" dirty="0" smtClean="0"/>
              <a:t>Microwave Sub-Group Report</a:t>
            </a:r>
            <a:br>
              <a:rPr lang="en-GB" sz="4000" dirty="0" smtClean="0"/>
            </a:br>
            <a:r>
              <a:rPr lang="en-GB" sz="3200" dirty="0" smtClean="0"/>
              <a:t>on behalf of </a:t>
            </a:r>
            <a:r>
              <a:rPr lang="en-GB" sz="3200" b="1" dirty="0" smtClean="0">
                <a:solidFill>
                  <a:schemeClr val="tx1"/>
                </a:solidFill>
              </a:rPr>
              <a:t>Cheng-Zhi Zou</a:t>
            </a:r>
            <a:endParaRPr lang="en-GB" sz="4000" b="1" dirty="0" smtClean="0"/>
          </a:p>
        </p:txBody>
      </p:sp>
      <p:sp>
        <p:nvSpPr>
          <p:cNvPr id="7172" name="Rectangle 4"/>
          <p:cNvSpPr>
            <a:spLocks noChangeArrowheads="1"/>
          </p:cNvSpPr>
          <p:nvPr/>
        </p:nvSpPr>
        <p:spPr bwMode="auto">
          <a:xfrm>
            <a:off x="0" y="0"/>
            <a:ext cx="9906000" cy="457200"/>
          </a:xfrm>
          <a:prstGeom prst="rect">
            <a:avLst/>
          </a:prstGeom>
          <a:noFill/>
          <a:ln w="9525">
            <a:noFill/>
            <a:miter lim="800000"/>
            <a:headEnd/>
            <a:tailEnd/>
          </a:ln>
        </p:spPr>
        <p:txBody>
          <a:bodyPr wrap="none" anchor="ctr">
            <a:spAutoFit/>
          </a:bodyPr>
          <a:lstStyle/>
          <a:p>
            <a:pPr algn="just" eaLnBrk="0" hangingPunct="0"/>
            <a:r>
              <a:rPr lang="en-US" sz="1200" u="sng">
                <a:latin typeface="Arial" charset="0"/>
                <a:ea typeface="Times New Roman" pitchFamily="18" charset="0"/>
                <a:cs typeface="Arial" charset="0"/>
              </a:rPr>
              <a:t>Special Issue of the IEEE TGRS on </a:t>
            </a:r>
            <a:r>
              <a:rPr lang="en-US" sz="1200" u="sng">
                <a:ea typeface="Times New Roman" pitchFamily="18" charset="0"/>
                <a:cs typeface="Arial" charset="0"/>
              </a:rPr>
              <a:t>“</a:t>
            </a:r>
            <a:r>
              <a:rPr lang="en-US" sz="1200" u="sng">
                <a:latin typeface="Arial" charset="0"/>
                <a:ea typeface="Times New Roman" pitchFamily="18" charset="0"/>
                <a:cs typeface="Arial" charset="0"/>
              </a:rPr>
              <a:t>Inter-Calibration of Satellite Instruments</a:t>
            </a:r>
            <a:r>
              <a:rPr lang="en-US" sz="1200" u="sng">
                <a:ea typeface="Times New Roman" pitchFamily="18" charset="0"/>
                <a:cs typeface="Arial" charset="0"/>
              </a:rPr>
              <a:t>”</a:t>
            </a:r>
            <a:r>
              <a:rPr lang="en-US" sz="1200" u="sng">
                <a:latin typeface="Arial" charset="0"/>
                <a:ea typeface="Times New Roman" pitchFamily="18" charset="0"/>
                <a:cs typeface="Arial" charset="0"/>
              </a:rPr>
              <a:t>:</a:t>
            </a:r>
            <a:r>
              <a:rPr lang="en-US" sz="1200">
                <a:latin typeface="Arial" charset="0"/>
                <a:ea typeface="Times New Roman" pitchFamily="18" charset="0"/>
                <a:cs typeface="Arial" charset="0"/>
              </a:rPr>
              <a:t> </a:t>
            </a:r>
            <a:endParaRPr lang="en-US">
              <a:ea typeface="Times New Roman" pitchFamily="18" charset="0"/>
              <a:cs typeface="Arial" charset="0"/>
            </a:endParaRPr>
          </a:p>
        </p:txBody>
      </p:sp>
      <p:sp>
        <p:nvSpPr>
          <p:cNvPr id="7173" name="Rectangle 5"/>
          <p:cNvSpPr>
            <a:spLocks noChangeArrowheads="1"/>
          </p:cNvSpPr>
          <p:nvPr/>
        </p:nvSpPr>
        <p:spPr bwMode="auto">
          <a:xfrm>
            <a:off x="0" y="0"/>
            <a:ext cx="9906000" cy="457200"/>
          </a:xfrm>
          <a:prstGeom prst="rect">
            <a:avLst/>
          </a:prstGeom>
          <a:noFill/>
          <a:ln w="9525">
            <a:noFill/>
            <a:miter lim="800000"/>
            <a:headEnd/>
            <a:tailEnd/>
          </a:ln>
        </p:spPr>
        <p:txBody>
          <a:bodyPr wrap="none" anchor="ctr">
            <a:spAutoFit/>
          </a:bodyPr>
          <a:lstStyle/>
          <a:p>
            <a:pPr algn="just" eaLnBrk="0" hangingPunct="0"/>
            <a:r>
              <a:rPr lang="en-US" sz="1200" u="sng">
                <a:latin typeface="Arial" charset="0"/>
                <a:ea typeface="Times New Roman" pitchFamily="18" charset="0"/>
                <a:cs typeface="Arial" charset="0"/>
              </a:rPr>
              <a:t>Special Issue of the IEEE TGRS on </a:t>
            </a:r>
            <a:r>
              <a:rPr lang="en-US" sz="1200" u="sng">
                <a:ea typeface="Times New Roman" pitchFamily="18" charset="0"/>
                <a:cs typeface="Arial" charset="0"/>
              </a:rPr>
              <a:t>“</a:t>
            </a:r>
            <a:r>
              <a:rPr lang="en-US" sz="1200" u="sng">
                <a:latin typeface="Arial" charset="0"/>
                <a:ea typeface="Times New Roman" pitchFamily="18" charset="0"/>
                <a:cs typeface="Arial" charset="0"/>
              </a:rPr>
              <a:t>Inter-Calibration of Satellite Instruments</a:t>
            </a:r>
            <a:r>
              <a:rPr lang="en-US" sz="1200" u="sng">
                <a:ea typeface="Times New Roman" pitchFamily="18" charset="0"/>
                <a:cs typeface="Arial" charset="0"/>
              </a:rPr>
              <a:t>”</a:t>
            </a:r>
            <a:r>
              <a:rPr lang="en-US" sz="1200" u="sng">
                <a:latin typeface="Arial" charset="0"/>
                <a:ea typeface="Times New Roman" pitchFamily="18" charset="0"/>
                <a:cs typeface="Arial" charset="0"/>
              </a:rPr>
              <a:t>:</a:t>
            </a:r>
            <a:r>
              <a:rPr lang="en-US" sz="1200">
                <a:latin typeface="Arial" charset="0"/>
                <a:ea typeface="Times New Roman" pitchFamily="18" charset="0"/>
                <a:cs typeface="Arial" charset="0"/>
              </a:rPr>
              <a:t> </a:t>
            </a:r>
            <a:endParaRPr lang="en-US">
              <a:ea typeface="Times New Roman" pitchFamily="18" charset="0"/>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mtClean="0"/>
              <a:t>Status of Outstanding Actions</a:t>
            </a:r>
          </a:p>
        </p:txBody>
      </p:sp>
      <p:sp>
        <p:nvSpPr>
          <p:cNvPr id="17411" name="Content Placeholder 2"/>
          <p:cNvSpPr>
            <a:spLocks noGrp="1"/>
          </p:cNvSpPr>
          <p:nvPr>
            <p:ph idx="1"/>
          </p:nvPr>
        </p:nvSpPr>
        <p:spPr/>
        <p:txBody>
          <a:bodyPr/>
          <a:lstStyle/>
          <a:p>
            <a:endParaRPr lang="en-US" dirty="0" smtClean="0"/>
          </a:p>
        </p:txBody>
      </p:sp>
      <p:sp>
        <p:nvSpPr>
          <p:cNvPr id="17412" name="Slide Number Placeholder 3"/>
          <p:cNvSpPr>
            <a:spLocks noGrp="1"/>
          </p:cNvSpPr>
          <p:nvPr>
            <p:ph type="sldNum" sz="quarter" idx="4294967295"/>
          </p:nvPr>
        </p:nvSpPr>
        <p:spPr bwMode="auto">
          <a:xfrm>
            <a:off x="7037388" y="6426200"/>
            <a:ext cx="711200" cy="241300"/>
          </a:xfrm>
          <a:prstGeom prst="rect">
            <a:avLst/>
          </a:prstGeom>
          <a:noFill/>
          <a:ln>
            <a:miter lim="800000"/>
            <a:headEnd/>
            <a:tailEnd/>
          </a:ln>
        </p:spPr>
        <p:txBody>
          <a:bodyPr/>
          <a:lstStyle/>
          <a:p>
            <a:r>
              <a:rPr lang="en-GB"/>
              <a:t>Slide: </a:t>
            </a:r>
            <a:fld id="{A35E9FED-4CF3-45F1-915E-7060F01E06F5}" type="slidenum">
              <a:rPr lang="en-GB"/>
              <a:pPr/>
              <a:t>10</a:t>
            </a:fld>
            <a:endParaRPr lang="en-GB"/>
          </a:p>
        </p:txBody>
      </p:sp>
      <p:graphicFrame>
        <p:nvGraphicFramePr>
          <p:cNvPr id="5" name="Content Placeholder 3"/>
          <p:cNvGraphicFramePr>
            <a:graphicFrameLocks/>
          </p:cNvGraphicFramePr>
          <p:nvPr/>
        </p:nvGraphicFramePr>
        <p:xfrm>
          <a:off x="320675" y="1077913"/>
          <a:ext cx="9150351" cy="4447540"/>
        </p:xfrm>
        <a:graphic>
          <a:graphicData uri="http://schemas.openxmlformats.org/drawingml/2006/table">
            <a:tbl>
              <a:tblPr firstRow="1" bandRow="1">
                <a:tableStyleId>{5C22544A-7EE6-4342-B048-85BDC9FD1C3A}</a:tableStyleId>
              </a:tblPr>
              <a:tblGrid>
                <a:gridCol w="1301955"/>
                <a:gridCol w="4544103"/>
                <a:gridCol w="1441562"/>
                <a:gridCol w="1015476"/>
                <a:gridCol w="847255"/>
              </a:tblGrid>
              <a:tr h="370840">
                <a:tc>
                  <a:txBody>
                    <a:bodyPr/>
                    <a:lstStyle/>
                    <a:p>
                      <a:r>
                        <a:rPr lang="en-US" sz="1500" dirty="0" smtClean="0">
                          <a:solidFill>
                            <a:schemeClr val="tx1"/>
                          </a:solidFill>
                        </a:rPr>
                        <a:t>Action Ref</a:t>
                      </a:r>
                      <a:endParaRPr lang="en-US" sz="1500" dirty="0">
                        <a:solidFill>
                          <a:schemeClr val="tx1"/>
                        </a:solidFill>
                      </a:endParaRPr>
                    </a:p>
                  </a:txBody>
                  <a:tcPr/>
                </a:tc>
                <a:tc>
                  <a:txBody>
                    <a:bodyPr/>
                    <a:lstStyle/>
                    <a:p>
                      <a:r>
                        <a:rPr lang="en-US" sz="1500" dirty="0" smtClean="0">
                          <a:solidFill>
                            <a:schemeClr val="tx1"/>
                          </a:solidFill>
                        </a:rPr>
                        <a:t>Description</a:t>
                      </a:r>
                      <a:endParaRPr lang="en-US" sz="1500" dirty="0">
                        <a:solidFill>
                          <a:schemeClr val="tx1"/>
                        </a:solidFill>
                      </a:endParaRPr>
                    </a:p>
                  </a:txBody>
                  <a:tcPr/>
                </a:tc>
                <a:tc>
                  <a:txBody>
                    <a:bodyPr/>
                    <a:lstStyle/>
                    <a:p>
                      <a:r>
                        <a:rPr lang="en-US" sz="1500" dirty="0" smtClean="0">
                          <a:solidFill>
                            <a:schemeClr val="tx1"/>
                          </a:solidFill>
                        </a:rPr>
                        <a:t>Assigned to</a:t>
                      </a:r>
                      <a:endParaRPr lang="en-US" sz="1500" dirty="0">
                        <a:solidFill>
                          <a:schemeClr val="tx1"/>
                        </a:solidFill>
                      </a:endParaRPr>
                    </a:p>
                  </a:txBody>
                  <a:tcPr/>
                </a:tc>
                <a:tc>
                  <a:txBody>
                    <a:bodyPr/>
                    <a:lstStyle/>
                    <a:p>
                      <a:r>
                        <a:rPr lang="en-US" sz="1500" dirty="0" smtClean="0">
                          <a:solidFill>
                            <a:schemeClr val="tx1"/>
                          </a:solidFill>
                        </a:rPr>
                        <a:t>Due</a:t>
                      </a:r>
                      <a:r>
                        <a:rPr lang="en-US" sz="1500" baseline="0" dirty="0" smtClean="0">
                          <a:solidFill>
                            <a:schemeClr val="tx1"/>
                          </a:solidFill>
                        </a:rPr>
                        <a:t> </a:t>
                      </a:r>
                      <a:r>
                        <a:rPr lang="en-US" sz="1500" dirty="0" smtClean="0">
                          <a:solidFill>
                            <a:schemeClr val="tx1"/>
                          </a:solidFill>
                        </a:rPr>
                        <a:t>Date</a:t>
                      </a:r>
                      <a:endParaRPr lang="en-US" sz="1500" dirty="0">
                        <a:solidFill>
                          <a:schemeClr val="tx1"/>
                        </a:solidFill>
                      </a:endParaRPr>
                    </a:p>
                  </a:txBody>
                  <a:tcPr/>
                </a:tc>
                <a:tc>
                  <a:txBody>
                    <a:bodyPr/>
                    <a:lstStyle/>
                    <a:p>
                      <a:r>
                        <a:rPr lang="en-US" sz="1500" dirty="0" smtClean="0">
                          <a:solidFill>
                            <a:schemeClr val="tx1"/>
                          </a:solidFill>
                        </a:rPr>
                        <a:t>State</a:t>
                      </a:r>
                      <a:endParaRPr lang="en-US" sz="1500" dirty="0">
                        <a:solidFill>
                          <a:schemeClr val="tx1"/>
                        </a:solidFill>
                      </a:endParaRPr>
                    </a:p>
                  </a:txBody>
                  <a:tcPr/>
                </a:tc>
              </a:tr>
              <a:tr h="370840">
                <a:tc>
                  <a:txBody>
                    <a:bodyPr/>
                    <a:lstStyle/>
                    <a:p>
                      <a:r>
                        <a:rPr lang="en-GB" sz="1500" b="0" kern="1200" dirty="0">
                          <a:solidFill>
                            <a:schemeClr val="dk1"/>
                          </a:solidFill>
                          <a:latin typeface="+mn-lt"/>
                          <a:ea typeface="+mn-ea"/>
                          <a:cs typeface="+mn-cs"/>
                        </a:rPr>
                        <a:t>EP-12.04</a:t>
                      </a:r>
                    </a:p>
                  </a:txBody>
                  <a:tcPr marL="47625" marR="47625" marT="19050" marB="19050" anchor="ctr"/>
                </a:tc>
                <a:tc>
                  <a:txBody>
                    <a:bodyPr/>
                    <a:lstStyle/>
                    <a:p>
                      <a:r>
                        <a:rPr lang="en-IE" sz="1500" b="0" kern="1200" dirty="0">
                          <a:solidFill>
                            <a:schemeClr val="dk1"/>
                          </a:solidFill>
                          <a:latin typeface="+mn-lt"/>
                          <a:ea typeface="+mn-ea"/>
                          <a:cs typeface="+mn-cs"/>
                        </a:rPr>
                        <a:t>GRWG to investigate feasibility of </a:t>
                      </a:r>
                      <a:r>
                        <a:rPr lang="en-IE" sz="1500" b="0" kern="1200" dirty="0" err="1">
                          <a:solidFill>
                            <a:schemeClr val="dk1"/>
                          </a:solidFill>
                          <a:latin typeface="+mn-lt"/>
                          <a:ea typeface="+mn-ea"/>
                          <a:cs typeface="+mn-cs"/>
                        </a:rPr>
                        <a:t>intercalibration</a:t>
                      </a:r>
                      <a:r>
                        <a:rPr lang="en-IE" sz="1500" b="0" kern="1200" dirty="0">
                          <a:solidFill>
                            <a:schemeClr val="dk1"/>
                          </a:solidFill>
                          <a:latin typeface="+mn-lt"/>
                          <a:ea typeface="+mn-ea"/>
                          <a:cs typeface="+mn-cs"/>
                        </a:rPr>
                        <a:t> of reflected solar band instruments (including GOME-1, GOME-2, SCIAMACHY) with participation of </a:t>
                      </a:r>
                      <a:r>
                        <a:rPr lang="en-IE" sz="1500" b="0" kern="1200" dirty="0" smtClean="0">
                          <a:solidFill>
                            <a:schemeClr val="dk1"/>
                          </a:solidFill>
                          <a:latin typeface="+mn-lt"/>
                          <a:ea typeface="+mn-ea"/>
                          <a:cs typeface="+mn-cs"/>
                        </a:rPr>
                        <a:t>ESA</a:t>
                      </a:r>
                    </a:p>
                    <a:p>
                      <a:r>
                        <a:rPr lang="en-IE" sz="1500" b="0" kern="1200" dirty="0" smtClean="0">
                          <a:solidFill>
                            <a:schemeClr val="dk1"/>
                          </a:solidFill>
                          <a:latin typeface="+mn-lt"/>
                          <a:ea typeface="+mn-ea"/>
                          <a:cs typeface="+mn-cs"/>
                        </a:rPr>
                        <a:t>- Follow</a:t>
                      </a:r>
                      <a:r>
                        <a:rPr lang="en-IE" sz="1500" b="0" kern="1200" baseline="0" dirty="0" smtClean="0">
                          <a:solidFill>
                            <a:schemeClr val="dk1"/>
                          </a:solidFill>
                          <a:latin typeface="+mn-lt"/>
                          <a:ea typeface="+mn-ea"/>
                          <a:cs typeface="+mn-cs"/>
                        </a:rPr>
                        <a:t> up with web meeting on SBAF</a:t>
                      </a:r>
                      <a:endParaRPr lang="en-IE" sz="1500" b="0" kern="1200" dirty="0">
                        <a:solidFill>
                          <a:schemeClr val="dk1"/>
                        </a:solidFill>
                        <a:latin typeface="+mn-lt"/>
                        <a:ea typeface="+mn-ea"/>
                        <a:cs typeface="+mn-cs"/>
                      </a:endParaRPr>
                    </a:p>
                  </a:txBody>
                  <a:tcPr marL="47625" marR="47625" marT="19050" marB="19050" anchor="ctr"/>
                </a:tc>
                <a:tc>
                  <a:txBody>
                    <a:bodyPr/>
                    <a:lstStyle/>
                    <a:p>
                      <a:r>
                        <a:rPr lang="en-GB" sz="1500" b="0" kern="1200" dirty="0" err="1">
                          <a:solidFill>
                            <a:schemeClr val="dk1"/>
                          </a:solidFill>
                          <a:latin typeface="+mn-lt"/>
                          <a:ea typeface="+mn-ea"/>
                          <a:cs typeface="+mn-cs"/>
                        </a:rPr>
                        <a:t>Main.GRWG</a:t>
                      </a:r>
                      <a:endParaRPr lang="en-GB" sz="1500" b="0" kern="1200" dirty="0">
                        <a:solidFill>
                          <a:schemeClr val="dk1"/>
                        </a:solidFill>
                        <a:latin typeface="+mn-lt"/>
                        <a:ea typeface="+mn-ea"/>
                        <a:cs typeface="+mn-cs"/>
                      </a:endParaRPr>
                    </a:p>
                  </a:txBody>
                  <a:tcPr marL="47625" marR="47625" marT="19050" marB="19050" anchor="ctr"/>
                </a:tc>
                <a:tc>
                  <a:txBody>
                    <a:bodyPr/>
                    <a:lstStyle/>
                    <a:p>
                      <a:r>
                        <a:rPr lang="en-GB" sz="1500" b="0" kern="1200" dirty="0">
                          <a:solidFill>
                            <a:schemeClr val="dk1"/>
                          </a:solidFill>
                          <a:latin typeface="+mn-lt"/>
                          <a:ea typeface="+mn-ea"/>
                          <a:cs typeface="+mn-cs"/>
                        </a:rPr>
                        <a:t>01 Mar 2013</a:t>
                      </a:r>
                    </a:p>
                  </a:txBody>
                  <a:tcPr marL="47625" marR="47625" marT="19050" marB="19050" anchor="ctr"/>
                </a:tc>
                <a:tc>
                  <a:txBody>
                    <a:bodyPr/>
                    <a:lstStyle/>
                    <a:p>
                      <a:r>
                        <a:rPr lang="en-US" sz="1500" b="0" kern="1200" dirty="0" smtClean="0">
                          <a:solidFill>
                            <a:schemeClr val="dk1"/>
                          </a:solidFill>
                          <a:latin typeface="+mn-lt"/>
                          <a:ea typeface="+mn-ea"/>
                          <a:cs typeface="+mn-cs"/>
                        </a:rPr>
                        <a:t>Close</a:t>
                      </a:r>
                      <a:endParaRPr lang="en-US" sz="1500" b="0" kern="1200" dirty="0">
                        <a:solidFill>
                          <a:schemeClr val="dk1"/>
                        </a:solidFill>
                        <a:latin typeface="+mn-lt"/>
                        <a:ea typeface="+mn-ea"/>
                        <a:cs typeface="+mn-cs"/>
                      </a:endParaRPr>
                    </a:p>
                  </a:txBody>
                  <a:tcPr/>
                </a:tc>
              </a:tr>
              <a:tr h="370840">
                <a:tc>
                  <a:txBody>
                    <a:bodyPr/>
                    <a:lstStyle/>
                    <a:p>
                      <a:r>
                        <a:rPr lang="en-GB" sz="1500" b="0" kern="1200" dirty="0">
                          <a:solidFill>
                            <a:schemeClr val="dk1"/>
                          </a:solidFill>
                          <a:latin typeface="+mn-lt"/>
                          <a:ea typeface="+mn-ea"/>
                          <a:cs typeface="+mn-cs"/>
                        </a:rPr>
                        <a:t>EP-12.18</a:t>
                      </a:r>
                    </a:p>
                  </a:txBody>
                  <a:tcPr marL="47625" marR="47625" marT="19050" marB="19050" anchor="ctr"/>
                </a:tc>
                <a:tc>
                  <a:txBody>
                    <a:bodyPr/>
                    <a:lstStyle/>
                    <a:p>
                      <a:r>
                        <a:rPr lang="en-IE" sz="1500" b="0" kern="1200" dirty="0">
                          <a:solidFill>
                            <a:schemeClr val="dk1"/>
                          </a:solidFill>
                          <a:latin typeface="+mn-lt"/>
                          <a:ea typeface="+mn-ea"/>
                          <a:cs typeface="+mn-cs"/>
                        </a:rPr>
                        <a:t>ESA (Bojan Bojkov ) to report at GRWG on its survey on the state of the art for </a:t>
                      </a:r>
                      <a:r>
                        <a:rPr lang="en-IE" sz="1500" b="0" kern="1200" dirty="0" err="1">
                          <a:solidFill>
                            <a:schemeClr val="dk1"/>
                          </a:solidFill>
                          <a:latin typeface="+mn-lt"/>
                          <a:ea typeface="+mn-ea"/>
                          <a:cs typeface="+mn-cs"/>
                        </a:rPr>
                        <a:t>geolocation</a:t>
                      </a:r>
                      <a:r>
                        <a:rPr lang="en-IE" sz="1500" b="0" kern="1200" dirty="0">
                          <a:solidFill>
                            <a:schemeClr val="dk1"/>
                          </a:solidFill>
                          <a:latin typeface="+mn-lt"/>
                          <a:ea typeface="+mn-ea"/>
                          <a:cs typeface="+mn-cs"/>
                        </a:rPr>
                        <a:t> issues, and on ESA activity on this subject</a:t>
                      </a:r>
                    </a:p>
                  </a:txBody>
                  <a:tcPr marL="47625" marR="47625" marT="19050" marB="19050" anchor="ctr"/>
                </a:tc>
                <a:tc>
                  <a:txBody>
                    <a:bodyPr/>
                    <a:lstStyle/>
                    <a:p>
                      <a:r>
                        <a:rPr lang="en-GB" sz="1500" b="0" kern="1200" dirty="0">
                          <a:solidFill>
                            <a:schemeClr val="dk1"/>
                          </a:solidFill>
                          <a:latin typeface="+mn-lt"/>
                          <a:ea typeface="+mn-ea"/>
                          <a:cs typeface="+mn-cs"/>
                        </a:rPr>
                        <a:t>Main.WMO(Lafeuille)</a:t>
                      </a:r>
                    </a:p>
                  </a:txBody>
                  <a:tcPr marL="47625" marR="47625" marT="19050" marB="19050" anchor="ctr"/>
                </a:tc>
                <a:tc>
                  <a:txBody>
                    <a:bodyPr/>
                    <a:lstStyle/>
                    <a:p>
                      <a:r>
                        <a:rPr lang="en-GB" sz="1500" b="0" kern="1200" dirty="0">
                          <a:solidFill>
                            <a:schemeClr val="dk1"/>
                          </a:solidFill>
                          <a:latin typeface="+mn-lt"/>
                          <a:ea typeface="+mn-ea"/>
                          <a:cs typeface="+mn-cs"/>
                        </a:rPr>
                        <a:t>01 Mar 2013</a:t>
                      </a:r>
                    </a:p>
                  </a:txBody>
                  <a:tcPr marL="47625" marR="47625" marT="19050" marB="19050" anchor="ctr"/>
                </a:tc>
                <a:tc>
                  <a:txBody>
                    <a:bodyPr/>
                    <a:lstStyle/>
                    <a:p>
                      <a:endParaRPr lang="en-US" sz="1500" b="0" kern="1200" dirty="0">
                        <a:solidFill>
                          <a:schemeClr val="dk1"/>
                        </a:solidFill>
                        <a:latin typeface="+mn-lt"/>
                        <a:ea typeface="+mn-ea"/>
                        <a:cs typeface="+mn-cs"/>
                      </a:endParaRPr>
                    </a:p>
                  </a:txBody>
                  <a:tcPr/>
                </a:tc>
              </a:tr>
              <a:tr h="370840">
                <a:tc>
                  <a:txBody>
                    <a:bodyPr/>
                    <a:lstStyle/>
                    <a:p>
                      <a:r>
                        <a:rPr lang="en-GB" sz="1500" b="0" kern="1200" dirty="0">
                          <a:solidFill>
                            <a:schemeClr val="dk1"/>
                          </a:solidFill>
                          <a:latin typeface="+mn-lt"/>
                          <a:ea typeface="+mn-ea"/>
                          <a:cs typeface="+mn-cs"/>
                        </a:rPr>
                        <a:t>GWG_13.4</a:t>
                      </a:r>
                    </a:p>
                  </a:txBody>
                  <a:tcPr marL="47625" marR="47625" marT="19050" marB="19050" anchor="ctr"/>
                </a:tc>
                <a:tc>
                  <a:txBody>
                    <a:bodyPr/>
                    <a:lstStyle/>
                    <a:p>
                      <a:r>
                        <a:rPr lang="en-IE" sz="1500" b="0" kern="1200" dirty="0">
                          <a:solidFill>
                            <a:schemeClr val="dk1"/>
                          </a:solidFill>
                          <a:latin typeface="+mn-lt"/>
                          <a:ea typeface="+mn-ea"/>
                          <a:cs typeface="+mn-cs"/>
                        </a:rPr>
                        <a:t>The GPRC members responsible for the development of new products to communicate requirements to archive data to GDWG chair during prototyping phase.</a:t>
                      </a:r>
                    </a:p>
                  </a:txBody>
                  <a:tcPr marL="47625" marR="47625" marT="19050" marB="19050" anchor="ctr"/>
                </a:tc>
                <a:tc>
                  <a:txBody>
                    <a:bodyPr/>
                    <a:lstStyle/>
                    <a:p>
                      <a:r>
                        <a:rPr lang="en-GB" sz="1500" b="0" kern="1200" dirty="0" err="1">
                          <a:solidFill>
                            <a:schemeClr val="dk1"/>
                          </a:solidFill>
                          <a:latin typeface="+mn-lt"/>
                          <a:ea typeface="+mn-ea"/>
                          <a:cs typeface="+mn-cs"/>
                        </a:rPr>
                        <a:t>Main.GPRC</a:t>
                      </a:r>
                      <a:endParaRPr lang="en-GB" sz="1500" b="0" kern="1200" dirty="0">
                        <a:solidFill>
                          <a:schemeClr val="dk1"/>
                        </a:solidFill>
                        <a:latin typeface="+mn-lt"/>
                        <a:ea typeface="+mn-ea"/>
                        <a:cs typeface="+mn-cs"/>
                      </a:endParaRPr>
                    </a:p>
                  </a:txBody>
                  <a:tcPr marL="47625" marR="47625" marT="19050" marB="19050" anchor="ctr"/>
                </a:tc>
                <a:tc>
                  <a:txBody>
                    <a:bodyPr/>
                    <a:lstStyle/>
                    <a:p>
                      <a:r>
                        <a:rPr lang="en-GB" sz="1500" b="0" kern="1200" dirty="0">
                          <a:solidFill>
                            <a:schemeClr val="dk1"/>
                          </a:solidFill>
                          <a:latin typeface="+mn-lt"/>
                          <a:ea typeface="+mn-ea"/>
                          <a:cs typeface="+mn-cs"/>
                        </a:rPr>
                        <a:t>01 Dec 2014</a:t>
                      </a:r>
                    </a:p>
                  </a:txBody>
                  <a:tcPr marL="47625" marR="47625" marT="19050" marB="19050" anchor="ctr"/>
                </a:tc>
                <a:tc>
                  <a:txBody>
                    <a:bodyPr/>
                    <a:lstStyle/>
                    <a:p>
                      <a:r>
                        <a:rPr lang="en-US" sz="1500" b="0" kern="1200" dirty="0" smtClean="0">
                          <a:solidFill>
                            <a:schemeClr val="dk1"/>
                          </a:solidFill>
                          <a:latin typeface="+mn-lt"/>
                          <a:ea typeface="+mn-ea"/>
                          <a:cs typeface="+mn-cs"/>
                        </a:rPr>
                        <a:t>Close</a:t>
                      </a:r>
                      <a:endParaRPr lang="en-US" sz="1500" b="0" kern="1200" dirty="0">
                        <a:solidFill>
                          <a:schemeClr val="dk1"/>
                        </a:solidFill>
                        <a:latin typeface="+mn-lt"/>
                        <a:ea typeface="+mn-ea"/>
                        <a:cs typeface="+mn-cs"/>
                      </a:endParaRPr>
                    </a:p>
                  </a:txBody>
                  <a:tcPr/>
                </a:tc>
              </a:tr>
              <a:tr h="370840">
                <a:tc>
                  <a:txBody>
                    <a:bodyPr/>
                    <a:lstStyle/>
                    <a:p>
                      <a:r>
                        <a:rPr lang="en-GB" sz="1500" b="0" kern="1200" dirty="0">
                          <a:solidFill>
                            <a:schemeClr val="dk1"/>
                          </a:solidFill>
                          <a:latin typeface="+mn-lt"/>
                          <a:ea typeface="+mn-ea"/>
                          <a:cs typeface="+mn-cs"/>
                        </a:rPr>
                        <a:t>GWG_13.6</a:t>
                      </a:r>
                    </a:p>
                  </a:txBody>
                  <a:tcPr marL="47625" marR="47625" marT="19050" marB="19050" anchor="ctr"/>
                </a:tc>
                <a:tc>
                  <a:txBody>
                    <a:bodyPr/>
                    <a:lstStyle/>
                    <a:p>
                      <a:r>
                        <a:rPr lang="en-IE" sz="1500" b="0" kern="1200" dirty="0">
                          <a:solidFill>
                            <a:schemeClr val="dk1"/>
                          </a:solidFill>
                          <a:latin typeface="+mn-lt"/>
                          <a:ea typeface="+mn-ea"/>
                          <a:cs typeface="+mn-cs"/>
                        </a:rPr>
                        <a:t>GRWG Chair to ask for volunteer to lead the development of suitable guidelines to define Common Reference Channels, based on the analysis performed for the Spectral Band Adjustment Factors.</a:t>
                      </a:r>
                    </a:p>
                  </a:txBody>
                  <a:tcPr marL="47625" marR="47625" marT="19050" marB="19050" anchor="ctr"/>
                </a:tc>
                <a:tc>
                  <a:txBody>
                    <a:bodyPr/>
                    <a:lstStyle/>
                    <a:p>
                      <a:r>
                        <a:rPr lang="en-GB" sz="1500" b="0" kern="1200" dirty="0" err="1">
                          <a:solidFill>
                            <a:schemeClr val="dk1"/>
                          </a:solidFill>
                          <a:latin typeface="+mn-lt"/>
                          <a:ea typeface="+mn-ea"/>
                          <a:cs typeface="+mn-cs"/>
                          <a:hlinkClick r:id="rId2"/>
                        </a:rPr>
                        <a:t>TimHewison</a:t>
                      </a:r>
                      <a:endParaRPr lang="en-GB" sz="1500" b="0" kern="1200" dirty="0">
                        <a:solidFill>
                          <a:schemeClr val="dk1"/>
                        </a:solidFill>
                        <a:latin typeface="+mn-lt"/>
                        <a:ea typeface="+mn-ea"/>
                        <a:cs typeface="+mn-cs"/>
                      </a:endParaRPr>
                    </a:p>
                  </a:txBody>
                  <a:tcPr marL="47625" marR="47625" marT="19050" marB="19050" anchor="ctr"/>
                </a:tc>
                <a:tc>
                  <a:txBody>
                    <a:bodyPr/>
                    <a:lstStyle/>
                    <a:p>
                      <a:r>
                        <a:rPr lang="en-GB" sz="1500" b="0" kern="1200" dirty="0">
                          <a:solidFill>
                            <a:schemeClr val="dk1"/>
                          </a:solidFill>
                          <a:latin typeface="+mn-lt"/>
                          <a:ea typeface="+mn-ea"/>
                          <a:cs typeface="+mn-cs"/>
                        </a:rPr>
                        <a:t>01 Dec 2014</a:t>
                      </a:r>
                    </a:p>
                  </a:txBody>
                  <a:tcPr marL="47625" marR="47625" marT="19050" marB="19050" anchor="ctr"/>
                </a:tc>
                <a:tc>
                  <a:txBody>
                    <a:bodyPr/>
                    <a:lstStyle/>
                    <a:p>
                      <a:endParaRPr lang="en-US" sz="1500" b="0" kern="1200" dirty="0">
                        <a:solidFill>
                          <a:schemeClr val="dk1"/>
                        </a:solidFill>
                        <a:latin typeface="+mn-lt"/>
                        <a:ea typeface="+mn-ea"/>
                        <a:cs typeface="+mn-cs"/>
                      </a:endParaRPr>
                    </a:p>
                  </a:txBody>
                  <a:tcPr/>
                </a:tc>
              </a:tr>
              <a:tr h="370840">
                <a:tc>
                  <a:txBody>
                    <a:bodyPr/>
                    <a:lstStyle/>
                    <a:p>
                      <a:r>
                        <a:rPr lang="en-GB" sz="1500" b="0" kern="1200" dirty="0">
                          <a:solidFill>
                            <a:schemeClr val="dk1"/>
                          </a:solidFill>
                          <a:latin typeface="+mn-lt"/>
                          <a:ea typeface="+mn-ea"/>
                          <a:cs typeface="+mn-cs"/>
                        </a:rPr>
                        <a:t>GWG_13.13</a:t>
                      </a:r>
                    </a:p>
                  </a:txBody>
                  <a:tcPr marL="47625" marR="47625" marT="19050" marB="19050" anchor="ctr"/>
                </a:tc>
                <a:tc>
                  <a:txBody>
                    <a:bodyPr/>
                    <a:lstStyle/>
                    <a:p>
                      <a:r>
                        <a:rPr lang="en-IE" sz="1500" b="0" kern="1200" dirty="0">
                          <a:solidFill>
                            <a:schemeClr val="dk1"/>
                          </a:solidFill>
                          <a:latin typeface="+mn-lt"/>
                          <a:ea typeface="+mn-ea"/>
                          <a:cs typeface="+mn-cs"/>
                        </a:rPr>
                        <a:t>GRWG Chair to set up web meeting to define Best Practice for Process of defining SBAF and uncertainties by 1 June 2013.</a:t>
                      </a:r>
                    </a:p>
                  </a:txBody>
                  <a:tcPr marL="47625" marR="47625" marT="19050" marB="19050" anchor="ctr"/>
                </a:tc>
                <a:tc>
                  <a:txBody>
                    <a:bodyPr/>
                    <a:lstStyle/>
                    <a:p>
                      <a:r>
                        <a:rPr lang="en-GB" sz="1500" b="0" kern="1200" dirty="0">
                          <a:solidFill>
                            <a:schemeClr val="dk1"/>
                          </a:solidFill>
                          <a:latin typeface="+mn-lt"/>
                          <a:ea typeface="+mn-ea"/>
                          <a:cs typeface="+mn-cs"/>
                          <a:hlinkClick r:id="rId2"/>
                        </a:rPr>
                        <a:t>TimHewison</a:t>
                      </a:r>
                      <a:endParaRPr lang="en-GB" sz="1500" b="0" kern="1200" dirty="0">
                        <a:solidFill>
                          <a:schemeClr val="dk1"/>
                        </a:solidFill>
                        <a:latin typeface="+mn-lt"/>
                        <a:ea typeface="+mn-ea"/>
                        <a:cs typeface="+mn-cs"/>
                      </a:endParaRPr>
                    </a:p>
                  </a:txBody>
                  <a:tcPr marL="47625" marR="47625" marT="19050" marB="19050" anchor="ctr"/>
                </a:tc>
                <a:tc>
                  <a:txBody>
                    <a:bodyPr/>
                    <a:lstStyle/>
                    <a:p>
                      <a:r>
                        <a:rPr lang="en-GB" sz="1500" b="0" kern="1200" dirty="0">
                          <a:solidFill>
                            <a:schemeClr val="dk1"/>
                          </a:solidFill>
                          <a:latin typeface="+mn-lt"/>
                          <a:ea typeface="+mn-ea"/>
                          <a:cs typeface="+mn-cs"/>
                        </a:rPr>
                        <a:t>01 Jun 2013</a:t>
                      </a:r>
                    </a:p>
                  </a:txBody>
                  <a:tcPr marL="47625" marR="47625" marT="19050" marB="19050" anchor="ctr"/>
                </a:tc>
                <a:tc>
                  <a:txBody>
                    <a:bodyPr/>
                    <a:lstStyle/>
                    <a:p>
                      <a:r>
                        <a:rPr lang="en-US" sz="1500" b="0" kern="1200" dirty="0" smtClean="0">
                          <a:solidFill>
                            <a:schemeClr val="dk1"/>
                          </a:solidFill>
                          <a:latin typeface="+mn-lt"/>
                          <a:ea typeface="+mn-ea"/>
                          <a:cs typeface="+mn-cs"/>
                        </a:rPr>
                        <a:t>Thurs pm</a:t>
                      </a:r>
                      <a:endParaRPr lang="en-US" sz="1500" b="0" kern="1200" dirty="0">
                        <a:solidFill>
                          <a:schemeClr val="dk1"/>
                        </a:solidFill>
                        <a:latin typeface="+mn-lt"/>
                        <a:ea typeface="+mn-ea"/>
                        <a:cs typeface="+mn-cs"/>
                      </a:endParaRPr>
                    </a:p>
                  </a:txBody>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Status of Outstanding Actions</a:t>
            </a:r>
          </a:p>
        </p:txBody>
      </p:sp>
      <p:sp>
        <p:nvSpPr>
          <p:cNvPr id="18435" name="Content Placeholder 2"/>
          <p:cNvSpPr>
            <a:spLocks noGrp="1"/>
          </p:cNvSpPr>
          <p:nvPr>
            <p:ph idx="1"/>
          </p:nvPr>
        </p:nvSpPr>
        <p:spPr/>
        <p:txBody>
          <a:bodyPr/>
          <a:lstStyle/>
          <a:p>
            <a:endParaRPr lang="en-US" smtClean="0"/>
          </a:p>
        </p:txBody>
      </p:sp>
      <p:sp>
        <p:nvSpPr>
          <p:cNvPr id="18436" name="Slide Number Placeholder 3"/>
          <p:cNvSpPr>
            <a:spLocks noGrp="1"/>
          </p:cNvSpPr>
          <p:nvPr>
            <p:ph type="sldNum" sz="quarter" idx="4294967295"/>
          </p:nvPr>
        </p:nvSpPr>
        <p:spPr bwMode="auto">
          <a:xfrm>
            <a:off x="7037388" y="6426200"/>
            <a:ext cx="711200" cy="241300"/>
          </a:xfrm>
          <a:prstGeom prst="rect">
            <a:avLst/>
          </a:prstGeom>
          <a:noFill/>
          <a:ln>
            <a:miter lim="800000"/>
            <a:headEnd/>
            <a:tailEnd/>
          </a:ln>
        </p:spPr>
        <p:txBody>
          <a:bodyPr/>
          <a:lstStyle/>
          <a:p>
            <a:r>
              <a:rPr lang="en-GB"/>
              <a:t>Slide: </a:t>
            </a:r>
            <a:fld id="{E2227954-3F57-42AB-A861-D41A5A55AFA1}" type="slidenum">
              <a:rPr lang="en-GB"/>
              <a:pPr/>
              <a:t>11</a:t>
            </a:fld>
            <a:endParaRPr lang="en-GB"/>
          </a:p>
        </p:txBody>
      </p:sp>
      <p:graphicFrame>
        <p:nvGraphicFramePr>
          <p:cNvPr id="5" name="Content Placeholder 3"/>
          <p:cNvGraphicFramePr>
            <a:graphicFrameLocks/>
          </p:cNvGraphicFramePr>
          <p:nvPr/>
        </p:nvGraphicFramePr>
        <p:xfrm>
          <a:off x="320675" y="1077913"/>
          <a:ext cx="9150351" cy="4782820"/>
        </p:xfrm>
        <a:graphic>
          <a:graphicData uri="http://schemas.openxmlformats.org/drawingml/2006/table">
            <a:tbl>
              <a:tblPr firstRow="1" bandRow="1">
                <a:tableStyleId>{5C22544A-7EE6-4342-B048-85BDC9FD1C3A}</a:tableStyleId>
              </a:tblPr>
              <a:tblGrid>
                <a:gridCol w="1301955"/>
                <a:gridCol w="4544103"/>
                <a:gridCol w="1441562"/>
                <a:gridCol w="1015476"/>
                <a:gridCol w="847255"/>
              </a:tblGrid>
              <a:tr h="370840">
                <a:tc>
                  <a:txBody>
                    <a:bodyPr/>
                    <a:lstStyle/>
                    <a:p>
                      <a:r>
                        <a:rPr lang="en-US" sz="1500" dirty="0" smtClean="0">
                          <a:solidFill>
                            <a:schemeClr val="tx1"/>
                          </a:solidFill>
                        </a:rPr>
                        <a:t>Action Ref</a:t>
                      </a:r>
                      <a:endParaRPr lang="en-US" sz="1500" dirty="0">
                        <a:solidFill>
                          <a:schemeClr val="tx1"/>
                        </a:solidFill>
                      </a:endParaRPr>
                    </a:p>
                  </a:txBody>
                  <a:tcPr/>
                </a:tc>
                <a:tc>
                  <a:txBody>
                    <a:bodyPr/>
                    <a:lstStyle/>
                    <a:p>
                      <a:r>
                        <a:rPr lang="en-US" sz="1500" dirty="0" smtClean="0">
                          <a:solidFill>
                            <a:schemeClr val="tx1"/>
                          </a:solidFill>
                        </a:rPr>
                        <a:t>Description</a:t>
                      </a:r>
                      <a:endParaRPr lang="en-US" sz="1500" dirty="0">
                        <a:solidFill>
                          <a:schemeClr val="tx1"/>
                        </a:solidFill>
                      </a:endParaRPr>
                    </a:p>
                  </a:txBody>
                  <a:tcPr/>
                </a:tc>
                <a:tc>
                  <a:txBody>
                    <a:bodyPr/>
                    <a:lstStyle/>
                    <a:p>
                      <a:r>
                        <a:rPr lang="en-US" sz="1500" dirty="0" smtClean="0">
                          <a:solidFill>
                            <a:schemeClr val="tx1"/>
                          </a:solidFill>
                        </a:rPr>
                        <a:t>Assigned to</a:t>
                      </a:r>
                      <a:endParaRPr lang="en-US" sz="1500" dirty="0">
                        <a:solidFill>
                          <a:schemeClr val="tx1"/>
                        </a:solidFill>
                      </a:endParaRPr>
                    </a:p>
                  </a:txBody>
                  <a:tcPr/>
                </a:tc>
                <a:tc>
                  <a:txBody>
                    <a:bodyPr/>
                    <a:lstStyle/>
                    <a:p>
                      <a:r>
                        <a:rPr lang="en-US" sz="1500" dirty="0" smtClean="0">
                          <a:solidFill>
                            <a:schemeClr val="tx1"/>
                          </a:solidFill>
                        </a:rPr>
                        <a:t>Due</a:t>
                      </a:r>
                      <a:r>
                        <a:rPr lang="en-US" sz="1500" baseline="0" dirty="0" smtClean="0">
                          <a:solidFill>
                            <a:schemeClr val="tx1"/>
                          </a:solidFill>
                        </a:rPr>
                        <a:t> </a:t>
                      </a:r>
                      <a:r>
                        <a:rPr lang="en-US" sz="1500" dirty="0" smtClean="0">
                          <a:solidFill>
                            <a:schemeClr val="tx1"/>
                          </a:solidFill>
                        </a:rPr>
                        <a:t>Date</a:t>
                      </a:r>
                      <a:endParaRPr lang="en-US" sz="1500" dirty="0">
                        <a:solidFill>
                          <a:schemeClr val="tx1"/>
                        </a:solidFill>
                      </a:endParaRPr>
                    </a:p>
                  </a:txBody>
                  <a:tcPr/>
                </a:tc>
                <a:tc>
                  <a:txBody>
                    <a:bodyPr/>
                    <a:lstStyle/>
                    <a:p>
                      <a:r>
                        <a:rPr lang="en-US" sz="1500" dirty="0" smtClean="0">
                          <a:solidFill>
                            <a:schemeClr val="tx1"/>
                          </a:solidFill>
                        </a:rPr>
                        <a:t>State</a:t>
                      </a:r>
                      <a:endParaRPr lang="en-US" sz="1500" dirty="0">
                        <a:solidFill>
                          <a:schemeClr val="tx1"/>
                        </a:solidFill>
                      </a:endParaRPr>
                    </a:p>
                  </a:txBody>
                  <a:tcPr/>
                </a:tc>
              </a:tr>
              <a:tr h="370840">
                <a:tc>
                  <a:txBody>
                    <a:bodyPr/>
                    <a:lstStyle/>
                    <a:p>
                      <a:r>
                        <a:rPr lang="en-GB" sz="1500" dirty="0"/>
                        <a:t>GWG_13.29</a:t>
                      </a:r>
                    </a:p>
                  </a:txBody>
                  <a:tcPr marL="47625" marR="47625" marT="19050" marB="19050" anchor="ctr"/>
                </a:tc>
                <a:tc>
                  <a:txBody>
                    <a:bodyPr/>
                    <a:lstStyle/>
                    <a:p>
                      <a:r>
                        <a:rPr lang="en-IE" sz="1500" dirty="0"/>
                        <a:t>GRWG + GDWG Chairs to solicit proposals from any GSICS member wishing to be considered as GRWG or GDWG chair by drafting a 1-2 page proposal to the Exec Panel by 1 July 2013.</a:t>
                      </a:r>
                    </a:p>
                  </a:txBody>
                  <a:tcPr marL="47625" marR="47625" marT="19050" marB="19050" anchor="ctr"/>
                </a:tc>
                <a:tc>
                  <a:txBody>
                    <a:bodyPr/>
                    <a:lstStyle/>
                    <a:p>
                      <a:r>
                        <a:rPr lang="en-GB" sz="1500" u="sng">
                          <a:solidFill>
                            <a:srgbClr val="666666"/>
                          </a:solidFill>
                          <a:hlinkClick r:id="rId2"/>
                        </a:rPr>
                        <a:t>TimHewison</a:t>
                      </a:r>
                      <a:endParaRPr lang="en-GB" sz="1500"/>
                    </a:p>
                  </a:txBody>
                  <a:tcPr marL="47625" marR="47625" marT="19050" marB="19050" anchor="ctr"/>
                </a:tc>
                <a:tc>
                  <a:txBody>
                    <a:bodyPr/>
                    <a:lstStyle/>
                    <a:p>
                      <a:r>
                        <a:rPr lang="en-GB" sz="1500" dirty="0"/>
                        <a:t>01 Jul 2013</a:t>
                      </a:r>
                    </a:p>
                  </a:txBody>
                  <a:tcPr marL="47625" marR="47625" marT="19050" marB="19050" anchor="ctr"/>
                </a:tc>
                <a:tc>
                  <a:txBody>
                    <a:bodyPr/>
                    <a:lstStyle/>
                    <a:p>
                      <a:r>
                        <a:rPr lang="en-US" sz="1500" b="0" kern="1200" dirty="0" smtClean="0">
                          <a:solidFill>
                            <a:schemeClr val="dk1"/>
                          </a:solidFill>
                          <a:latin typeface="+mn-lt"/>
                          <a:ea typeface="+mn-ea"/>
                          <a:cs typeface="+mn-cs"/>
                        </a:rPr>
                        <a:t>Closed, but offer open!</a:t>
                      </a:r>
                      <a:endParaRPr lang="en-US" sz="1500" b="0" kern="1200" dirty="0">
                        <a:solidFill>
                          <a:schemeClr val="dk1"/>
                        </a:solidFill>
                        <a:latin typeface="+mn-lt"/>
                        <a:ea typeface="+mn-ea"/>
                        <a:cs typeface="+mn-cs"/>
                      </a:endParaRPr>
                    </a:p>
                  </a:txBody>
                  <a:tcPr/>
                </a:tc>
              </a:tr>
              <a:tr h="370840">
                <a:tc>
                  <a:txBody>
                    <a:bodyPr/>
                    <a:lstStyle/>
                    <a:p>
                      <a:pPr>
                        <a:lnSpc>
                          <a:spcPts val="1535"/>
                        </a:lnSpc>
                        <a:spcAft>
                          <a:spcPts val="0"/>
                        </a:spcAft>
                      </a:pPr>
                      <a:r>
                        <a:rPr lang="en-GB" sz="1500" kern="1200" dirty="0">
                          <a:solidFill>
                            <a:schemeClr val="dk1"/>
                          </a:solidFill>
                          <a:latin typeface="+mn-lt"/>
                          <a:ea typeface="+mn-ea"/>
                          <a:cs typeface="+mn-cs"/>
                        </a:rPr>
                        <a:t>GRWG05_38</a:t>
                      </a:r>
                    </a:p>
                  </a:txBody>
                  <a:tcPr marL="47625" marR="47625" marT="19050" marB="19050" anchor="ctr"/>
                </a:tc>
                <a:tc>
                  <a:txBody>
                    <a:bodyPr/>
                    <a:lstStyle/>
                    <a:p>
                      <a:pPr>
                        <a:lnSpc>
                          <a:spcPts val="1535"/>
                        </a:lnSpc>
                        <a:spcAft>
                          <a:spcPts val="0"/>
                        </a:spcAft>
                      </a:pPr>
                      <a:r>
                        <a:rPr lang="en-GB" sz="1500" kern="1200" dirty="0">
                          <a:solidFill>
                            <a:schemeClr val="dk1"/>
                          </a:solidFill>
                          <a:latin typeface="+mn-lt"/>
                          <a:ea typeface="+mn-ea"/>
                          <a:cs typeface="+mn-cs"/>
                        </a:rPr>
                        <a:t>The GRWG is required to inform the GDWG on what GSICS products are required to be archived.</a:t>
                      </a:r>
                    </a:p>
                  </a:txBody>
                  <a:tcPr marL="47625" marR="47625" marT="19050" marB="19050" anchor="ctr"/>
                </a:tc>
                <a:tc>
                  <a:txBody>
                    <a:bodyPr/>
                    <a:lstStyle/>
                    <a:p>
                      <a:pPr>
                        <a:lnSpc>
                          <a:spcPts val="1535"/>
                        </a:lnSpc>
                        <a:spcAft>
                          <a:spcPts val="0"/>
                        </a:spcAft>
                      </a:pPr>
                      <a:r>
                        <a:rPr lang="en-GB" sz="1500" kern="1200" dirty="0" err="1">
                          <a:solidFill>
                            <a:schemeClr val="dk1"/>
                          </a:solidFill>
                          <a:latin typeface="+mn-lt"/>
                          <a:ea typeface="+mn-ea"/>
                          <a:cs typeface="+mn-cs"/>
                        </a:rPr>
                        <a:t>Main.GRWG</a:t>
                      </a:r>
                      <a:r>
                        <a:rPr lang="en-GB" sz="1500" kern="1200" dirty="0">
                          <a:solidFill>
                            <a:schemeClr val="dk1"/>
                          </a:solidFill>
                          <a:latin typeface="+mn-lt"/>
                          <a:ea typeface="+mn-ea"/>
                          <a:cs typeface="+mn-cs"/>
                        </a:rPr>
                        <a:t>, </a:t>
                      </a:r>
                      <a:r>
                        <a:rPr lang="en-GB" sz="1500" kern="1200" dirty="0" err="1">
                          <a:solidFill>
                            <a:schemeClr val="dk1"/>
                          </a:solidFill>
                          <a:latin typeface="+mn-lt"/>
                          <a:ea typeface="+mn-ea"/>
                          <a:cs typeface="+mn-cs"/>
                        </a:rPr>
                        <a:t>Main.Chair</a:t>
                      </a:r>
                      <a:r>
                        <a:rPr lang="en-GB" sz="1500" kern="1200" dirty="0">
                          <a:solidFill>
                            <a:schemeClr val="dk1"/>
                          </a:solidFill>
                          <a:latin typeface="+mn-lt"/>
                          <a:ea typeface="+mn-ea"/>
                          <a:cs typeface="+mn-cs"/>
                        </a:rPr>
                        <a:t>(Hewison)</a:t>
                      </a:r>
                    </a:p>
                  </a:txBody>
                  <a:tcPr marL="47625" marR="47625" marT="19050" marB="19050" anchor="ctr"/>
                </a:tc>
                <a:tc>
                  <a:txBody>
                    <a:bodyPr/>
                    <a:lstStyle/>
                    <a:p>
                      <a:pPr>
                        <a:lnSpc>
                          <a:spcPts val="1535"/>
                        </a:lnSpc>
                        <a:spcAft>
                          <a:spcPts val="0"/>
                        </a:spcAft>
                      </a:pPr>
                      <a:r>
                        <a:rPr lang="en-GB" sz="1500" kern="1200" dirty="0">
                          <a:solidFill>
                            <a:schemeClr val="dk1"/>
                          </a:solidFill>
                          <a:latin typeface="+mn-lt"/>
                          <a:ea typeface="+mn-ea"/>
                          <a:cs typeface="+mn-cs"/>
                        </a:rPr>
                        <a:t>01 Jan 2012</a:t>
                      </a:r>
                    </a:p>
                  </a:txBody>
                  <a:tcPr marL="47625" marR="47625" marT="19050" marB="19050" anchor="ctr"/>
                </a:tc>
                <a:tc>
                  <a:txBody>
                    <a:bodyPr/>
                    <a:lstStyle/>
                    <a:p>
                      <a:r>
                        <a:rPr lang="en-US" sz="1500" kern="1200" dirty="0" smtClean="0">
                          <a:solidFill>
                            <a:schemeClr val="dk1"/>
                          </a:solidFill>
                          <a:latin typeface="+mn-lt"/>
                          <a:ea typeface="+mn-ea"/>
                          <a:cs typeface="+mn-cs"/>
                        </a:rPr>
                        <a:t>Closed</a:t>
                      </a:r>
                    </a:p>
                    <a:p>
                      <a:r>
                        <a:rPr lang="en-US" sz="1500" kern="1200" dirty="0" smtClean="0">
                          <a:solidFill>
                            <a:schemeClr val="dk1"/>
                          </a:solidFill>
                          <a:latin typeface="+mn-lt"/>
                          <a:ea typeface="+mn-ea"/>
                          <a:cs typeface="+mn-cs"/>
                        </a:rPr>
                        <a:t>On  GDWG agenda</a:t>
                      </a:r>
                      <a:endParaRPr lang="en-US" sz="1500" kern="1200" dirty="0">
                        <a:solidFill>
                          <a:schemeClr val="dk1"/>
                        </a:solidFill>
                        <a:latin typeface="+mn-lt"/>
                        <a:ea typeface="+mn-ea"/>
                        <a:cs typeface="+mn-cs"/>
                      </a:endParaRPr>
                    </a:p>
                  </a:txBody>
                  <a:tcPr/>
                </a:tc>
              </a:tr>
              <a:tr h="370840">
                <a:tc>
                  <a:txBody>
                    <a:bodyPr/>
                    <a:lstStyle/>
                    <a:p>
                      <a:r>
                        <a:rPr lang="en-GB" sz="1500" kern="1200" dirty="0">
                          <a:solidFill>
                            <a:schemeClr val="dk1"/>
                          </a:solidFill>
                          <a:latin typeface="+mn-lt"/>
                          <a:ea typeface="+mn-ea"/>
                          <a:cs typeface="+mn-cs"/>
                        </a:rPr>
                        <a:t>EP-12.17</a:t>
                      </a:r>
                    </a:p>
                  </a:txBody>
                  <a:tcPr marL="47625" marR="47625" marT="19050" marB="19050" anchor="ctr"/>
                </a:tc>
                <a:tc>
                  <a:txBody>
                    <a:bodyPr/>
                    <a:lstStyle/>
                    <a:p>
                      <a:r>
                        <a:rPr lang="en-IE" sz="1500" kern="1200" dirty="0">
                          <a:solidFill>
                            <a:schemeClr val="dk1"/>
                          </a:solidFill>
                          <a:latin typeface="+mn-lt"/>
                          <a:ea typeface="+mn-ea"/>
                          <a:cs typeface="+mn-cs"/>
                        </a:rPr>
                        <a:t>GRWG Chair to report on GSICS traceability approach to the WGCV, with a view to seek feedback from WGCV. </a:t>
                      </a:r>
                      <a:br>
                        <a:rPr lang="en-IE" sz="1500" kern="1200" dirty="0">
                          <a:solidFill>
                            <a:schemeClr val="dk1"/>
                          </a:solidFill>
                          <a:latin typeface="+mn-lt"/>
                          <a:ea typeface="+mn-ea"/>
                          <a:cs typeface="+mn-cs"/>
                        </a:rPr>
                      </a:br>
                      <a:r>
                        <a:rPr lang="en-IE" sz="1500" kern="1200" dirty="0">
                          <a:solidFill>
                            <a:schemeClr val="dk1"/>
                          </a:solidFill>
                          <a:latin typeface="+mn-lt"/>
                          <a:ea typeface="+mn-ea"/>
                          <a:cs typeface="+mn-cs"/>
                        </a:rPr>
                        <a:t>- Done at WGCV plenary in Feb 2014</a:t>
                      </a:r>
                    </a:p>
                  </a:txBody>
                  <a:tcPr marL="47625" marR="47625" marT="19050" marB="19050" anchor="ctr"/>
                </a:tc>
                <a:tc>
                  <a:txBody>
                    <a:bodyPr/>
                    <a:lstStyle/>
                    <a:p>
                      <a:r>
                        <a:rPr lang="en-GB" sz="1500" kern="1200">
                          <a:solidFill>
                            <a:schemeClr val="dk1"/>
                          </a:solidFill>
                          <a:latin typeface="+mn-lt"/>
                          <a:ea typeface="+mn-ea"/>
                          <a:cs typeface="+mn-cs"/>
                        </a:rPr>
                        <a:t>Main.GRWG, Main.Chair(Hewison)</a:t>
                      </a:r>
                    </a:p>
                  </a:txBody>
                  <a:tcPr marL="47625" marR="47625" marT="19050" marB="19050" anchor="ctr"/>
                </a:tc>
                <a:tc>
                  <a:txBody>
                    <a:bodyPr/>
                    <a:lstStyle/>
                    <a:p>
                      <a:r>
                        <a:rPr lang="en-GB" sz="1500" kern="1200" dirty="0">
                          <a:solidFill>
                            <a:schemeClr val="dk1"/>
                          </a:solidFill>
                          <a:latin typeface="+mn-lt"/>
                          <a:ea typeface="+mn-ea"/>
                          <a:cs typeface="+mn-cs"/>
                        </a:rPr>
                        <a:t>01 Oct 2012</a:t>
                      </a:r>
                    </a:p>
                  </a:txBody>
                  <a:tcPr marL="47625" marR="47625" marT="19050" marB="19050" anchor="ctr"/>
                </a:tc>
                <a:tc>
                  <a:txBody>
                    <a:bodyPr/>
                    <a:lstStyle/>
                    <a:p>
                      <a:r>
                        <a:rPr lang="en-US" sz="1500" kern="1200" dirty="0" smtClean="0">
                          <a:solidFill>
                            <a:schemeClr val="dk1"/>
                          </a:solidFill>
                          <a:latin typeface="+mn-lt"/>
                          <a:ea typeface="+mn-ea"/>
                          <a:cs typeface="+mn-cs"/>
                        </a:rPr>
                        <a:t>Closed</a:t>
                      </a:r>
                      <a:endParaRPr lang="en-US" sz="1500" kern="1200" dirty="0">
                        <a:solidFill>
                          <a:schemeClr val="dk1"/>
                        </a:solidFill>
                        <a:latin typeface="+mn-lt"/>
                        <a:ea typeface="+mn-ea"/>
                        <a:cs typeface="+mn-cs"/>
                      </a:endParaRPr>
                    </a:p>
                  </a:txBody>
                  <a:tcPr/>
                </a:tc>
              </a:tr>
              <a:tr h="370840">
                <a:tc>
                  <a:txBody>
                    <a:bodyPr/>
                    <a:lstStyle/>
                    <a:p>
                      <a:r>
                        <a:rPr lang="en-GB" sz="1500" kern="1200" dirty="0">
                          <a:solidFill>
                            <a:schemeClr val="dk1"/>
                          </a:solidFill>
                          <a:latin typeface="+mn-lt"/>
                          <a:ea typeface="+mn-ea"/>
                          <a:cs typeface="+mn-cs"/>
                        </a:rPr>
                        <a:t>EP14.23</a:t>
                      </a:r>
                    </a:p>
                  </a:txBody>
                  <a:tcPr marL="47625" marR="47625" marT="19050" marB="19050" anchor="ctr"/>
                </a:tc>
                <a:tc>
                  <a:txBody>
                    <a:bodyPr/>
                    <a:lstStyle/>
                    <a:p>
                      <a:r>
                        <a:rPr lang="en-IE" sz="1500" kern="1200" dirty="0">
                          <a:solidFill>
                            <a:schemeClr val="dk1"/>
                          </a:solidFill>
                          <a:latin typeface="+mn-lt"/>
                          <a:ea typeface="+mn-ea"/>
                          <a:cs typeface="+mn-cs"/>
                        </a:rPr>
                        <a:t>The GRWG Chair to describe the role of chair, emphasizing the moderator role, enabling, elevating/communicating issues to the appropriate parties.</a:t>
                      </a:r>
                    </a:p>
                  </a:txBody>
                  <a:tcPr marL="47625" marR="47625" marT="19050" marB="19050" anchor="ctr"/>
                </a:tc>
                <a:tc>
                  <a:txBody>
                    <a:bodyPr/>
                    <a:lstStyle/>
                    <a:p>
                      <a:r>
                        <a:rPr lang="en-GB" sz="1500" kern="1200" dirty="0">
                          <a:solidFill>
                            <a:schemeClr val="dk1"/>
                          </a:solidFill>
                          <a:latin typeface="+mn-lt"/>
                          <a:ea typeface="+mn-ea"/>
                          <a:cs typeface="+mn-cs"/>
                        </a:rPr>
                        <a:t>Main.WMO(Lafeuille)</a:t>
                      </a:r>
                    </a:p>
                  </a:txBody>
                  <a:tcPr marL="47625" marR="47625" marT="19050" marB="19050" anchor="ctr"/>
                </a:tc>
                <a:tc>
                  <a:txBody>
                    <a:bodyPr/>
                    <a:lstStyle/>
                    <a:p>
                      <a:r>
                        <a:rPr lang="en-GB" sz="1500" kern="1200" dirty="0">
                          <a:solidFill>
                            <a:schemeClr val="dk1"/>
                          </a:solidFill>
                          <a:latin typeface="+mn-lt"/>
                          <a:ea typeface="+mn-ea"/>
                          <a:cs typeface="+mn-cs"/>
                        </a:rPr>
                        <a:t>01 Sep 2013</a:t>
                      </a:r>
                    </a:p>
                  </a:txBody>
                  <a:tcPr marL="47625" marR="47625" marT="19050" marB="19050" anchor="ctr"/>
                </a:tc>
                <a:tc>
                  <a:txBody>
                    <a:bodyPr/>
                    <a:lstStyle/>
                    <a:p>
                      <a:r>
                        <a:rPr lang="en-US" sz="1500" kern="1200" dirty="0" smtClean="0">
                          <a:solidFill>
                            <a:schemeClr val="dk1"/>
                          </a:solidFill>
                          <a:latin typeface="+mn-lt"/>
                          <a:ea typeface="+mn-ea"/>
                          <a:cs typeface="+mn-cs"/>
                        </a:rPr>
                        <a:t>Started on Wiki</a:t>
                      </a:r>
                      <a:endParaRPr lang="en-US" sz="1500" kern="1200" dirty="0">
                        <a:solidFill>
                          <a:schemeClr val="dk1"/>
                        </a:solidFill>
                        <a:latin typeface="+mn-lt"/>
                        <a:ea typeface="+mn-ea"/>
                        <a:cs typeface="+mn-cs"/>
                      </a:endParaRPr>
                    </a:p>
                  </a:txBody>
                  <a:tcPr/>
                </a:tc>
              </a:tr>
              <a:tr h="370840">
                <a:tc>
                  <a:txBody>
                    <a:bodyPr/>
                    <a:lstStyle/>
                    <a:p>
                      <a:r>
                        <a:rPr lang="en-GB" sz="1500" dirty="0"/>
                        <a:t>GUW-13.01</a:t>
                      </a:r>
                    </a:p>
                  </a:txBody>
                  <a:tcPr marL="47625" marR="47625" marT="19050" marB="19050" anchor="ctr"/>
                </a:tc>
                <a:tc>
                  <a:txBody>
                    <a:bodyPr/>
                    <a:lstStyle/>
                    <a:p>
                      <a:r>
                        <a:rPr lang="en-IE" sz="1500" dirty="0"/>
                        <a:t>Executive Panel to discuss if the GSICS scope should be expanded to include the operational calibration alerting system.</a:t>
                      </a:r>
                    </a:p>
                  </a:txBody>
                  <a:tcPr marL="47625" marR="47625" marT="19050" marB="19050" anchor="ctr"/>
                </a:tc>
                <a:tc>
                  <a:txBody>
                    <a:bodyPr/>
                    <a:lstStyle/>
                    <a:p>
                      <a:r>
                        <a:rPr lang="en-GB" sz="1500" dirty="0" err="1"/>
                        <a:t>Main.Exec</a:t>
                      </a:r>
                      <a:r>
                        <a:rPr lang="en-GB" sz="1500" dirty="0"/>
                        <a:t>, </a:t>
                      </a:r>
                      <a:r>
                        <a:rPr lang="en-GB" sz="1500" dirty="0" err="1"/>
                        <a:t>Main.Panel</a:t>
                      </a:r>
                      <a:endParaRPr lang="en-GB" sz="1500" dirty="0"/>
                    </a:p>
                  </a:txBody>
                  <a:tcPr marL="47625" marR="47625" marT="19050" marB="19050" anchor="ctr"/>
                </a:tc>
                <a:tc>
                  <a:txBody>
                    <a:bodyPr/>
                    <a:lstStyle/>
                    <a:p>
                      <a:r>
                        <a:rPr lang="en-GB" sz="1500" dirty="0"/>
                        <a:t>01 Jun 2014</a:t>
                      </a:r>
                    </a:p>
                  </a:txBody>
                  <a:tcPr marL="47625" marR="47625" marT="19050" marB="19050" anchor="ctr"/>
                </a:tc>
                <a:tc>
                  <a:txBody>
                    <a:bodyPr/>
                    <a:lstStyle/>
                    <a:p>
                      <a:endParaRPr lang="en-US" sz="1500" dirty="0">
                        <a:solidFill>
                          <a:schemeClr val="tx1"/>
                        </a:solidFill>
                      </a:endParaRPr>
                    </a:p>
                  </a:txBody>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mtClean="0"/>
              <a:t>GSICS Action Tracking Tool</a:t>
            </a:r>
          </a:p>
        </p:txBody>
      </p:sp>
      <p:sp>
        <p:nvSpPr>
          <p:cNvPr id="3" name="Content Placeholder 2"/>
          <p:cNvSpPr>
            <a:spLocks noGrp="1"/>
          </p:cNvSpPr>
          <p:nvPr>
            <p:ph idx="1"/>
          </p:nvPr>
        </p:nvSpPr>
        <p:spPr/>
        <p:txBody>
          <a:bodyPr>
            <a:normAutofit fontScale="77500" lnSpcReduction="20000"/>
          </a:bodyPr>
          <a:lstStyle/>
          <a:p>
            <a:pPr>
              <a:defRPr/>
            </a:pPr>
            <a:r>
              <a:rPr lang="en-GB" dirty="0" smtClean="0"/>
              <a:t>Currently performed by GSICS Operations Plan topic on Wiki: </a:t>
            </a:r>
            <a:r>
              <a:rPr lang="en-GB" dirty="0" smtClean="0">
                <a:hlinkClick r:id="rId2"/>
              </a:rPr>
              <a:t>https://gsics.nesdis.noaa.gov/wiki/Development/GsicsOperationsPlan</a:t>
            </a:r>
            <a:endParaRPr lang="en-GB" dirty="0" smtClean="0"/>
          </a:p>
          <a:p>
            <a:pPr>
              <a:defRPr/>
            </a:pPr>
            <a:r>
              <a:rPr lang="en-GB" dirty="0" smtClean="0"/>
              <a:t>Suggested improvements:</a:t>
            </a:r>
          </a:p>
          <a:p>
            <a:pPr lvl="1">
              <a:defRPr/>
            </a:pPr>
            <a:r>
              <a:rPr lang="en-GB" dirty="0" smtClean="0"/>
              <a:t>Add date closed – or replace due date</a:t>
            </a:r>
          </a:p>
          <a:p>
            <a:pPr lvl="1">
              <a:defRPr/>
            </a:pPr>
            <a:r>
              <a:rPr lang="en-GB" dirty="0" smtClean="0"/>
              <a:t>Allow actions raised in web meetings to be entered</a:t>
            </a:r>
          </a:p>
          <a:p>
            <a:pPr lvl="1">
              <a:defRPr/>
            </a:pPr>
            <a:r>
              <a:rPr lang="en-GB" dirty="0" smtClean="0"/>
              <a:t>Identify responsible person for each action</a:t>
            </a:r>
          </a:p>
          <a:p>
            <a:pPr lvl="1">
              <a:defRPr/>
            </a:pPr>
            <a:r>
              <a:rPr lang="en-GB" dirty="0" smtClean="0"/>
              <a:t>Automatic reminders</a:t>
            </a:r>
          </a:p>
          <a:p>
            <a:pPr lvl="1">
              <a:defRPr/>
            </a:pPr>
            <a:r>
              <a:rPr lang="en-GB" dirty="0" smtClean="0"/>
              <a:t>Allow outcomes to be recorded </a:t>
            </a:r>
          </a:p>
          <a:p>
            <a:pPr lvl="2">
              <a:defRPr/>
            </a:pPr>
            <a:r>
              <a:rPr lang="en-GB" dirty="0" smtClean="0"/>
              <a:t>inline/links</a:t>
            </a:r>
          </a:p>
          <a:p>
            <a:pPr lvl="1">
              <a:defRPr/>
            </a:pPr>
            <a:r>
              <a:rPr lang="en-GB" dirty="0" smtClean="0"/>
              <a:t>Allow items to be filtered </a:t>
            </a:r>
          </a:p>
          <a:p>
            <a:pPr lvl="2">
              <a:buFont typeface="Arial" charset="0"/>
              <a:buNone/>
              <a:defRPr/>
            </a:pPr>
            <a:r>
              <a:rPr lang="en-GB" dirty="0" smtClean="0"/>
              <a:t>– by </a:t>
            </a:r>
            <a:r>
              <a:rPr lang="en-GB" dirty="0" err="1" smtClean="0"/>
              <a:t>actionee</a:t>
            </a:r>
            <a:r>
              <a:rPr lang="en-GB" dirty="0" smtClean="0"/>
              <a:t>, status, date, ...</a:t>
            </a:r>
          </a:p>
          <a:p>
            <a:pPr lvl="2">
              <a:buFont typeface="Arial" charset="0"/>
              <a:buNone/>
              <a:defRPr/>
            </a:pPr>
            <a:r>
              <a:rPr lang="en-GB" dirty="0" smtClean="0"/>
              <a:t>– would allow customised views</a:t>
            </a:r>
          </a:p>
          <a:p>
            <a:pPr lvl="2">
              <a:buFont typeface="Arial" charset="0"/>
              <a:buNone/>
              <a:defRPr/>
            </a:pPr>
            <a:endParaRPr lang="en-GB"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Where do we want to be in 1yr?</a:t>
            </a:r>
          </a:p>
        </p:txBody>
      </p:sp>
      <p:pic>
        <p:nvPicPr>
          <p:cNvPr id="64516" name="Picture 4" descr="http://thumbs.dreamstime.com/x/finger-pointing-destination-target-map-19686666.jpg"/>
          <p:cNvPicPr>
            <a:picLocks noChangeAspect="1" noChangeArrowheads="1"/>
          </p:cNvPicPr>
          <p:nvPr/>
        </p:nvPicPr>
        <p:blipFill>
          <a:blip r:embed="rId2" cstate="print"/>
          <a:srcRect/>
          <a:stretch>
            <a:fillRect/>
          </a:stretch>
        </p:blipFill>
        <p:spPr bwMode="auto">
          <a:xfrm>
            <a:off x="2583605" y="1535875"/>
            <a:ext cx="5080000" cy="3390900"/>
          </a:xfrm>
          <a:prstGeom prst="rect">
            <a:avLst/>
          </a:prstGeom>
          <a:noFill/>
        </p:spPr>
      </p:pic>
      <p:sp>
        <p:nvSpPr>
          <p:cNvPr id="6" name="TextBox 5"/>
          <p:cNvSpPr txBox="1"/>
          <p:nvPr/>
        </p:nvSpPr>
        <p:spPr>
          <a:xfrm>
            <a:off x="1686296" y="5165766"/>
            <a:ext cx="6816436" cy="1569660"/>
          </a:xfrm>
          <a:prstGeom prst="rect">
            <a:avLst/>
          </a:prstGeom>
          <a:noFill/>
        </p:spPr>
        <p:txBody>
          <a:bodyPr wrap="square" rtlCol="0">
            <a:spAutoFit/>
          </a:bodyPr>
          <a:lstStyle/>
          <a:p>
            <a:pPr algn="ctr"/>
            <a:r>
              <a:rPr lang="en-GB" sz="1600" b="0" dirty="0" smtClean="0">
                <a:solidFill>
                  <a:schemeClr val="tx1"/>
                </a:solidFill>
              </a:rPr>
              <a:t>Not just where to host the next GRWG/GDWG meeting...</a:t>
            </a:r>
          </a:p>
          <a:p>
            <a:pPr algn="ctr">
              <a:buFont typeface="Arial" pitchFamily="34" charset="0"/>
              <a:buChar char="•"/>
            </a:pPr>
            <a:endParaRPr lang="en-IE" sz="1600" b="0" dirty="0" smtClean="0">
              <a:solidFill>
                <a:schemeClr val="tx1"/>
              </a:solidFill>
            </a:endParaRPr>
          </a:p>
          <a:p>
            <a:pPr algn="ctr">
              <a:buFont typeface="Arial" pitchFamily="34" charset="0"/>
              <a:buChar char="•"/>
            </a:pPr>
            <a:r>
              <a:rPr lang="en-IE" sz="1600" b="0" dirty="0" smtClean="0">
                <a:solidFill>
                  <a:schemeClr val="tx1"/>
                </a:solidFill>
              </a:rPr>
              <a:t>Target Product status</a:t>
            </a:r>
          </a:p>
          <a:p>
            <a:pPr algn="ctr">
              <a:buFont typeface="Arial" pitchFamily="34" charset="0"/>
              <a:buChar char="•"/>
            </a:pPr>
            <a:r>
              <a:rPr lang="en-IE" sz="1600" b="0" dirty="0" smtClean="0">
                <a:solidFill>
                  <a:schemeClr val="tx1"/>
                </a:solidFill>
              </a:rPr>
              <a:t>Towards GSICS Vision: Integrating GSICS into WIGOS</a:t>
            </a:r>
          </a:p>
          <a:p>
            <a:pPr algn="ctr"/>
            <a:endParaRPr lang="en-IE" sz="1600" b="0" dirty="0" smtClean="0">
              <a:solidFill>
                <a:schemeClr val="tx1"/>
              </a:solidFill>
            </a:endParaRPr>
          </a:p>
          <a:p>
            <a:pPr algn="ctr"/>
            <a:endParaRPr lang="en-GB" sz="1600" b="0" dirty="0">
              <a:solidFill>
                <a:schemeClr val="tx1"/>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95300" y="191513"/>
            <a:ext cx="8915400" cy="954087"/>
          </a:xfrm>
        </p:spPr>
        <p:txBody>
          <a:bodyPr/>
          <a:lstStyle/>
          <a:p>
            <a:r>
              <a:rPr lang="en-GB" sz="3600" dirty="0" smtClean="0"/>
              <a:t>Where do we want to be in 1yr?</a:t>
            </a:r>
            <a:br>
              <a:rPr lang="en-GB" sz="3600" dirty="0" smtClean="0"/>
            </a:br>
            <a:r>
              <a:rPr lang="en-GB" sz="3600" dirty="0" smtClean="0"/>
              <a:t>- Target Status for Current Products</a:t>
            </a:r>
          </a:p>
        </p:txBody>
      </p:sp>
      <p:sp>
        <p:nvSpPr>
          <p:cNvPr id="8195" name="Content Placeholder 2"/>
          <p:cNvSpPr>
            <a:spLocks noGrp="1"/>
          </p:cNvSpPr>
          <p:nvPr>
            <p:ph idx="1"/>
          </p:nvPr>
        </p:nvSpPr>
        <p:spPr>
          <a:xfrm>
            <a:off x="507176" y="1255825"/>
            <a:ext cx="8915400" cy="4525963"/>
          </a:xfrm>
        </p:spPr>
        <p:txBody>
          <a:bodyPr/>
          <a:lstStyle/>
          <a:p>
            <a:r>
              <a:rPr lang="en-GB" dirty="0" smtClean="0"/>
              <a:t>GEO-LEO IR hyperspectral: </a:t>
            </a:r>
          </a:p>
          <a:p>
            <a:pPr lvl="1"/>
            <a:r>
              <a:rPr lang="en-GB" dirty="0" smtClean="0"/>
              <a:t>Operational!!</a:t>
            </a:r>
          </a:p>
          <a:p>
            <a:pPr lvl="1"/>
            <a:r>
              <a:rPr lang="en-GB" dirty="0" smtClean="0"/>
              <a:t>With embedded Delta Corrections</a:t>
            </a:r>
          </a:p>
          <a:p>
            <a:r>
              <a:rPr lang="en-GB" dirty="0" smtClean="0"/>
              <a:t>GEO-LEO VIS DCC: </a:t>
            </a:r>
          </a:p>
          <a:p>
            <a:pPr lvl="1"/>
            <a:r>
              <a:rPr lang="en-GB" dirty="0" smtClean="0"/>
              <a:t>First Demo products</a:t>
            </a:r>
          </a:p>
          <a:p>
            <a:r>
              <a:rPr lang="en-GB" dirty="0" smtClean="0"/>
              <a:t>GEO-LEO/ROLO VIS/NIR Moon: </a:t>
            </a:r>
          </a:p>
          <a:p>
            <a:pPr lvl="1"/>
            <a:r>
              <a:rPr lang="en-GB" dirty="0" smtClean="0"/>
              <a:t>Define potential GSICS Products</a:t>
            </a:r>
          </a:p>
          <a:p>
            <a:pPr lvl="1"/>
            <a:r>
              <a:rPr lang="en-GB" dirty="0" smtClean="0"/>
              <a:t>Generate prototype products</a:t>
            </a:r>
          </a:p>
          <a:p>
            <a:r>
              <a:rPr lang="en-GB" dirty="0" smtClean="0"/>
              <a:t>Bias Monitoring Plotting tool:</a:t>
            </a:r>
          </a:p>
          <a:p>
            <a:pPr lvl="1"/>
            <a:r>
              <a:rPr lang="en-GB" dirty="0" smtClean="0"/>
              <a:t>Functional for all above</a:t>
            </a:r>
          </a:p>
          <a:p>
            <a:endParaRPr lang="en-GB" dirty="0" smtClean="0"/>
          </a:p>
          <a:p>
            <a:pPr>
              <a:buNone/>
            </a:pPr>
            <a:endParaRPr lang="en-GB" sz="2400" dirty="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95300" y="203388"/>
            <a:ext cx="8915400" cy="954087"/>
          </a:xfrm>
        </p:spPr>
        <p:txBody>
          <a:bodyPr/>
          <a:lstStyle/>
          <a:p>
            <a:r>
              <a:rPr lang="en-GB" sz="3600" dirty="0" smtClean="0"/>
              <a:t>Where do we want to be in 1yr?</a:t>
            </a:r>
            <a:br>
              <a:rPr lang="en-GB" sz="3600" dirty="0" smtClean="0"/>
            </a:br>
            <a:r>
              <a:rPr lang="en-GB" sz="3600" dirty="0" smtClean="0"/>
              <a:t>- Target for New Product Developments</a:t>
            </a:r>
          </a:p>
        </p:txBody>
      </p:sp>
      <p:sp>
        <p:nvSpPr>
          <p:cNvPr id="8195" name="Content Placeholder 2"/>
          <p:cNvSpPr>
            <a:spLocks noGrp="1"/>
          </p:cNvSpPr>
          <p:nvPr>
            <p:ph idx="1"/>
          </p:nvPr>
        </p:nvSpPr>
        <p:spPr>
          <a:xfrm>
            <a:off x="507176" y="1386450"/>
            <a:ext cx="8915400" cy="4525963"/>
          </a:xfrm>
        </p:spPr>
        <p:txBody>
          <a:bodyPr/>
          <a:lstStyle/>
          <a:p>
            <a:r>
              <a:rPr lang="en-GB" sz="2800" dirty="0" smtClean="0"/>
              <a:t>Definition of Potential Future Products:</a:t>
            </a:r>
          </a:p>
          <a:p>
            <a:pPr lvl="1"/>
            <a:r>
              <a:rPr lang="en-GB" sz="2400" dirty="0" smtClean="0"/>
              <a:t>Archive Re-Calibration</a:t>
            </a:r>
          </a:p>
          <a:p>
            <a:pPr lvl="1"/>
            <a:r>
              <a:rPr lang="en-GB" sz="2400" dirty="0" smtClean="0"/>
              <a:t>NWP-based Inter-calibration</a:t>
            </a:r>
          </a:p>
          <a:p>
            <a:pPr lvl="1"/>
            <a:r>
              <a:rPr lang="en-GB" sz="2400" dirty="0" smtClean="0"/>
              <a:t>Rayleigh scattering</a:t>
            </a:r>
          </a:p>
          <a:p>
            <a:pPr lvl="1"/>
            <a:r>
              <a:rPr lang="en-GB" sz="2400" dirty="0" smtClean="0"/>
              <a:t>Integration of VIS/NIR methods</a:t>
            </a:r>
          </a:p>
          <a:p>
            <a:pPr lvl="1"/>
            <a:r>
              <a:rPr lang="en-GB" sz="2400" dirty="0" smtClean="0"/>
              <a:t>Microwave Sounders/Imagers:</a:t>
            </a:r>
          </a:p>
          <a:p>
            <a:pPr lvl="2"/>
            <a:r>
              <a:rPr lang="en-GB" sz="2000" dirty="0" smtClean="0"/>
              <a:t>Temperature Channels</a:t>
            </a:r>
          </a:p>
          <a:p>
            <a:pPr lvl="2"/>
            <a:r>
              <a:rPr lang="en-GB" sz="2000" dirty="0" smtClean="0"/>
              <a:t>Humidity Channels</a:t>
            </a:r>
          </a:p>
          <a:p>
            <a:pPr lvl="2"/>
            <a:r>
              <a:rPr lang="en-GB" sz="2000" dirty="0" smtClean="0"/>
              <a:t>Window Channels</a:t>
            </a:r>
          </a:p>
          <a:p>
            <a:pPr lvl="1"/>
            <a:r>
              <a:rPr lang="en-GB" sz="2400" dirty="0" smtClean="0"/>
              <a:t>UV instruments</a:t>
            </a:r>
          </a:p>
          <a:p>
            <a:endParaRPr lang="en-GB" dirty="0" smtClean="0"/>
          </a:p>
          <a:p>
            <a:pPr>
              <a:buNone/>
            </a:pPr>
            <a:endParaRPr lang="en-GB" sz="24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95300" y="203388"/>
            <a:ext cx="8915400" cy="954087"/>
          </a:xfrm>
        </p:spPr>
        <p:txBody>
          <a:bodyPr/>
          <a:lstStyle/>
          <a:p>
            <a:r>
              <a:rPr lang="en-GB" sz="3600" dirty="0" smtClean="0"/>
              <a:t>Where do we want to be in 1yr?</a:t>
            </a:r>
            <a:br>
              <a:rPr lang="en-GB" sz="3600" dirty="0" smtClean="0"/>
            </a:br>
            <a:r>
              <a:rPr lang="en-GB" sz="3600" dirty="0" smtClean="0"/>
              <a:t>- Interaction with other activities</a:t>
            </a:r>
          </a:p>
        </p:txBody>
      </p:sp>
      <p:sp>
        <p:nvSpPr>
          <p:cNvPr id="8195" name="Content Placeholder 2"/>
          <p:cNvSpPr>
            <a:spLocks noGrp="1"/>
          </p:cNvSpPr>
          <p:nvPr>
            <p:ph idx="1"/>
          </p:nvPr>
        </p:nvSpPr>
        <p:spPr>
          <a:xfrm>
            <a:off x="507176" y="1386450"/>
            <a:ext cx="8915400" cy="4525963"/>
          </a:xfrm>
        </p:spPr>
        <p:txBody>
          <a:bodyPr/>
          <a:lstStyle/>
          <a:p>
            <a:r>
              <a:rPr lang="en-GB" sz="2800" dirty="0" smtClean="0"/>
              <a:t>Towards GSICS Vision: </a:t>
            </a:r>
          </a:p>
          <a:p>
            <a:pPr lvl="1"/>
            <a:r>
              <a:rPr lang="en-GB" sz="2400" dirty="0" smtClean="0"/>
              <a:t>Integrating GSICS into WIGOS</a:t>
            </a:r>
          </a:p>
          <a:p>
            <a:r>
              <a:rPr lang="en-GB" sz="2800" dirty="0" smtClean="0"/>
              <a:t>Support Architecture for Climate Monitoring from Space</a:t>
            </a:r>
          </a:p>
          <a:p>
            <a:pPr lvl="1"/>
            <a:r>
              <a:rPr lang="en-GB" sz="2400" dirty="0" smtClean="0"/>
              <a:t>Definition of Archive Re-Calibration products</a:t>
            </a:r>
          </a:p>
          <a:p>
            <a:r>
              <a:rPr lang="en-GB" sz="2800" dirty="0" smtClean="0"/>
              <a:t>Define interaction with other activities: </a:t>
            </a:r>
          </a:p>
          <a:p>
            <a:pPr lvl="1"/>
            <a:r>
              <a:rPr lang="en-GB" sz="2400" dirty="0" smtClean="0"/>
              <a:t>SCOPE-CM (Monday pm)</a:t>
            </a:r>
          </a:p>
          <a:p>
            <a:pPr lvl="1"/>
            <a:r>
              <a:rPr lang="en-GB" sz="2400" dirty="0" smtClean="0"/>
              <a:t>GPM X-CAL (through MWSG)</a:t>
            </a:r>
          </a:p>
          <a:p>
            <a:pPr lvl="1"/>
            <a:r>
              <a:rPr lang="en-GB" sz="2400" dirty="0" smtClean="0"/>
              <a:t>WGCV Sub-Groups – IVOS, MWSG, UVSG (Friday am)</a:t>
            </a:r>
          </a:p>
          <a:p>
            <a:pPr lvl="1"/>
            <a:r>
              <a:rPr lang="en-GB" sz="2400" dirty="0" smtClean="0"/>
              <a:t>GRUAN-GSICS-GNSSRO Workshop </a:t>
            </a:r>
            <a:r>
              <a:rPr lang="en-IE" sz="2400" dirty="0" smtClean="0"/>
              <a:t>on </a:t>
            </a:r>
            <a:br>
              <a:rPr lang="en-IE" sz="2400" dirty="0" smtClean="0"/>
            </a:br>
            <a:r>
              <a:rPr lang="en-IE" sz="2400" dirty="0" smtClean="0"/>
              <a:t>Upper-Air Observing System Integration &amp; Application, </a:t>
            </a:r>
            <a:br>
              <a:rPr lang="en-IE" sz="2400" dirty="0" smtClean="0"/>
            </a:br>
            <a:r>
              <a:rPr lang="en-IE" sz="2400" dirty="0" smtClean="0"/>
              <a:t>6-8 May 2014, WMO HQ Geneva</a:t>
            </a:r>
            <a:endParaRPr lang="en-GB" sz="2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95300" y="117475"/>
            <a:ext cx="8915400" cy="954088"/>
          </a:xfrm>
        </p:spPr>
        <p:txBody>
          <a:bodyPr/>
          <a:lstStyle/>
          <a:p>
            <a:r>
              <a:rPr lang="en-GB" sz="4000" smtClean="0"/>
              <a:t>GRUAN-GSICS-GPSRO-NWP </a:t>
            </a:r>
            <a:br>
              <a:rPr lang="en-GB" sz="4000" smtClean="0"/>
            </a:br>
            <a:r>
              <a:rPr lang="en-GB" sz="4000" smtClean="0"/>
              <a:t>Interaction Concept</a:t>
            </a:r>
          </a:p>
        </p:txBody>
      </p:sp>
      <p:sp>
        <p:nvSpPr>
          <p:cNvPr id="9" name="TextBox 8"/>
          <p:cNvSpPr txBox="1"/>
          <p:nvPr/>
        </p:nvSpPr>
        <p:spPr>
          <a:xfrm>
            <a:off x="4287838" y="1323975"/>
            <a:ext cx="1330325" cy="646113"/>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GPS Radio Occultation Observations</a:t>
            </a:r>
          </a:p>
        </p:txBody>
      </p:sp>
      <p:sp>
        <p:nvSpPr>
          <p:cNvPr id="10" name="TextBox 9"/>
          <p:cNvSpPr txBox="1"/>
          <p:nvPr/>
        </p:nvSpPr>
        <p:spPr>
          <a:xfrm>
            <a:off x="4298950" y="2233613"/>
            <a:ext cx="1319213" cy="276225"/>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Inversion</a:t>
            </a:r>
          </a:p>
        </p:txBody>
      </p:sp>
      <p:sp>
        <p:nvSpPr>
          <p:cNvPr id="11" name="TextBox 10"/>
          <p:cNvSpPr txBox="1"/>
          <p:nvPr/>
        </p:nvSpPr>
        <p:spPr>
          <a:xfrm>
            <a:off x="631825" y="2805113"/>
            <a:ext cx="1296988"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Radiosonde Profiles</a:t>
            </a:r>
          </a:p>
        </p:txBody>
      </p:sp>
      <p:sp>
        <p:nvSpPr>
          <p:cNvPr id="12" name="TextBox 11"/>
          <p:cNvSpPr txBox="1"/>
          <p:nvPr/>
        </p:nvSpPr>
        <p:spPr>
          <a:xfrm>
            <a:off x="7977188" y="2805113"/>
            <a:ext cx="1223962"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NWP Model Profiles</a:t>
            </a:r>
          </a:p>
        </p:txBody>
      </p:sp>
      <p:sp>
        <p:nvSpPr>
          <p:cNvPr id="13" name="TextBox 12"/>
          <p:cNvSpPr txBox="1"/>
          <p:nvPr/>
        </p:nvSpPr>
        <p:spPr>
          <a:xfrm>
            <a:off x="4298950" y="2805113"/>
            <a:ext cx="1319213"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GPS RO </a:t>
            </a:r>
          </a:p>
          <a:p>
            <a:pPr algn="ctr">
              <a:defRPr/>
            </a:pPr>
            <a:r>
              <a:rPr lang="en-GB" sz="1200" b="0" dirty="0">
                <a:solidFill>
                  <a:schemeClr val="tx1"/>
                </a:solidFill>
              </a:rPr>
              <a:t>Profiles</a:t>
            </a:r>
          </a:p>
        </p:txBody>
      </p:sp>
      <p:sp>
        <p:nvSpPr>
          <p:cNvPr id="14" name="TextBox 13"/>
          <p:cNvSpPr txBox="1"/>
          <p:nvPr/>
        </p:nvSpPr>
        <p:spPr>
          <a:xfrm>
            <a:off x="4287838" y="3651250"/>
            <a:ext cx="1330325" cy="461963"/>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Radiative Transfer Model</a:t>
            </a:r>
          </a:p>
        </p:txBody>
      </p:sp>
      <p:sp>
        <p:nvSpPr>
          <p:cNvPr id="17" name="TextBox 16"/>
          <p:cNvSpPr txBox="1"/>
          <p:nvPr/>
        </p:nvSpPr>
        <p:spPr>
          <a:xfrm>
            <a:off x="4278313" y="4518025"/>
            <a:ext cx="1339850" cy="277813"/>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Radiances</a:t>
            </a:r>
          </a:p>
        </p:txBody>
      </p:sp>
      <p:sp>
        <p:nvSpPr>
          <p:cNvPr id="18" name="TextBox 17"/>
          <p:cNvSpPr txBox="1"/>
          <p:nvPr/>
        </p:nvSpPr>
        <p:spPr>
          <a:xfrm>
            <a:off x="4278313" y="6129338"/>
            <a:ext cx="1328737"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Satellite </a:t>
            </a:r>
            <a:br>
              <a:rPr lang="en-GB" sz="1200" b="0" dirty="0">
                <a:solidFill>
                  <a:schemeClr val="tx1"/>
                </a:solidFill>
              </a:rPr>
            </a:br>
            <a:r>
              <a:rPr lang="en-GB" sz="1200" b="0" dirty="0">
                <a:solidFill>
                  <a:schemeClr val="tx1"/>
                </a:solidFill>
              </a:rPr>
              <a:t>Radiances</a:t>
            </a:r>
          </a:p>
        </p:txBody>
      </p:sp>
      <p:sp>
        <p:nvSpPr>
          <p:cNvPr id="19" name="Cloud 18"/>
          <p:cNvSpPr/>
          <p:nvPr/>
        </p:nvSpPr>
        <p:spPr>
          <a:xfrm flipV="1">
            <a:off x="6056313" y="2541588"/>
            <a:ext cx="1560512"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0" name="Cloud 19"/>
          <p:cNvSpPr/>
          <p:nvPr/>
        </p:nvSpPr>
        <p:spPr>
          <a:xfrm flipV="1">
            <a:off x="2201863" y="2541588"/>
            <a:ext cx="1560512"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1" name="Cloud 20"/>
          <p:cNvSpPr/>
          <p:nvPr/>
        </p:nvSpPr>
        <p:spPr>
          <a:xfrm flipV="1">
            <a:off x="4057650" y="4999038"/>
            <a:ext cx="1560513"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2" name="Cloud 21"/>
          <p:cNvSpPr/>
          <p:nvPr/>
        </p:nvSpPr>
        <p:spPr>
          <a:xfrm flipV="1">
            <a:off x="2106613" y="4999038"/>
            <a:ext cx="1562100"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 name="Cloud 22"/>
          <p:cNvSpPr/>
          <p:nvPr/>
        </p:nvSpPr>
        <p:spPr>
          <a:xfrm flipV="1">
            <a:off x="6056313" y="4999038"/>
            <a:ext cx="1560512"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25" name="Straight Arrow Connector 24"/>
          <p:cNvCxnSpPr>
            <a:stCxn id="9" idx="2"/>
            <a:endCxn id="10" idx="0"/>
          </p:cNvCxnSpPr>
          <p:nvPr/>
        </p:nvCxnSpPr>
        <p:spPr>
          <a:xfrm>
            <a:off x="4953000" y="1970088"/>
            <a:ext cx="4763" cy="26352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7" name="Straight Arrow Connector 26"/>
          <p:cNvCxnSpPr>
            <a:stCxn id="10" idx="2"/>
            <a:endCxn id="13" idx="0"/>
          </p:cNvCxnSpPr>
          <p:nvPr/>
        </p:nvCxnSpPr>
        <p:spPr>
          <a:xfrm>
            <a:off x="4957763" y="2509838"/>
            <a:ext cx="0" cy="29527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8" name="Straight Arrow Connector 27"/>
          <p:cNvCxnSpPr>
            <a:stCxn id="13" idx="2"/>
            <a:endCxn id="14" idx="0"/>
          </p:cNvCxnSpPr>
          <p:nvPr/>
        </p:nvCxnSpPr>
        <p:spPr>
          <a:xfrm flipH="1">
            <a:off x="4953000" y="3267075"/>
            <a:ext cx="4763" cy="38417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9" name="Straight Arrow Connector 28"/>
          <p:cNvCxnSpPr>
            <a:stCxn id="14" idx="2"/>
            <a:endCxn id="17" idx="0"/>
          </p:cNvCxnSpPr>
          <p:nvPr/>
        </p:nvCxnSpPr>
        <p:spPr>
          <a:xfrm flipH="1">
            <a:off x="4948238" y="4113213"/>
            <a:ext cx="4762" cy="40481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2" name="TextBox 41"/>
          <p:cNvSpPr txBox="1"/>
          <p:nvPr/>
        </p:nvSpPr>
        <p:spPr>
          <a:xfrm>
            <a:off x="1436688" y="4518025"/>
            <a:ext cx="1341437" cy="277813"/>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Radiances</a:t>
            </a:r>
          </a:p>
        </p:txBody>
      </p:sp>
      <p:sp>
        <p:nvSpPr>
          <p:cNvPr id="43" name="TextBox 42"/>
          <p:cNvSpPr txBox="1"/>
          <p:nvPr/>
        </p:nvSpPr>
        <p:spPr>
          <a:xfrm>
            <a:off x="7113588" y="4546600"/>
            <a:ext cx="1339850" cy="276225"/>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Radiances</a:t>
            </a:r>
          </a:p>
        </p:txBody>
      </p:sp>
      <p:cxnSp>
        <p:nvCxnSpPr>
          <p:cNvPr id="46" name="Straight Arrow Connector 45"/>
          <p:cNvCxnSpPr>
            <a:stCxn id="11" idx="2"/>
            <a:endCxn id="14" idx="1"/>
          </p:cNvCxnSpPr>
          <p:nvPr/>
        </p:nvCxnSpPr>
        <p:spPr>
          <a:xfrm>
            <a:off x="1281113" y="3267075"/>
            <a:ext cx="3006725" cy="614363"/>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49" name="Straight Arrow Connector 48"/>
          <p:cNvCxnSpPr>
            <a:stCxn id="12" idx="2"/>
            <a:endCxn id="14" idx="3"/>
          </p:cNvCxnSpPr>
          <p:nvPr/>
        </p:nvCxnSpPr>
        <p:spPr>
          <a:xfrm flipH="1">
            <a:off x="5618163" y="3267075"/>
            <a:ext cx="2971800" cy="614363"/>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52" name="Straight Arrow Connector 51"/>
          <p:cNvCxnSpPr>
            <a:stCxn id="14" idx="2"/>
            <a:endCxn id="42" idx="0"/>
          </p:cNvCxnSpPr>
          <p:nvPr/>
        </p:nvCxnSpPr>
        <p:spPr>
          <a:xfrm flipH="1">
            <a:off x="2106613" y="4113213"/>
            <a:ext cx="2846387" cy="40481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55" name="Straight Arrow Connector 54"/>
          <p:cNvCxnSpPr>
            <a:stCxn id="14" idx="2"/>
            <a:endCxn id="43" idx="0"/>
          </p:cNvCxnSpPr>
          <p:nvPr/>
        </p:nvCxnSpPr>
        <p:spPr>
          <a:xfrm>
            <a:off x="4953000" y="4113213"/>
            <a:ext cx="2830513" cy="43338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58" name="Straight Arrow Connector 57"/>
          <p:cNvCxnSpPr>
            <a:stCxn id="11" idx="3"/>
            <a:endCxn id="13" idx="1"/>
          </p:cNvCxnSpPr>
          <p:nvPr/>
        </p:nvCxnSpPr>
        <p:spPr>
          <a:xfrm>
            <a:off x="1928813" y="3035300"/>
            <a:ext cx="2370137"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1" name="Straight Arrow Connector 60"/>
          <p:cNvCxnSpPr/>
          <p:nvPr/>
        </p:nvCxnSpPr>
        <p:spPr>
          <a:xfrm>
            <a:off x="5607050" y="3035300"/>
            <a:ext cx="2370138"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2" name="Straight Arrow Connector 61"/>
          <p:cNvCxnSpPr>
            <a:stCxn id="42" idx="3"/>
            <a:endCxn id="17" idx="1"/>
          </p:cNvCxnSpPr>
          <p:nvPr/>
        </p:nvCxnSpPr>
        <p:spPr>
          <a:xfrm>
            <a:off x="2778125" y="4656138"/>
            <a:ext cx="1500188"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5" name="Straight Arrow Connector 64"/>
          <p:cNvCxnSpPr/>
          <p:nvPr/>
        </p:nvCxnSpPr>
        <p:spPr>
          <a:xfrm>
            <a:off x="5618163" y="4656138"/>
            <a:ext cx="1500187"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6" name="Straight Arrow Connector 65"/>
          <p:cNvCxnSpPr>
            <a:stCxn id="42" idx="2"/>
            <a:endCxn id="18" idx="1"/>
          </p:cNvCxnSpPr>
          <p:nvPr/>
        </p:nvCxnSpPr>
        <p:spPr>
          <a:xfrm>
            <a:off x="2106613" y="4795838"/>
            <a:ext cx="2171700" cy="1563687"/>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9" name="Straight Arrow Connector 68"/>
          <p:cNvCxnSpPr>
            <a:stCxn id="17" idx="2"/>
            <a:endCxn id="18" idx="0"/>
          </p:cNvCxnSpPr>
          <p:nvPr/>
        </p:nvCxnSpPr>
        <p:spPr>
          <a:xfrm flipH="1">
            <a:off x="4941888" y="4795838"/>
            <a:ext cx="6350" cy="133350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74" name="Straight Arrow Connector 73"/>
          <p:cNvCxnSpPr>
            <a:stCxn id="43" idx="2"/>
          </p:cNvCxnSpPr>
          <p:nvPr/>
        </p:nvCxnSpPr>
        <p:spPr>
          <a:xfrm flipH="1">
            <a:off x="5618163" y="4822825"/>
            <a:ext cx="2165350" cy="153670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95300" y="117475"/>
            <a:ext cx="8915400" cy="954088"/>
          </a:xfrm>
        </p:spPr>
        <p:txBody>
          <a:bodyPr/>
          <a:lstStyle/>
          <a:p>
            <a:r>
              <a:rPr lang="en-GB" sz="4000" smtClean="0"/>
              <a:t>GRUAN-GSICS-GPSRO-NWP </a:t>
            </a:r>
            <a:br>
              <a:rPr lang="en-GB" sz="4000" smtClean="0"/>
            </a:br>
            <a:r>
              <a:rPr lang="en-GB" sz="4000" smtClean="0"/>
              <a:t>Interaction Concept</a:t>
            </a:r>
          </a:p>
        </p:txBody>
      </p:sp>
      <p:sp>
        <p:nvSpPr>
          <p:cNvPr id="9" name="TextBox 8"/>
          <p:cNvSpPr txBox="1"/>
          <p:nvPr/>
        </p:nvSpPr>
        <p:spPr>
          <a:xfrm>
            <a:off x="4287838" y="1323975"/>
            <a:ext cx="1330325" cy="646113"/>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GPS Radio Occultation Observations</a:t>
            </a:r>
          </a:p>
        </p:txBody>
      </p:sp>
      <p:sp>
        <p:nvSpPr>
          <p:cNvPr id="10" name="TextBox 9"/>
          <p:cNvSpPr txBox="1"/>
          <p:nvPr/>
        </p:nvSpPr>
        <p:spPr>
          <a:xfrm>
            <a:off x="4298950" y="2233613"/>
            <a:ext cx="1319213" cy="276225"/>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Inversion</a:t>
            </a:r>
          </a:p>
        </p:txBody>
      </p:sp>
      <p:sp>
        <p:nvSpPr>
          <p:cNvPr id="11" name="TextBox 10"/>
          <p:cNvSpPr txBox="1"/>
          <p:nvPr/>
        </p:nvSpPr>
        <p:spPr>
          <a:xfrm>
            <a:off x="631825" y="2805113"/>
            <a:ext cx="1296988"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Radiosonde Profiles</a:t>
            </a:r>
          </a:p>
        </p:txBody>
      </p:sp>
      <p:sp>
        <p:nvSpPr>
          <p:cNvPr id="12" name="TextBox 11"/>
          <p:cNvSpPr txBox="1"/>
          <p:nvPr/>
        </p:nvSpPr>
        <p:spPr>
          <a:xfrm>
            <a:off x="7977188" y="2805113"/>
            <a:ext cx="1223962"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NWP Model Profiles</a:t>
            </a:r>
          </a:p>
        </p:txBody>
      </p:sp>
      <p:sp>
        <p:nvSpPr>
          <p:cNvPr id="13" name="TextBox 12"/>
          <p:cNvSpPr txBox="1"/>
          <p:nvPr/>
        </p:nvSpPr>
        <p:spPr>
          <a:xfrm>
            <a:off x="4298950" y="2805113"/>
            <a:ext cx="1319213"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GPS RO </a:t>
            </a:r>
          </a:p>
          <a:p>
            <a:pPr algn="ctr">
              <a:defRPr/>
            </a:pPr>
            <a:r>
              <a:rPr lang="en-GB" sz="1200" b="0" dirty="0">
                <a:solidFill>
                  <a:schemeClr val="tx1"/>
                </a:solidFill>
              </a:rPr>
              <a:t>Profiles</a:t>
            </a:r>
          </a:p>
        </p:txBody>
      </p:sp>
      <p:sp>
        <p:nvSpPr>
          <p:cNvPr id="14" name="TextBox 13"/>
          <p:cNvSpPr txBox="1"/>
          <p:nvPr/>
        </p:nvSpPr>
        <p:spPr>
          <a:xfrm>
            <a:off x="4287838" y="3651250"/>
            <a:ext cx="1330325" cy="461963"/>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Radiative Transfer Model</a:t>
            </a:r>
          </a:p>
        </p:txBody>
      </p:sp>
      <p:sp>
        <p:nvSpPr>
          <p:cNvPr id="17" name="TextBox 16"/>
          <p:cNvSpPr txBox="1"/>
          <p:nvPr/>
        </p:nvSpPr>
        <p:spPr>
          <a:xfrm>
            <a:off x="4278313" y="4518025"/>
            <a:ext cx="1339850" cy="277813"/>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Radiances</a:t>
            </a:r>
          </a:p>
        </p:txBody>
      </p:sp>
      <p:sp>
        <p:nvSpPr>
          <p:cNvPr id="18" name="TextBox 17"/>
          <p:cNvSpPr txBox="1"/>
          <p:nvPr/>
        </p:nvSpPr>
        <p:spPr>
          <a:xfrm>
            <a:off x="4278313" y="6129338"/>
            <a:ext cx="1328737"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Satellite </a:t>
            </a:r>
            <a:br>
              <a:rPr lang="en-GB" sz="1200" b="0" dirty="0">
                <a:solidFill>
                  <a:schemeClr val="tx1"/>
                </a:solidFill>
              </a:rPr>
            </a:br>
            <a:r>
              <a:rPr lang="en-GB" sz="1200" b="0" dirty="0">
                <a:solidFill>
                  <a:schemeClr val="tx1"/>
                </a:solidFill>
              </a:rPr>
              <a:t>Radiances</a:t>
            </a:r>
          </a:p>
        </p:txBody>
      </p:sp>
      <p:sp>
        <p:nvSpPr>
          <p:cNvPr id="19" name="Cloud 18"/>
          <p:cNvSpPr/>
          <p:nvPr/>
        </p:nvSpPr>
        <p:spPr>
          <a:xfrm flipV="1">
            <a:off x="6056313" y="2541588"/>
            <a:ext cx="1560512"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0" name="Cloud 19"/>
          <p:cNvSpPr/>
          <p:nvPr/>
        </p:nvSpPr>
        <p:spPr>
          <a:xfrm flipV="1">
            <a:off x="2201863" y="2541588"/>
            <a:ext cx="1560512"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1" name="Cloud 20"/>
          <p:cNvSpPr/>
          <p:nvPr/>
        </p:nvSpPr>
        <p:spPr>
          <a:xfrm flipV="1">
            <a:off x="4057650" y="4999038"/>
            <a:ext cx="1560513"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2" name="Cloud 21"/>
          <p:cNvSpPr/>
          <p:nvPr/>
        </p:nvSpPr>
        <p:spPr>
          <a:xfrm flipV="1">
            <a:off x="2106613" y="4999038"/>
            <a:ext cx="1562100"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 name="Cloud 22"/>
          <p:cNvSpPr/>
          <p:nvPr/>
        </p:nvSpPr>
        <p:spPr>
          <a:xfrm flipV="1">
            <a:off x="6056313" y="4999038"/>
            <a:ext cx="1560512"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25" name="Straight Arrow Connector 24"/>
          <p:cNvCxnSpPr>
            <a:stCxn id="9" idx="2"/>
            <a:endCxn id="10" idx="0"/>
          </p:cNvCxnSpPr>
          <p:nvPr/>
        </p:nvCxnSpPr>
        <p:spPr>
          <a:xfrm>
            <a:off x="4953000" y="1970088"/>
            <a:ext cx="4763" cy="26352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7" name="Straight Arrow Connector 26"/>
          <p:cNvCxnSpPr>
            <a:stCxn id="10" idx="2"/>
            <a:endCxn id="13" idx="0"/>
          </p:cNvCxnSpPr>
          <p:nvPr/>
        </p:nvCxnSpPr>
        <p:spPr>
          <a:xfrm>
            <a:off x="4957763" y="2509838"/>
            <a:ext cx="0" cy="29527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8" name="Straight Arrow Connector 27"/>
          <p:cNvCxnSpPr>
            <a:stCxn id="13" idx="2"/>
            <a:endCxn id="14" idx="0"/>
          </p:cNvCxnSpPr>
          <p:nvPr/>
        </p:nvCxnSpPr>
        <p:spPr>
          <a:xfrm flipH="1">
            <a:off x="4953000" y="3267075"/>
            <a:ext cx="4763" cy="38417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9" name="Straight Arrow Connector 28"/>
          <p:cNvCxnSpPr>
            <a:stCxn id="14" idx="2"/>
            <a:endCxn id="17" idx="0"/>
          </p:cNvCxnSpPr>
          <p:nvPr/>
        </p:nvCxnSpPr>
        <p:spPr>
          <a:xfrm flipH="1">
            <a:off x="4948238" y="4113213"/>
            <a:ext cx="4762" cy="40481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2" name="TextBox 41"/>
          <p:cNvSpPr txBox="1"/>
          <p:nvPr/>
        </p:nvSpPr>
        <p:spPr>
          <a:xfrm>
            <a:off x="1436688" y="4518025"/>
            <a:ext cx="1341437" cy="277813"/>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Radiances</a:t>
            </a:r>
          </a:p>
        </p:txBody>
      </p:sp>
      <p:sp>
        <p:nvSpPr>
          <p:cNvPr id="43" name="TextBox 42"/>
          <p:cNvSpPr txBox="1"/>
          <p:nvPr/>
        </p:nvSpPr>
        <p:spPr>
          <a:xfrm>
            <a:off x="7113588" y="4546600"/>
            <a:ext cx="1339850" cy="276225"/>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Radiances</a:t>
            </a:r>
          </a:p>
        </p:txBody>
      </p:sp>
      <p:cxnSp>
        <p:nvCxnSpPr>
          <p:cNvPr id="46" name="Straight Arrow Connector 45"/>
          <p:cNvCxnSpPr>
            <a:stCxn id="11" idx="2"/>
            <a:endCxn id="14" idx="1"/>
          </p:cNvCxnSpPr>
          <p:nvPr/>
        </p:nvCxnSpPr>
        <p:spPr>
          <a:xfrm>
            <a:off x="1281113" y="3267075"/>
            <a:ext cx="3006725" cy="614363"/>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49" name="Straight Arrow Connector 48"/>
          <p:cNvCxnSpPr>
            <a:stCxn id="12" idx="2"/>
            <a:endCxn id="14" idx="3"/>
          </p:cNvCxnSpPr>
          <p:nvPr/>
        </p:nvCxnSpPr>
        <p:spPr>
          <a:xfrm flipH="1">
            <a:off x="5618163" y="3267075"/>
            <a:ext cx="2971800" cy="614363"/>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52" name="Straight Arrow Connector 51"/>
          <p:cNvCxnSpPr>
            <a:stCxn id="14" idx="2"/>
            <a:endCxn id="42" idx="0"/>
          </p:cNvCxnSpPr>
          <p:nvPr/>
        </p:nvCxnSpPr>
        <p:spPr>
          <a:xfrm flipH="1">
            <a:off x="2106613" y="4113213"/>
            <a:ext cx="2846387" cy="40481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55" name="Straight Arrow Connector 54"/>
          <p:cNvCxnSpPr>
            <a:stCxn id="14" idx="2"/>
            <a:endCxn id="43" idx="0"/>
          </p:cNvCxnSpPr>
          <p:nvPr/>
        </p:nvCxnSpPr>
        <p:spPr>
          <a:xfrm>
            <a:off x="4953000" y="4113213"/>
            <a:ext cx="2830513" cy="43338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58" name="Straight Arrow Connector 57"/>
          <p:cNvCxnSpPr>
            <a:stCxn id="11" idx="3"/>
            <a:endCxn id="13" idx="1"/>
          </p:cNvCxnSpPr>
          <p:nvPr/>
        </p:nvCxnSpPr>
        <p:spPr>
          <a:xfrm>
            <a:off x="1928813" y="3035300"/>
            <a:ext cx="2370137"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1" name="Straight Arrow Connector 60"/>
          <p:cNvCxnSpPr/>
          <p:nvPr/>
        </p:nvCxnSpPr>
        <p:spPr>
          <a:xfrm>
            <a:off x="5607050" y="3035300"/>
            <a:ext cx="2370138"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2" name="Straight Arrow Connector 61"/>
          <p:cNvCxnSpPr>
            <a:stCxn id="42" idx="3"/>
            <a:endCxn id="17" idx="1"/>
          </p:cNvCxnSpPr>
          <p:nvPr/>
        </p:nvCxnSpPr>
        <p:spPr>
          <a:xfrm>
            <a:off x="2778125" y="4656138"/>
            <a:ext cx="1500188"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5" name="Straight Arrow Connector 64"/>
          <p:cNvCxnSpPr/>
          <p:nvPr/>
        </p:nvCxnSpPr>
        <p:spPr>
          <a:xfrm>
            <a:off x="5618163" y="4656138"/>
            <a:ext cx="1500187"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6" name="Straight Arrow Connector 65"/>
          <p:cNvCxnSpPr>
            <a:stCxn id="42" idx="2"/>
            <a:endCxn id="18" idx="1"/>
          </p:cNvCxnSpPr>
          <p:nvPr/>
        </p:nvCxnSpPr>
        <p:spPr>
          <a:xfrm>
            <a:off x="2106613" y="4795838"/>
            <a:ext cx="2171700" cy="1563687"/>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9" name="Straight Arrow Connector 68"/>
          <p:cNvCxnSpPr>
            <a:stCxn id="17" idx="2"/>
            <a:endCxn id="18" idx="0"/>
          </p:cNvCxnSpPr>
          <p:nvPr/>
        </p:nvCxnSpPr>
        <p:spPr>
          <a:xfrm flipH="1">
            <a:off x="4941888" y="4795838"/>
            <a:ext cx="6350" cy="133350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74" name="Straight Arrow Connector 73"/>
          <p:cNvCxnSpPr>
            <a:stCxn id="43" idx="2"/>
          </p:cNvCxnSpPr>
          <p:nvPr/>
        </p:nvCxnSpPr>
        <p:spPr>
          <a:xfrm flipH="1">
            <a:off x="5618163" y="4822825"/>
            <a:ext cx="2165350" cy="153670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sp>
        <p:nvSpPr>
          <p:cNvPr id="33" name="TextBox 32"/>
          <p:cNvSpPr txBox="1"/>
          <p:nvPr/>
        </p:nvSpPr>
        <p:spPr>
          <a:xfrm>
            <a:off x="784225" y="2957513"/>
            <a:ext cx="1296988"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Radiosonde Profiles</a:t>
            </a:r>
          </a:p>
        </p:txBody>
      </p:sp>
      <p:sp>
        <p:nvSpPr>
          <p:cNvPr id="34" name="TextBox 33"/>
          <p:cNvSpPr txBox="1"/>
          <p:nvPr/>
        </p:nvSpPr>
        <p:spPr>
          <a:xfrm>
            <a:off x="936625" y="3109913"/>
            <a:ext cx="1296988"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Radiosonde Profiles</a:t>
            </a:r>
          </a:p>
        </p:txBody>
      </p:sp>
      <p:sp>
        <p:nvSpPr>
          <p:cNvPr id="35" name="TextBox 34"/>
          <p:cNvSpPr txBox="1"/>
          <p:nvPr/>
        </p:nvSpPr>
        <p:spPr>
          <a:xfrm>
            <a:off x="8129588" y="2957513"/>
            <a:ext cx="1223962"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NWP Model Profiles</a:t>
            </a:r>
          </a:p>
        </p:txBody>
      </p:sp>
      <p:sp>
        <p:nvSpPr>
          <p:cNvPr id="36" name="TextBox 35"/>
          <p:cNvSpPr txBox="1"/>
          <p:nvPr/>
        </p:nvSpPr>
        <p:spPr>
          <a:xfrm>
            <a:off x="8281988" y="3109913"/>
            <a:ext cx="1223962"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NWP Model Profiles</a:t>
            </a:r>
          </a:p>
        </p:txBody>
      </p:sp>
      <p:sp>
        <p:nvSpPr>
          <p:cNvPr id="37" name="TextBox 36"/>
          <p:cNvSpPr txBox="1"/>
          <p:nvPr/>
        </p:nvSpPr>
        <p:spPr>
          <a:xfrm>
            <a:off x="4440238" y="3803650"/>
            <a:ext cx="1330325" cy="461963"/>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Radiative Transfer Model</a:t>
            </a:r>
          </a:p>
        </p:txBody>
      </p:sp>
      <p:sp>
        <p:nvSpPr>
          <p:cNvPr id="38" name="TextBox 37"/>
          <p:cNvSpPr txBox="1"/>
          <p:nvPr/>
        </p:nvSpPr>
        <p:spPr>
          <a:xfrm>
            <a:off x="4592638" y="3956050"/>
            <a:ext cx="1330325" cy="461963"/>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Radiative Transfer Model</a:t>
            </a:r>
          </a:p>
        </p:txBody>
      </p:sp>
      <p:sp>
        <p:nvSpPr>
          <p:cNvPr id="39" name="TextBox 38"/>
          <p:cNvSpPr txBox="1"/>
          <p:nvPr/>
        </p:nvSpPr>
        <p:spPr>
          <a:xfrm>
            <a:off x="4430713" y="6281738"/>
            <a:ext cx="1328737"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Satellite </a:t>
            </a:r>
            <a:br>
              <a:rPr lang="en-GB" sz="1200" b="0" dirty="0">
                <a:solidFill>
                  <a:schemeClr val="tx1"/>
                </a:solidFill>
              </a:rPr>
            </a:br>
            <a:r>
              <a:rPr lang="en-GB" sz="1200" b="0" dirty="0">
                <a:solidFill>
                  <a:schemeClr val="tx1"/>
                </a:solidFill>
              </a:rPr>
              <a:t>Radiances</a:t>
            </a:r>
          </a:p>
        </p:txBody>
      </p:sp>
      <p:sp>
        <p:nvSpPr>
          <p:cNvPr id="40" name="TextBox 39"/>
          <p:cNvSpPr txBox="1"/>
          <p:nvPr/>
        </p:nvSpPr>
        <p:spPr>
          <a:xfrm>
            <a:off x="4583113" y="6434138"/>
            <a:ext cx="1328737"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Satellite </a:t>
            </a:r>
            <a:br>
              <a:rPr lang="en-GB" sz="1200" b="0" dirty="0">
                <a:solidFill>
                  <a:schemeClr val="tx1"/>
                </a:solidFill>
              </a:rPr>
            </a:br>
            <a:r>
              <a:rPr lang="en-GB" sz="1200" b="0" dirty="0">
                <a:solidFill>
                  <a:schemeClr val="tx1"/>
                </a:solidFill>
              </a:rPr>
              <a:t>Radiances</a:t>
            </a:r>
          </a:p>
        </p:txBody>
      </p:sp>
      <p:sp>
        <p:nvSpPr>
          <p:cNvPr id="41" name="TextBox 40"/>
          <p:cNvSpPr txBox="1"/>
          <p:nvPr/>
        </p:nvSpPr>
        <p:spPr>
          <a:xfrm>
            <a:off x="4451350" y="2386013"/>
            <a:ext cx="1319213" cy="276225"/>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Inversion</a:t>
            </a:r>
          </a:p>
        </p:txBody>
      </p:sp>
      <p:sp>
        <p:nvSpPr>
          <p:cNvPr id="44" name="TextBox 43"/>
          <p:cNvSpPr txBox="1"/>
          <p:nvPr/>
        </p:nvSpPr>
        <p:spPr>
          <a:xfrm>
            <a:off x="4603750" y="2538413"/>
            <a:ext cx="1319213" cy="276225"/>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Inversion</a:t>
            </a:r>
          </a:p>
        </p:txBody>
      </p:sp>
      <p:sp>
        <p:nvSpPr>
          <p:cNvPr id="45" name="TextBox 44"/>
          <p:cNvSpPr txBox="1"/>
          <p:nvPr/>
        </p:nvSpPr>
        <p:spPr>
          <a:xfrm>
            <a:off x="4451350" y="2957513"/>
            <a:ext cx="1319213"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GPS RO </a:t>
            </a:r>
          </a:p>
          <a:p>
            <a:pPr algn="ctr">
              <a:defRPr/>
            </a:pPr>
            <a:r>
              <a:rPr lang="en-GB" sz="1200" b="0" dirty="0">
                <a:solidFill>
                  <a:schemeClr val="tx1"/>
                </a:solidFill>
              </a:rPr>
              <a:t>Profiles</a:t>
            </a:r>
          </a:p>
        </p:txBody>
      </p:sp>
      <p:sp>
        <p:nvSpPr>
          <p:cNvPr id="47" name="TextBox 46"/>
          <p:cNvSpPr txBox="1"/>
          <p:nvPr/>
        </p:nvSpPr>
        <p:spPr>
          <a:xfrm>
            <a:off x="4603750" y="3109913"/>
            <a:ext cx="1319213"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GPS RO </a:t>
            </a:r>
          </a:p>
          <a:p>
            <a:pPr algn="ctr">
              <a:defRPr/>
            </a:pPr>
            <a:r>
              <a:rPr lang="en-GB" sz="1200" b="0" dirty="0">
                <a:solidFill>
                  <a:schemeClr val="tx1"/>
                </a:solidFill>
              </a:rPr>
              <a:t>Profiles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95300" y="117475"/>
            <a:ext cx="8915400" cy="954088"/>
          </a:xfrm>
        </p:spPr>
        <p:txBody>
          <a:bodyPr/>
          <a:lstStyle/>
          <a:p>
            <a:r>
              <a:rPr lang="en-GB" sz="4000" smtClean="0"/>
              <a:t>GRUAN-GSICS-GPSRO-NWP </a:t>
            </a:r>
            <a:br>
              <a:rPr lang="en-GB" sz="4000" smtClean="0"/>
            </a:br>
            <a:r>
              <a:rPr lang="en-GB" sz="4000" smtClean="0"/>
              <a:t>Interaction Concept</a:t>
            </a:r>
          </a:p>
        </p:txBody>
      </p:sp>
      <p:sp>
        <p:nvSpPr>
          <p:cNvPr id="9" name="TextBox 8"/>
          <p:cNvSpPr txBox="1"/>
          <p:nvPr/>
        </p:nvSpPr>
        <p:spPr>
          <a:xfrm>
            <a:off x="4287838" y="1323975"/>
            <a:ext cx="1330325" cy="646113"/>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GPS Radio Occultation Observations</a:t>
            </a:r>
          </a:p>
        </p:txBody>
      </p:sp>
      <p:sp>
        <p:nvSpPr>
          <p:cNvPr id="10" name="TextBox 9"/>
          <p:cNvSpPr txBox="1"/>
          <p:nvPr/>
        </p:nvSpPr>
        <p:spPr>
          <a:xfrm>
            <a:off x="4298950" y="2233613"/>
            <a:ext cx="1319213" cy="276225"/>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Inversion</a:t>
            </a:r>
          </a:p>
        </p:txBody>
      </p:sp>
      <p:sp>
        <p:nvSpPr>
          <p:cNvPr id="11" name="TextBox 10"/>
          <p:cNvSpPr txBox="1"/>
          <p:nvPr/>
        </p:nvSpPr>
        <p:spPr>
          <a:xfrm>
            <a:off x="631825" y="2805113"/>
            <a:ext cx="1296988"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Radiosonde Profiles</a:t>
            </a:r>
          </a:p>
        </p:txBody>
      </p:sp>
      <p:sp>
        <p:nvSpPr>
          <p:cNvPr id="12" name="TextBox 11"/>
          <p:cNvSpPr txBox="1"/>
          <p:nvPr/>
        </p:nvSpPr>
        <p:spPr>
          <a:xfrm>
            <a:off x="7977188" y="2805113"/>
            <a:ext cx="1223962"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NWP Model Profiles</a:t>
            </a:r>
          </a:p>
        </p:txBody>
      </p:sp>
      <p:sp>
        <p:nvSpPr>
          <p:cNvPr id="13" name="TextBox 12"/>
          <p:cNvSpPr txBox="1"/>
          <p:nvPr/>
        </p:nvSpPr>
        <p:spPr>
          <a:xfrm>
            <a:off x="4298950" y="2805113"/>
            <a:ext cx="1319213"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GPS RO </a:t>
            </a:r>
          </a:p>
          <a:p>
            <a:pPr algn="ctr">
              <a:defRPr/>
            </a:pPr>
            <a:r>
              <a:rPr lang="en-GB" sz="1200" b="0" dirty="0">
                <a:solidFill>
                  <a:schemeClr val="tx1"/>
                </a:solidFill>
              </a:rPr>
              <a:t>Profiles</a:t>
            </a:r>
          </a:p>
        </p:txBody>
      </p:sp>
      <p:sp>
        <p:nvSpPr>
          <p:cNvPr id="14" name="TextBox 13"/>
          <p:cNvSpPr txBox="1"/>
          <p:nvPr/>
        </p:nvSpPr>
        <p:spPr>
          <a:xfrm>
            <a:off x="4287838" y="3651250"/>
            <a:ext cx="1330325" cy="461963"/>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Radiative Transfer Model</a:t>
            </a:r>
          </a:p>
        </p:txBody>
      </p:sp>
      <p:sp>
        <p:nvSpPr>
          <p:cNvPr id="17" name="TextBox 16"/>
          <p:cNvSpPr txBox="1"/>
          <p:nvPr/>
        </p:nvSpPr>
        <p:spPr>
          <a:xfrm>
            <a:off x="4278313" y="4518025"/>
            <a:ext cx="1339850" cy="277813"/>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Radiances</a:t>
            </a:r>
          </a:p>
        </p:txBody>
      </p:sp>
      <p:sp>
        <p:nvSpPr>
          <p:cNvPr id="18" name="TextBox 17"/>
          <p:cNvSpPr txBox="1"/>
          <p:nvPr/>
        </p:nvSpPr>
        <p:spPr>
          <a:xfrm>
            <a:off x="4278313" y="6129338"/>
            <a:ext cx="1328737"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Satellite </a:t>
            </a:r>
            <a:br>
              <a:rPr lang="en-GB" sz="1200" b="0" dirty="0">
                <a:solidFill>
                  <a:schemeClr val="tx1"/>
                </a:solidFill>
              </a:rPr>
            </a:br>
            <a:r>
              <a:rPr lang="en-GB" sz="1200" b="0" dirty="0">
                <a:solidFill>
                  <a:schemeClr val="tx1"/>
                </a:solidFill>
              </a:rPr>
              <a:t>Radiances</a:t>
            </a:r>
          </a:p>
        </p:txBody>
      </p:sp>
      <p:sp>
        <p:nvSpPr>
          <p:cNvPr id="19" name="Cloud 18"/>
          <p:cNvSpPr/>
          <p:nvPr/>
        </p:nvSpPr>
        <p:spPr>
          <a:xfrm flipV="1">
            <a:off x="6056313" y="2541588"/>
            <a:ext cx="1560512"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0" name="Cloud 19"/>
          <p:cNvSpPr/>
          <p:nvPr/>
        </p:nvSpPr>
        <p:spPr>
          <a:xfrm flipV="1">
            <a:off x="2201863" y="2541588"/>
            <a:ext cx="1560512"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1" name="Cloud 20"/>
          <p:cNvSpPr/>
          <p:nvPr/>
        </p:nvSpPr>
        <p:spPr>
          <a:xfrm flipV="1">
            <a:off x="4057650" y="4999038"/>
            <a:ext cx="1560513"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2" name="Cloud 21"/>
          <p:cNvSpPr/>
          <p:nvPr/>
        </p:nvSpPr>
        <p:spPr>
          <a:xfrm flipV="1">
            <a:off x="2106613" y="4999038"/>
            <a:ext cx="1562100"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 name="Cloud 22"/>
          <p:cNvSpPr/>
          <p:nvPr/>
        </p:nvSpPr>
        <p:spPr>
          <a:xfrm flipV="1">
            <a:off x="6056313" y="4999038"/>
            <a:ext cx="1560512" cy="941387"/>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25" name="Straight Arrow Connector 24"/>
          <p:cNvCxnSpPr>
            <a:stCxn id="9" idx="2"/>
            <a:endCxn id="10" idx="0"/>
          </p:cNvCxnSpPr>
          <p:nvPr/>
        </p:nvCxnSpPr>
        <p:spPr>
          <a:xfrm>
            <a:off x="4953000" y="1970088"/>
            <a:ext cx="4763" cy="26352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7" name="Straight Arrow Connector 26"/>
          <p:cNvCxnSpPr>
            <a:stCxn id="10" idx="2"/>
            <a:endCxn id="13" idx="0"/>
          </p:cNvCxnSpPr>
          <p:nvPr/>
        </p:nvCxnSpPr>
        <p:spPr>
          <a:xfrm>
            <a:off x="4957763" y="2509838"/>
            <a:ext cx="0" cy="29527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8" name="Straight Arrow Connector 27"/>
          <p:cNvCxnSpPr>
            <a:stCxn id="13" idx="2"/>
            <a:endCxn id="14" idx="0"/>
          </p:cNvCxnSpPr>
          <p:nvPr/>
        </p:nvCxnSpPr>
        <p:spPr>
          <a:xfrm flipH="1">
            <a:off x="4953000" y="3267075"/>
            <a:ext cx="4763" cy="384175"/>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9" name="Straight Arrow Connector 28"/>
          <p:cNvCxnSpPr>
            <a:stCxn id="14" idx="2"/>
            <a:endCxn id="17" idx="0"/>
          </p:cNvCxnSpPr>
          <p:nvPr/>
        </p:nvCxnSpPr>
        <p:spPr>
          <a:xfrm flipH="1">
            <a:off x="4948238" y="4113213"/>
            <a:ext cx="4762" cy="40481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2" name="TextBox 41"/>
          <p:cNvSpPr txBox="1"/>
          <p:nvPr/>
        </p:nvSpPr>
        <p:spPr>
          <a:xfrm>
            <a:off x="1436688" y="4518025"/>
            <a:ext cx="1341437" cy="277813"/>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Radiances</a:t>
            </a:r>
          </a:p>
        </p:txBody>
      </p:sp>
      <p:sp>
        <p:nvSpPr>
          <p:cNvPr id="43" name="TextBox 42"/>
          <p:cNvSpPr txBox="1"/>
          <p:nvPr/>
        </p:nvSpPr>
        <p:spPr>
          <a:xfrm>
            <a:off x="7113588" y="4546600"/>
            <a:ext cx="1339850" cy="276225"/>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Radiances</a:t>
            </a:r>
          </a:p>
        </p:txBody>
      </p:sp>
      <p:cxnSp>
        <p:nvCxnSpPr>
          <p:cNvPr id="46" name="Straight Arrow Connector 45"/>
          <p:cNvCxnSpPr>
            <a:stCxn id="11" idx="2"/>
            <a:endCxn id="14" idx="1"/>
          </p:cNvCxnSpPr>
          <p:nvPr/>
        </p:nvCxnSpPr>
        <p:spPr>
          <a:xfrm>
            <a:off x="1281113" y="3267075"/>
            <a:ext cx="3006725" cy="614363"/>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49" name="Straight Arrow Connector 48"/>
          <p:cNvCxnSpPr>
            <a:stCxn id="12" idx="2"/>
            <a:endCxn id="14" idx="3"/>
          </p:cNvCxnSpPr>
          <p:nvPr/>
        </p:nvCxnSpPr>
        <p:spPr>
          <a:xfrm flipH="1">
            <a:off x="5618163" y="3267075"/>
            <a:ext cx="2971800" cy="614363"/>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52" name="Straight Arrow Connector 51"/>
          <p:cNvCxnSpPr>
            <a:stCxn id="14" idx="2"/>
            <a:endCxn id="42" idx="0"/>
          </p:cNvCxnSpPr>
          <p:nvPr/>
        </p:nvCxnSpPr>
        <p:spPr>
          <a:xfrm flipH="1">
            <a:off x="2106613" y="4113213"/>
            <a:ext cx="2846387" cy="40481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55" name="Straight Arrow Connector 54"/>
          <p:cNvCxnSpPr>
            <a:stCxn id="14" idx="2"/>
            <a:endCxn id="43" idx="0"/>
          </p:cNvCxnSpPr>
          <p:nvPr/>
        </p:nvCxnSpPr>
        <p:spPr>
          <a:xfrm>
            <a:off x="4953000" y="4113213"/>
            <a:ext cx="2830513" cy="43338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58" name="Straight Arrow Connector 57"/>
          <p:cNvCxnSpPr>
            <a:stCxn id="11" idx="3"/>
            <a:endCxn id="13" idx="1"/>
          </p:cNvCxnSpPr>
          <p:nvPr/>
        </p:nvCxnSpPr>
        <p:spPr>
          <a:xfrm>
            <a:off x="1928813" y="3035300"/>
            <a:ext cx="2370137"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1" name="Straight Arrow Connector 60"/>
          <p:cNvCxnSpPr/>
          <p:nvPr/>
        </p:nvCxnSpPr>
        <p:spPr>
          <a:xfrm>
            <a:off x="5607050" y="3035300"/>
            <a:ext cx="2370138"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2" name="Straight Arrow Connector 61"/>
          <p:cNvCxnSpPr>
            <a:stCxn id="42" idx="3"/>
            <a:endCxn id="17" idx="1"/>
          </p:cNvCxnSpPr>
          <p:nvPr/>
        </p:nvCxnSpPr>
        <p:spPr>
          <a:xfrm>
            <a:off x="2778125" y="4656138"/>
            <a:ext cx="1500188"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5" name="Straight Arrow Connector 64"/>
          <p:cNvCxnSpPr/>
          <p:nvPr/>
        </p:nvCxnSpPr>
        <p:spPr>
          <a:xfrm>
            <a:off x="5618163" y="4656138"/>
            <a:ext cx="1500187" cy="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6" name="Straight Arrow Connector 65"/>
          <p:cNvCxnSpPr>
            <a:stCxn id="42" idx="2"/>
            <a:endCxn id="18" idx="1"/>
          </p:cNvCxnSpPr>
          <p:nvPr/>
        </p:nvCxnSpPr>
        <p:spPr>
          <a:xfrm>
            <a:off x="2106613" y="4795838"/>
            <a:ext cx="2171700" cy="1563687"/>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69" name="Straight Arrow Connector 68"/>
          <p:cNvCxnSpPr>
            <a:stCxn id="17" idx="2"/>
            <a:endCxn id="18" idx="0"/>
          </p:cNvCxnSpPr>
          <p:nvPr/>
        </p:nvCxnSpPr>
        <p:spPr>
          <a:xfrm flipH="1">
            <a:off x="4941888" y="4795838"/>
            <a:ext cx="6350" cy="133350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cxnSp>
        <p:nvCxnSpPr>
          <p:cNvPr id="74" name="Straight Arrow Connector 73"/>
          <p:cNvCxnSpPr>
            <a:stCxn id="43" idx="2"/>
          </p:cNvCxnSpPr>
          <p:nvPr/>
        </p:nvCxnSpPr>
        <p:spPr>
          <a:xfrm flipH="1">
            <a:off x="5618163" y="4822825"/>
            <a:ext cx="2165350" cy="1536700"/>
          </a:xfrm>
          <a:prstGeom prst="straightConnector1">
            <a:avLst/>
          </a:prstGeom>
          <a:ln>
            <a:prstDash val="dash"/>
            <a:headEnd type="arrow"/>
            <a:tailEnd type="arrow"/>
          </a:ln>
        </p:spPr>
        <p:style>
          <a:lnRef idx="3">
            <a:schemeClr val="accent5"/>
          </a:lnRef>
          <a:fillRef idx="0">
            <a:schemeClr val="accent5"/>
          </a:fillRef>
          <a:effectRef idx="2">
            <a:schemeClr val="accent5"/>
          </a:effectRef>
          <a:fontRef idx="minor">
            <a:schemeClr val="tx1"/>
          </a:fontRef>
        </p:style>
      </p:cxnSp>
      <p:sp>
        <p:nvSpPr>
          <p:cNvPr id="33" name="TextBox 32"/>
          <p:cNvSpPr txBox="1"/>
          <p:nvPr/>
        </p:nvSpPr>
        <p:spPr>
          <a:xfrm>
            <a:off x="784225" y="2957513"/>
            <a:ext cx="1296988"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Radiosonde Profiles</a:t>
            </a:r>
          </a:p>
        </p:txBody>
      </p:sp>
      <p:sp>
        <p:nvSpPr>
          <p:cNvPr id="34" name="TextBox 33"/>
          <p:cNvSpPr txBox="1"/>
          <p:nvPr/>
        </p:nvSpPr>
        <p:spPr>
          <a:xfrm>
            <a:off x="936625" y="3109913"/>
            <a:ext cx="1296988"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Radiosonde Profiles</a:t>
            </a:r>
          </a:p>
        </p:txBody>
      </p:sp>
      <p:sp>
        <p:nvSpPr>
          <p:cNvPr id="35" name="TextBox 34"/>
          <p:cNvSpPr txBox="1"/>
          <p:nvPr/>
        </p:nvSpPr>
        <p:spPr>
          <a:xfrm>
            <a:off x="8129588" y="2957513"/>
            <a:ext cx="1223962"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NWP Model Profiles</a:t>
            </a:r>
          </a:p>
        </p:txBody>
      </p:sp>
      <p:sp>
        <p:nvSpPr>
          <p:cNvPr id="36" name="TextBox 35"/>
          <p:cNvSpPr txBox="1"/>
          <p:nvPr/>
        </p:nvSpPr>
        <p:spPr>
          <a:xfrm>
            <a:off x="8281988" y="3109913"/>
            <a:ext cx="1223962"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NWP Model Profiles</a:t>
            </a:r>
          </a:p>
        </p:txBody>
      </p:sp>
      <p:sp>
        <p:nvSpPr>
          <p:cNvPr id="37" name="TextBox 36"/>
          <p:cNvSpPr txBox="1"/>
          <p:nvPr/>
        </p:nvSpPr>
        <p:spPr>
          <a:xfrm>
            <a:off x="4440238" y="3803650"/>
            <a:ext cx="1330325" cy="461963"/>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Radiative Transfer Model</a:t>
            </a:r>
          </a:p>
        </p:txBody>
      </p:sp>
      <p:sp>
        <p:nvSpPr>
          <p:cNvPr id="38" name="TextBox 37"/>
          <p:cNvSpPr txBox="1"/>
          <p:nvPr/>
        </p:nvSpPr>
        <p:spPr>
          <a:xfrm>
            <a:off x="4592638" y="3956050"/>
            <a:ext cx="1330325" cy="461963"/>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Radiative Transfer Model</a:t>
            </a:r>
          </a:p>
        </p:txBody>
      </p:sp>
      <p:sp>
        <p:nvSpPr>
          <p:cNvPr id="39" name="TextBox 38"/>
          <p:cNvSpPr txBox="1"/>
          <p:nvPr/>
        </p:nvSpPr>
        <p:spPr>
          <a:xfrm>
            <a:off x="4430713" y="6281738"/>
            <a:ext cx="1328737"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Satellite </a:t>
            </a:r>
            <a:br>
              <a:rPr lang="en-GB" sz="1200" b="0" dirty="0">
                <a:solidFill>
                  <a:schemeClr val="tx1"/>
                </a:solidFill>
              </a:rPr>
            </a:br>
            <a:r>
              <a:rPr lang="en-GB" sz="1200" b="0" dirty="0">
                <a:solidFill>
                  <a:schemeClr val="tx1"/>
                </a:solidFill>
              </a:rPr>
              <a:t>Radiances</a:t>
            </a:r>
          </a:p>
        </p:txBody>
      </p:sp>
      <p:sp>
        <p:nvSpPr>
          <p:cNvPr id="40" name="TextBox 39"/>
          <p:cNvSpPr txBox="1"/>
          <p:nvPr/>
        </p:nvSpPr>
        <p:spPr>
          <a:xfrm>
            <a:off x="4583113" y="6434138"/>
            <a:ext cx="1328737"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Satellite </a:t>
            </a:r>
            <a:br>
              <a:rPr lang="en-GB" sz="1200" b="0" dirty="0">
                <a:solidFill>
                  <a:schemeClr val="tx1"/>
                </a:solidFill>
              </a:rPr>
            </a:br>
            <a:r>
              <a:rPr lang="en-GB" sz="1200" b="0" dirty="0">
                <a:solidFill>
                  <a:schemeClr val="tx1"/>
                </a:solidFill>
              </a:rPr>
              <a:t>Radiances</a:t>
            </a:r>
          </a:p>
        </p:txBody>
      </p:sp>
      <p:sp>
        <p:nvSpPr>
          <p:cNvPr id="41" name="TextBox 40"/>
          <p:cNvSpPr txBox="1"/>
          <p:nvPr/>
        </p:nvSpPr>
        <p:spPr>
          <a:xfrm>
            <a:off x="4451350" y="2386013"/>
            <a:ext cx="1319213" cy="276225"/>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Inversion</a:t>
            </a:r>
          </a:p>
        </p:txBody>
      </p:sp>
      <p:sp>
        <p:nvSpPr>
          <p:cNvPr id="44" name="TextBox 43"/>
          <p:cNvSpPr txBox="1"/>
          <p:nvPr/>
        </p:nvSpPr>
        <p:spPr>
          <a:xfrm>
            <a:off x="4603750" y="2538413"/>
            <a:ext cx="1319213" cy="276225"/>
          </a:xfrm>
          <a:prstGeom prst="rect">
            <a:avLst/>
          </a:prstGeom>
          <a:solidFill>
            <a:schemeClr val="accent4">
              <a:lumMod val="40000"/>
              <a:lumOff val="60000"/>
            </a:schemeClr>
          </a:solidFill>
          <a:ln>
            <a:solidFill>
              <a:schemeClr val="accent1"/>
            </a:solidFill>
          </a:ln>
        </p:spPr>
        <p:txBody>
          <a:bodyPr>
            <a:spAutoFit/>
          </a:bodyPr>
          <a:lstStyle/>
          <a:p>
            <a:pPr algn="ctr">
              <a:defRPr/>
            </a:pPr>
            <a:r>
              <a:rPr lang="en-GB" sz="1200" b="0" dirty="0">
                <a:solidFill>
                  <a:schemeClr val="tx1"/>
                </a:solidFill>
              </a:rPr>
              <a:t>Inversion</a:t>
            </a:r>
          </a:p>
        </p:txBody>
      </p:sp>
      <p:sp>
        <p:nvSpPr>
          <p:cNvPr id="45" name="TextBox 44"/>
          <p:cNvSpPr txBox="1"/>
          <p:nvPr/>
        </p:nvSpPr>
        <p:spPr>
          <a:xfrm>
            <a:off x="4451350" y="2957513"/>
            <a:ext cx="1319213"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GPS RO </a:t>
            </a:r>
          </a:p>
          <a:p>
            <a:pPr algn="ctr">
              <a:defRPr/>
            </a:pPr>
            <a:r>
              <a:rPr lang="en-GB" sz="1200" b="0" dirty="0">
                <a:solidFill>
                  <a:schemeClr val="tx1"/>
                </a:solidFill>
              </a:rPr>
              <a:t>Profiles</a:t>
            </a:r>
          </a:p>
        </p:txBody>
      </p:sp>
      <p:sp>
        <p:nvSpPr>
          <p:cNvPr id="47" name="TextBox 46"/>
          <p:cNvSpPr txBox="1"/>
          <p:nvPr/>
        </p:nvSpPr>
        <p:spPr>
          <a:xfrm>
            <a:off x="4603750" y="3109913"/>
            <a:ext cx="1319213" cy="461962"/>
          </a:xfrm>
          <a:prstGeom prst="rect">
            <a:avLst/>
          </a:prstGeom>
          <a:solidFill>
            <a:schemeClr val="accent3">
              <a:lumMod val="60000"/>
              <a:lumOff val="40000"/>
            </a:schemeClr>
          </a:solidFill>
          <a:ln>
            <a:solidFill>
              <a:schemeClr val="accent1"/>
            </a:solidFill>
          </a:ln>
        </p:spPr>
        <p:txBody>
          <a:bodyPr>
            <a:spAutoFit/>
          </a:bodyPr>
          <a:lstStyle/>
          <a:p>
            <a:pPr algn="ctr">
              <a:defRPr/>
            </a:pPr>
            <a:r>
              <a:rPr lang="en-GB" sz="1200" b="0" dirty="0">
                <a:solidFill>
                  <a:schemeClr val="tx1"/>
                </a:solidFill>
              </a:rPr>
              <a:t>GPS RO </a:t>
            </a:r>
          </a:p>
          <a:p>
            <a:pPr algn="ctr">
              <a:defRPr/>
            </a:pPr>
            <a:r>
              <a:rPr lang="en-GB" sz="1200" b="0" dirty="0">
                <a:solidFill>
                  <a:schemeClr val="tx1"/>
                </a:solidFill>
              </a:rPr>
              <a:t>Profiles</a:t>
            </a:r>
          </a:p>
        </p:txBody>
      </p:sp>
      <p:sp>
        <p:nvSpPr>
          <p:cNvPr id="48" name="Oval 47"/>
          <p:cNvSpPr/>
          <p:nvPr/>
        </p:nvSpPr>
        <p:spPr>
          <a:xfrm>
            <a:off x="344488" y="2386013"/>
            <a:ext cx="2232025" cy="172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6910" name="TextBox 49"/>
          <p:cNvSpPr txBox="1">
            <a:spLocks noChangeArrowheads="1"/>
          </p:cNvSpPr>
          <p:nvPr/>
        </p:nvSpPr>
        <p:spPr bwMode="auto">
          <a:xfrm>
            <a:off x="631825" y="2462213"/>
            <a:ext cx="1570038" cy="400050"/>
          </a:xfrm>
          <a:prstGeom prst="rect">
            <a:avLst/>
          </a:prstGeom>
          <a:noFill/>
          <a:ln w="9525">
            <a:noFill/>
            <a:miter lim="800000"/>
            <a:headEnd/>
            <a:tailEnd/>
          </a:ln>
        </p:spPr>
        <p:txBody>
          <a:bodyPr>
            <a:spAutoFit/>
          </a:bodyPr>
          <a:lstStyle/>
          <a:p>
            <a:pPr algn="ctr"/>
            <a:r>
              <a:rPr lang="en-GB" sz="2000" b="0">
                <a:solidFill>
                  <a:srgbClr val="FF0000"/>
                </a:solidFill>
              </a:rPr>
              <a:t>GRUAN</a:t>
            </a:r>
          </a:p>
        </p:txBody>
      </p:sp>
      <p:sp>
        <p:nvSpPr>
          <p:cNvPr id="51" name="Oval 50"/>
          <p:cNvSpPr/>
          <p:nvPr/>
        </p:nvSpPr>
        <p:spPr>
          <a:xfrm>
            <a:off x="4010025" y="5414963"/>
            <a:ext cx="2233613" cy="172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6912" name="TextBox 52"/>
          <p:cNvSpPr txBox="1">
            <a:spLocks noChangeArrowheads="1"/>
          </p:cNvSpPr>
          <p:nvPr/>
        </p:nvSpPr>
        <p:spPr bwMode="auto">
          <a:xfrm>
            <a:off x="4278313" y="5729288"/>
            <a:ext cx="1568450" cy="400050"/>
          </a:xfrm>
          <a:prstGeom prst="rect">
            <a:avLst/>
          </a:prstGeom>
          <a:noFill/>
          <a:ln w="9525">
            <a:noFill/>
            <a:miter lim="800000"/>
            <a:headEnd/>
            <a:tailEnd/>
          </a:ln>
        </p:spPr>
        <p:txBody>
          <a:bodyPr>
            <a:spAutoFit/>
          </a:bodyPr>
          <a:lstStyle/>
          <a:p>
            <a:pPr algn="ctr"/>
            <a:r>
              <a:rPr lang="en-GB" sz="2000" b="0">
                <a:solidFill>
                  <a:srgbClr val="FF0000"/>
                </a:solidFill>
              </a:rPr>
              <a:t>GSICS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Overview</a:t>
            </a:r>
          </a:p>
        </p:txBody>
      </p:sp>
      <p:sp>
        <p:nvSpPr>
          <p:cNvPr id="8195" name="Content Placeholder 2"/>
          <p:cNvSpPr>
            <a:spLocks noGrp="1"/>
          </p:cNvSpPr>
          <p:nvPr>
            <p:ph idx="1"/>
          </p:nvPr>
        </p:nvSpPr>
        <p:spPr>
          <a:xfrm>
            <a:off x="507176" y="1386450"/>
            <a:ext cx="8915400" cy="4525963"/>
          </a:xfrm>
        </p:spPr>
        <p:txBody>
          <a:bodyPr/>
          <a:lstStyle/>
          <a:p>
            <a:r>
              <a:rPr lang="en-GB" sz="2800" dirty="0" smtClean="0"/>
              <a:t>Where are we now?</a:t>
            </a:r>
          </a:p>
          <a:p>
            <a:pPr lvl="1"/>
            <a:r>
              <a:rPr lang="en-GB" sz="2400" dirty="0" smtClean="0"/>
              <a:t>Review of GSICS Products status</a:t>
            </a:r>
          </a:p>
          <a:p>
            <a:pPr lvl="1"/>
            <a:r>
              <a:rPr lang="en-GB" sz="2400" dirty="0" smtClean="0"/>
              <a:t>Summary of 2013/14 Web Meetings </a:t>
            </a:r>
          </a:p>
          <a:p>
            <a:pPr lvl="1"/>
            <a:r>
              <a:rPr lang="en-GB" sz="2400" dirty="0" smtClean="0"/>
              <a:t>Review of Actions</a:t>
            </a:r>
          </a:p>
          <a:p>
            <a:r>
              <a:rPr lang="en-GB" sz="2800" dirty="0" smtClean="0"/>
              <a:t>Where do we want to be in 1yr?</a:t>
            </a:r>
          </a:p>
          <a:p>
            <a:pPr lvl="1"/>
            <a:r>
              <a:rPr lang="en-GB" sz="2400" dirty="0" smtClean="0"/>
              <a:t>Target Product status</a:t>
            </a:r>
          </a:p>
          <a:p>
            <a:pPr lvl="1"/>
            <a:r>
              <a:rPr lang="en-GB" sz="2400" dirty="0" smtClean="0"/>
              <a:t>Towards GSICS Vision: Integrating GSICS into WIGOS</a:t>
            </a:r>
          </a:p>
          <a:p>
            <a:r>
              <a:rPr lang="en-GB" sz="2800" dirty="0" smtClean="0"/>
              <a:t>How do we get there?</a:t>
            </a:r>
          </a:p>
          <a:p>
            <a:pPr lvl="1"/>
            <a:r>
              <a:rPr lang="en-GB" sz="2400" dirty="0" smtClean="0"/>
              <a:t>Management restructuring</a:t>
            </a:r>
          </a:p>
          <a:p>
            <a:pPr lvl="1"/>
            <a:r>
              <a:rPr lang="en-GB" sz="2400" dirty="0" smtClean="0"/>
              <a:t>Review of Product types</a:t>
            </a:r>
          </a:p>
          <a:p>
            <a:pPr lvl="1"/>
            <a:r>
              <a:rPr lang="en-GB" sz="2400" dirty="0" smtClean="0"/>
              <a:t>Plan 2014/15 Web Meetings</a:t>
            </a:r>
          </a:p>
          <a:p>
            <a:endParaRPr lang="en-GB" sz="28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How do we get there?</a:t>
            </a:r>
          </a:p>
        </p:txBody>
      </p:sp>
      <p:pic>
        <p:nvPicPr>
          <p:cNvPr id="64514" name="Picture 2" descr="NAESP roadmap to rigor rubric"/>
          <p:cNvPicPr>
            <a:picLocks noChangeAspect="1" noChangeArrowheads="1"/>
          </p:cNvPicPr>
          <p:nvPr/>
        </p:nvPicPr>
        <p:blipFill>
          <a:blip r:embed="rId2" cstate="print"/>
          <a:srcRect/>
          <a:stretch>
            <a:fillRect/>
          </a:stretch>
        </p:blipFill>
        <p:spPr bwMode="auto">
          <a:xfrm>
            <a:off x="2061091" y="1417616"/>
            <a:ext cx="5715000" cy="4286250"/>
          </a:xfrm>
          <a:prstGeom prst="rect">
            <a:avLst/>
          </a:prstGeom>
          <a:noFill/>
        </p:spPr>
      </p:pic>
      <p:sp>
        <p:nvSpPr>
          <p:cNvPr id="4" name="Rectangle 3"/>
          <p:cNvSpPr/>
          <p:nvPr/>
        </p:nvSpPr>
        <p:spPr>
          <a:xfrm>
            <a:off x="2464624" y="5826757"/>
            <a:ext cx="4953000" cy="830997"/>
          </a:xfrm>
          <a:prstGeom prst="rect">
            <a:avLst/>
          </a:prstGeom>
        </p:spPr>
        <p:txBody>
          <a:bodyPr>
            <a:spAutoFit/>
          </a:bodyPr>
          <a:lstStyle/>
          <a:p>
            <a:pPr lvl="1">
              <a:buFont typeface="Arial" pitchFamily="34" charset="0"/>
              <a:buChar char="•"/>
            </a:pPr>
            <a:r>
              <a:rPr lang="en-GB" sz="1600" dirty="0" smtClean="0">
                <a:solidFill>
                  <a:schemeClr val="tx1"/>
                </a:solidFill>
              </a:rPr>
              <a:t>Review of Product types</a:t>
            </a:r>
          </a:p>
          <a:p>
            <a:pPr lvl="1">
              <a:buFont typeface="Arial" pitchFamily="34" charset="0"/>
              <a:buChar char="•"/>
            </a:pPr>
            <a:r>
              <a:rPr lang="en-GB" sz="1600" dirty="0" smtClean="0">
                <a:solidFill>
                  <a:schemeClr val="tx1"/>
                </a:solidFill>
              </a:rPr>
              <a:t>Management restructuring</a:t>
            </a:r>
          </a:p>
          <a:p>
            <a:pPr lvl="1">
              <a:buFont typeface="Arial" pitchFamily="34" charset="0"/>
              <a:buChar char="•"/>
            </a:pPr>
            <a:r>
              <a:rPr lang="en-GB" sz="1600" dirty="0" smtClean="0">
                <a:solidFill>
                  <a:schemeClr val="tx1"/>
                </a:solidFill>
              </a:rPr>
              <a:t>Plan 2014/15 Web Meetings</a:t>
            </a:r>
            <a:endParaRPr lang="en-GB" sz="600" dirty="0">
              <a:solidFill>
                <a:schemeClr val="tx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GSICS Product Types</a:t>
            </a:r>
          </a:p>
        </p:txBody>
      </p:sp>
      <p:sp>
        <p:nvSpPr>
          <p:cNvPr id="8195" name="Content Placeholder 2"/>
          <p:cNvSpPr>
            <a:spLocks noGrp="1"/>
          </p:cNvSpPr>
          <p:nvPr>
            <p:ph idx="1"/>
          </p:nvPr>
        </p:nvSpPr>
        <p:spPr>
          <a:xfrm>
            <a:off x="495300" y="1470025"/>
            <a:ext cx="8915400" cy="4525963"/>
          </a:xfrm>
        </p:spPr>
        <p:txBody>
          <a:bodyPr/>
          <a:lstStyle/>
          <a:p>
            <a:r>
              <a:rPr lang="en-GB" dirty="0" smtClean="0"/>
              <a:t>Product Type:</a:t>
            </a:r>
          </a:p>
          <a:p>
            <a:pPr lvl="1"/>
            <a:r>
              <a:rPr lang="en-GB" dirty="0" smtClean="0"/>
              <a:t>NRTC/RAC/ARC (Archive Re-Calibration)</a:t>
            </a:r>
          </a:p>
          <a:p>
            <a:r>
              <a:rPr lang="en-GB" dirty="0" smtClean="0"/>
              <a:t>Re-Calibration of Archive Data </a:t>
            </a:r>
          </a:p>
          <a:p>
            <a:pPr lvl="1"/>
            <a:r>
              <a:rPr lang="en-GB" dirty="0" smtClean="0"/>
              <a:t>Found a </a:t>
            </a:r>
            <a:r>
              <a:rPr lang="en-GB" dirty="0" smtClean="0"/>
              <a:t>jump/drift/cycle in </a:t>
            </a:r>
            <a:r>
              <a:rPr lang="en-GB" dirty="0" smtClean="0"/>
              <a:t>the RAC time series?</a:t>
            </a:r>
          </a:p>
          <a:p>
            <a:pPr lvl="1"/>
            <a:r>
              <a:rPr lang="en-GB" dirty="0" smtClean="0"/>
              <a:t>Improve the algorithm!</a:t>
            </a:r>
          </a:p>
          <a:p>
            <a:pPr lvl="1"/>
            <a:r>
              <a:rPr lang="en-GB" dirty="0" smtClean="0"/>
              <a:t>Go to version </a:t>
            </a:r>
            <a:r>
              <a:rPr lang="en-GB" i="1" dirty="0" smtClean="0"/>
              <a:t>n+1</a:t>
            </a:r>
          </a:p>
          <a:p>
            <a:pPr lvl="1"/>
            <a:r>
              <a:rPr lang="en-GB" dirty="0" smtClean="0"/>
              <a:t>Keep processing data</a:t>
            </a:r>
          </a:p>
          <a:p>
            <a:pPr lvl="1"/>
            <a:r>
              <a:rPr lang="en-GB" dirty="0" smtClean="0"/>
              <a:t>Re-process previous data = ARC?</a:t>
            </a:r>
          </a:p>
          <a:p>
            <a:r>
              <a:rPr lang="en-GB" dirty="0" smtClean="0"/>
              <a:t>So if we have ARC, do we still need RAC products?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dirty="0" smtClean="0"/>
              <a:t>Identifying GSICS Products: Taxonomy</a:t>
            </a:r>
          </a:p>
        </p:txBody>
      </p:sp>
      <p:sp>
        <p:nvSpPr>
          <p:cNvPr id="28675" name="Content Placeholder 2"/>
          <p:cNvSpPr>
            <a:spLocks noGrp="1"/>
          </p:cNvSpPr>
          <p:nvPr>
            <p:ph idx="1"/>
          </p:nvPr>
        </p:nvSpPr>
        <p:spPr>
          <a:xfrm>
            <a:off x="495300" y="1386450"/>
            <a:ext cx="8915400" cy="4525963"/>
          </a:xfrm>
        </p:spPr>
        <p:txBody>
          <a:bodyPr/>
          <a:lstStyle/>
          <a:p>
            <a:r>
              <a:rPr lang="en-GB" dirty="0" smtClean="0"/>
              <a:t>Monitored &amp; Reference Instrument Class:</a:t>
            </a:r>
          </a:p>
          <a:p>
            <a:pPr lvl="1"/>
            <a:r>
              <a:rPr lang="en-GB" dirty="0" smtClean="0"/>
              <a:t>GEO-LEO, LEO-LEO, GEO-GEO, LEO-GB, ...</a:t>
            </a:r>
          </a:p>
          <a:p>
            <a:r>
              <a:rPr lang="en-GB" dirty="0" smtClean="0"/>
              <a:t>Spectral Band:</a:t>
            </a:r>
          </a:p>
          <a:p>
            <a:pPr lvl="1"/>
            <a:r>
              <a:rPr lang="en-GB" dirty="0" smtClean="0"/>
              <a:t>IR/VIS/NIR/UV/MW</a:t>
            </a:r>
          </a:p>
          <a:p>
            <a:r>
              <a:rPr lang="en-GB" dirty="0" smtClean="0"/>
              <a:t>Algorithm Type:</a:t>
            </a:r>
          </a:p>
          <a:p>
            <a:pPr lvl="1"/>
            <a:r>
              <a:rPr lang="en-GB" dirty="0" smtClean="0"/>
              <a:t>Hyperspectral SNO, Broadband SNO, DCC, Lunar, ...</a:t>
            </a:r>
          </a:p>
          <a:p>
            <a:r>
              <a:rPr lang="en-GB" dirty="0" smtClean="0"/>
              <a:t>Product Type:</a:t>
            </a:r>
          </a:p>
          <a:p>
            <a:pPr lvl="1"/>
            <a:r>
              <a:rPr lang="en-GB" dirty="0" smtClean="0"/>
              <a:t>NRTC/RAC/ARC (Archive Re-Calibration)</a:t>
            </a:r>
          </a:p>
          <a:p>
            <a:r>
              <a:rPr lang="en-GB" dirty="0" smtClean="0"/>
              <a:t>For GDWG Discussion – Structure of GCC website</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GSICS Organisation</a:t>
            </a:r>
            <a:endParaRPr lang="en-GB" dirty="0"/>
          </a:p>
        </p:txBody>
      </p:sp>
      <p:graphicFrame>
        <p:nvGraphicFramePr>
          <p:cNvPr id="4" name="Content Placeholder 3"/>
          <p:cNvGraphicFramePr>
            <a:graphicFrameLocks noGrp="1"/>
          </p:cNvGraphicFramePr>
          <p:nvPr>
            <p:ph idx="1"/>
          </p:nvPr>
        </p:nvGraphicFramePr>
        <p:xfrm>
          <a:off x="495221" y="1600201"/>
          <a:ext cx="8912384" cy="4524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4"/>
          <p:cNvGrpSpPr/>
          <p:nvPr/>
        </p:nvGrpSpPr>
        <p:grpSpPr>
          <a:xfrm>
            <a:off x="921199" y="1484784"/>
            <a:ext cx="1298997" cy="866137"/>
            <a:chOff x="429368" y="1222822"/>
            <a:chExt cx="1299205" cy="866137"/>
          </a:xfrm>
          <a:scene3d>
            <a:camera prst="orthographicFront"/>
            <a:lightRig rig="flat" dir="t"/>
          </a:scene3d>
        </p:grpSpPr>
        <p:sp>
          <p:nvSpPr>
            <p:cNvPr id="6" name="Rounded Rectangle 5"/>
            <p:cNvSpPr/>
            <p:nvPr/>
          </p:nvSpPr>
          <p:spPr>
            <a:xfrm>
              <a:off x="429368" y="1222822"/>
              <a:ext cx="1299205" cy="866137"/>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Rounded Rectangle 4"/>
            <p:cNvSpPr/>
            <p:nvPr/>
          </p:nvSpPr>
          <p:spPr>
            <a:xfrm>
              <a:off x="454736" y="1248190"/>
              <a:ext cx="1248469" cy="81540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CGMS</a:t>
              </a:r>
              <a:endParaRPr lang="en-GB" sz="1400" kern="1200" dirty="0"/>
            </a:p>
          </p:txBody>
        </p:sp>
      </p:grpSp>
      <p:grpSp>
        <p:nvGrpSpPr>
          <p:cNvPr id="5" name="Group 7"/>
          <p:cNvGrpSpPr/>
          <p:nvPr/>
        </p:nvGrpSpPr>
        <p:grpSpPr>
          <a:xfrm>
            <a:off x="7832859" y="1484784"/>
            <a:ext cx="1298997" cy="866137"/>
            <a:chOff x="429368" y="1222822"/>
            <a:chExt cx="1299205" cy="866137"/>
          </a:xfrm>
          <a:scene3d>
            <a:camera prst="orthographicFront"/>
            <a:lightRig rig="flat" dir="t"/>
          </a:scene3d>
        </p:grpSpPr>
        <p:sp>
          <p:nvSpPr>
            <p:cNvPr id="9" name="Rounded Rectangle 8"/>
            <p:cNvSpPr/>
            <p:nvPr/>
          </p:nvSpPr>
          <p:spPr>
            <a:xfrm>
              <a:off x="429368" y="1222822"/>
              <a:ext cx="1299205" cy="866137"/>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0" name="Rounded Rectangle 4"/>
            <p:cNvSpPr/>
            <p:nvPr/>
          </p:nvSpPr>
          <p:spPr>
            <a:xfrm>
              <a:off x="454736" y="1248190"/>
              <a:ext cx="1248469" cy="81540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WMO</a:t>
              </a:r>
              <a:endParaRPr lang="en-GB" sz="1400" kern="1200" dirty="0"/>
            </a:p>
          </p:txBody>
        </p:sp>
      </p:grpSp>
      <p:cxnSp>
        <p:nvCxnSpPr>
          <p:cNvPr id="12" name="Straight Arrow Connector 11"/>
          <p:cNvCxnSpPr>
            <a:stCxn id="6" idx="3"/>
          </p:cNvCxnSpPr>
          <p:nvPr/>
        </p:nvCxnSpPr>
        <p:spPr bwMode="auto">
          <a:xfrm>
            <a:off x="2220195" y="1917854"/>
            <a:ext cx="2084837" cy="70987"/>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4" name="Straight Arrow Connector 13"/>
          <p:cNvCxnSpPr>
            <a:stCxn id="9" idx="1"/>
          </p:cNvCxnSpPr>
          <p:nvPr/>
        </p:nvCxnSpPr>
        <p:spPr bwMode="auto">
          <a:xfrm flipH="1">
            <a:off x="5600968" y="1917854"/>
            <a:ext cx="2231890" cy="70987"/>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z="3600" dirty="0" smtClean="0"/>
              <a:t>Scope of GRWG Sub-Groups</a:t>
            </a:r>
          </a:p>
        </p:txBody>
      </p:sp>
      <p:sp>
        <p:nvSpPr>
          <p:cNvPr id="13315" name="Content Placeholder 2"/>
          <p:cNvSpPr>
            <a:spLocks noGrp="1"/>
          </p:cNvSpPr>
          <p:nvPr>
            <p:ph idx="1"/>
          </p:nvPr>
        </p:nvSpPr>
        <p:spPr/>
        <p:txBody>
          <a:bodyPr/>
          <a:lstStyle/>
          <a:p>
            <a:r>
              <a:rPr lang="en-GB" sz="2000" dirty="0" smtClean="0"/>
              <a:t>Understanding users’ requirements for inter-calibration products</a:t>
            </a:r>
          </a:p>
          <a:p>
            <a:r>
              <a:rPr lang="en-GB" sz="2000" dirty="0" smtClean="0"/>
              <a:t>Identifying existing products that could meet those requirements</a:t>
            </a:r>
          </a:p>
          <a:p>
            <a:pPr lvl="1"/>
            <a:r>
              <a:rPr lang="en-GB" sz="1600" dirty="0" smtClean="0"/>
              <a:t>Encouraging  the creators of those products to submit them to the GPPA</a:t>
            </a:r>
          </a:p>
          <a:p>
            <a:pPr lvl="1"/>
            <a:r>
              <a:rPr lang="en-GB" sz="1600" dirty="0" smtClean="0"/>
              <a:t>Reviewing these products with other members of the Sub-Group and users</a:t>
            </a:r>
            <a:br>
              <a:rPr lang="en-GB" sz="1600" dirty="0" smtClean="0"/>
            </a:br>
            <a:r>
              <a:rPr lang="en-GB" sz="1600" dirty="0" smtClean="0"/>
              <a:t>to ensure they adhere to GSICS principles</a:t>
            </a:r>
          </a:p>
          <a:p>
            <a:r>
              <a:rPr lang="en-GB" sz="2000" dirty="0" smtClean="0"/>
              <a:t>Developing new inter-calibration products, based on GSICS principles.</a:t>
            </a:r>
          </a:p>
          <a:p>
            <a:pPr lvl="1"/>
            <a:r>
              <a:rPr lang="en-GB" sz="1600" dirty="0" smtClean="0"/>
              <a:t>Submitting these to the GPPA</a:t>
            </a:r>
          </a:p>
          <a:p>
            <a:pPr lvl="1"/>
            <a:r>
              <a:rPr lang="en-GB" sz="1600" dirty="0" smtClean="0"/>
              <a:t>Liaison with users as beta testers</a:t>
            </a:r>
          </a:p>
          <a:p>
            <a:r>
              <a:rPr lang="en-GB" sz="2000" dirty="0" smtClean="0"/>
              <a:t>Interaction with GSICS Data Working Group</a:t>
            </a:r>
          </a:p>
          <a:p>
            <a:pPr lvl="1"/>
            <a:r>
              <a:rPr lang="en-GB" sz="1600" dirty="0" smtClean="0"/>
              <a:t>To ensure products are made available to users</a:t>
            </a:r>
          </a:p>
          <a:p>
            <a:pPr lvl="1"/>
            <a:r>
              <a:rPr lang="en-GB" sz="1600" dirty="0" smtClean="0"/>
              <a:t>Adhering to GSICS standards</a:t>
            </a:r>
          </a:p>
          <a:p>
            <a:pPr lvl="1"/>
            <a:r>
              <a:rPr lang="en-GB" sz="1600" dirty="0" smtClean="0"/>
              <a:t>Ensure all required data is available to researchers &amp; users</a:t>
            </a:r>
          </a:p>
          <a:p>
            <a:r>
              <a:rPr lang="en-GB" sz="2000" dirty="0" smtClean="0"/>
              <a:t>Generation of standards and best practices </a:t>
            </a:r>
          </a:p>
          <a:p>
            <a:pPr lvl="1"/>
            <a:r>
              <a:rPr lang="en-GB" sz="1600" dirty="0" smtClean="0"/>
              <a:t>In coordination with other groups (such as WGCV Sub-Groups) </a:t>
            </a:r>
          </a:p>
          <a:p>
            <a:endParaRPr lang="en-GB"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3"/>
          <p:cNvSpPr>
            <a:spLocks noGrp="1"/>
          </p:cNvSpPr>
          <p:nvPr>
            <p:ph type="body" idx="4294967295"/>
          </p:nvPr>
        </p:nvSpPr>
        <p:spPr>
          <a:xfrm>
            <a:off x="182563" y="1417638"/>
            <a:ext cx="9540875" cy="4525962"/>
          </a:xfrm>
        </p:spPr>
        <p:txBody>
          <a:bodyPr/>
          <a:lstStyle/>
          <a:p>
            <a:r>
              <a:rPr lang="en-GB" sz="2400" dirty="0" smtClean="0"/>
              <a:t>GRWG chair invited applications to chair sub-groups, </a:t>
            </a:r>
          </a:p>
          <a:p>
            <a:pPr lvl="1"/>
            <a:r>
              <a:rPr lang="en-GB" sz="1800" dirty="0" smtClean="0"/>
              <a:t>outlining proposed scope and working plan </a:t>
            </a:r>
          </a:p>
          <a:p>
            <a:pPr lvl="1"/>
            <a:r>
              <a:rPr lang="en-GB" sz="1800" dirty="0" smtClean="0"/>
              <a:t>to develop GSICS products for a specific theme areas</a:t>
            </a:r>
          </a:p>
          <a:p>
            <a:pPr lvl="1"/>
            <a:r>
              <a:rPr lang="en-GB" sz="1800" dirty="0" smtClean="0"/>
              <a:t>and send that to the GRWG Chair </a:t>
            </a:r>
          </a:p>
          <a:p>
            <a:pPr lvl="1"/>
            <a:r>
              <a:rPr lang="en-GB" sz="1800" dirty="0" smtClean="0"/>
              <a:t>Proposals will be reviewed by GSICS Exec Panel</a:t>
            </a:r>
          </a:p>
          <a:p>
            <a:pPr lvl="1"/>
            <a:endParaRPr lang="en-GB" sz="1800" dirty="0" smtClean="0"/>
          </a:p>
          <a:p>
            <a:r>
              <a:rPr lang="en-GB" sz="2400" dirty="0" smtClean="0"/>
              <a:t>Exec Panel ruled:</a:t>
            </a:r>
          </a:p>
          <a:p>
            <a:pPr lvl="1">
              <a:buFont typeface="Arial" charset="0"/>
              <a:buChar char="•"/>
            </a:pPr>
            <a:r>
              <a:rPr lang="en-GB" sz="1800" dirty="0" smtClean="0"/>
              <a:t>The GRWG leads and subgroup leads should be officially GRWG members; </a:t>
            </a:r>
            <a:br>
              <a:rPr lang="en-GB" sz="1800" dirty="0" smtClean="0"/>
            </a:br>
            <a:r>
              <a:rPr lang="en-GB" sz="1800" dirty="0" smtClean="0"/>
              <a:t>they should thus be appointed to GRWG by one of the GSICS member agencies.</a:t>
            </a:r>
          </a:p>
          <a:p>
            <a:pPr lvl="1">
              <a:buFont typeface="Arial" charset="0"/>
              <a:buChar char="•"/>
            </a:pPr>
            <a:endParaRPr lang="en-GB" sz="1800" dirty="0" smtClean="0"/>
          </a:p>
          <a:p>
            <a:r>
              <a:rPr lang="en-GB" sz="2200" dirty="0" smtClean="0"/>
              <a:t>Proposed Term:</a:t>
            </a:r>
          </a:p>
          <a:p>
            <a:pPr lvl="1"/>
            <a:r>
              <a:rPr lang="en-GB" sz="1800" dirty="0" smtClean="0"/>
              <a:t>3 year with optional annual extensions</a:t>
            </a:r>
          </a:p>
        </p:txBody>
      </p:sp>
      <p:sp>
        <p:nvSpPr>
          <p:cNvPr id="16387" name="Rectangle 4"/>
          <p:cNvSpPr>
            <a:spLocks noGrp="1"/>
          </p:cNvSpPr>
          <p:nvPr>
            <p:ph type="title" idx="4294967295"/>
          </p:nvPr>
        </p:nvSpPr>
        <p:spPr/>
        <p:txBody>
          <a:bodyPr/>
          <a:lstStyle/>
          <a:p>
            <a:r>
              <a:rPr lang="en-GB" sz="4000" smtClean="0"/>
              <a:t>Chairing Sub-Groups</a:t>
            </a:r>
            <a:endParaRPr lang="en-US" sz="400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GB" sz="3600" smtClean="0"/>
              <a:t>Defining Management Roles &amp; Responsibilities</a:t>
            </a:r>
          </a:p>
        </p:txBody>
      </p:sp>
      <p:sp>
        <p:nvSpPr>
          <p:cNvPr id="27651" name="Content Placeholder 5"/>
          <p:cNvSpPr>
            <a:spLocks noGrp="1"/>
          </p:cNvSpPr>
          <p:nvPr>
            <p:ph idx="1"/>
          </p:nvPr>
        </p:nvSpPr>
        <p:spPr>
          <a:xfrm>
            <a:off x="495300" y="1232075"/>
            <a:ext cx="8915400" cy="4525963"/>
          </a:xfrm>
        </p:spPr>
        <p:txBody>
          <a:bodyPr/>
          <a:lstStyle/>
          <a:p>
            <a:r>
              <a:rPr lang="en-GB" sz="2800" dirty="0" smtClean="0"/>
              <a:t>We need to define roles and responsibilities of </a:t>
            </a:r>
          </a:p>
          <a:p>
            <a:pPr lvl="1"/>
            <a:r>
              <a:rPr lang="en-GB" sz="2400" dirty="0" smtClean="0"/>
              <a:t>the GRWG</a:t>
            </a:r>
          </a:p>
          <a:p>
            <a:pPr lvl="1"/>
            <a:r>
              <a:rPr lang="en-GB" sz="2400" dirty="0" smtClean="0"/>
              <a:t>it’s chair</a:t>
            </a:r>
          </a:p>
          <a:p>
            <a:pPr lvl="1"/>
            <a:r>
              <a:rPr lang="en-GB" sz="2400" dirty="0" smtClean="0"/>
              <a:t>sub-groups and respective chairs. </a:t>
            </a:r>
          </a:p>
          <a:p>
            <a:r>
              <a:rPr lang="en-GB" sz="2800" dirty="0" smtClean="0"/>
              <a:t>Currently in development on GSICS Dev Wiki: </a:t>
            </a:r>
            <a:r>
              <a:rPr lang="en-GB" sz="2800" dirty="0" smtClean="0">
                <a:hlinkClick r:id="rId2"/>
              </a:rPr>
              <a:t>https://gsics.nesdis.noaa.gov/wiki/Development/RolesAndResponsibilities</a:t>
            </a:r>
            <a:endParaRPr lang="en-GB" sz="2800" dirty="0" smtClean="0"/>
          </a:p>
          <a:p>
            <a:r>
              <a:rPr lang="en-GB" sz="2800" dirty="0" smtClean="0"/>
              <a:t>The wording of these including scope and activities are quite sensitive and should be reviewed carefully. </a:t>
            </a:r>
          </a:p>
          <a:p>
            <a:r>
              <a:rPr lang="en-GB" sz="2800" dirty="0" smtClean="0"/>
              <a:t>Review by email/web meeting?</a:t>
            </a:r>
          </a:p>
          <a:p>
            <a:r>
              <a:rPr lang="en-GB" sz="2800" dirty="0" smtClean="0"/>
              <a:t>Once agreed, could publish them on the GCC website.</a:t>
            </a:r>
          </a:p>
          <a:p>
            <a:endParaRPr lang="en-GB"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mtClean="0"/>
              <a:t>Future Chairing</a:t>
            </a:r>
          </a:p>
        </p:txBody>
      </p:sp>
      <p:sp>
        <p:nvSpPr>
          <p:cNvPr id="30723" name="Content Placeholder 2"/>
          <p:cNvSpPr>
            <a:spLocks noGrp="1"/>
          </p:cNvSpPr>
          <p:nvPr>
            <p:ph idx="1"/>
          </p:nvPr>
        </p:nvSpPr>
        <p:spPr>
          <a:xfrm>
            <a:off x="495300" y="1505200"/>
            <a:ext cx="8915400" cy="4525963"/>
          </a:xfrm>
        </p:spPr>
        <p:txBody>
          <a:bodyPr/>
          <a:lstStyle/>
          <a:p>
            <a:r>
              <a:rPr lang="en-US" sz="2800" dirty="0" smtClean="0"/>
              <a:t>Exec Panel introduced Vice-Chair concept</a:t>
            </a:r>
          </a:p>
          <a:p>
            <a:pPr lvl="1"/>
            <a:r>
              <a:rPr lang="en-US" sz="2400" dirty="0" smtClean="0"/>
              <a:t>Where vice-chair takes over from chair</a:t>
            </a:r>
          </a:p>
          <a:p>
            <a:pPr lvl="1"/>
            <a:r>
              <a:rPr lang="en-US" sz="2400" dirty="0" smtClean="0"/>
              <a:t>With 1 year terms (short!)</a:t>
            </a:r>
          </a:p>
          <a:p>
            <a:r>
              <a:rPr lang="en-US" sz="2800" dirty="0" smtClean="0"/>
              <a:t>GDWG</a:t>
            </a:r>
          </a:p>
          <a:p>
            <a:pPr lvl="1"/>
            <a:r>
              <a:rPr lang="en-US" sz="2400" dirty="0" smtClean="0"/>
              <a:t>Vice-Chair intends to take over chair in 2015</a:t>
            </a:r>
          </a:p>
          <a:p>
            <a:pPr lvl="1"/>
            <a:r>
              <a:rPr lang="en-US" sz="2400" dirty="0" smtClean="0"/>
              <a:t>Chair: 3 year terms (with possible extensions)</a:t>
            </a:r>
          </a:p>
          <a:p>
            <a:r>
              <a:rPr lang="en-US" sz="2800" dirty="0" smtClean="0"/>
              <a:t>GRWG Vice-Chair</a:t>
            </a:r>
          </a:p>
          <a:p>
            <a:pPr lvl="1"/>
            <a:r>
              <a:rPr lang="en-US" sz="2400" dirty="0" smtClean="0"/>
              <a:t>Vice-Chair could take over chair in 2015</a:t>
            </a:r>
          </a:p>
          <a:p>
            <a:pPr lvl="1"/>
            <a:r>
              <a:rPr lang="en-US" sz="2400" dirty="0" smtClean="0"/>
              <a:t>Chair: 3 year terms (with possible extensions)</a:t>
            </a:r>
          </a:p>
          <a:p>
            <a:pPr lvl="1"/>
            <a:r>
              <a:rPr lang="en-US" sz="2400" dirty="0" smtClean="0"/>
              <a:t>Consider forming IR Sub-Group</a:t>
            </a:r>
          </a:p>
          <a:p>
            <a:pPr lvl="1"/>
            <a:r>
              <a:rPr lang="en-US" sz="2400" dirty="0" smtClean="0"/>
              <a:t>Offers to take over?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mtClean="0"/>
              <a:t>GSICS Web Meetings 2014/15</a:t>
            </a:r>
          </a:p>
        </p:txBody>
      </p:sp>
      <p:graphicFrame>
        <p:nvGraphicFramePr>
          <p:cNvPr id="4" name="Content Placeholder 3"/>
          <p:cNvGraphicFramePr>
            <a:graphicFrameLocks noGrp="1"/>
          </p:cNvGraphicFramePr>
          <p:nvPr>
            <p:ph idx="1"/>
          </p:nvPr>
        </p:nvGraphicFramePr>
        <p:xfrm>
          <a:off x="666750" y="1444625"/>
          <a:ext cx="8686800" cy="5345917"/>
        </p:xfrm>
        <a:graphic>
          <a:graphicData uri="http://schemas.openxmlformats.org/drawingml/2006/table">
            <a:tbl>
              <a:tblPr/>
              <a:tblGrid>
                <a:gridCol w="1138299"/>
                <a:gridCol w="2185926"/>
                <a:gridCol w="5362575"/>
              </a:tblGrid>
              <a:tr h="132145">
                <a:tc>
                  <a:txBody>
                    <a:bodyPr/>
                    <a:lstStyle/>
                    <a:p>
                      <a:r>
                        <a:rPr lang="en-GB" sz="1800" dirty="0"/>
                        <a:t>Date </a:t>
                      </a:r>
                    </a:p>
                  </a:txBody>
                  <a:tcPr marL="33036" marR="33036" marT="16518" marB="165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40000"/>
                        <a:lumOff val="60000"/>
                      </a:schemeClr>
                    </a:solidFill>
                  </a:tcPr>
                </a:tc>
                <a:tc>
                  <a:txBody>
                    <a:bodyPr/>
                    <a:lstStyle/>
                    <a:p>
                      <a:r>
                        <a:rPr lang="en-GB" sz="1800" dirty="0"/>
                        <a:t>Group </a:t>
                      </a:r>
                    </a:p>
                  </a:txBody>
                  <a:tcPr marL="33036" marR="33036" marT="16518" marB="165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40000"/>
                        <a:lumOff val="60000"/>
                      </a:schemeClr>
                    </a:solidFill>
                  </a:tcPr>
                </a:tc>
                <a:tc>
                  <a:txBody>
                    <a:bodyPr/>
                    <a:lstStyle/>
                    <a:p>
                      <a:r>
                        <a:rPr lang="en-GB" sz="1800" dirty="0"/>
                        <a:t>Topics </a:t>
                      </a:r>
                    </a:p>
                  </a:txBody>
                  <a:tcPr marL="33036" marR="33036" marT="16518" marB="165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40000"/>
                        <a:lumOff val="60000"/>
                      </a:schemeClr>
                    </a:solidFill>
                  </a:tcPr>
                </a:tc>
              </a:tr>
              <a:tr h="429471">
                <a:tc>
                  <a:txBody>
                    <a:bodyPr/>
                    <a:lstStyle/>
                    <a:p>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800" dirty="0" smtClean="0"/>
                        <a:t>GRWG </a:t>
                      </a:r>
                      <a:r>
                        <a:rPr lang="en-GB" sz="1800" dirty="0"/>
                        <a:t>- A. </a:t>
                      </a:r>
                      <a:r>
                        <a:rPr lang="en-GB" sz="1800" dirty="0" err="1"/>
                        <a:t>Heidinger</a:t>
                      </a:r>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800" dirty="0" err="1"/>
                        <a:t>Sunglint</a:t>
                      </a:r>
                      <a:r>
                        <a:rPr lang="en-GB" sz="1800" dirty="0"/>
                        <a:t> algorithm update</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429471">
                <a:tc>
                  <a:txBody>
                    <a:bodyPr/>
                    <a:lstStyle/>
                    <a:p>
                      <a:pPr fontAlgn="t"/>
                      <a:r>
                        <a:rPr lang="en-GB" sz="1800"/>
                        <a:t> </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800"/>
                        <a:t>GRWG - T. Hewison</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IE" sz="1800"/>
                        <a:t>Best Practice for Process of defining SBAF and uncertainties</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376117">
                <a:tc>
                  <a:txBody>
                    <a:bodyPr/>
                    <a:lstStyle/>
                    <a:p>
                      <a:pPr fontAlgn="t"/>
                      <a:r>
                        <a:rPr lang="en-GB" sz="1800"/>
                        <a:t> </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800"/>
                        <a:t>GRWG+GDWG - T. Hewison</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800"/>
                        <a:t>File format for Delta Corrections</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330362">
                <a:tc>
                  <a:txBody>
                    <a:bodyPr/>
                    <a:lstStyle/>
                    <a:p>
                      <a:pPr fontAlgn="t"/>
                      <a:r>
                        <a:rPr lang="en-GB" sz="1800"/>
                        <a:t> </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800" dirty="0"/>
                        <a:t>GRWG+GDWG - </a:t>
                      </a:r>
                      <a:r>
                        <a:rPr lang="en-GB" sz="1800" dirty="0" err="1"/>
                        <a:t>R.Roebeling</a:t>
                      </a:r>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800" dirty="0"/>
                        <a:t>Event Logging</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132145">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IE" sz="1800" dirty="0" smtClean="0"/>
                        <a:t>GSICS</a:t>
                      </a:r>
                      <a:r>
                        <a:rPr lang="en-IE" sz="1800" baseline="0" dirty="0" smtClean="0"/>
                        <a:t> Roles &amp; Responsibilities?</a:t>
                      </a:r>
                      <a:endParaRPr lang="en-IE"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IE"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fr-FR"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528580">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800" dirty="0" smtClean="0"/>
                        <a:t>Identify potential topics</a:t>
                      </a:r>
                      <a:r>
                        <a:rPr lang="en-GB" sz="1800" baseline="0" dirty="0" smtClean="0"/>
                        <a:t> for web meetings</a:t>
                      </a:r>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1800" dirty="0" smtClean="0"/>
                        <a:t>Will review list on Friday morning</a:t>
                      </a:r>
                    </a:p>
                    <a:p>
                      <a:pPr fontAlgn="t"/>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IE"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endParaRPr lang="en-GB" sz="18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Where are we now?</a:t>
            </a:r>
          </a:p>
        </p:txBody>
      </p:sp>
      <p:sp>
        <p:nvSpPr>
          <p:cNvPr id="6" name="TextBox 5"/>
          <p:cNvSpPr txBox="1"/>
          <p:nvPr/>
        </p:nvSpPr>
        <p:spPr>
          <a:xfrm>
            <a:off x="1686296" y="5165766"/>
            <a:ext cx="6816436" cy="1323439"/>
          </a:xfrm>
          <a:prstGeom prst="rect">
            <a:avLst/>
          </a:prstGeom>
          <a:noFill/>
        </p:spPr>
        <p:txBody>
          <a:bodyPr wrap="square" rtlCol="0">
            <a:spAutoFit/>
          </a:bodyPr>
          <a:lstStyle/>
          <a:p>
            <a:pPr algn="ctr"/>
            <a:r>
              <a:rPr lang="en-GB" sz="1600" b="0" dirty="0">
                <a:solidFill>
                  <a:schemeClr val="tx1"/>
                </a:solidFill>
              </a:rPr>
              <a:t>49.86503°N </a:t>
            </a:r>
            <a:r>
              <a:rPr lang="en-GB" sz="1600" b="0" dirty="0" smtClean="0">
                <a:solidFill>
                  <a:schemeClr val="tx1"/>
                </a:solidFill>
              </a:rPr>
              <a:t>8.62717°E</a:t>
            </a:r>
          </a:p>
          <a:p>
            <a:pPr algn="ctr"/>
            <a:endParaRPr lang="en-GB" sz="1600" b="0" dirty="0">
              <a:solidFill>
                <a:schemeClr val="tx1"/>
              </a:solidFill>
            </a:endParaRPr>
          </a:p>
          <a:p>
            <a:pPr algn="ctr">
              <a:buFont typeface="Arial" pitchFamily="34" charset="0"/>
              <a:buChar char="•"/>
            </a:pPr>
            <a:r>
              <a:rPr lang="en-IE" sz="1600" b="0" dirty="0" smtClean="0">
                <a:solidFill>
                  <a:schemeClr val="tx1"/>
                </a:solidFill>
              </a:rPr>
              <a:t>Review of GSICS Products status</a:t>
            </a:r>
          </a:p>
          <a:p>
            <a:pPr algn="ctr">
              <a:buFont typeface="Arial" pitchFamily="34" charset="0"/>
              <a:buChar char="•"/>
            </a:pPr>
            <a:r>
              <a:rPr lang="en-IE" sz="1600" b="0" dirty="0" smtClean="0">
                <a:solidFill>
                  <a:schemeClr val="tx1"/>
                </a:solidFill>
              </a:rPr>
              <a:t>Summary of 2013/14 Web Meetings </a:t>
            </a:r>
          </a:p>
          <a:p>
            <a:pPr algn="ctr">
              <a:buFont typeface="Arial" pitchFamily="34" charset="0"/>
              <a:buChar char="•"/>
            </a:pPr>
            <a:r>
              <a:rPr lang="en-IE" sz="1600" b="0" dirty="0" smtClean="0">
                <a:solidFill>
                  <a:schemeClr val="tx1"/>
                </a:solidFill>
              </a:rPr>
              <a:t>Review of Actions</a:t>
            </a:r>
          </a:p>
        </p:txBody>
      </p:sp>
      <p:pic>
        <p:nvPicPr>
          <p:cNvPr id="99330" name="Picture 2" descr="http://copter.ardupilot.com/wp-content/uploads/sites/2/2013/06/ag_GPS_Operation_New_low_res.jpg"/>
          <p:cNvPicPr>
            <a:picLocks noChangeAspect="1" noChangeArrowheads="1"/>
          </p:cNvPicPr>
          <p:nvPr/>
        </p:nvPicPr>
        <p:blipFill>
          <a:blip r:embed="rId2" cstate="print"/>
          <a:srcRect/>
          <a:stretch>
            <a:fillRect/>
          </a:stretch>
        </p:blipFill>
        <p:spPr bwMode="auto">
          <a:xfrm>
            <a:off x="2619231" y="1546822"/>
            <a:ext cx="4457700" cy="3295651"/>
          </a:xfrm>
          <a:prstGeom prst="rect">
            <a:avLst/>
          </a:prstGeom>
          <a:noFill/>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77850" y="2936875"/>
            <a:ext cx="8769350" cy="1857375"/>
          </a:xfrm>
        </p:spPr>
        <p:txBody>
          <a:bodyPr/>
          <a:lstStyle/>
          <a:p>
            <a:pPr eaLnBrk="1" hangingPunct="1"/>
            <a:r>
              <a:rPr lang="en-IE" sz="4000" smtClean="0">
                <a:latin typeface="Arial" charset="0"/>
                <a:cs typeface="Arial" charset="0"/>
              </a:rPr>
              <a:t/>
            </a:r>
            <a:br>
              <a:rPr lang="en-IE" sz="4000" smtClean="0">
                <a:latin typeface="Arial" charset="0"/>
                <a:cs typeface="Arial" charset="0"/>
              </a:rPr>
            </a:br>
            <a:r>
              <a:rPr lang="en-IE" sz="4000" smtClean="0">
                <a:latin typeface="Arial" charset="0"/>
                <a:cs typeface="Arial" charset="0"/>
              </a:rPr>
              <a:t>GSICS </a:t>
            </a:r>
            <a:br>
              <a:rPr lang="en-IE" sz="4000" smtClean="0">
                <a:latin typeface="Arial" charset="0"/>
                <a:cs typeface="Arial" charset="0"/>
              </a:rPr>
            </a:br>
            <a:r>
              <a:rPr lang="en-IE" sz="4000" smtClean="0">
                <a:latin typeface="Arial" charset="0"/>
                <a:cs typeface="Arial" charset="0"/>
              </a:rPr>
              <a:t>Microwave Sub-Group Report</a:t>
            </a:r>
            <a:r>
              <a:rPr lang="en-US" sz="4000" smtClean="0">
                <a:latin typeface="Arial" charset="0"/>
                <a:cs typeface="Arial" charset="0"/>
              </a:rPr>
              <a:t/>
            </a:r>
            <a:br>
              <a:rPr lang="en-US" sz="4000" smtClean="0">
                <a:latin typeface="Arial" charset="0"/>
                <a:cs typeface="Arial" charset="0"/>
              </a:rPr>
            </a:br>
            <a:r>
              <a:rPr lang="en-US" sz="2400" smtClean="0"/>
              <a:t/>
            </a:r>
            <a:br>
              <a:rPr lang="en-US" sz="2400" smtClean="0"/>
            </a:br>
            <a:r>
              <a:rPr lang="en-US" sz="2400" smtClean="0"/>
              <a:t/>
            </a:r>
            <a:br>
              <a:rPr lang="en-US" sz="2400" smtClean="0"/>
            </a:br>
            <a:r>
              <a:rPr lang="en-GB" sz="2400" smtClean="0">
                <a:solidFill>
                  <a:srgbClr val="000066"/>
                </a:solidFill>
                <a:latin typeface="Arial" charset="0"/>
                <a:cs typeface="Arial" charset="0"/>
              </a:rPr>
              <a:t>Cheng-Zhi Zou and Tim Hewison</a:t>
            </a:r>
            <a:r>
              <a:rPr lang="en-GB" sz="2000" smtClean="0">
                <a:solidFill>
                  <a:srgbClr val="000066"/>
                </a:solidFill>
              </a:rPr>
              <a:t/>
            </a:r>
            <a:br>
              <a:rPr lang="en-GB" sz="2000" smtClean="0">
                <a:solidFill>
                  <a:srgbClr val="000066"/>
                </a:solidFill>
              </a:rPr>
            </a:br>
            <a:endParaRPr lang="en-US" sz="2000" smtClean="0"/>
          </a:p>
        </p:txBody>
      </p:sp>
      <p:sp>
        <p:nvSpPr>
          <p:cNvPr id="31747" name="Slide Number Placeholder 6"/>
          <p:cNvSpPr>
            <a:spLocks noGrp="1"/>
          </p:cNvSpPr>
          <p:nvPr>
            <p:ph type="sldNum" sz="quarter" idx="4294967295"/>
          </p:nvPr>
        </p:nvSpPr>
        <p:spPr bwMode="auto">
          <a:xfrm>
            <a:off x="7099300" y="6248400"/>
            <a:ext cx="2311400" cy="457200"/>
          </a:xfrm>
          <a:prstGeom prst="rect">
            <a:avLst/>
          </a:prstGeom>
          <a:noFill/>
          <a:ln>
            <a:miter lim="800000"/>
            <a:headEnd/>
            <a:tailEnd/>
          </a:ln>
        </p:spPr>
        <p:txBody>
          <a:bodyPr/>
          <a:lstStyle/>
          <a:p>
            <a:fld id="{B9BDFC07-E3EA-45AA-B5DC-36283A49809A}" type="slidenum">
              <a:rPr lang="en-US"/>
              <a:pPr/>
              <a:t>30</a:t>
            </a:fld>
            <a:endParaRPr lang="en-US"/>
          </a:p>
        </p:txBody>
      </p:sp>
      <p:sp>
        <p:nvSpPr>
          <p:cNvPr id="31748" name="Rectangle 3"/>
          <p:cNvSpPr>
            <a:spLocks noChangeArrowheads="1"/>
          </p:cNvSpPr>
          <p:nvPr/>
        </p:nvSpPr>
        <p:spPr bwMode="auto">
          <a:xfrm>
            <a:off x="187325" y="6035675"/>
            <a:ext cx="9036050" cy="584200"/>
          </a:xfrm>
          <a:prstGeom prst="rect">
            <a:avLst/>
          </a:prstGeom>
          <a:noFill/>
          <a:ln w="9525">
            <a:noFill/>
            <a:miter lim="800000"/>
            <a:headEnd/>
            <a:tailEnd/>
          </a:ln>
        </p:spPr>
        <p:txBody>
          <a:bodyPr>
            <a:spAutoFit/>
          </a:bodyPr>
          <a:lstStyle/>
          <a:p>
            <a:r>
              <a:rPr lang="en-US" sz="1600">
                <a:solidFill>
                  <a:srgbClr val="3399FF"/>
                </a:solidFill>
                <a:latin typeface="Times New Roman" pitchFamily="18" charset="0"/>
              </a:rPr>
              <a:t>GSICS GRWG/GDWG Annual Meeting, Darmstadt, Germany,</a:t>
            </a:r>
          </a:p>
          <a:p>
            <a:r>
              <a:rPr lang="en-US" sz="1600">
                <a:solidFill>
                  <a:srgbClr val="3399FF"/>
                </a:solidFill>
                <a:latin typeface="Times New Roman" pitchFamily="18" charset="0"/>
              </a:rPr>
              <a:t> 25-28 March 2014</a:t>
            </a:r>
          </a:p>
        </p:txBody>
      </p:sp>
      <p:pic>
        <p:nvPicPr>
          <p:cNvPr id="31749" name="Picture 7" descr="GSICS1000px.png"/>
          <p:cNvPicPr>
            <a:picLocks noChangeAspect="1"/>
          </p:cNvPicPr>
          <p:nvPr/>
        </p:nvPicPr>
        <p:blipFill>
          <a:blip r:embed="rId3" cstate="print"/>
          <a:srcRect/>
          <a:stretch>
            <a:fillRect/>
          </a:stretch>
        </p:blipFill>
        <p:spPr bwMode="auto">
          <a:xfrm>
            <a:off x="7488238" y="0"/>
            <a:ext cx="2417762"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95300" y="457200"/>
            <a:ext cx="8915400" cy="914400"/>
          </a:xfrm>
        </p:spPr>
        <p:txBody>
          <a:bodyPr/>
          <a:lstStyle/>
          <a:p>
            <a:pPr eaLnBrk="1" hangingPunct="1"/>
            <a:r>
              <a:rPr lang="en-GB" sz="3200" smtClean="0">
                <a:solidFill>
                  <a:srgbClr val="3399FF"/>
                </a:solidFill>
                <a:latin typeface="Arial" charset="0"/>
                <a:cs typeface="Arial" charset="0"/>
              </a:rPr>
              <a:t>Reformation</a:t>
            </a:r>
            <a:endParaRPr lang="en-US" sz="3200" smtClean="0">
              <a:solidFill>
                <a:srgbClr val="3399FF"/>
              </a:solidFill>
              <a:latin typeface="Arial" charset="0"/>
              <a:cs typeface="Arial" charset="0"/>
            </a:endParaRPr>
          </a:p>
        </p:txBody>
      </p:sp>
      <p:sp>
        <p:nvSpPr>
          <p:cNvPr id="32771" name="Rectangle 3"/>
          <p:cNvSpPr>
            <a:spLocks noGrp="1" noChangeArrowheads="1"/>
          </p:cNvSpPr>
          <p:nvPr>
            <p:ph type="body" sz="half" idx="1"/>
          </p:nvPr>
        </p:nvSpPr>
        <p:spPr>
          <a:xfrm>
            <a:off x="641350" y="1190625"/>
            <a:ext cx="8945563" cy="5543550"/>
          </a:xfrm>
        </p:spPr>
        <p:txBody>
          <a:bodyPr/>
          <a:lstStyle/>
          <a:p>
            <a:pPr eaLnBrk="1" hangingPunct="1">
              <a:lnSpc>
                <a:spcPct val="90000"/>
              </a:lnSpc>
              <a:buClr>
                <a:schemeClr val="tx1"/>
              </a:buClr>
              <a:buFont typeface="Wingdings" pitchFamily="2" charset="2"/>
              <a:buNone/>
            </a:pPr>
            <a:endParaRPr lang="en-US" sz="2400" smtClean="0">
              <a:latin typeface="Verdana" pitchFamily="34" charset="0"/>
              <a:ea typeface="Verdana" pitchFamily="34" charset="0"/>
              <a:cs typeface="Verdana" pitchFamily="34" charset="0"/>
              <a:sym typeface="Symbol" pitchFamily="18" charset="2"/>
            </a:endParaRPr>
          </a:p>
          <a:p>
            <a:pPr eaLnBrk="1" hangingPunct="1">
              <a:lnSpc>
                <a:spcPct val="90000"/>
              </a:lnSpc>
              <a:buClr>
                <a:schemeClr val="tx1"/>
              </a:buClr>
              <a:buFont typeface="Wingdings" pitchFamily="2" charset="2"/>
              <a:buChar char="q"/>
            </a:pPr>
            <a:r>
              <a:rPr lang="en-US" sz="2000" smtClean="0">
                <a:latin typeface="Verdana" pitchFamily="34" charset="0"/>
                <a:ea typeface="Verdana" pitchFamily="34" charset="0"/>
                <a:cs typeface="Verdana" pitchFamily="34" charset="0"/>
              </a:rPr>
              <a:t>Reformation: 6 August 2013</a:t>
            </a:r>
            <a:endParaRPr lang="en-US" sz="2000" smtClean="0">
              <a:latin typeface="Verdana" pitchFamily="34" charset="0"/>
              <a:ea typeface="Verdana" pitchFamily="34" charset="0"/>
              <a:cs typeface="Verdana" pitchFamily="34" charset="0"/>
              <a:sym typeface="Symbol" pitchFamily="18" charset="2"/>
            </a:endParaRPr>
          </a:p>
          <a:p>
            <a:pPr eaLnBrk="1" hangingPunct="1">
              <a:lnSpc>
                <a:spcPct val="90000"/>
              </a:lnSpc>
              <a:buClr>
                <a:schemeClr val="tx1"/>
              </a:buClr>
              <a:buFont typeface="Wingdings" pitchFamily="2" charset="2"/>
              <a:buChar char="q"/>
            </a:pPr>
            <a:r>
              <a:rPr lang="en-US" sz="2000" smtClean="0">
                <a:solidFill>
                  <a:srgbClr val="000000"/>
                </a:solidFill>
                <a:latin typeface="Verdana" pitchFamily="34" charset="0"/>
                <a:ea typeface="Verdana" pitchFamily="34" charset="0"/>
                <a:cs typeface="Verdana" pitchFamily="34" charset="0"/>
                <a:sym typeface="Symbol" pitchFamily="18" charset="2"/>
              </a:rPr>
              <a:t>Current Members</a:t>
            </a:r>
          </a:p>
          <a:p>
            <a:pPr eaLnBrk="1" hangingPunct="1">
              <a:lnSpc>
                <a:spcPct val="90000"/>
              </a:lnSpc>
              <a:buClr>
                <a:schemeClr val="tx1"/>
              </a:buClr>
              <a:buFont typeface="Wingdings" pitchFamily="2" charset="2"/>
              <a:buNone/>
            </a:pPr>
            <a:endParaRPr lang="en-US" sz="1400" smtClean="0">
              <a:solidFill>
                <a:srgbClr val="000000"/>
              </a:solidFill>
              <a:latin typeface="Verdana" pitchFamily="34" charset="0"/>
              <a:ea typeface="Verdana" pitchFamily="34" charset="0"/>
              <a:cs typeface="Verdana" pitchFamily="34" charset="0"/>
              <a:sym typeface="Symbol" pitchFamily="18" charset="2"/>
            </a:endParaRP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Cheng-Zhi Zou (Chair)         NOAA                               cheng-zhi.zou@noaa.gov</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David Walker	            NIST                                david.walker@nist.gov</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Dong-Bin Shin	</a:t>
            </a:r>
            <a:r>
              <a:rPr lang="en-US" sz="1400" smtClean="0">
                <a:latin typeface="Verdana" pitchFamily="34" charset="0"/>
                <a:ea typeface="Verdana" pitchFamily="34" charset="0"/>
                <a:cs typeface="Verdana" pitchFamily="34" charset="0"/>
              </a:rPr>
              <a:t>            Yonsei Univ.                     </a:t>
            </a:r>
            <a:r>
              <a:rPr lang="en-US" sz="1400" smtClean="0">
                <a:solidFill>
                  <a:srgbClr val="000000"/>
                </a:solidFill>
                <a:latin typeface="Verdana" pitchFamily="34" charset="0"/>
                <a:ea typeface="Verdana" pitchFamily="34" charset="0"/>
                <a:cs typeface="Verdana" pitchFamily="34" charset="0"/>
                <a:sym typeface="Symbol" pitchFamily="18" charset="2"/>
              </a:rPr>
              <a:t>dbshin@yonsei.ac.kr</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Ed Kim	                           NASA                               edward.j.kim@nasa.gov</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Huan Meng	            NOAA                               huan.meng@noaa.gov</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Isaac Moradi	            Univ. Maryland                  imoradi@umd.edu</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Jörg Ackermann	            EUMETSAT                        joerg.ackermann@eumetsat.int</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Karsten Fennig	            DWD                                Karsten.Fennig@dwd.de</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Keiji Imaoka	            JAXA                                imaoka.keiji@jaxa.jp</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Linwood Jones	            CFRSL                              ljones5@cfl.rr.com</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Misako Kachi	            JAXA                                kachi.misako@jaxa.jp</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Qifeng Lu                            CMA                                 luqf@cma.gov.cn</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Songyan Gu	            CMA                                 gusy@cma.gov.cn</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Tigar Yang      	            NOAA                               hu.yang@noaa.gov</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Tim Hewison	            EUMETSAT                        Tim.Hewison@eumetsat.int</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Wenze Yang                        NOAA	                      ywze98@umd.edu</a:t>
            </a:r>
          </a:p>
          <a:p>
            <a:pPr eaLnBrk="1" hangingPunct="1">
              <a:lnSpc>
                <a:spcPct val="90000"/>
              </a:lnSpc>
              <a:buClr>
                <a:schemeClr val="tx1"/>
              </a:buClr>
              <a:buFont typeface="Wingdings" pitchFamily="2" charset="2"/>
              <a:buNone/>
            </a:pPr>
            <a:r>
              <a:rPr lang="en-US" sz="1400" smtClean="0">
                <a:solidFill>
                  <a:srgbClr val="000000"/>
                </a:solidFill>
                <a:latin typeface="Verdana" pitchFamily="34" charset="0"/>
                <a:ea typeface="Verdana" pitchFamily="34" charset="0"/>
                <a:cs typeface="Verdana" pitchFamily="34" charset="0"/>
                <a:sym typeface="Symbol" pitchFamily="18" charset="2"/>
              </a:rPr>
              <a:t>Wesley Berg	            Colorado State Univ.          berg@atmos.colostate.edu</a:t>
            </a:r>
          </a:p>
        </p:txBody>
      </p:sp>
      <p:sp>
        <p:nvSpPr>
          <p:cNvPr id="32772" name="Slide Number Placeholder 6"/>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D4E10BB7-58EC-462F-B4F9-1A3CD591ACC5}" type="slidenum">
              <a:rPr lang="en-US" smtClean="0"/>
              <a:pPr/>
              <a:t>31</a:t>
            </a:fld>
            <a:endParaRPr lang="en-US" smtClean="0"/>
          </a:p>
        </p:txBody>
      </p:sp>
      <p:pic>
        <p:nvPicPr>
          <p:cNvPr id="32773" name="Picture 5" descr="GSICS1000px.png"/>
          <p:cNvPicPr>
            <a:picLocks noChangeAspect="1"/>
          </p:cNvPicPr>
          <p:nvPr/>
        </p:nvPicPr>
        <p:blipFill>
          <a:blip r:embed="rId3" cstate="print"/>
          <a:srcRect/>
          <a:stretch>
            <a:fillRect/>
          </a:stretch>
        </p:blipFill>
        <p:spPr bwMode="auto">
          <a:xfrm>
            <a:off x="7396163" y="0"/>
            <a:ext cx="2509837"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95300" y="457200"/>
            <a:ext cx="8915400" cy="914400"/>
          </a:xfrm>
        </p:spPr>
        <p:txBody>
          <a:bodyPr/>
          <a:lstStyle/>
          <a:p>
            <a:pPr eaLnBrk="1" hangingPunct="1"/>
            <a:r>
              <a:rPr lang="en-GB" sz="3200" smtClean="0">
                <a:solidFill>
                  <a:srgbClr val="3399FF"/>
                </a:solidFill>
                <a:latin typeface="Arial" charset="0"/>
                <a:cs typeface="Arial" charset="0"/>
              </a:rPr>
              <a:t>Mission Goals/Objectives</a:t>
            </a:r>
            <a:endParaRPr lang="en-US" sz="3200" smtClean="0">
              <a:solidFill>
                <a:srgbClr val="3399FF"/>
              </a:solidFill>
              <a:latin typeface="Arial" charset="0"/>
              <a:cs typeface="Arial" charset="0"/>
            </a:endParaRPr>
          </a:p>
        </p:txBody>
      </p:sp>
      <p:sp>
        <p:nvSpPr>
          <p:cNvPr id="33795" name="Rectangle 3"/>
          <p:cNvSpPr>
            <a:spLocks noGrp="1" noChangeArrowheads="1"/>
          </p:cNvSpPr>
          <p:nvPr>
            <p:ph type="body" sz="half" idx="1"/>
          </p:nvPr>
        </p:nvSpPr>
        <p:spPr>
          <a:xfrm>
            <a:off x="641350" y="1190625"/>
            <a:ext cx="8945563" cy="5543550"/>
          </a:xfrm>
        </p:spPr>
        <p:txBody>
          <a:bodyPr/>
          <a:lstStyle/>
          <a:p>
            <a:pPr eaLnBrk="1" hangingPunct="1">
              <a:lnSpc>
                <a:spcPct val="90000"/>
              </a:lnSpc>
              <a:buClr>
                <a:schemeClr val="tx1"/>
              </a:buClr>
              <a:buFont typeface="Wingdings" pitchFamily="2" charset="2"/>
              <a:buNone/>
            </a:pPr>
            <a:r>
              <a:rPr lang="en-US" sz="2000" smtClean="0">
                <a:sym typeface="Symbol" pitchFamily="18" charset="2"/>
              </a:rPr>
              <a:t> </a:t>
            </a:r>
          </a:p>
          <a:p>
            <a:pPr eaLnBrk="1" hangingPunct="1"/>
            <a:r>
              <a:rPr lang="en-US" altLang="zh-CN" sz="2000" smtClean="0">
                <a:latin typeface="Tahoma" pitchFamily="34" charset="0"/>
              </a:rPr>
              <a:t>Foster high quality calibration and inter-calibration of microwave sensor products for weather and climate prediction as well as environmental monitoring. These include both active and passive sensors, but initially only focuses on passive sensors of sounders and imagers</a:t>
            </a:r>
          </a:p>
          <a:p>
            <a:pPr eaLnBrk="1" hangingPunct="1"/>
            <a:r>
              <a:rPr lang="en-US" altLang="zh-CN" sz="2000" smtClean="0">
                <a:latin typeface="Tahoma" pitchFamily="34" charset="0"/>
              </a:rPr>
              <a:t>Facilitate international cooperation and co-ordination in microwave sensor calibration / inter-calibration activities by sharing information on sensor development and field campaigns </a:t>
            </a:r>
          </a:p>
          <a:p>
            <a:pPr eaLnBrk="1" hangingPunct="1"/>
            <a:r>
              <a:rPr lang="en-US" altLang="zh-CN" sz="2000" smtClean="0">
                <a:latin typeface="Tahoma" pitchFamily="34" charset="0"/>
              </a:rPr>
              <a:t>Promote accurate calibration/inter-calibration of microwave sensors, through standardization of terminology, measurement practices, and algorithm development</a:t>
            </a:r>
          </a:p>
          <a:p>
            <a:pPr eaLnBrk="1" hangingPunct="1"/>
            <a:r>
              <a:rPr lang="en-US" altLang="zh-CN" sz="2000" smtClean="0">
                <a:latin typeface="Tahoma" pitchFamily="34" charset="0"/>
              </a:rPr>
              <a:t>Provide a forum for discussion of current issues and for exchange of technical information on evolving technologies related to microwave sensor calibration /inter-calibration </a:t>
            </a:r>
          </a:p>
          <a:p>
            <a:pPr eaLnBrk="1" hangingPunct="1"/>
            <a:endParaRPr lang="en-US" altLang="zh-CN" sz="2000" smtClean="0">
              <a:latin typeface="Tahoma" pitchFamily="34" charset="0"/>
            </a:endParaRPr>
          </a:p>
          <a:p>
            <a:endParaRPr lang="en-US" sz="2000" smtClean="0">
              <a:solidFill>
                <a:srgbClr val="000000"/>
              </a:solidFill>
              <a:sym typeface="Symbol" pitchFamily="18" charset="2"/>
            </a:endParaRPr>
          </a:p>
        </p:txBody>
      </p:sp>
      <p:sp>
        <p:nvSpPr>
          <p:cNvPr id="33796" name="Slide Number Placeholder 6"/>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F6C25EBF-81AA-4EDC-BD30-41A546D0975E}" type="slidenum">
              <a:rPr lang="en-US" smtClean="0"/>
              <a:pPr/>
              <a:t>32</a:t>
            </a:fld>
            <a:endParaRPr lang="en-US" smtClean="0"/>
          </a:p>
        </p:txBody>
      </p:sp>
      <p:pic>
        <p:nvPicPr>
          <p:cNvPr id="33797" name="Picture 5" descr="GSICS1000px.png"/>
          <p:cNvPicPr>
            <a:picLocks noChangeAspect="1"/>
          </p:cNvPicPr>
          <p:nvPr/>
        </p:nvPicPr>
        <p:blipFill>
          <a:blip r:embed="rId3" cstate="print"/>
          <a:srcRect/>
          <a:stretch>
            <a:fillRect/>
          </a:stretch>
        </p:blipFill>
        <p:spPr bwMode="auto">
          <a:xfrm>
            <a:off x="7396163" y="0"/>
            <a:ext cx="2509837"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95300" y="457200"/>
            <a:ext cx="8915400" cy="914400"/>
          </a:xfrm>
        </p:spPr>
        <p:txBody>
          <a:bodyPr/>
          <a:lstStyle/>
          <a:p>
            <a:pPr eaLnBrk="1" hangingPunct="1"/>
            <a:r>
              <a:rPr lang="en-GB" sz="3200" smtClean="0">
                <a:solidFill>
                  <a:srgbClr val="3399FF"/>
                </a:solidFill>
                <a:latin typeface="Arial" charset="0"/>
                <a:cs typeface="Arial" charset="0"/>
              </a:rPr>
              <a:t>Mission Goals/Objectivs</a:t>
            </a:r>
            <a:endParaRPr lang="en-US" sz="3200" smtClean="0">
              <a:solidFill>
                <a:srgbClr val="3399FF"/>
              </a:solidFill>
              <a:latin typeface="Arial" charset="0"/>
              <a:cs typeface="Arial" charset="0"/>
            </a:endParaRPr>
          </a:p>
        </p:txBody>
      </p:sp>
      <p:sp>
        <p:nvSpPr>
          <p:cNvPr id="34819" name="Rectangle 3"/>
          <p:cNvSpPr>
            <a:spLocks noGrp="1" noChangeArrowheads="1"/>
          </p:cNvSpPr>
          <p:nvPr>
            <p:ph type="body" sz="half" idx="1"/>
          </p:nvPr>
        </p:nvSpPr>
        <p:spPr>
          <a:xfrm>
            <a:off x="611188" y="1590675"/>
            <a:ext cx="8943975" cy="5543550"/>
          </a:xfrm>
        </p:spPr>
        <p:txBody>
          <a:bodyPr/>
          <a:lstStyle/>
          <a:p>
            <a:r>
              <a:rPr lang="en-GB" sz="2000" smtClean="0">
                <a:ea typeface="ＭＳ Ｐゴシック" pitchFamily="34" charset="-128"/>
              </a:rPr>
              <a:t>Practicing GSICS Procedure for Product Acceptance (GPPA), include encouraging and reviewing calibrated/inter-calibrated microwave products to be submitted to GPPA </a:t>
            </a:r>
          </a:p>
          <a:p>
            <a:r>
              <a:rPr lang="en-GB" sz="2000" smtClean="0">
                <a:ea typeface="ＭＳ Ｐゴシック" pitchFamily="34" charset="-128"/>
              </a:rPr>
              <a:t>Develop GSICS inter-calibrated products within the Microwave Sub-Group</a:t>
            </a:r>
          </a:p>
          <a:p>
            <a:r>
              <a:rPr lang="en-GB" sz="2000" smtClean="0">
                <a:ea typeface="ＭＳ Ｐゴシック" pitchFamily="34" charset="-128"/>
              </a:rPr>
              <a:t>Coordination with other groups (such as the CEOS Microwave Sub-Group) to generate standards and best practices for microwave radiometer calibration</a:t>
            </a:r>
          </a:p>
          <a:p>
            <a:r>
              <a:rPr lang="en-US" altLang="zh-CN" sz="2000" smtClean="0">
                <a:latin typeface="Tahoma" pitchFamily="34" charset="0"/>
              </a:rPr>
              <a:t>Recommend high quality calibrated/inter-calibrated microwave products to the weather/climate user community to improve environmental prediction and monitoring capability</a:t>
            </a:r>
          </a:p>
        </p:txBody>
      </p:sp>
      <p:sp>
        <p:nvSpPr>
          <p:cNvPr id="34820" name="Slide Number Placeholder 6"/>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FEFE6768-5CE6-454E-B1E7-2AB959D88062}" type="slidenum">
              <a:rPr lang="en-US" smtClean="0"/>
              <a:pPr/>
              <a:t>33</a:t>
            </a:fld>
            <a:endParaRPr lang="en-US" smtClean="0"/>
          </a:p>
        </p:txBody>
      </p:sp>
      <p:pic>
        <p:nvPicPr>
          <p:cNvPr id="34821" name="Picture 5" descr="GSICS1000px.png"/>
          <p:cNvPicPr>
            <a:picLocks noChangeAspect="1"/>
          </p:cNvPicPr>
          <p:nvPr/>
        </p:nvPicPr>
        <p:blipFill>
          <a:blip r:embed="rId3" cstate="print"/>
          <a:srcRect/>
          <a:stretch>
            <a:fillRect/>
          </a:stretch>
        </p:blipFill>
        <p:spPr bwMode="auto">
          <a:xfrm>
            <a:off x="7396163" y="0"/>
            <a:ext cx="2509837"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95300" y="457200"/>
            <a:ext cx="8915400" cy="914400"/>
          </a:xfrm>
        </p:spPr>
        <p:txBody>
          <a:bodyPr/>
          <a:lstStyle/>
          <a:p>
            <a:pPr eaLnBrk="1" hangingPunct="1"/>
            <a:r>
              <a:rPr lang="en-GB" sz="3200" smtClean="0">
                <a:solidFill>
                  <a:srgbClr val="3399FF"/>
                </a:solidFill>
                <a:latin typeface="Arial" charset="0"/>
                <a:cs typeface="Arial" charset="0"/>
              </a:rPr>
              <a:t>First Microwave Sub-Group Web Meeting</a:t>
            </a:r>
            <a:endParaRPr lang="en-US" sz="3200" smtClean="0">
              <a:solidFill>
                <a:srgbClr val="3399FF"/>
              </a:solidFill>
              <a:latin typeface="Arial" charset="0"/>
              <a:cs typeface="Arial" charset="0"/>
            </a:endParaRPr>
          </a:p>
        </p:txBody>
      </p:sp>
      <p:sp>
        <p:nvSpPr>
          <p:cNvPr id="35843" name="Rectangle 3"/>
          <p:cNvSpPr>
            <a:spLocks noGrp="1" noChangeArrowheads="1"/>
          </p:cNvSpPr>
          <p:nvPr>
            <p:ph type="body" sz="half" idx="1"/>
          </p:nvPr>
        </p:nvSpPr>
        <p:spPr>
          <a:xfrm>
            <a:off x="563563" y="1314450"/>
            <a:ext cx="8943975" cy="5543550"/>
          </a:xfrm>
        </p:spPr>
        <p:txBody>
          <a:bodyPr/>
          <a:lstStyle/>
          <a:p>
            <a:r>
              <a:rPr lang="en-GB" sz="2000" smtClean="0">
                <a:ea typeface="ＭＳ Ｐゴシック" pitchFamily="34" charset="-128"/>
              </a:rPr>
              <a:t>Meeting Date: December 3, 2013</a:t>
            </a:r>
          </a:p>
          <a:p>
            <a:r>
              <a:rPr lang="en-GB" sz="2000" smtClean="0">
                <a:ea typeface="ＭＳ Ｐゴシック" pitchFamily="34" charset="-128"/>
              </a:rPr>
              <a:t>Purpose: Practicing GSICS Procedure for Product Acceptance (GPPA) </a:t>
            </a:r>
          </a:p>
          <a:p>
            <a:pPr>
              <a:buFont typeface="Wingdings" pitchFamily="2" charset="2"/>
              <a:buNone/>
            </a:pPr>
            <a:r>
              <a:rPr lang="en-GB" sz="2000" smtClean="0">
                <a:ea typeface="ＭＳ Ｐゴシック" pitchFamily="34" charset="-128"/>
              </a:rPr>
              <a:t>     -&gt;Review NOAA inter-calibrated MSU/AMSU FCDR using Integrated Microwave Inter-Calibration Approach (IMICA) </a:t>
            </a:r>
          </a:p>
          <a:p>
            <a:r>
              <a:rPr lang="en-GB" sz="2000" smtClean="0">
                <a:ea typeface="ＭＳ Ｐゴシック" pitchFamily="34" charset="-128"/>
              </a:rPr>
              <a:t>21 participants</a:t>
            </a:r>
          </a:p>
          <a:p>
            <a:r>
              <a:rPr lang="en-GB" sz="2000" smtClean="0">
                <a:ea typeface="ＭＳ Ｐゴシック" pitchFamily="34" charset="-128"/>
              </a:rPr>
              <a:t>7 Reviewers, including internal and external to NOAA</a:t>
            </a:r>
          </a:p>
          <a:p>
            <a:r>
              <a:rPr lang="en-GB" sz="2000" smtClean="0">
                <a:ea typeface="ＭＳ Ｐゴシック" pitchFamily="34" charset="-128"/>
              </a:rPr>
              <a:t>Fangfang Yu introduced GPPA procedure </a:t>
            </a:r>
          </a:p>
          <a:p>
            <a:r>
              <a:rPr lang="en-GB" sz="2000" smtClean="0">
                <a:ea typeface="ＭＳ Ｐゴシック" pitchFamily="34" charset="-128"/>
              </a:rPr>
              <a:t>Product Developer (Cheng-Zhi Zou) made presentation to introduce products</a:t>
            </a:r>
          </a:p>
          <a:p>
            <a:r>
              <a:rPr lang="en-US" altLang="zh-CN" sz="2000" smtClean="0">
                <a:latin typeface="Tahoma" pitchFamily="34" charset="0"/>
              </a:rPr>
              <a:t>4 Reviewers made review presentation, 3 sent email reviews</a:t>
            </a:r>
          </a:p>
          <a:p>
            <a:r>
              <a:rPr lang="en-US" altLang="zh-CN" sz="2000" smtClean="0">
                <a:latin typeface="Tahoma" pitchFamily="34" charset="0"/>
              </a:rPr>
              <a:t>GCC DD (Manik Bali) summarized review results:  all reviews positive</a:t>
            </a:r>
          </a:p>
          <a:p>
            <a:r>
              <a:rPr lang="en-US" sz="2000" smtClean="0">
                <a:cs typeface="Arial" charset="0"/>
              </a:rPr>
              <a:t>After review, GPPA recognized that the AMSU/MSU product had fulfilled all the conditions  for the demonstration Phase</a:t>
            </a:r>
          </a:p>
          <a:p>
            <a:r>
              <a:rPr lang="en-US" altLang="zh-CN" sz="2000" smtClean="0">
                <a:latin typeface="Tahoma" pitchFamily="34" charset="0"/>
              </a:rPr>
              <a:t>GCC Director (Larry Flynn) made decision to accept</a:t>
            </a:r>
            <a:r>
              <a:rPr lang="en-US" sz="2000" b="1" smtClean="0">
                <a:solidFill>
                  <a:srgbClr val="7030A0"/>
                </a:solidFill>
              </a:rPr>
              <a:t> </a:t>
            </a:r>
            <a:r>
              <a:rPr lang="en-US" sz="2000" smtClean="0"/>
              <a:t>the MSU/AMSU Product in GSICS in Demonstration Phase</a:t>
            </a:r>
          </a:p>
          <a:p>
            <a:r>
              <a:rPr lang="en-US" altLang="zh-CN" sz="2000" smtClean="0">
                <a:latin typeface="Tahoma" pitchFamily="34" charset="0"/>
              </a:rPr>
              <a:t>GCC Director sent Appreciation Certificate to reviewers </a:t>
            </a:r>
          </a:p>
          <a:p>
            <a:endParaRPr lang="en-US" altLang="zh-CN" sz="2400" smtClean="0">
              <a:latin typeface="Tahoma" pitchFamily="34" charset="0"/>
            </a:endParaRPr>
          </a:p>
        </p:txBody>
      </p:sp>
      <p:sp>
        <p:nvSpPr>
          <p:cNvPr id="35844" name="Slide Number Placeholder 6"/>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82E06F32-7015-4D99-A437-E00835912E18}" type="slidenum">
              <a:rPr lang="en-US" smtClean="0"/>
              <a:pPr/>
              <a:t>34</a:t>
            </a:fld>
            <a:endParaRPr lang="en-US" smtClean="0"/>
          </a:p>
        </p:txBody>
      </p:sp>
      <p:pic>
        <p:nvPicPr>
          <p:cNvPr id="35845" name="Picture 5" descr="GSICS1000px.png"/>
          <p:cNvPicPr>
            <a:picLocks noChangeAspect="1"/>
          </p:cNvPicPr>
          <p:nvPr/>
        </p:nvPicPr>
        <p:blipFill>
          <a:blip r:embed="rId3" cstate="print"/>
          <a:srcRect/>
          <a:stretch>
            <a:fillRect/>
          </a:stretch>
        </p:blipFill>
        <p:spPr bwMode="auto">
          <a:xfrm>
            <a:off x="7396163" y="0"/>
            <a:ext cx="2509837"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95300" y="457200"/>
            <a:ext cx="8915400" cy="914400"/>
          </a:xfrm>
        </p:spPr>
        <p:txBody>
          <a:bodyPr/>
          <a:lstStyle/>
          <a:p>
            <a:pPr eaLnBrk="1" hangingPunct="1"/>
            <a:r>
              <a:rPr lang="en-GB" sz="2800" smtClean="0">
                <a:solidFill>
                  <a:srgbClr val="3399FF"/>
                </a:solidFill>
                <a:latin typeface="Arial" charset="0"/>
                <a:cs typeface="Arial" charset="0"/>
              </a:rPr>
              <a:t>Post Meeting Activities on MSU/AMSU Product</a:t>
            </a:r>
            <a:endParaRPr lang="en-US" sz="2800" smtClean="0">
              <a:solidFill>
                <a:srgbClr val="3399FF"/>
              </a:solidFill>
              <a:latin typeface="Arial" charset="0"/>
              <a:cs typeface="Arial" charset="0"/>
            </a:endParaRPr>
          </a:p>
        </p:txBody>
      </p:sp>
      <p:sp>
        <p:nvSpPr>
          <p:cNvPr id="36867" name="Rectangle 3"/>
          <p:cNvSpPr>
            <a:spLocks noGrp="1" noChangeArrowheads="1"/>
          </p:cNvSpPr>
          <p:nvPr>
            <p:ph type="body" sz="half" idx="1"/>
          </p:nvPr>
        </p:nvSpPr>
        <p:spPr>
          <a:xfrm>
            <a:off x="611188" y="1590675"/>
            <a:ext cx="8943975" cy="5543550"/>
          </a:xfrm>
        </p:spPr>
        <p:txBody>
          <a:bodyPr/>
          <a:lstStyle/>
          <a:p>
            <a:r>
              <a:rPr lang="en-GB" sz="2000" smtClean="0">
                <a:ea typeface="ＭＳ Ｐゴシック" pitchFamily="34" charset="-128"/>
              </a:rPr>
              <a:t>GCC recommended MSU/AMSU FCDR product go to pre-operational phase after EP approval</a:t>
            </a:r>
          </a:p>
          <a:p>
            <a:r>
              <a:rPr lang="en-GB" sz="2000" smtClean="0">
                <a:ea typeface="ＭＳ Ｐゴシック" pitchFamily="34" charset="-128"/>
              </a:rPr>
              <a:t>GPPA received EP approval email</a:t>
            </a:r>
          </a:p>
          <a:p>
            <a:r>
              <a:rPr lang="en-GB" sz="2000" smtClean="0">
                <a:ea typeface="ＭＳ Ｐゴシック" pitchFamily="34" charset="-128"/>
              </a:rPr>
              <a:t>MSU/AMSU FCDR product went to GSICS pre-operation phase</a:t>
            </a:r>
          </a:p>
          <a:p>
            <a:pPr>
              <a:buFont typeface="Wingdings" pitchFamily="2" charset="2"/>
              <a:buNone/>
            </a:pPr>
            <a:endParaRPr lang="en-GB" sz="2000" smtClean="0">
              <a:ea typeface="ＭＳ Ｐゴシック" pitchFamily="34" charset="-128"/>
            </a:endParaRPr>
          </a:p>
        </p:txBody>
      </p:sp>
      <p:sp>
        <p:nvSpPr>
          <p:cNvPr id="36868" name="Slide Number Placeholder 6"/>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C67DB34C-8A05-40F3-8FF9-7449B4BFB543}" type="slidenum">
              <a:rPr lang="en-US" smtClean="0"/>
              <a:pPr/>
              <a:t>35</a:t>
            </a:fld>
            <a:endParaRPr lang="en-US" smtClean="0"/>
          </a:p>
        </p:txBody>
      </p:sp>
      <p:pic>
        <p:nvPicPr>
          <p:cNvPr id="36869" name="Picture 5" descr="GSICS1000px.png"/>
          <p:cNvPicPr>
            <a:picLocks noChangeAspect="1"/>
          </p:cNvPicPr>
          <p:nvPr/>
        </p:nvPicPr>
        <p:blipFill>
          <a:blip r:embed="rId3" cstate="print"/>
          <a:srcRect/>
          <a:stretch>
            <a:fillRect/>
          </a:stretch>
        </p:blipFill>
        <p:spPr bwMode="auto">
          <a:xfrm>
            <a:off x="7396163" y="0"/>
            <a:ext cx="2509837"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95300" y="457200"/>
            <a:ext cx="8915400" cy="914400"/>
          </a:xfrm>
        </p:spPr>
        <p:txBody>
          <a:bodyPr/>
          <a:lstStyle/>
          <a:p>
            <a:pPr eaLnBrk="1" hangingPunct="1"/>
            <a:r>
              <a:rPr lang="en-GB" sz="2800" smtClean="0">
                <a:solidFill>
                  <a:srgbClr val="3399FF"/>
                </a:solidFill>
                <a:latin typeface="Arial" charset="0"/>
                <a:cs typeface="Arial" charset="0"/>
              </a:rPr>
              <a:t>Coordination/Collaboration Activities</a:t>
            </a:r>
            <a:endParaRPr lang="en-US" sz="2800" smtClean="0">
              <a:solidFill>
                <a:srgbClr val="3399FF"/>
              </a:solidFill>
              <a:latin typeface="Arial" charset="0"/>
              <a:cs typeface="Arial" charset="0"/>
            </a:endParaRPr>
          </a:p>
        </p:txBody>
      </p:sp>
      <p:sp>
        <p:nvSpPr>
          <p:cNvPr id="9219" name="Rectangle 3"/>
          <p:cNvSpPr>
            <a:spLocks noGrp="1" noChangeArrowheads="1"/>
          </p:cNvSpPr>
          <p:nvPr>
            <p:ph type="body" sz="half" idx="1"/>
          </p:nvPr>
        </p:nvSpPr>
        <p:spPr>
          <a:xfrm>
            <a:off x="611188" y="1590675"/>
            <a:ext cx="8943975" cy="4976813"/>
          </a:xfrm>
        </p:spPr>
        <p:txBody>
          <a:bodyPr/>
          <a:lstStyle/>
          <a:p>
            <a:pPr>
              <a:defRPr/>
            </a:pPr>
            <a:r>
              <a:rPr lang="en-GB" sz="2000" dirty="0" smtClean="0">
                <a:latin typeface="+mj-lt"/>
                <a:ea typeface="ＭＳ Ｐゴシック" pitchFamily="34" charset="-128"/>
              </a:rPr>
              <a:t>Cheng-Zhi visited CMA/NSMC on January 12, 2014; discussed with </a:t>
            </a:r>
            <a:r>
              <a:rPr lang="en-GB" sz="2000" dirty="0" err="1" smtClean="0">
                <a:latin typeface="+mj-lt"/>
                <a:ea typeface="ＭＳ Ｐゴシック" pitchFamily="34" charset="-128"/>
              </a:rPr>
              <a:t>Songyan</a:t>
            </a:r>
            <a:r>
              <a:rPr lang="en-GB" sz="2000" dirty="0" smtClean="0">
                <a:latin typeface="+mj-lt"/>
                <a:ea typeface="ＭＳ Ｐゴシック" pitchFamily="34" charset="-128"/>
              </a:rPr>
              <a:t> </a:t>
            </a:r>
            <a:r>
              <a:rPr lang="en-GB" sz="2000" dirty="0" err="1" smtClean="0">
                <a:latin typeface="+mj-lt"/>
                <a:ea typeface="ＭＳ Ｐゴシック" pitchFamily="34" charset="-128"/>
              </a:rPr>
              <a:t>Gu</a:t>
            </a:r>
            <a:r>
              <a:rPr lang="en-GB" sz="2000" dirty="0" smtClean="0">
                <a:latin typeface="+mj-lt"/>
                <a:ea typeface="ＭＳ Ｐゴシック" pitchFamily="34" charset="-128"/>
              </a:rPr>
              <a:t> (MW member) on FY-3 microwave sensor status; invited </a:t>
            </a:r>
            <a:r>
              <a:rPr lang="en-GB" sz="2000" dirty="0" err="1" smtClean="0">
                <a:latin typeface="+mj-lt"/>
                <a:ea typeface="ＭＳ Ｐゴシック" pitchFamily="34" charset="-128"/>
              </a:rPr>
              <a:t>Songyan</a:t>
            </a:r>
            <a:r>
              <a:rPr lang="en-GB" sz="2000" dirty="0" smtClean="0">
                <a:latin typeface="+mj-lt"/>
                <a:ea typeface="ＭＳ Ｐゴシック" pitchFamily="34" charset="-128"/>
              </a:rPr>
              <a:t> to give a presentation at the </a:t>
            </a:r>
            <a:r>
              <a:rPr lang="en-US" sz="2000" dirty="0" smtClean="0">
                <a:latin typeface="+mj-lt"/>
                <a:cs typeface="Arial" charset="0"/>
              </a:rPr>
              <a:t>GSICS GRWG/GDWG Annual Meeting.   The talk is arranged on Thursday</a:t>
            </a:r>
          </a:p>
          <a:p>
            <a:pPr>
              <a:defRPr/>
            </a:pPr>
            <a:r>
              <a:rPr lang="en-US" sz="2000" dirty="0" smtClean="0">
                <a:latin typeface="+mj-lt"/>
                <a:cs typeface="Arial" charset="0"/>
              </a:rPr>
              <a:t>Cheng-Zhi also discussed with CMA/NSMC </a:t>
            </a:r>
            <a:r>
              <a:rPr lang="en-US" sz="2000" dirty="0" err="1" smtClean="0">
                <a:latin typeface="+mj-lt"/>
                <a:cs typeface="Arial" charset="0"/>
              </a:rPr>
              <a:t>Qifeng</a:t>
            </a:r>
            <a:r>
              <a:rPr lang="en-US" sz="2000" dirty="0" smtClean="0">
                <a:latin typeface="+mj-lt"/>
                <a:cs typeface="Arial" charset="0"/>
              </a:rPr>
              <a:t> Lu on possible frequency shift of MSU/AMSU or model biases in interpretation of AMSU-model biases.  Both Cheng-Zhi and </a:t>
            </a:r>
            <a:r>
              <a:rPr lang="en-US" sz="2000" dirty="0" err="1" smtClean="0">
                <a:latin typeface="+mj-lt"/>
                <a:cs typeface="Arial" charset="0"/>
              </a:rPr>
              <a:t>Qifeng</a:t>
            </a:r>
            <a:r>
              <a:rPr lang="en-US" sz="2000" dirty="0" smtClean="0">
                <a:latin typeface="+mj-lt"/>
                <a:cs typeface="Arial" charset="0"/>
              </a:rPr>
              <a:t> will give presentations at the GSICS GRWG/GDWG Annual Meeting to discuss the issue.  Collaboration between NOAA and CMA/NSMC is being planned to further investigate the issue.  The presentations are arranged on Thursday.</a:t>
            </a:r>
          </a:p>
          <a:p>
            <a:pPr>
              <a:defRPr/>
            </a:pPr>
            <a:r>
              <a:rPr lang="en-US" sz="2000" dirty="0" smtClean="0">
                <a:latin typeface="+mj-lt"/>
                <a:cs typeface="Arial" charset="0"/>
              </a:rPr>
              <a:t>Cheng-Zhi visited CMA/CAMS to discuss possible applications of inter-calibrated MSU/AMSU FCDR in resolving diurnal problems over the Tibetan area     </a:t>
            </a:r>
            <a:r>
              <a:rPr lang="en-GB" sz="2000" dirty="0" smtClean="0">
                <a:latin typeface="+mj-lt"/>
                <a:ea typeface="ＭＳ Ｐゴシック" pitchFamily="34" charset="-128"/>
                <a:cs typeface="Arial" charset="0"/>
              </a:rPr>
              <a:t> </a:t>
            </a:r>
            <a:r>
              <a:rPr lang="en-GB" sz="2000" dirty="0" smtClean="0">
                <a:latin typeface="+mj-lt"/>
                <a:ea typeface="ＭＳ Ｐゴシック" pitchFamily="34" charset="-128"/>
              </a:rPr>
              <a:t> </a:t>
            </a:r>
          </a:p>
          <a:p>
            <a:pPr>
              <a:defRPr/>
            </a:pPr>
            <a:r>
              <a:rPr lang="en-GB" sz="2000" dirty="0" smtClean="0">
                <a:latin typeface="+mj-lt"/>
                <a:ea typeface="ＭＳ Ｐゴシック" pitchFamily="34" charset="-128"/>
              </a:rPr>
              <a:t>Tim Hewison with </a:t>
            </a:r>
            <a:r>
              <a:rPr lang="en-GB" sz="2000" dirty="0" err="1" smtClean="0">
                <a:latin typeface="+mj-lt"/>
                <a:ea typeface="ＭＳ Ｐゴシック" pitchFamily="34" charset="-128"/>
              </a:rPr>
              <a:t>Xiaolong</a:t>
            </a:r>
            <a:r>
              <a:rPr lang="en-GB" sz="2000" dirty="0" smtClean="0">
                <a:latin typeface="+mj-lt"/>
                <a:ea typeface="ＭＳ Ｐゴシック" pitchFamily="34" charset="-128"/>
              </a:rPr>
              <a:t> Dong, Chair of the CEOS Microwave Subgroup, on possible collaboration/coordination.  Invited Dr. Dong to give a presentation at the </a:t>
            </a:r>
            <a:r>
              <a:rPr lang="en-US" sz="2000" dirty="0" smtClean="0">
                <a:latin typeface="+mj-lt"/>
                <a:cs typeface="Arial" charset="0"/>
              </a:rPr>
              <a:t>GSICS GRWG/GDWG Annual Meeting, arranged on Thursday</a:t>
            </a:r>
            <a:r>
              <a:rPr lang="en-GB" sz="2000" dirty="0" smtClean="0">
                <a:latin typeface="+mj-lt"/>
                <a:ea typeface="ＭＳ Ｐゴシック" pitchFamily="34" charset="-128"/>
              </a:rPr>
              <a:t>  </a:t>
            </a:r>
          </a:p>
        </p:txBody>
      </p:sp>
      <p:sp>
        <p:nvSpPr>
          <p:cNvPr id="37892" name="Slide Number Placeholder 6"/>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EDD322A1-F7D5-4704-9011-2CE991D49670}" type="slidenum">
              <a:rPr lang="en-US" smtClean="0"/>
              <a:pPr/>
              <a:t>36</a:t>
            </a:fld>
            <a:endParaRPr lang="en-US" smtClean="0"/>
          </a:p>
        </p:txBody>
      </p:sp>
      <p:pic>
        <p:nvPicPr>
          <p:cNvPr id="37893" name="Picture 5" descr="GSICS1000px.png"/>
          <p:cNvPicPr>
            <a:picLocks noChangeAspect="1"/>
          </p:cNvPicPr>
          <p:nvPr/>
        </p:nvPicPr>
        <p:blipFill>
          <a:blip r:embed="rId3" cstate="print"/>
          <a:srcRect/>
          <a:stretch>
            <a:fillRect/>
          </a:stretch>
        </p:blipFill>
        <p:spPr bwMode="auto">
          <a:xfrm>
            <a:off x="7396163" y="0"/>
            <a:ext cx="2509837"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9" name="Group 1"/>
          <p:cNvGraphicFramePr>
            <a:graphicFrameLocks noGrp="1"/>
          </p:cNvGraphicFramePr>
          <p:nvPr/>
        </p:nvGraphicFramePr>
        <p:xfrm>
          <a:off x="238087" y="930276"/>
          <a:ext cx="9448874" cy="5229735"/>
        </p:xfrm>
        <a:graphic>
          <a:graphicData uri="http://schemas.openxmlformats.org/drawingml/2006/table">
            <a:tbl>
              <a:tblPr/>
              <a:tblGrid>
                <a:gridCol w="1112660"/>
                <a:gridCol w="2061831"/>
                <a:gridCol w="1515682"/>
                <a:gridCol w="1479451"/>
                <a:gridCol w="1679306"/>
                <a:gridCol w="1599944"/>
              </a:tblGrid>
              <a:tr h="904875">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dirty="0" smtClean="0">
                          <a:ln>
                            <a:noFill/>
                          </a:ln>
                          <a:solidFill>
                            <a:srgbClr val="FFFFFF"/>
                          </a:solidFill>
                          <a:effectLst/>
                          <a:latin typeface="Calibri" pitchFamily="32" charset="0"/>
                          <a:ea typeface="Microsoft YaHei" charset="-122"/>
                        </a:rPr>
                        <a:t>GPRC</a:t>
                      </a:r>
                    </a:p>
                  </a:txBody>
                  <a:tcPr marL="89986" marR="89986" marT="46800" marB="46800"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936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smtClean="0">
                          <a:ln>
                            <a:noFill/>
                          </a:ln>
                          <a:solidFill>
                            <a:srgbClr val="FFFFFF"/>
                          </a:solidFill>
                          <a:effectLst/>
                          <a:latin typeface="Calibri" pitchFamily="32" charset="0"/>
                          <a:ea typeface="Microsoft YaHei" charset="-122"/>
                        </a:rPr>
                        <a:t>Monitored Instrument</a:t>
                      </a:r>
                    </a:p>
                  </a:txBody>
                  <a:tcPr marL="89986" marR="89986" marT="46800" marB="46800"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936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smtClean="0">
                          <a:ln>
                            <a:noFill/>
                          </a:ln>
                          <a:solidFill>
                            <a:srgbClr val="FFFFFF"/>
                          </a:solidFill>
                          <a:effectLst/>
                          <a:latin typeface="Calibri" pitchFamily="32" charset="0"/>
                          <a:ea typeface="Microsoft YaHei" charset="-122"/>
                        </a:rPr>
                        <a:t>Reference Instrument</a:t>
                      </a:r>
                    </a:p>
                  </a:txBody>
                  <a:tcPr marL="89986" marR="89986" marT="46800" marB="46800"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936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smtClean="0">
                          <a:ln>
                            <a:noFill/>
                          </a:ln>
                          <a:solidFill>
                            <a:srgbClr val="FFFFFF"/>
                          </a:solidFill>
                          <a:effectLst/>
                          <a:latin typeface="Calibri" pitchFamily="32" charset="0"/>
                          <a:ea typeface="Microsoft YaHei" charset="-122"/>
                        </a:rPr>
                        <a:t>GSICS NRT Correction</a:t>
                      </a:r>
                    </a:p>
                  </a:txBody>
                  <a:tcPr marL="89986" marR="89986" marT="46800" marB="46800"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936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smtClean="0">
                          <a:ln>
                            <a:noFill/>
                          </a:ln>
                          <a:solidFill>
                            <a:srgbClr val="FFFFFF"/>
                          </a:solidFill>
                          <a:effectLst/>
                          <a:latin typeface="Calibri" pitchFamily="32" charset="0"/>
                          <a:ea typeface="Microsoft YaHei" charset="-122"/>
                        </a:rPr>
                        <a:t>GSICS Re-Analysis Correction</a:t>
                      </a:r>
                    </a:p>
                  </a:txBody>
                  <a:tcPr marL="89986" marR="89986" marT="46800" marB="46800"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936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cap="none" normalizeH="0" baseline="0" dirty="0" smtClean="0">
                          <a:ln>
                            <a:noFill/>
                          </a:ln>
                          <a:solidFill>
                            <a:srgbClr val="FFFFFF"/>
                          </a:solidFill>
                          <a:effectLst/>
                          <a:latin typeface="Calibri" pitchFamily="32" charset="0"/>
                          <a:ea typeface="Microsoft YaHei" charset="-122"/>
                        </a:rPr>
                        <a:t>GSICS Bias Monitoring</a:t>
                      </a:r>
                    </a:p>
                  </a:txBody>
                  <a:tcPr marL="89986" marR="89986" marT="46800" marB="46800"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9360" cap="flat" cmpd="sng" algn="ctr">
                      <a:solidFill>
                        <a:srgbClr val="FFFFFF"/>
                      </a:solidFill>
                      <a:prstDash val="solid"/>
                      <a:round/>
                      <a:headEnd type="none" w="med" len="med"/>
                      <a:tailEnd type="none" w="med" len="med"/>
                    </a:lnB>
                    <a:lnTlToBr>
                      <a:noFill/>
                    </a:lnTlToBr>
                    <a:lnBlToTr>
                      <a:noFill/>
                    </a:lnBlToTr>
                    <a:solidFill>
                      <a:srgbClr val="4F81BD"/>
                    </a:solidFill>
                  </a:tcPr>
                </a:tc>
              </a:tr>
              <a:tr h="733425">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EUMETSAT</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936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Meteosat-8 – 10 }</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Meteosat-7  </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936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Metop-A/IASI</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936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Demo/Pre-operational</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936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Demo/Pre-operational</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936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Prototype</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936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r>
              <a:tr h="611188">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JMA</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MTSAT-1R }</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MTSAT-2   }</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IASI (+ AIRS)</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Demonstration</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Demo</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Prototype</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r>
              <a:tr h="611188">
                <a:tc rowSpan="2">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NOAA</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a:noFill/>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GOES-13 &amp; -15 Imager</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GOES-11 &amp; -12 Imager</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IASI (+ AIRS)</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Pre-op</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Pre-op</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Demo</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Prototype</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r>
              <a:tr h="536575">
                <a:tc vMerge="1">
                  <a:txBody>
                    <a:bodyPr/>
                    <a:lstStyle/>
                    <a:p>
                      <a:endParaRPr lang="en-GB"/>
                    </a:p>
                  </a:txBody>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GOES Sounder</a:t>
                      </a:r>
                    </a:p>
                  </a:txBody>
                  <a:tcPr marL="89986" marR="89986" marT="46800" marB="46800" anchor="ctr" horzOverflow="overflow">
                    <a:lnL>
                      <a:noFill/>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IASI (+ AIRS)</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Development</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Development</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In development</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9EDF4"/>
                    </a:solidFill>
                  </a:tcPr>
                </a:tc>
              </a:tr>
              <a:tr h="660400">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CMA</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a:noFill/>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FY2C – E</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IASI (+ AIRS)</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Development</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Development</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Prototype</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0D8E8"/>
                    </a:solidFill>
                  </a:tcPr>
                </a:tc>
              </a:tr>
              <a:tr h="581025">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NOAA</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AMSU/MSU</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NOAA14/AMSU</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Development</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Pre-Op</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In development</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r>
              <a:tr h="581025">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NOAA</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Patmos-X</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TIROS-N – NOAA – Metop /AVHRR </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smtClean="0">
                          <a:ln>
                            <a:noFill/>
                          </a:ln>
                          <a:solidFill>
                            <a:srgbClr val="000000"/>
                          </a:solidFill>
                          <a:effectLst/>
                          <a:latin typeface="Calibri" pitchFamily="32" charset="0"/>
                          <a:ea typeface="Microsoft YaHei" charset="-122"/>
                        </a:rPr>
                        <a:t>Aqua/MODIS</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Demo</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1" i="0" u="none" strike="noStrike" cap="none" normalizeH="0" baseline="0" dirty="0" smtClean="0">
                          <a:ln>
                            <a:noFill/>
                          </a:ln>
                          <a:solidFill>
                            <a:srgbClr val="000000"/>
                          </a:solidFill>
                          <a:effectLst/>
                          <a:latin typeface="Calibri" pitchFamily="32" charset="0"/>
                          <a:ea typeface="Microsoft YaHei" charset="-122"/>
                        </a:rPr>
                        <a:t>-</a:t>
                      </a:r>
                    </a:p>
                  </a:txBody>
                  <a:tcPr marL="89986" marR="89986" marT="46800" marB="46800" anchor="ctr"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6B9B8"/>
                    </a:solidFill>
                  </a:tcPr>
                </a:tc>
              </a:tr>
            </a:tbl>
          </a:graphicData>
        </a:graphic>
      </p:graphicFrame>
      <p:sp>
        <p:nvSpPr>
          <p:cNvPr id="16451" name="Text Box 156"/>
          <p:cNvSpPr txBox="1">
            <a:spLocks noChangeArrowheads="1"/>
          </p:cNvSpPr>
          <p:nvPr/>
        </p:nvSpPr>
        <p:spPr bwMode="auto">
          <a:xfrm>
            <a:off x="495221" y="274639"/>
            <a:ext cx="8913971" cy="655637"/>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000000"/>
                </a:solidFill>
                <a:latin typeface="Calibri" pitchFamily="34" charset="0"/>
              </a:rPr>
              <a:t>GSICS Product Status </a:t>
            </a:r>
            <a:r>
              <a:rPr lang="en-GB" sz="4400" dirty="0" smtClean="0">
                <a:solidFill>
                  <a:srgbClr val="000000"/>
                </a:solidFill>
                <a:latin typeface="Calibri" pitchFamily="34" charset="0"/>
              </a:rPr>
              <a:t>2014-03</a:t>
            </a:r>
            <a:endParaRPr lang="en-GB" sz="4400" dirty="0">
              <a:solidFill>
                <a:srgbClr val="000000"/>
              </a:solidFill>
              <a:latin typeface="Calibri" pitchFamily="34" charset="0"/>
            </a:endParaRPr>
          </a:p>
        </p:txBody>
      </p:sp>
      <p:sp>
        <p:nvSpPr>
          <p:cNvPr id="16452" name="Rectangle 157"/>
          <p:cNvSpPr>
            <a:spLocks noChangeArrowheads="1"/>
          </p:cNvSpPr>
          <p:nvPr/>
        </p:nvSpPr>
        <p:spPr bwMode="auto">
          <a:xfrm>
            <a:off x="88886" y="6238876"/>
            <a:ext cx="8363197" cy="277813"/>
          </a:xfrm>
          <a:prstGeom prst="rect">
            <a:avLst/>
          </a:prstGeom>
          <a:noFill/>
          <a:ln w="9525">
            <a:noFill/>
            <a:round/>
            <a:headEnd/>
            <a:tailEnd/>
          </a:ln>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solidFill>
                  <a:schemeClr val="accent2"/>
                </a:solidFill>
              </a:rPr>
              <a:t>Full GSICS Product Catalog available at </a:t>
            </a:r>
            <a:r>
              <a:rPr lang="en-GB" sz="1200" b="0">
                <a:solidFill>
                  <a:schemeClr val="accent2"/>
                </a:solidFill>
                <a:hlinkClick r:id="rId3"/>
              </a:rPr>
              <a:t>http://www.star.nesdis.noaa.gov/smcd/GCC/ProductCatalog.php</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IR Product Development within GSICS</a:t>
            </a:r>
          </a:p>
        </p:txBody>
      </p:sp>
      <p:sp>
        <p:nvSpPr>
          <p:cNvPr id="8195" name="Content Placeholder 2"/>
          <p:cNvSpPr>
            <a:spLocks noGrp="1"/>
          </p:cNvSpPr>
          <p:nvPr>
            <p:ph idx="1"/>
          </p:nvPr>
        </p:nvSpPr>
        <p:spPr>
          <a:xfrm>
            <a:off x="495300" y="1362700"/>
            <a:ext cx="8915400" cy="4525963"/>
          </a:xfrm>
        </p:spPr>
        <p:txBody>
          <a:bodyPr/>
          <a:lstStyle/>
          <a:p>
            <a:r>
              <a:rPr lang="en-GB" dirty="0" smtClean="0"/>
              <a:t>GEO-LEO IR hyperspectral</a:t>
            </a:r>
          </a:p>
          <a:p>
            <a:pPr lvl="1"/>
            <a:r>
              <a:rPr lang="en-GB" dirty="0" smtClean="0"/>
              <a:t>Progress to Operational Status</a:t>
            </a:r>
          </a:p>
          <a:p>
            <a:pPr lvl="1"/>
            <a:r>
              <a:rPr lang="en-GB" dirty="0" smtClean="0"/>
              <a:t>Integration of delta correction to convert reference</a:t>
            </a:r>
          </a:p>
          <a:p>
            <a:pPr lvl="1"/>
            <a:r>
              <a:rPr lang="en-GB" dirty="0" smtClean="0"/>
              <a:t>Application over diurnal cycle</a:t>
            </a:r>
          </a:p>
          <a:p>
            <a:pPr lvl="1"/>
            <a:r>
              <a:rPr lang="en-GB" dirty="0" smtClean="0"/>
              <a:t>Thursday morning</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z="3600" dirty="0" smtClean="0"/>
              <a:t>VIS/NIR Product Development within GSICS</a:t>
            </a:r>
          </a:p>
        </p:txBody>
      </p:sp>
      <p:sp>
        <p:nvSpPr>
          <p:cNvPr id="8195" name="Content Placeholder 2"/>
          <p:cNvSpPr>
            <a:spLocks noGrp="1"/>
          </p:cNvSpPr>
          <p:nvPr>
            <p:ph idx="1"/>
          </p:nvPr>
        </p:nvSpPr>
        <p:spPr>
          <a:xfrm>
            <a:off x="495300" y="1362700"/>
            <a:ext cx="8915400" cy="4525963"/>
          </a:xfrm>
        </p:spPr>
        <p:txBody>
          <a:bodyPr/>
          <a:lstStyle/>
          <a:p>
            <a:r>
              <a:rPr lang="en-GB" dirty="0" smtClean="0"/>
              <a:t>Deep Convective Cloud (DCC) </a:t>
            </a:r>
          </a:p>
          <a:p>
            <a:pPr lvl="1"/>
            <a:r>
              <a:rPr lang="en-GB" dirty="0" smtClean="0"/>
              <a:t>For Visible Channels</a:t>
            </a:r>
          </a:p>
          <a:p>
            <a:pPr lvl="1"/>
            <a:r>
              <a:rPr lang="en-GB" dirty="0" smtClean="0"/>
              <a:t>Reference: Aqua/MODIS</a:t>
            </a:r>
          </a:p>
          <a:p>
            <a:pPr lvl="1"/>
            <a:r>
              <a:rPr lang="en-GB" dirty="0" smtClean="0"/>
              <a:t>Monitored instruments: GEO imagers</a:t>
            </a:r>
          </a:p>
          <a:p>
            <a:pPr lvl="1"/>
            <a:r>
              <a:rPr lang="en-GB" dirty="0" smtClean="0"/>
              <a:t>Wednesday morning</a:t>
            </a:r>
          </a:p>
          <a:p>
            <a:r>
              <a:rPr lang="en-GB" dirty="0" smtClean="0"/>
              <a:t>Lunar Calibration</a:t>
            </a:r>
          </a:p>
          <a:p>
            <a:pPr lvl="1"/>
            <a:r>
              <a:rPr lang="en-GB" dirty="0" smtClean="0"/>
              <a:t>VIS/NIR</a:t>
            </a:r>
          </a:p>
          <a:p>
            <a:pPr lvl="1"/>
            <a:r>
              <a:rPr lang="en-GB" dirty="0" smtClean="0"/>
              <a:t>Reference: ROLO -&gt; Aqua/MODIS</a:t>
            </a:r>
          </a:p>
          <a:p>
            <a:pPr lvl="1"/>
            <a:r>
              <a:rPr lang="en-GB" dirty="0" smtClean="0"/>
              <a:t>Monitored instruments: GEO imagers, LEO imagers... </a:t>
            </a:r>
          </a:p>
          <a:p>
            <a:pPr lvl="1"/>
            <a:r>
              <a:rPr lang="en-GB" dirty="0" smtClean="0"/>
              <a:t>Wednesday afternoon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mtClean="0"/>
              <a:t>GSICS Web Meetings 2013/14</a:t>
            </a:r>
          </a:p>
        </p:txBody>
      </p:sp>
      <p:graphicFrame>
        <p:nvGraphicFramePr>
          <p:cNvPr id="4" name="Content Placeholder 3"/>
          <p:cNvGraphicFramePr>
            <a:graphicFrameLocks noGrp="1"/>
          </p:cNvGraphicFramePr>
          <p:nvPr>
            <p:ph idx="1"/>
          </p:nvPr>
        </p:nvGraphicFramePr>
        <p:xfrm>
          <a:off x="666750" y="1444625"/>
          <a:ext cx="8686800" cy="4605620"/>
        </p:xfrm>
        <a:graphic>
          <a:graphicData uri="http://schemas.openxmlformats.org/drawingml/2006/table">
            <a:tbl>
              <a:tblPr/>
              <a:tblGrid>
                <a:gridCol w="1138299"/>
                <a:gridCol w="2185926"/>
                <a:gridCol w="5362575"/>
              </a:tblGrid>
              <a:tr h="132145">
                <a:tc>
                  <a:txBody>
                    <a:bodyPr/>
                    <a:lstStyle/>
                    <a:p>
                      <a:r>
                        <a:rPr lang="en-GB" sz="1600" dirty="0"/>
                        <a:t>Date </a:t>
                      </a:r>
                    </a:p>
                  </a:txBody>
                  <a:tcPr marL="33036" marR="33036" marT="16518" marB="165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40000"/>
                        <a:lumOff val="60000"/>
                      </a:schemeClr>
                    </a:solidFill>
                  </a:tcPr>
                </a:tc>
                <a:tc>
                  <a:txBody>
                    <a:bodyPr/>
                    <a:lstStyle/>
                    <a:p>
                      <a:r>
                        <a:rPr lang="en-GB" sz="1600" dirty="0"/>
                        <a:t>Group </a:t>
                      </a:r>
                    </a:p>
                  </a:txBody>
                  <a:tcPr marL="33036" marR="33036" marT="16518" marB="165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40000"/>
                        <a:lumOff val="60000"/>
                      </a:schemeClr>
                    </a:solidFill>
                  </a:tcPr>
                </a:tc>
                <a:tc>
                  <a:txBody>
                    <a:bodyPr/>
                    <a:lstStyle/>
                    <a:p>
                      <a:r>
                        <a:rPr lang="en-GB" sz="1600" dirty="0"/>
                        <a:t>Topics </a:t>
                      </a:r>
                    </a:p>
                  </a:txBody>
                  <a:tcPr marL="33036" marR="33036" marT="16518" marB="165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40000"/>
                        <a:lumOff val="60000"/>
                      </a:schemeClr>
                    </a:solidFill>
                  </a:tcPr>
                </a:tc>
              </a:tr>
              <a:tr h="429471">
                <a:tc>
                  <a:txBody>
                    <a:bodyPr/>
                    <a:lstStyle/>
                    <a:p>
                      <a:pPr fontAlgn="t"/>
                      <a:r>
                        <a:rPr lang="en-GB" sz="1600"/>
                        <a:t>2014-02-06</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dirty="0"/>
                        <a:t>GRWG - </a:t>
                      </a:r>
                      <a:r>
                        <a:rPr lang="en-GB" sz="1600" u="sng" dirty="0" err="1">
                          <a:solidFill>
                            <a:srgbClr val="666666"/>
                          </a:solidFill>
                          <a:hlinkClick r:id="rId2"/>
                        </a:rPr>
                        <a:t>UVSubGroup</a:t>
                      </a:r>
                      <a:endParaRPr lang="en-GB" sz="1600" dirty="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IE" sz="1600" u="sng">
                          <a:solidFill>
                            <a:srgbClr val="666666"/>
                          </a:solidFill>
                          <a:hlinkClick r:id="rId3"/>
                        </a:rPr>
                        <a:t>Selection of UV Sub-Group Chair</a:t>
                      </a:r>
                      <a:endParaRPr lang="en-IE" sz="16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429471">
                <a:tc>
                  <a:txBody>
                    <a:bodyPr/>
                    <a:lstStyle/>
                    <a:p>
                      <a:pPr fontAlgn="t"/>
                      <a:r>
                        <a:rPr lang="en-GB" sz="1600"/>
                        <a:t>2014-01-08</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a:t>GRWG - D. Doelling</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fr-FR" sz="1600" u="sng">
                          <a:solidFill>
                            <a:srgbClr val="666666"/>
                          </a:solidFill>
                          <a:hlinkClick r:id="rId4"/>
                        </a:rPr>
                        <a:t>DCC Algorithm Application - Part III</a:t>
                      </a:r>
                      <a:endParaRPr lang="fr-FR" sz="16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376117">
                <a:tc>
                  <a:txBody>
                    <a:bodyPr/>
                    <a:lstStyle/>
                    <a:p>
                      <a:pPr fontAlgn="t"/>
                      <a:r>
                        <a:rPr lang="en-GB" sz="1600"/>
                        <a:t>2013-12-03</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a:t>﻿GRWG -MicrowaveSubGroup</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IE" sz="1600" u="sng">
                          <a:solidFill>
                            <a:srgbClr val="666666"/>
                          </a:solidFill>
                          <a:hlinkClick r:id="rId5"/>
                        </a:rPr>
                        <a:t>Microwave Sub-Group Meeting</a:t>
                      </a:r>
                      <a:r>
                        <a:rPr lang="en-IE" sz="1600"/>
                        <a:t> - Review of NOAA MSU/AMSU FCDRs</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330362">
                <a:tc>
                  <a:txBody>
                    <a:bodyPr/>
                    <a:lstStyle/>
                    <a:p>
                      <a:pPr fontAlgn="t"/>
                      <a:r>
                        <a:rPr lang="en-GB" sz="1600"/>
                        <a:t>2013-11-13</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a:t>GRWG - </a:t>
                      </a:r>
                      <a:r>
                        <a:rPr lang="en-GB" sz="1600" u="sng">
                          <a:solidFill>
                            <a:srgbClr val="666666"/>
                          </a:solidFill>
                          <a:hlinkClick r:id="rId2"/>
                        </a:rPr>
                        <a:t>UVSubGroup</a:t>
                      </a:r>
                      <a:endParaRPr lang="en-GB" sz="16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u="sng">
                          <a:solidFill>
                            <a:srgbClr val="666666"/>
                          </a:solidFill>
                          <a:hlinkClick r:id="rId6"/>
                        </a:rPr>
                        <a:t>UV Sub-Group Formation</a:t>
                      </a:r>
                      <a:endParaRPr lang="en-GB" sz="16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132145">
                <a:tc>
                  <a:txBody>
                    <a:bodyPr/>
                    <a:lstStyle/>
                    <a:p>
                      <a:pPr fontAlgn="t"/>
                      <a:r>
                        <a:rPr lang="en-GB" sz="1600"/>
                        <a:t>2013-10-15</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a:t>GRWG - T. Hewison</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IE" sz="1600" u="sng">
                          <a:solidFill>
                            <a:srgbClr val="666666"/>
                          </a:solidFill>
                          <a:hlinkClick r:id="rId7"/>
                        </a:rPr>
                        <a:t>Propose scoring scheme to select reference instrument</a:t>
                      </a:r>
                      <a:endParaRPr lang="en-IE" sz="16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r>
                        <a:rPr lang="en-GB" sz="1600"/>
                        <a:t>2013-09-24</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a:t>GRWG - R.Roebeling</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IE" sz="1600" u="sng">
                          <a:solidFill>
                            <a:srgbClr val="666666"/>
                          </a:solidFill>
                          <a:hlinkClick r:id="rId8"/>
                        </a:rPr>
                        <a:t>GSICS Requirements from SCOPE-CM Phase 2 Proposals</a:t>
                      </a:r>
                      <a:endParaRPr lang="en-IE" sz="16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r>
                        <a:rPr lang="en-GB" sz="1600"/>
                        <a:t>2013-08-14</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a:t>GRWG - D. Doelling</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fr-FR" sz="1600" u="sng">
                          <a:solidFill>
                            <a:srgbClr val="666666"/>
                          </a:solidFill>
                          <a:hlinkClick r:id="rId9"/>
                        </a:rPr>
                        <a:t>DCC Algorithm Application - Part II</a:t>
                      </a:r>
                      <a:endParaRPr lang="fr-FR" sz="16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528580">
                <a:tc>
                  <a:txBody>
                    <a:bodyPr/>
                    <a:lstStyle/>
                    <a:p>
                      <a:pPr fontAlgn="t"/>
                      <a:r>
                        <a:rPr lang="en-GB" sz="1600"/>
                        <a:t>2013-08-06</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a:t>GRWG - </a:t>
                      </a:r>
                      <a:r>
                        <a:rPr lang="en-GB" sz="1600" u="sng">
                          <a:solidFill>
                            <a:srgbClr val="666666"/>
                          </a:solidFill>
                          <a:hlinkClick r:id="rId10"/>
                        </a:rPr>
                        <a:t>MicrowaveSubGroup</a:t>
                      </a:r>
                      <a:endParaRPr lang="en-GB" sz="16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u="sng">
                          <a:solidFill>
                            <a:srgbClr val="666666"/>
                          </a:solidFill>
                          <a:hlinkClick r:id="rId11"/>
                        </a:rPr>
                        <a:t>Microwave Sub-Group Reformation</a:t>
                      </a:r>
                      <a:endParaRPr lang="en-GB" sz="16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r>
                        <a:rPr lang="en-GB" sz="1600"/>
                        <a:t>2013-07-03</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a:t>GRWG - D. Doelling</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u="sng">
                          <a:solidFill>
                            <a:srgbClr val="666666"/>
                          </a:solidFill>
                          <a:hlinkClick r:id="rId12"/>
                        </a:rPr>
                        <a:t>Rayleigh scattering ATBD</a:t>
                      </a:r>
                      <a:endParaRPr lang="en-GB" sz="1600"/>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r>
                        <a:rPr lang="en-GB" sz="1600"/>
                        <a:t>2013-06-11</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a:t>GRWG - T. Hewison</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IE" sz="1600" u="sng">
                          <a:solidFill>
                            <a:srgbClr val="666666"/>
                          </a:solidFill>
                          <a:hlinkClick r:id="rId13"/>
                        </a:rPr>
                        <a:t>Calibration Change Alerts</a:t>
                      </a:r>
                      <a:r>
                        <a:rPr lang="en-IE" sz="1600"/>
                        <a:t> - including GEO-GEO NRT</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r h="231254">
                <a:tc>
                  <a:txBody>
                    <a:bodyPr/>
                    <a:lstStyle/>
                    <a:p>
                      <a:pPr fontAlgn="t"/>
                      <a:r>
                        <a:rPr lang="en-GB" sz="1600"/>
                        <a:t>2013-05-29</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a:t>GRWG - D. Doelling</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c>
                  <a:txBody>
                    <a:bodyPr/>
                    <a:lstStyle/>
                    <a:p>
                      <a:pPr fontAlgn="t"/>
                      <a:r>
                        <a:rPr lang="en-GB" sz="1600" u="sng" dirty="0">
                          <a:solidFill>
                            <a:srgbClr val="666666"/>
                          </a:solidFill>
                          <a:hlinkClick r:id="rId14"/>
                        </a:rPr>
                        <a:t>DCC Algorithm Application - Part I</a:t>
                      </a:r>
                      <a:r>
                        <a:rPr lang="en-GB" sz="1600" dirty="0"/>
                        <a:t> (+SCIAMACHY data availability)</a:t>
                      </a:r>
                    </a:p>
                  </a:txBody>
                  <a:tcPr marL="57150" marR="57150" marT="28575" marB="285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solidFill>
                      <a:schemeClr val="accent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Outstanding Actions on GRWG</a:t>
            </a:r>
          </a:p>
        </p:txBody>
      </p:sp>
      <p:sp>
        <p:nvSpPr>
          <p:cNvPr id="15363" name="Content Placeholder 2"/>
          <p:cNvSpPr>
            <a:spLocks noGrp="1"/>
          </p:cNvSpPr>
          <p:nvPr>
            <p:ph idx="1"/>
          </p:nvPr>
        </p:nvSpPr>
        <p:spPr>
          <a:xfrm>
            <a:off x="523875" y="1276350"/>
            <a:ext cx="8915400" cy="4525963"/>
          </a:xfrm>
        </p:spPr>
        <p:txBody>
          <a:bodyPr/>
          <a:lstStyle/>
          <a:p>
            <a:endParaRPr lang="en-US" sz="2000" smtClean="0"/>
          </a:p>
        </p:txBody>
      </p:sp>
      <p:graphicFrame>
        <p:nvGraphicFramePr>
          <p:cNvPr id="4" name="Content Placeholder 3"/>
          <p:cNvGraphicFramePr>
            <a:graphicFrameLocks/>
          </p:cNvGraphicFramePr>
          <p:nvPr/>
        </p:nvGraphicFramePr>
        <p:xfrm>
          <a:off x="695325" y="1104900"/>
          <a:ext cx="8762999" cy="5090160"/>
        </p:xfrm>
        <a:graphic>
          <a:graphicData uri="http://schemas.openxmlformats.org/drawingml/2006/table">
            <a:tbl>
              <a:tblPr firstRow="1" bandRow="1">
                <a:tableStyleId>{5C22544A-7EE6-4342-B048-85BDC9FD1C3A}</a:tableStyleId>
              </a:tblPr>
              <a:tblGrid>
                <a:gridCol w="1421027"/>
                <a:gridCol w="4177556"/>
                <a:gridCol w="1460500"/>
                <a:gridCol w="892527"/>
                <a:gridCol w="811389"/>
              </a:tblGrid>
              <a:tr h="370840">
                <a:tc>
                  <a:txBody>
                    <a:bodyPr/>
                    <a:lstStyle/>
                    <a:p>
                      <a:r>
                        <a:rPr lang="en-US" sz="1600" dirty="0" smtClean="0"/>
                        <a:t>Action Ref</a:t>
                      </a:r>
                      <a:endParaRPr lang="en-US" sz="1600" dirty="0"/>
                    </a:p>
                  </a:txBody>
                  <a:tcPr/>
                </a:tc>
                <a:tc>
                  <a:txBody>
                    <a:bodyPr/>
                    <a:lstStyle/>
                    <a:p>
                      <a:r>
                        <a:rPr lang="en-US" sz="1600" dirty="0" smtClean="0"/>
                        <a:t>Description</a:t>
                      </a:r>
                      <a:endParaRPr lang="en-US" sz="1600" dirty="0"/>
                    </a:p>
                  </a:txBody>
                  <a:tcPr/>
                </a:tc>
                <a:tc>
                  <a:txBody>
                    <a:bodyPr/>
                    <a:lstStyle/>
                    <a:p>
                      <a:r>
                        <a:rPr lang="en-US" sz="1600" dirty="0" smtClean="0"/>
                        <a:t>Assigned to</a:t>
                      </a:r>
                      <a:endParaRPr lang="en-US" sz="1600" dirty="0"/>
                    </a:p>
                  </a:txBody>
                  <a:tcPr/>
                </a:tc>
                <a:tc>
                  <a:txBody>
                    <a:bodyPr/>
                    <a:lstStyle/>
                    <a:p>
                      <a:r>
                        <a:rPr lang="en-US" sz="1600" dirty="0" smtClean="0"/>
                        <a:t>Due</a:t>
                      </a:r>
                      <a:r>
                        <a:rPr lang="en-US" sz="1600" baseline="0" dirty="0" smtClean="0"/>
                        <a:t> </a:t>
                      </a:r>
                      <a:r>
                        <a:rPr lang="en-US" sz="1600" dirty="0" smtClean="0"/>
                        <a:t>Date</a:t>
                      </a:r>
                      <a:endParaRPr lang="en-US" sz="1600" dirty="0"/>
                    </a:p>
                  </a:txBody>
                  <a:tcPr/>
                </a:tc>
                <a:tc>
                  <a:txBody>
                    <a:bodyPr/>
                    <a:lstStyle/>
                    <a:p>
                      <a:r>
                        <a:rPr lang="en-US" sz="1600" dirty="0" smtClean="0"/>
                        <a:t>State</a:t>
                      </a:r>
                      <a:endParaRPr lang="en-US" sz="1600" dirty="0"/>
                    </a:p>
                  </a:txBody>
                  <a:tcPr/>
                </a:tc>
              </a:tr>
              <a:tr h="370840">
                <a:tc>
                  <a:txBody>
                    <a:bodyPr/>
                    <a:lstStyle/>
                    <a:p>
                      <a:r>
                        <a:rPr lang="en-US" sz="1500" dirty="0" smtClean="0"/>
                        <a:t>GRWG06_25</a:t>
                      </a:r>
                      <a:endParaRPr lang="en-US" sz="1500" dirty="0"/>
                    </a:p>
                  </a:txBody>
                  <a:tcPr/>
                </a:tc>
                <a:tc>
                  <a:txBody>
                    <a:bodyPr/>
                    <a:lstStyle/>
                    <a:p>
                      <a:r>
                        <a:rPr lang="en-US" sz="1500" dirty="0" smtClean="0"/>
                        <a:t>Improved </a:t>
                      </a:r>
                      <a:r>
                        <a:rPr lang="en-US" sz="1500" dirty="0" err="1" smtClean="0"/>
                        <a:t>characterisation</a:t>
                      </a:r>
                      <a:r>
                        <a:rPr lang="en-US" sz="1500" dirty="0" smtClean="0"/>
                        <a:t> of desert sites, provide information on progress to GRWG (Update: on-going effort) </a:t>
                      </a:r>
                    </a:p>
                    <a:p>
                      <a:r>
                        <a:rPr lang="en-US" sz="1500" dirty="0" smtClean="0"/>
                        <a:t>– will be superseded by new actions</a:t>
                      </a:r>
                      <a:endParaRPr lang="en-US" sz="1500" dirty="0"/>
                    </a:p>
                  </a:txBody>
                  <a:tcPr/>
                </a:tc>
                <a:tc>
                  <a:txBody>
                    <a:bodyPr/>
                    <a:lstStyle/>
                    <a:p>
                      <a:r>
                        <a:rPr lang="en-US" sz="1500" dirty="0" smtClean="0"/>
                        <a:t>GRWG(</a:t>
                      </a:r>
                      <a:r>
                        <a:rPr lang="en-US" sz="1500" dirty="0" err="1" smtClean="0"/>
                        <a:t>Doelling+Wu+Xiong+Chander</a:t>
                      </a:r>
                      <a:endParaRPr lang="en-US" sz="1500" dirty="0"/>
                    </a:p>
                  </a:txBody>
                  <a:tcPr/>
                </a:tc>
                <a:tc>
                  <a:txBody>
                    <a:bodyPr/>
                    <a:lstStyle/>
                    <a:p>
                      <a:r>
                        <a:rPr lang="en-US" sz="1500" dirty="0" smtClean="0"/>
                        <a:t>Jun 2011</a:t>
                      </a:r>
                      <a:endParaRPr lang="en-US" sz="1500" dirty="0"/>
                    </a:p>
                  </a:txBody>
                  <a:tcPr/>
                </a:tc>
                <a:tc>
                  <a:txBody>
                    <a:bodyPr/>
                    <a:lstStyle/>
                    <a:p>
                      <a:r>
                        <a:rPr lang="en-US" sz="1500" dirty="0" smtClean="0"/>
                        <a:t>Closed</a:t>
                      </a:r>
                      <a:endParaRPr lang="en-US" sz="1500" dirty="0"/>
                    </a:p>
                  </a:txBody>
                  <a:tcPr/>
                </a:tc>
              </a:tr>
              <a:tr h="370840">
                <a:tc>
                  <a:txBody>
                    <a:bodyPr/>
                    <a:lstStyle/>
                    <a:p>
                      <a:r>
                        <a:rPr lang="en-US" sz="1500" dirty="0" smtClean="0"/>
                        <a:t>Joint07_3R</a:t>
                      </a:r>
                      <a:endParaRPr lang="en-US" sz="1500" dirty="0"/>
                    </a:p>
                  </a:txBody>
                  <a:tcPr/>
                </a:tc>
                <a:tc>
                  <a:txBody>
                    <a:bodyPr/>
                    <a:lstStyle/>
                    <a:p>
                      <a:r>
                        <a:rPr lang="en-US" sz="1500" dirty="0" smtClean="0"/>
                        <a:t>GRHSST</a:t>
                      </a:r>
                      <a:r>
                        <a:rPr lang="en-US" sz="1500" baseline="0" dirty="0" smtClean="0"/>
                        <a:t> is invited to review one or more of the current GSICS GEO IR product and to provide feedback to GRWG</a:t>
                      </a:r>
                    </a:p>
                    <a:p>
                      <a:r>
                        <a:rPr lang="en-US" sz="1500" dirty="0" smtClean="0"/>
                        <a:t>- will follow up in IVOS for MSG</a:t>
                      </a:r>
                      <a:endParaRPr lang="en-US" sz="1500" dirty="0"/>
                    </a:p>
                  </a:txBody>
                  <a:tcPr/>
                </a:tc>
                <a:tc>
                  <a:txBody>
                    <a:bodyPr/>
                    <a:lstStyle/>
                    <a:p>
                      <a:r>
                        <a:rPr lang="en-US" sz="1500" dirty="0" smtClean="0"/>
                        <a:t>NOAA (Liang)</a:t>
                      </a:r>
                      <a:endParaRPr lang="en-US" sz="1500" dirty="0"/>
                    </a:p>
                  </a:txBody>
                  <a:tcPr/>
                </a:tc>
                <a:tc>
                  <a:txBody>
                    <a:bodyPr/>
                    <a:lstStyle/>
                    <a:p>
                      <a:r>
                        <a:rPr lang="en-US" sz="1500" dirty="0" smtClean="0"/>
                        <a:t>Mar 2013</a:t>
                      </a:r>
                      <a:endParaRPr lang="en-US" sz="1500" dirty="0"/>
                    </a:p>
                  </a:txBody>
                  <a:tcPr/>
                </a:tc>
                <a:tc>
                  <a:txBody>
                    <a:bodyPr/>
                    <a:lstStyle/>
                    <a:p>
                      <a:r>
                        <a:rPr lang="en-US" sz="1500" dirty="0" smtClean="0"/>
                        <a:t>Open – </a:t>
                      </a:r>
                      <a:endParaRPr lang="en-US" sz="1500" dirty="0"/>
                    </a:p>
                  </a:txBody>
                  <a:tcPr/>
                </a:tc>
              </a:tr>
              <a:tr h="370840">
                <a:tc>
                  <a:txBody>
                    <a:bodyPr/>
                    <a:lstStyle/>
                    <a:p>
                      <a:r>
                        <a:rPr lang="en-US" sz="1600" dirty="0" smtClean="0"/>
                        <a:t>GRWG07_02</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Outline ATBD for Rayleigh Scattering </a:t>
                      </a:r>
                      <a:br>
                        <a:rPr lang="en-US" sz="1600" dirty="0" smtClean="0"/>
                      </a:br>
                      <a:r>
                        <a:rPr lang="en-GB" sz="1800" b="0" i="0" kern="1200" dirty="0" smtClean="0">
                          <a:solidFill>
                            <a:schemeClr val="dk1"/>
                          </a:solidFill>
                          <a:latin typeface="+mn-lt"/>
                          <a:ea typeface="+mn-ea"/>
                          <a:cs typeface="+mn-cs"/>
                        </a:rPr>
                        <a:t>- Presented at </a:t>
                      </a:r>
                      <a:r>
                        <a:rPr lang="en-GB" sz="1800" b="0" i="0" u="sng" kern="1200" dirty="0" smtClean="0">
                          <a:solidFill>
                            <a:schemeClr val="dk1"/>
                          </a:solidFill>
                          <a:latin typeface="+mn-lt"/>
                          <a:ea typeface="+mn-ea"/>
                          <a:cs typeface="+mn-cs"/>
                          <a:hlinkClick r:id="rId2"/>
                        </a:rPr>
                        <a:t>Web Meeting</a:t>
                      </a:r>
                      <a:endParaRPr lang="en-GB" sz="1800" b="0" i="0" u="sng"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 - need to upload to GSICS wiki</a:t>
                      </a:r>
                    </a:p>
                  </a:txBody>
                  <a:tcPr/>
                </a:tc>
                <a:tc>
                  <a:txBody>
                    <a:bodyPr/>
                    <a:lstStyle/>
                    <a:p>
                      <a:r>
                        <a:rPr lang="en-US" sz="1600" smtClean="0"/>
                        <a:t>CNES</a:t>
                      </a:r>
                      <a:endParaRPr lang="en-US" sz="1600" dirty="0"/>
                    </a:p>
                  </a:txBody>
                  <a:tcPr/>
                </a:tc>
                <a:tc>
                  <a:txBody>
                    <a:bodyPr/>
                    <a:lstStyle/>
                    <a:p>
                      <a:r>
                        <a:rPr lang="en-US" sz="1600" smtClean="0"/>
                        <a:t>Dec 2012</a:t>
                      </a:r>
                      <a:endParaRPr lang="en-US" sz="1600" dirty="0"/>
                    </a:p>
                  </a:txBody>
                  <a:tcPr/>
                </a:tc>
                <a:tc>
                  <a:txBody>
                    <a:bodyPr/>
                    <a:lstStyle/>
                    <a:p>
                      <a:r>
                        <a:rPr lang="en-US" sz="1600" dirty="0" smtClean="0"/>
                        <a:t>Open</a:t>
                      </a:r>
                    </a:p>
                  </a:txBody>
                  <a:tcPr/>
                </a:tc>
              </a:tr>
              <a:tr h="370840">
                <a:tc>
                  <a:txBody>
                    <a:bodyPr/>
                    <a:lstStyle/>
                    <a:p>
                      <a:r>
                        <a:rPr lang="en-US" sz="1600" dirty="0" smtClean="0"/>
                        <a:t>GRWG07_03</a:t>
                      </a:r>
                      <a:endParaRPr lang="en-US" sz="1600" dirty="0"/>
                    </a:p>
                  </a:txBody>
                  <a:tcPr/>
                </a:tc>
                <a:tc>
                  <a:txBody>
                    <a:bodyPr/>
                    <a:lstStyle/>
                    <a:p>
                      <a:r>
                        <a:rPr lang="en-US" sz="1600" dirty="0" smtClean="0"/>
                        <a:t>Extract the tropical DCCs from the MODIS archive and make that data available to all GPRCs, data issues to be discussed with GDWG</a:t>
                      </a:r>
                    </a:p>
                    <a:p>
                      <a:r>
                        <a:rPr lang="en-US" sz="1600" dirty="0" smtClean="0"/>
                        <a:t>- Will discuss in</a:t>
                      </a:r>
                      <a:r>
                        <a:rPr lang="en-US" sz="1600" baseline="0" dirty="0" smtClean="0"/>
                        <a:t> DCC session</a:t>
                      </a:r>
                      <a:endParaRPr lang="en-US" sz="1600" dirty="0"/>
                    </a:p>
                  </a:txBody>
                  <a:tcPr/>
                </a:tc>
                <a:tc>
                  <a:txBody>
                    <a:bodyPr/>
                    <a:lstStyle/>
                    <a:p>
                      <a:r>
                        <a:rPr lang="en-US" sz="1600" dirty="0" smtClean="0"/>
                        <a:t>NASA(</a:t>
                      </a:r>
                      <a:r>
                        <a:rPr lang="en-US" sz="1600" dirty="0" err="1" smtClean="0"/>
                        <a:t>Doelling</a:t>
                      </a:r>
                      <a:r>
                        <a:rPr lang="en-US" sz="1600" dirty="0" smtClean="0"/>
                        <a:t>)+</a:t>
                      </a:r>
                      <a:r>
                        <a:rPr lang="en-US" sz="1600" dirty="0" err="1" smtClean="0"/>
                        <a:t>GDWGChair</a:t>
                      </a:r>
                      <a:r>
                        <a:rPr lang="en-US" sz="1600" dirty="0" smtClean="0"/>
                        <a:t>(</a:t>
                      </a:r>
                      <a:r>
                        <a:rPr lang="en-US" sz="1600" dirty="0" err="1" smtClean="0"/>
                        <a:t>Jelenak</a:t>
                      </a:r>
                      <a:r>
                        <a:rPr lang="en-US" sz="1600" dirty="0" smtClean="0"/>
                        <a:t>)</a:t>
                      </a:r>
                      <a:endParaRPr lang="en-US" sz="1600" dirty="0"/>
                    </a:p>
                  </a:txBody>
                  <a:tcPr/>
                </a:tc>
                <a:tc>
                  <a:txBody>
                    <a:bodyPr/>
                    <a:lstStyle/>
                    <a:p>
                      <a:r>
                        <a:rPr lang="en-US" sz="1600" dirty="0" smtClean="0"/>
                        <a:t>Sept 2012</a:t>
                      </a:r>
                      <a:endParaRPr lang="en-US" sz="1600" dirty="0"/>
                    </a:p>
                  </a:txBody>
                  <a:tcPr/>
                </a:tc>
                <a:tc>
                  <a:txBody>
                    <a:bodyPr/>
                    <a:lstStyle/>
                    <a:p>
                      <a:r>
                        <a:rPr lang="en-US" sz="1600" dirty="0" smtClean="0"/>
                        <a:t>Open?</a:t>
                      </a:r>
                      <a:endParaRPr lang="en-US" sz="1600" dirty="0"/>
                    </a:p>
                  </a:txBody>
                  <a:tcPr/>
                </a:tc>
              </a:tr>
              <a:tr h="370840">
                <a:tc>
                  <a:txBody>
                    <a:bodyPr/>
                    <a:lstStyle/>
                    <a:p>
                      <a:r>
                        <a:rPr lang="en-US" sz="1600" dirty="0" smtClean="0"/>
                        <a:t>GRWG07_08</a:t>
                      </a:r>
                      <a:endParaRPr lang="en-US" sz="1600" dirty="0"/>
                    </a:p>
                  </a:txBody>
                  <a:tcPr/>
                </a:tc>
                <a:tc>
                  <a:txBody>
                    <a:bodyPr/>
                    <a:lstStyle/>
                    <a:p>
                      <a:r>
                        <a:rPr lang="en-US" sz="1600" dirty="0" smtClean="0"/>
                        <a:t>X. Liang to present the NWP bias monitoring for ATSR</a:t>
                      </a:r>
                      <a:r>
                        <a:rPr lang="en-US" sz="1600" baseline="0" dirty="0" smtClean="0"/>
                        <a:t> &amp; MODIS in 2013 GRWG meeting</a:t>
                      </a:r>
                      <a:endParaRPr lang="en-US" sz="1600" dirty="0"/>
                    </a:p>
                  </a:txBody>
                  <a:tcPr/>
                </a:tc>
                <a:tc>
                  <a:txBody>
                    <a:bodyPr/>
                    <a:lstStyle/>
                    <a:p>
                      <a:r>
                        <a:rPr lang="en-US" sz="1600" dirty="0" smtClean="0"/>
                        <a:t>NOAA (Liang)</a:t>
                      </a:r>
                      <a:endParaRPr lang="en-US" sz="1600" dirty="0"/>
                    </a:p>
                  </a:txBody>
                  <a:tcPr/>
                </a:tc>
                <a:tc>
                  <a:txBody>
                    <a:bodyPr/>
                    <a:lstStyle/>
                    <a:p>
                      <a:r>
                        <a:rPr lang="en-US" sz="1600" dirty="0" smtClean="0"/>
                        <a:t>Mar 2013</a:t>
                      </a:r>
                      <a:endParaRPr lang="en-US" sz="1600" dirty="0"/>
                    </a:p>
                  </a:txBody>
                  <a:tcPr/>
                </a:tc>
                <a:tc>
                  <a:txBody>
                    <a:bodyPr/>
                    <a:lstStyle/>
                    <a:p>
                      <a:r>
                        <a:rPr lang="en-US" sz="1600" dirty="0" smtClean="0"/>
                        <a:t>open</a:t>
                      </a:r>
                      <a:endParaRPr lang="en-US" sz="1600" dirty="0"/>
                    </a:p>
                  </a:txBody>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Outstanding Actions on GRWG</a:t>
            </a:r>
          </a:p>
        </p:txBody>
      </p:sp>
      <p:sp>
        <p:nvSpPr>
          <p:cNvPr id="16387" name="Content Placeholder 2"/>
          <p:cNvSpPr>
            <a:spLocks noGrp="1"/>
          </p:cNvSpPr>
          <p:nvPr>
            <p:ph idx="1"/>
          </p:nvPr>
        </p:nvSpPr>
        <p:spPr>
          <a:xfrm>
            <a:off x="523875" y="1276350"/>
            <a:ext cx="8915400" cy="4525963"/>
          </a:xfrm>
        </p:spPr>
        <p:txBody>
          <a:bodyPr/>
          <a:lstStyle/>
          <a:p>
            <a:endParaRPr lang="en-US" sz="2000" smtClean="0"/>
          </a:p>
        </p:txBody>
      </p:sp>
      <p:graphicFrame>
        <p:nvGraphicFramePr>
          <p:cNvPr id="4" name="Content Placeholder 3"/>
          <p:cNvGraphicFramePr>
            <a:graphicFrameLocks/>
          </p:cNvGraphicFramePr>
          <p:nvPr/>
        </p:nvGraphicFramePr>
        <p:xfrm>
          <a:off x="695325" y="1276350"/>
          <a:ext cx="8762999" cy="4104640"/>
        </p:xfrm>
        <a:graphic>
          <a:graphicData uri="http://schemas.openxmlformats.org/drawingml/2006/table">
            <a:tbl>
              <a:tblPr firstRow="1" bandRow="1">
                <a:tableStyleId>{5C22544A-7EE6-4342-B048-85BDC9FD1C3A}</a:tableStyleId>
              </a:tblPr>
              <a:tblGrid>
                <a:gridCol w="1421027"/>
                <a:gridCol w="4177556"/>
                <a:gridCol w="1460500"/>
                <a:gridCol w="892527"/>
                <a:gridCol w="811389"/>
              </a:tblGrid>
              <a:tr h="370840">
                <a:tc>
                  <a:txBody>
                    <a:bodyPr/>
                    <a:lstStyle/>
                    <a:p>
                      <a:r>
                        <a:rPr lang="en-US" sz="1600" dirty="0" smtClean="0"/>
                        <a:t>Action Ref</a:t>
                      </a:r>
                      <a:endParaRPr lang="en-US" sz="1600" dirty="0"/>
                    </a:p>
                  </a:txBody>
                  <a:tcPr/>
                </a:tc>
                <a:tc>
                  <a:txBody>
                    <a:bodyPr/>
                    <a:lstStyle/>
                    <a:p>
                      <a:r>
                        <a:rPr lang="en-US" sz="1600" dirty="0" smtClean="0"/>
                        <a:t>Description</a:t>
                      </a:r>
                      <a:endParaRPr lang="en-US" sz="1600" dirty="0"/>
                    </a:p>
                  </a:txBody>
                  <a:tcPr/>
                </a:tc>
                <a:tc>
                  <a:txBody>
                    <a:bodyPr/>
                    <a:lstStyle/>
                    <a:p>
                      <a:r>
                        <a:rPr lang="en-US" sz="1600" dirty="0" smtClean="0"/>
                        <a:t>Assigned to</a:t>
                      </a:r>
                      <a:endParaRPr lang="en-US" sz="1600" dirty="0"/>
                    </a:p>
                  </a:txBody>
                  <a:tcPr/>
                </a:tc>
                <a:tc>
                  <a:txBody>
                    <a:bodyPr/>
                    <a:lstStyle/>
                    <a:p>
                      <a:r>
                        <a:rPr lang="en-US" sz="1600" dirty="0" smtClean="0"/>
                        <a:t>Due</a:t>
                      </a:r>
                      <a:r>
                        <a:rPr lang="en-US" sz="1600" baseline="0" dirty="0" smtClean="0"/>
                        <a:t> </a:t>
                      </a:r>
                      <a:r>
                        <a:rPr lang="en-US" sz="1600" dirty="0" smtClean="0"/>
                        <a:t>Date</a:t>
                      </a:r>
                      <a:endParaRPr lang="en-US" sz="1600" dirty="0"/>
                    </a:p>
                  </a:txBody>
                  <a:tcPr/>
                </a:tc>
                <a:tc>
                  <a:txBody>
                    <a:bodyPr/>
                    <a:lstStyle/>
                    <a:p>
                      <a:r>
                        <a:rPr lang="en-US" sz="1600" dirty="0" smtClean="0"/>
                        <a:t>State</a:t>
                      </a:r>
                      <a:endParaRPr lang="en-US" sz="1600" dirty="0"/>
                    </a:p>
                  </a:txBody>
                  <a:tcPr/>
                </a:tc>
              </a:tr>
              <a:tr h="370840">
                <a:tc>
                  <a:txBody>
                    <a:bodyPr/>
                    <a:lstStyle/>
                    <a:p>
                      <a:r>
                        <a:rPr lang="en-US" sz="1600" dirty="0" smtClean="0"/>
                        <a:t>GRWG05_04/05</a:t>
                      </a:r>
                      <a:endParaRPr lang="en-US" sz="1600" dirty="0"/>
                    </a:p>
                  </a:txBody>
                  <a:tcPr/>
                </a:tc>
                <a:tc>
                  <a:txBody>
                    <a:bodyPr/>
                    <a:lstStyle/>
                    <a:p>
                      <a:r>
                        <a:rPr lang="en-US" sz="1600" dirty="0" smtClean="0"/>
                        <a:t>Review error propagation example and consider how it could apply their solar channel calibration method</a:t>
                      </a:r>
                      <a:endParaRPr lang="en-US" sz="1600" dirty="0"/>
                    </a:p>
                  </a:txBody>
                  <a:tcPr/>
                </a:tc>
                <a:tc>
                  <a:txBody>
                    <a:bodyPr/>
                    <a:lstStyle/>
                    <a:p>
                      <a:r>
                        <a:rPr lang="en-US" sz="1600" dirty="0" smtClean="0"/>
                        <a:t>GRWG</a:t>
                      </a:r>
                      <a:r>
                        <a:rPr lang="en-US" sz="1600" baseline="0" dirty="0" smtClean="0"/>
                        <a:t> (Solar </a:t>
                      </a:r>
                      <a:r>
                        <a:rPr lang="en-US" sz="1600" baseline="0" dirty="0" err="1" smtClean="0"/>
                        <a:t>Pis</a:t>
                      </a:r>
                      <a:r>
                        <a:rPr lang="en-US" sz="1600" baseline="0" dirty="0" smtClean="0"/>
                        <a:t>)</a:t>
                      </a:r>
                      <a:endParaRPr lang="en-US" sz="1600" dirty="0"/>
                    </a:p>
                  </a:txBody>
                  <a:tcPr/>
                </a:tc>
                <a:tc>
                  <a:txBody>
                    <a:bodyPr/>
                    <a:lstStyle/>
                    <a:p>
                      <a:r>
                        <a:rPr lang="en-US" sz="1600" dirty="0" smtClean="0"/>
                        <a:t>Mar 2011</a:t>
                      </a:r>
                      <a:endParaRPr lang="en-US" sz="1600" dirty="0"/>
                    </a:p>
                  </a:txBody>
                  <a:tcPr/>
                </a:tc>
                <a:tc>
                  <a:txBody>
                    <a:bodyPr/>
                    <a:lstStyle/>
                    <a:p>
                      <a:r>
                        <a:rPr lang="en-US" sz="1600" dirty="0" smtClean="0"/>
                        <a:t>closed</a:t>
                      </a:r>
                      <a:endParaRPr lang="en-US" sz="1600" dirty="0"/>
                    </a:p>
                  </a:txBody>
                  <a:tcPr/>
                </a:tc>
              </a:tr>
              <a:tr h="370840">
                <a:tc>
                  <a:txBody>
                    <a:bodyPr/>
                    <a:lstStyle/>
                    <a:p>
                      <a:r>
                        <a:rPr lang="en-US" sz="1500" dirty="0" smtClean="0"/>
                        <a:t>GRWG06_04</a:t>
                      </a:r>
                      <a:endParaRPr lang="en-US" sz="1500" dirty="0"/>
                    </a:p>
                  </a:txBody>
                  <a:tcPr/>
                </a:tc>
                <a:tc>
                  <a:txBody>
                    <a:bodyPr/>
                    <a:lstStyle/>
                    <a:p>
                      <a:r>
                        <a:rPr lang="en-US" sz="1500" dirty="0" smtClean="0"/>
                        <a:t>Outline ATBD for the sun-glint method</a:t>
                      </a:r>
                      <a:endParaRPr lang="en-US" sz="1500" dirty="0"/>
                    </a:p>
                  </a:txBody>
                  <a:tcPr/>
                </a:tc>
                <a:tc>
                  <a:txBody>
                    <a:bodyPr/>
                    <a:lstStyle/>
                    <a:p>
                      <a:r>
                        <a:rPr lang="en-US" sz="1500" dirty="0" smtClean="0"/>
                        <a:t>NOAA (</a:t>
                      </a:r>
                      <a:r>
                        <a:rPr lang="en-US" sz="1500" dirty="0" err="1" smtClean="0"/>
                        <a:t>Heidinger</a:t>
                      </a:r>
                      <a:r>
                        <a:rPr lang="en-US" sz="1500" dirty="0" smtClean="0"/>
                        <a:t>)</a:t>
                      </a:r>
                      <a:endParaRPr lang="en-US" sz="1500" dirty="0"/>
                    </a:p>
                  </a:txBody>
                  <a:tcPr/>
                </a:tc>
                <a:tc>
                  <a:txBody>
                    <a:bodyPr/>
                    <a:lstStyle/>
                    <a:p>
                      <a:r>
                        <a:rPr lang="en-US" sz="1500" dirty="0" smtClean="0"/>
                        <a:t>Mar 2011</a:t>
                      </a:r>
                      <a:endParaRPr lang="en-US" sz="1500" dirty="0"/>
                    </a:p>
                  </a:txBody>
                  <a:tcPr/>
                </a:tc>
                <a:tc>
                  <a:txBody>
                    <a:bodyPr/>
                    <a:lstStyle/>
                    <a:p>
                      <a:r>
                        <a:rPr lang="en-US" sz="1500" dirty="0" smtClean="0"/>
                        <a:t>open</a:t>
                      </a:r>
                      <a:endParaRPr lang="en-US" sz="1500" dirty="0"/>
                    </a:p>
                  </a:txBody>
                  <a:tcPr/>
                </a:tc>
              </a:tr>
              <a:tr h="370840">
                <a:tc>
                  <a:txBody>
                    <a:bodyPr/>
                    <a:lstStyle/>
                    <a:p>
                      <a:r>
                        <a:rPr lang="en-US" sz="1500" dirty="0" smtClean="0"/>
                        <a:t>GRWG06_08</a:t>
                      </a:r>
                      <a:endParaRPr lang="en-US" sz="1500" dirty="0"/>
                    </a:p>
                  </a:txBody>
                  <a:tcPr/>
                </a:tc>
                <a:tc>
                  <a:txBody>
                    <a:bodyPr/>
                    <a:lstStyle/>
                    <a:p>
                      <a:r>
                        <a:rPr lang="en-US" sz="1500" dirty="0" smtClean="0"/>
                        <a:t>Outline ATBD for the desert method </a:t>
                      </a:r>
                      <a:endParaRPr lang="en-US" sz="1500" dirty="0"/>
                    </a:p>
                  </a:txBody>
                  <a:tcPr/>
                </a:tc>
                <a:tc>
                  <a:txBody>
                    <a:bodyPr/>
                    <a:lstStyle/>
                    <a:p>
                      <a:r>
                        <a:rPr lang="en-US" sz="1500" dirty="0" smtClean="0"/>
                        <a:t>CNES</a:t>
                      </a:r>
                      <a:endParaRPr lang="en-US" sz="1500" dirty="0"/>
                    </a:p>
                  </a:txBody>
                  <a:tcPr/>
                </a:tc>
                <a:tc>
                  <a:txBody>
                    <a:bodyPr/>
                    <a:lstStyle/>
                    <a:p>
                      <a:r>
                        <a:rPr lang="en-US" sz="1500" dirty="0" smtClean="0"/>
                        <a:t>Jun 2011</a:t>
                      </a:r>
                      <a:endParaRPr lang="en-US" sz="1500" dirty="0"/>
                    </a:p>
                  </a:txBody>
                  <a:tcPr/>
                </a:tc>
                <a:tc>
                  <a:txBody>
                    <a:bodyPr/>
                    <a:lstStyle/>
                    <a:p>
                      <a:r>
                        <a:rPr lang="en-US" sz="1500" dirty="0" smtClean="0"/>
                        <a:t>open</a:t>
                      </a:r>
                      <a:endParaRPr lang="en-US" sz="1500" dirty="0"/>
                    </a:p>
                  </a:txBody>
                  <a:tcPr/>
                </a:tc>
              </a:tr>
              <a:tr h="370840">
                <a:tc>
                  <a:txBody>
                    <a:bodyPr/>
                    <a:lstStyle/>
                    <a:p>
                      <a:r>
                        <a:rPr lang="en-US" sz="1500" dirty="0" smtClean="0"/>
                        <a:t>GRWG06_16</a:t>
                      </a:r>
                      <a:endParaRPr lang="en-US" sz="1500" dirty="0"/>
                    </a:p>
                  </a:txBody>
                  <a:tcPr/>
                </a:tc>
                <a:tc>
                  <a:txBody>
                    <a:bodyPr/>
                    <a:lstStyle/>
                    <a:p>
                      <a:r>
                        <a:rPr lang="en-US" sz="1500" dirty="0" smtClean="0"/>
                        <a:t>Compile a list of existing activities concerning composite satellite imagery</a:t>
                      </a:r>
                      <a:endParaRPr lang="en-US" sz="1500" dirty="0"/>
                    </a:p>
                  </a:txBody>
                  <a:tcPr/>
                </a:tc>
                <a:tc>
                  <a:txBody>
                    <a:bodyPr/>
                    <a:lstStyle/>
                    <a:p>
                      <a:r>
                        <a:rPr lang="en-US" sz="1500" dirty="0" smtClean="0"/>
                        <a:t>All GPRC to EUMETSAT</a:t>
                      </a:r>
                      <a:endParaRPr lang="en-US" sz="1500" dirty="0"/>
                    </a:p>
                  </a:txBody>
                  <a:tcPr/>
                </a:tc>
                <a:tc>
                  <a:txBody>
                    <a:bodyPr/>
                    <a:lstStyle/>
                    <a:p>
                      <a:r>
                        <a:rPr lang="en-US" sz="1500" dirty="0" smtClean="0"/>
                        <a:t>01 Jun</a:t>
                      </a:r>
                      <a:r>
                        <a:rPr lang="en-US" sz="1500" baseline="0" dirty="0" smtClean="0"/>
                        <a:t> 2011</a:t>
                      </a:r>
                      <a:endParaRPr lang="en-US" sz="1500" dirty="0"/>
                    </a:p>
                  </a:txBody>
                  <a:tcPr/>
                </a:tc>
                <a:tc>
                  <a:txBody>
                    <a:bodyPr/>
                    <a:lstStyle/>
                    <a:p>
                      <a:r>
                        <a:rPr lang="en-US" sz="1500" dirty="0" smtClean="0"/>
                        <a:t>Closed</a:t>
                      </a:r>
                      <a:br>
                        <a:rPr lang="en-US" sz="1500" dirty="0" smtClean="0"/>
                      </a:br>
                      <a:r>
                        <a:rPr lang="en-US" sz="1500" dirty="0" smtClean="0"/>
                        <a:t>See </a:t>
                      </a:r>
                      <a:r>
                        <a:rPr lang="en-US" sz="1500" dirty="0" smtClean="0">
                          <a:hlinkClick r:id="rId2"/>
                        </a:rPr>
                        <a:t>Wiki</a:t>
                      </a:r>
                      <a:endParaRPr lang="en-US" sz="1500" dirty="0"/>
                    </a:p>
                  </a:txBody>
                  <a:tcPr/>
                </a:tc>
              </a:tr>
              <a:tr h="370840">
                <a:tc>
                  <a:txBody>
                    <a:bodyPr/>
                    <a:lstStyle/>
                    <a:p>
                      <a:r>
                        <a:rPr lang="en-US" sz="1500" dirty="0" smtClean="0"/>
                        <a:t>GRWG06_17</a:t>
                      </a:r>
                      <a:endParaRPr lang="en-US" sz="1500" dirty="0"/>
                    </a:p>
                  </a:txBody>
                  <a:tcPr/>
                </a:tc>
                <a:tc>
                  <a:txBody>
                    <a:bodyPr/>
                    <a:lstStyle/>
                    <a:p>
                      <a:r>
                        <a:rPr lang="en-US" sz="1500" dirty="0" smtClean="0"/>
                        <a:t>Find out time overlaps between geostationary satellites (</a:t>
                      </a:r>
                      <a:r>
                        <a:rPr lang="en-US" sz="1500" dirty="0" err="1" smtClean="0"/>
                        <a:t>commissing</a:t>
                      </a:r>
                      <a:r>
                        <a:rPr lang="en-US" sz="1500" baseline="0" dirty="0" smtClean="0"/>
                        <a:t> and operational periods), find out about the availability of such data and publish this information on GSICS wiki</a:t>
                      </a:r>
                      <a:endParaRPr lang="en-US" sz="1500" dirty="0"/>
                    </a:p>
                  </a:txBody>
                  <a:tcPr/>
                </a:tc>
                <a:tc>
                  <a:txBody>
                    <a:bodyPr/>
                    <a:lstStyle/>
                    <a:p>
                      <a:r>
                        <a:rPr lang="en-US" sz="1500" dirty="0" smtClean="0"/>
                        <a:t>All GPRCs</a:t>
                      </a:r>
                      <a:endParaRPr lang="en-US" sz="1500" dirty="0"/>
                    </a:p>
                  </a:txBody>
                  <a:tcPr/>
                </a:tc>
                <a:tc>
                  <a:txBody>
                    <a:bodyPr/>
                    <a:lstStyle/>
                    <a:p>
                      <a:r>
                        <a:rPr lang="en-US" sz="1500" dirty="0" smtClean="0"/>
                        <a:t>01 Dec 2011</a:t>
                      </a:r>
                      <a:endParaRPr lang="en-US" sz="1500" dirty="0"/>
                    </a:p>
                  </a:txBody>
                  <a:tcPr/>
                </a:tc>
                <a:tc>
                  <a:txBody>
                    <a:bodyPr/>
                    <a:lstStyle/>
                    <a:p>
                      <a:r>
                        <a:rPr lang="en-US" sz="1500" dirty="0" smtClean="0"/>
                        <a:t>open</a:t>
                      </a:r>
                      <a:endParaRPr lang="en-US" sz="1500" dirty="0"/>
                    </a:p>
                  </a:txBody>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2350</Words>
  <Application>Microsoft Office PowerPoint</Application>
  <PresentationFormat>A4 Paper (210x297 mm)</PresentationFormat>
  <Paragraphs>549</Paragraphs>
  <Slides>37</Slides>
  <Notes>9</Notes>
  <HiddenSlides>2</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GRWG Report and Briefing Tim Hewison  Microwave Sub-Group Report on behalf of Cheng-Zhi Zou</vt:lpstr>
      <vt:lpstr>Overview</vt:lpstr>
      <vt:lpstr>Where are we now?</vt:lpstr>
      <vt:lpstr>Slide 4</vt:lpstr>
      <vt:lpstr>IR Product Development within GSICS</vt:lpstr>
      <vt:lpstr>VIS/NIR Product Development within GSICS</vt:lpstr>
      <vt:lpstr>GSICS Web Meetings 2013/14</vt:lpstr>
      <vt:lpstr>Outstanding Actions on GRWG</vt:lpstr>
      <vt:lpstr>Outstanding Actions on GRWG</vt:lpstr>
      <vt:lpstr>Status of Outstanding Actions</vt:lpstr>
      <vt:lpstr>Status of Outstanding Actions</vt:lpstr>
      <vt:lpstr>GSICS Action Tracking Tool</vt:lpstr>
      <vt:lpstr>Where do we want to be in 1yr?</vt:lpstr>
      <vt:lpstr>Where do we want to be in 1yr? - Target Status for Current Products</vt:lpstr>
      <vt:lpstr>Where do we want to be in 1yr? - Target for New Product Developments</vt:lpstr>
      <vt:lpstr>Where do we want to be in 1yr? - Interaction with other activities</vt:lpstr>
      <vt:lpstr>GRUAN-GSICS-GPSRO-NWP  Interaction Concept</vt:lpstr>
      <vt:lpstr>GRUAN-GSICS-GPSRO-NWP  Interaction Concept</vt:lpstr>
      <vt:lpstr>GRUAN-GSICS-GPSRO-NWP  Interaction Concept</vt:lpstr>
      <vt:lpstr>How do we get there?</vt:lpstr>
      <vt:lpstr>GSICS Product Types</vt:lpstr>
      <vt:lpstr>Identifying GSICS Products: Taxonomy</vt:lpstr>
      <vt:lpstr>GSICS Organisation</vt:lpstr>
      <vt:lpstr>Scope of GRWG Sub-Groups</vt:lpstr>
      <vt:lpstr>Chairing Sub-Groups</vt:lpstr>
      <vt:lpstr>Defining Management Roles &amp; Responsibilities</vt:lpstr>
      <vt:lpstr>Future Chairing</vt:lpstr>
      <vt:lpstr>GSICS Web Meetings 2014/15</vt:lpstr>
      <vt:lpstr>Thank you!</vt:lpstr>
      <vt:lpstr> GSICS  Microwave Sub-Group Report   Cheng-Zhi Zou and Tim Hewison </vt:lpstr>
      <vt:lpstr>Reformation</vt:lpstr>
      <vt:lpstr>Mission Goals/Objectives</vt:lpstr>
      <vt:lpstr>Mission Goals/Objectivs</vt:lpstr>
      <vt:lpstr>First Microwave Sub-Group Web Meeting</vt:lpstr>
      <vt:lpstr>Post Meeting Activities on MSU/AMSU Product</vt:lpstr>
      <vt:lpstr>Coordination/Collaboration Activities</vt:lpstr>
      <vt:lpstr>Thank you!</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HewisonT</cp:lastModifiedBy>
  <cp:revision>1050</cp:revision>
  <cp:lastPrinted>2006-03-06T14:11:17Z</cp:lastPrinted>
  <dcterms:created xsi:type="dcterms:W3CDTF">1997-07-23T08:21:02Z</dcterms:created>
  <dcterms:modified xsi:type="dcterms:W3CDTF">2014-03-25T09:10:38Z</dcterms:modified>
</cp:coreProperties>
</file>