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60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E52D43-AE00-4F85-B007-CC649D140C50}" type="datetimeFigureOut">
              <a:rPr lang="en-US" smtClean="0"/>
              <a:pPr/>
              <a:t>3/24/2014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CEC5DB-E86C-4EEE-A0B1-50A55E5D57D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Reflectivity and Aerosol Index Presentations</a:t>
            </a:r>
          </a:p>
          <a:p>
            <a:r>
              <a:rPr lang="en-US" dirty="0" smtClean="0"/>
              <a:t>Solar References and Variability Presentations</a:t>
            </a:r>
          </a:p>
          <a:p>
            <a:r>
              <a:rPr lang="en-US" dirty="0" smtClean="0"/>
              <a:t>Ozone Profile Retrieval Presentations</a:t>
            </a:r>
          </a:p>
          <a:p>
            <a:r>
              <a:rPr lang="en-US" dirty="0" smtClean="0"/>
              <a:t>Instrument Calibration Requirements Review</a:t>
            </a:r>
          </a:p>
          <a:p>
            <a:r>
              <a:rPr lang="en-US" dirty="0" smtClean="0"/>
              <a:t>Identification of nominees for chair</a:t>
            </a:r>
          </a:p>
          <a:p>
            <a:r>
              <a:rPr lang="en-US" dirty="0" smtClean="0"/>
              <a:t>Identification of nominees for vice-chair</a:t>
            </a:r>
          </a:p>
          <a:p>
            <a:endParaRPr lang="en-US" dirty="0"/>
          </a:p>
        </p:txBody>
      </p:sp>
      <p:sp>
        <p:nvSpPr>
          <p:cNvPr id="4" name="Slide Number Placeholder 3"/>
          <p:cNvSpPr>
            <a:spLocks noGrp="1"/>
          </p:cNvSpPr>
          <p:nvPr>
            <p:ph type="sldNum" sz="quarter" idx="10"/>
          </p:nvPr>
        </p:nvSpPr>
        <p:spPr/>
        <p:txBody>
          <a:bodyPr/>
          <a:lstStyle/>
          <a:p>
            <a:fld id="{AFC311A4-F30E-49BC-90D1-DF413A9D0DAE}"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Glen </a:t>
            </a:r>
            <a:r>
              <a:rPr lang="en-US" dirty="0" err="1" smtClean="0"/>
              <a:t>Jaross</a:t>
            </a:r>
            <a:r>
              <a:rPr lang="en-US" dirty="0" smtClean="0"/>
              <a:t> ; </a:t>
            </a:r>
            <a:r>
              <a:rPr lang="en-US" dirty="0" err="1" smtClean="0"/>
              <a:t>Arlin</a:t>
            </a:r>
            <a:r>
              <a:rPr lang="en-US" dirty="0" smtClean="0"/>
              <a:t> J. Krueger, Ice radiance method for backscatter UV instrument monitoring</a:t>
            </a:r>
          </a:p>
          <a:p>
            <a:r>
              <a:rPr lang="en-US" dirty="0" smtClean="0"/>
              <a:t>Proc. SPIE 2047, Atmospheric Ozone, 94 (November 2, 1993); doi:10.1117/12.163469</a:t>
            </a:r>
          </a:p>
          <a:p>
            <a:r>
              <a:rPr lang="en-US" sz="1200" b="0" i="0" kern="1200" dirty="0" smtClean="0">
                <a:solidFill>
                  <a:schemeClr val="tx1"/>
                </a:solidFill>
                <a:latin typeface="+mn-lt"/>
                <a:ea typeface="+mn-ea"/>
                <a:cs typeface="+mn-cs"/>
              </a:rPr>
              <a:t>Changes in the Nimbus-7/TOMS instrument response at long wavelengths are monitored within 1% accuracy over the lifetime of the instrument.</a:t>
            </a:r>
            <a:endParaRPr lang="en-US" dirty="0" smtClean="0"/>
          </a:p>
          <a:p>
            <a:endParaRPr lang="en-US" dirty="0"/>
          </a:p>
        </p:txBody>
      </p:sp>
      <p:sp>
        <p:nvSpPr>
          <p:cNvPr id="4" name="Slide Number Placeholder 3"/>
          <p:cNvSpPr>
            <a:spLocks noGrp="1"/>
          </p:cNvSpPr>
          <p:nvPr>
            <p:ph type="sldNum" sz="quarter" idx="10"/>
          </p:nvPr>
        </p:nvSpPr>
        <p:spPr/>
        <p:txBody>
          <a:bodyPr/>
          <a:lstStyle/>
          <a:p>
            <a:fld id="{AFC311A4-F30E-49BC-90D1-DF413A9D0DAE}"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fontAlgn="base"/>
            <a:r>
              <a:rPr lang="en-US" sz="1200" b="1" i="0" kern="1200" dirty="0" smtClean="0">
                <a:solidFill>
                  <a:schemeClr val="tx1"/>
                </a:solidFill>
                <a:latin typeface="+mn-lt"/>
                <a:ea typeface="+mn-ea"/>
                <a:cs typeface="+mn-cs"/>
              </a:rPr>
              <a:t>Composite Mg II solar activity index for solar cycles 21 and 22</a:t>
            </a:r>
          </a:p>
          <a:p>
            <a:pPr fontAlgn="base"/>
            <a:r>
              <a:rPr lang="en-US" sz="1200" b="0" i="0" kern="1200" dirty="0" smtClean="0">
                <a:solidFill>
                  <a:schemeClr val="tx1"/>
                </a:solidFill>
                <a:latin typeface="+mn-lt"/>
                <a:ea typeface="+mn-ea"/>
                <a:cs typeface="+mn-cs"/>
              </a:rPr>
              <a:t>Matthew T. </a:t>
            </a:r>
            <a:r>
              <a:rPr lang="en-US" sz="1200" b="0" i="0" kern="1200" dirty="0" err="1" smtClean="0">
                <a:solidFill>
                  <a:schemeClr val="tx1"/>
                </a:solidFill>
                <a:latin typeface="+mn-lt"/>
                <a:ea typeface="+mn-ea"/>
                <a:cs typeface="+mn-cs"/>
              </a:rPr>
              <a:t>DeLand</a:t>
            </a:r>
            <a:r>
              <a:rPr lang="en-US" sz="1200" b="0" i="0" kern="1200" dirty="0" smtClean="0">
                <a:solidFill>
                  <a:schemeClr val="tx1"/>
                </a:solidFill>
                <a:latin typeface="+mn-lt"/>
                <a:ea typeface="+mn-ea"/>
                <a:cs typeface="+mn-cs"/>
              </a:rPr>
              <a:t>,</a:t>
            </a:r>
            <a:r>
              <a:rPr lang="en-US"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Richard P. </a:t>
            </a:r>
            <a:r>
              <a:rPr lang="en-US" sz="1200" b="0" i="0" kern="1200" dirty="0" err="1" smtClean="0">
                <a:solidFill>
                  <a:schemeClr val="tx1"/>
                </a:solidFill>
                <a:latin typeface="+mn-lt"/>
                <a:ea typeface="+mn-ea"/>
                <a:cs typeface="+mn-cs"/>
              </a:rPr>
              <a:t>Cebula</a:t>
            </a:r>
            <a:endParaRPr lang="en-US" sz="1200" b="0" i="0" kern="1200" dirty="0" smtClean="0">
              <a:solidFill>
                <a:schemeClr val="tx1"/>
              </a:solidFill>
              <a:latin typeface="+mn-lt"/>
              <a:ea typeface="+mn-ea"/>
              <a:cs typeface="+mn-cs"/>
            </a:endParaRPr>
          </a:p>
          <a:p>
            <a:pPr fontAlgn="base"/>
            <a:r>
              <a:rPr lang="en-US" sz="1200" b="0" i="0" kern="1200" dirty="0" smtClean="0">
                <a:solidFill>
                  <a:schemeClr val="tx1"/>
                </a:solidFill>
                <a:latin typeface="+mn-lt"/>
                <a:ea typeface="+mn-ea"/>
                <a:cs typeface="+mn-cs"/>
              </a:rPr>
              <a:t>DOI: 10.1029/93JD00421</a:t>
            </a:r>
          </a:p>
          <a:p>
            <a:pPr fontAlgn="base"/>
            <a:r>
              <a:rPr lang="en-US" sz="1200" b="1" i="0" kern="1200" dirty="0" smtClean="0">
                <a:solidFill>
                  <a:schemeClr val="tx1"/>
                </a:solidFill>
                <a:latin typeface="+mn-lt"/>
                <a:ea typeface="+mn-ea"/>
                <a:cs typeface="+mn-cs"/>
              </a:rPr>
              <a:t>Creation of a composite solar ultraviolet irradiance data set</a:t>
            </a:r>
          </a:p>
          <a:p>
            <a:pPr fontAlgn="base"/>
            <a:r>
              <a:rPr lang="en-US" sz="1200" b="0" i="0" kern="1200" dirty="0" smtClean="0">
                <a:solidFill>
                  <a:schemeClr val="tx1"/>
                </a:solidFill>
                <a:latin typeface="+mn-lt"/>
                <a:ea typeface="+mn-ea"/>
                <a:cs typeface="+mn-cs"/>
              </a:rPr>
              <a:t>Matthew T. </a:t>
            </a:r>
            <a:r>
              <a:rPr lang="en-US" sz="1200" b="0" i="0" kern="1200" dirty="0" err="1" smtClean="0">
                <a:solidFill>
                  <a:schemeClr val="tx1"/>
                </a:solidFill>
                <a:latin typeface="+mn-lt"/>
                <a:ea typeface="+mn-ea"/>
                <a:cs typeface="+mn-cs"/>
              </a:rPr>
              <a:t>DeLand</a:t>
            </a:r>
            <a:r>
              <a:rPr lang="en-US" sz="1200" b="0" i="0" kern="1200" dirty="0" smtClean="0">
                <a:solidFill>
                  <a:schemeClr val="tx1"/>
                </a:solidFill>
                <a:latin typeface="+mn-lt"/>
                <a:ea typeface="+mn-ea"/>
                <a:cs typeface="+mn-cs"/>
              </a:rPr>
              <a:t>, Richard P. </a:t>
            </a:r>
            <a:r>
              <a:rPr lang="en-US" sz="1200" b="0" i="0" kern="1200" dirty="0" err="1" smtClean="0">
                <a:solidFill>
                  <a:schemeClr val="tx1"/>
                </a:solidFill>
                <a:latin typeface="+mn-lt"/>
                <a:ea typeface="+mn-ea"/>
                <a:cs typeface="+mn-cs"/>
              </a:rPr>
              <a:t>Cebula</a:t>
            </a:r>
            <a:endParaRPr lang="en-US" sz="1200" b="0" i="0" kern="1200" dirty="0" smtClean="0">
              <a:solidFill>
                <a:schemeClr val="tx1"/>
              </a:solidFill>
              <a:latin typeface="+mn-lt"/>
              <a:ea typeface="+mn-ea"/>
              <a:cs typeface="+mn-cs"/>
            </a:endParaRPr>
          </a:p>
          <a:p>
            <a:pPr fontAlgn="base"/>
            <a:r>
              <a:rPr lang="en-US" sz="1200" b="0" i="0" kern="1200" dirty="0" smtClean="0">
                <a:solidFill>
                  <a:schemeClr val="tx1"/>
                </a:solidFill>
                <a:latin typeface="+mn-lt"/>
                <a:ea typeface="+mn-ea"/>
                <a:cs typeface="+mn-cs"/>
              </a:rPr>
              <a:t>DOI: 10.1029/2008JA013401</a:t>
            </a:r>
          </a:p>
          <a:p>
            <a:endParaRPr lang="en-US" dirty="0"/>
          </a:p>
        </p:txBody>
      </p:sp>
      <p:sp>
        <p:nvSpPr>
          <p:cNvPr id="4" name="Slide Number Placeholder 3"/>
          <p:cNvSpPr>
            <a:spLocks noGrp="1"/>
          </p:cNvSpPr>
          <p:nvPr>
            <p:ph type="sldNum" sz="quarter" idx="10"/>
          </p:nvPr>
        </p:nvSpPr>
        <p:spPr/>
        <p:txBody>
          <a:bodyPr/>
          <a:lstStyle/>
          <a:p>
            <a:fld id="{AFC311A4-F30E-49BC-90D1-DF413A9D0DAE}"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believe</a:t>
            </a:r>
            <a:r>
              <a:rPr lang="en-US" baseline="0" dirty="0" smtClean="0"/>
              <a:t> a similar method was used to check the GOME long-term calibration by assuming stable equatorial ozone profiles.</a:t>
            </a:r>
            <a:endParaRPr lang="en-US" dirty="0"/>
          </a:p>
        </p:txBody>
      </p:sp>
      <p:sp>
        <p:nvSpPr>
          <p:cNvPr id="4" name="Slide Number Placeholder 3"/>
          <p:cNvSpPr>
            <a:spLocks noGrp="1"/>
          </p:cNvSpPr>
          <p:nvPr>
            <p:ph type="sldNum" sz="quarter" idx="10"/>
          </p:nvPr>
        </p:nvSpPr>
        <p:spPr/>
        <p:txBody>
          <a:bodyPr/>
          <a:lstStyle/>
          <a:p>
            <a:fld id="{AFC311A4-F30E-49BC-90D1-DF413A9D0DA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A50FCD-1080-48F5-A4DB-068D0377923B}" type="datetimeFigureOut">
              <a:rPr lang="en-US" smtClean="0"/>
              <a:pPr/>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7E122-F5FA-4E97-ACA4-B572152DA30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A50FCD-1080-48F5-A4DB-068D0377923B}" type="datetimeFigureOut">
              <a:rPr lang="en-US" smtClean="0"/>
              <a:pPr/>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7E122-F5FA-4E97-ACA4-B572152DA3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A50FCD-1080-48F5-A4DB-068D0377923B}" type="datetimeFigureOut">
              <a:rPr lang="en-US" smtClean="0"/>
              <a:pPr/>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7E122-F5FA-4E97-ACA4-B572152DA3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A50FCD-1080-48F5-A4DB-068D0377923B}" type="datetimeFigureOut">
              <a:rPr lang="en-US" smtClean="0"/>
              <a:pPr/>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7E122-F5FA-4E97-ACA4-B572152DA3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A50FCD-1080-48F5-A4DB-068D0377923B}" type="datetimeFigureOut">
              <a:rPr lang="en-US" smtClean="0"/>
              <a:pPr/>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7E122-F5FA-4E97-ACA4-B572152DA30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A50FCD-1080-48F5-A4DB-068D0377923B}" type="datetimeFigureOut">
              <a:rPr lang="en-US" smtClean="0"/>
              <a:pPr/>
              <a:t>3/24/2014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67E122-F5FA-4E97-ACA4-B572152DA30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A50FCD-1080-48F5-A4DB-068D0377923B}" type="datetimeFigureOut">
              <a:rPr lang="en-US" smtClean="0"/>
              <a:pPr/>
              <a:t>3/24/2014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67E122-F5FA-4E97-ACA4-B572152DA30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A50FCD-1080-48F5-A4DB-068D0377923B}" type="datetimeFigureOut">
              <a:rPr lang="en-US" smtClean="0"/>
              <a:pPr/>
              <a:t>3/24/2014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67E122-F5FA-4E97-ACA4-B572152DA3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A50FCD-1080-48F5-A4DB-068D0377923B}" type="datetimeFigureOut">
              <a:rPr lang="en-US" smtClean="0"/>
              <a:pPr/>
              <a:t>3/24/2014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67E122-F5FA-4E97-ACA4-B572152DA3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A50FCD-1080-48F5-A4DB-068D0377923B}" type="datetimeFigureOut">
              <a:rPr lang="en-US" smtClean="0"/>
              <a:pPr/>
              <a:t>3/24/2014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67E122-F5FA-4E97-ACA4-B572152DA30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A50FCD-1080-48F5-A4DB-068D0377923B}" type="datetimeFigureOut">
              <a:rPr lang="en-US" smtClean="0"/>
              <a:pPr/>
              <a:t>3/24/2014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67E122-F5FA-4E97-ACA4-B572152DA30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A50FCD-1080-48F5-A4DB-068D0377923B}" type="datetimeFigureOut">
              <a:rPr lang="en-US" smtClean="0"/>
              <a:pPr/>
              <a:t>3/24/2014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67E122-F5FA-4E97-ACA4-B572152DA30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gsics.nesdis.noaa.gov/wiki/bin/view/Development/2014032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057400"/>
            <a:ext cx="8839200" cy="2136775"/>
          </a:xfrm>
        </p:spPr>
        <p:txBody>
          <a:bodyPr>
            <a:normAutofit fontScale="90000"/>
          </a:bodyPr>
          <a:lstStyle/>
          <a:p>
            <a:r>
              <a:rPr lang="en-US" smtClean="0"/>
              <a:t>GSICS</a:t>
            </a:r>
            <a:r>
              <a:rPr lang="en-US" dirty="0" smtClean="0"/>
              <a:t/>
            </a:r>
            <a:br>
              <a:rPr lang="en-US" dirty="0" smtClean="0"/>
            </a:br>
            <a:r>
              <a:rPr lang="en-US" dirty="0" smtClean="0"/>
              <a:t>Research Working Group</a:t>
            </a:r>
            <a:br>
              <a:rPr lang="en-US" dirty="0" smtClean="0"/>
            </a:br>
            <a:r>
              <a:rPr lang="en-US" dirty="0" smtClean="0"/>
              <a:t>UV Subgroup Report</a:t>
            </a:r>
            <a:br>
              <a:rPr lang="en-US" dirty="0" smtClean="0"/>
            </a:br>
            <a:endParaRPr lang="en-US" dirty="0"/>
          </a:p>
        </p:txBody>
      </p:sp>
      <p:sp>
        <p:nvSpPr>
          <p:cNvPr id="4" name="Slide Number Placeholder 3"/>
          <p:cNvSpPr>
            <a:spLocks noGrp="1"/>
          </p:cNvSpPr>
          <p:nvPr>
            <p:ph type="sldNum" sz="quarter" idx="12"/>
          </p:nvPr>
        </p:nvSpPr>
        <p:spPr/>
        <p:txBody>
          <a:bodyPr/>
          <a:lstStyle/>
          <a:p>
            <a:fld id="{C9ACADC3-C9E3-4686-91B5-E7A1D7E458D8}" type="slidenum">
              <a:rPr lang="en-US" smtClean="0"/>
              <a:pPr/>
              <a:t>1</a:t>
            </a:fld>
            <a:endParaRPr lang="en-US"/>
          </a:p>
        </p:txBody>
      </p:sp>
      <p:sp>
        <p:nvSpPr>
          <p:cNvPr id="5" name="Subtitle 2"/>
          <p:cNvSpPr>
            <a:spLocks noGrp="1"/>
          </p:cNvSpPr>
          <p:nvPr>
            <p:ph type="subTitle" idx="1"/>
          </p:nvPr>
        </p:nvSpPr>
        <p:spPr>
          <a:xfrm>
            <a:off x="1371600" y="4572000"/>
            <a:ext cx="6400800" cy="1752600"/>
          </a:xfrm>
        </p:spPr>
        <p:txBody>
          <a:bodyPr/>
          <a:lstStyle/>
          <a:p>
            <a:r>
              <a:rPr lang="en-US" dirty="0" smtClean="0"/>
              <a:t>L. Flynn, Interim Chair </a:t>
            </a:r>
          </a:p>
          <a:p>
            <a:r>
              <a:rPr lang="en-US" dirty="0" smtClean="0"/>
              <a:t>Darmstadt, March 25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686800" cy="563562"/>
          </a:xfrm>
        </p:spPr>
        <p:txBody>
          <a:bodyPr>
            <a:noAutofit/>
          </a:bodyPr>
          <a:lstStyle/>
          <a:p>
            <a:r>
              <a:rPr lang="en-US" sz="3200" dirty="0" smtClean="0"/>
              <a:t>Reasonable Goals for Ozone Profile Comparisons</a:t>
            </a:r>
            <a:endParaRPr lang="en-US" sz="3200" dirty="0"/>
          </a:p>
        </p:txBody>
      </p:sp>
      <p:sp>
        <p:nvSpPr>
          <p:cNvPr id="3" name="Content Placeholder 2"/>
          <p:cNvSpPr>
            <a:spLocks noGrp="1"/>
          </p:cNvSpPr>
          <p:nvPr>
            <p:ph idx="1"/>
          </p:nvPr>
        </p:nvSpPr>
        <p:spPr>
          <a:xfrm>
            <a:off x="457200" y="990600"/>
            <a:ext cx="8229600" cy="5638800"/>
          </a:xfrm>
        </p:spPr>
        <p:txBody>
          <a:bodyPr>
            <a:normAutofit/>
          </a:bodyPr>
          <a:lstStyle/>
          <a:p>
            <a:r>
              <a:rPr lang="en-US" dirty="0" smtClean="0"/>
              <a:t>Agreement at 2% for Profile channels by using the Version 8 </a:t>
            </a:r>
            <a:r>
              <a:rPr lang="en-US" i="1" dirty="0" smtClean="0"/>
              <a:t>A Priori</a:t>
            </a:r>
            <a:r>
              <a:rPr lang="en-US" dirty="0" smtClean="0"/>
              <a:t> Profiles with </a:t>
            </a:r>
            <a:r>
              <a:rPr lang="en-US" dirty="0" err="1" smtClean="0"/>
              <a:t>TOMRad</a:t>
            </a:r>
            <a:r>
              <a:rPr lang="en-US" dirty="0" smtClean="0"/>
              <a:t> and single scattering. We can use contribution function equivalences to compare measurements at appropriate wavelengths for different angles.</a:t>
            </a:r>
          </a:p>
          <a:p>
            <a:endParaRPr lang="en-US" dirty="0"/>
          </a:p>
        </p:txBody>
      </p:sp>
      <p:sp>
        <p:nvSpPr>
          <p:cNvPr id="4" name="Slide Number Placeholder 3"/>
          <p:cNvSpPr>
            <a:spLocks noGrp="1"/>
          </p:cNvSpPr>
          <p:nvPr>
            <p:ph type="sldNum" sz="quarter" idx="12"/>
          </p:nvPr>
        </p:nvSpPr>
        <p:spPr/>
        <p:txBody>
          <a:bodyPr/>
          <a:lstStyle/>
          <a:p>
            <a:fld id="{C9ACADC3-C9E3-4686-91B5-E7A1D7E458D8}"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Laboratory Calibration Requirements </a:t>
            </a:r>
            <a:br>
              <a:rPr lang="en-US" dirty="0" smtClean="0"/>
            </a:br>
            <a:r>
              <a:rPr lang="en-US" dirty="0" smtClean="0"/>
              <a:t>and </a:t>
            </a:r>
            <a:br>
              <a:rPr lang="en-US" dirty="0" smtClean="0"/>
            </a:br>
            <a:r>
              <a:rPr lang="en-US" dirty="0" smtClean="0"/>
              <a:t>State-of-the Art Capabilities</a:t>
            </a:r>
            <a:endParaRPr lang="en-US" dirty="0"/>
          </a:p>
        </p:txBody>
      </p:sp>
      <p:sp>
        <p:nvSpPr>
          <p:cNvPr id="3" name="Content Placeholder 2"/>
          <p:cNvSpPr>
            <a:spLocks noGrp="1"/>
          </p:cNvSpPr>
          <p:nvPr>
            <p:ph idx="1"/>
          </p:nvPr>
        </p:nvSpPr>
        <p:spPr>
          <a:xfrm>
            <a:off x="381000" y="1905000"/>
            <a:ext cx="8229600" cy="4525963"/>
          </a:xfrm>
        </p:spPr>
        <p:txBody>
          <a:bodyPr/>
          <a:lstStyle/>
          <a:p>
            <a:r>
              <a:rPr lang="en-US" dirty="0" smtClean="0"/>
              <a:t>Discussion topic.</a:t>
            </a:r>
            <a:endParaRPr lang="en-US" dirty="0"/>
          </a:p>
        </p:txBody>
      </p:sp>
      <p:sp>
        <p:nvSpPr>
          <p:cNvPr id="4" name="Slide Number Placeholder 3"/>
          <p:cNvSpPr>
            <a:spLocks noGrp="1"/>
          </p:cNvSpPr>
          <p:nvPr>
            <p:ph type="sldNum" sz="quarter" idx="12"/>
          </p:nvPr>
        </p:nvSpPr>
        <p:spPr/>
        <p:txBody>
          <a:bodyPr/>
          <a:lstStyle/>
          <a:p>
            <a:fld id="{C9ACADC3-C9E3-4686-91B5-E7A1D7E458D8}"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563562"/>
          </a:xfrm>
        </p:spPr>
        <p:txBody>
          <a:bodyPr>
            <a:normAutofit fontScale="90000"/>
          </a:bodyPr>
          <a:lstStyle/>
          <a:p>
            <a:r>
              <a:rPr lang="en-US" dirty="0" smtClean="0"/>
              <a:t>Reasonable Goals for Internal Consistency</a:t>
            </a:r>
            <a:endParaRPr lang="en-US" dirty="0"/>
          </a:p>
        </p:txBody>
      </p:sp>
      <p:sp>
        <p:nvSpPr>
          <p:cNvPr id="3" name="Content Placeholder 2"/>
          <p:cNvSpPr>
            <a:spLocks noGrp="1"/>
          </p:cNvSpPr>
          <p:nvPr>
            <p:ph idx="1"/>
          </p:nvPr>
        </p:nvSpPr>
        <p:spPr>
          <a:xfrm>
            <a:off x="457200" y="990600"/>
            <a:ext cx="8229600" cy="5135563"/>
          </a:xfrm>
        </p:spPr>
        <p:txBody>
          <a:bodyPr>
            <a:normAutofit fontScale="92500" lnSpcReduction="10000"/>
          </a:bodyPr>
          <a:lstStyle/>
          <a:p>
            <a:r>
              <a:rPr lang="en-US" dirty="0" smtClean="0"/>
              <a:t>Wavelength registration – 0.01 nm. (2% of BP FWHM?)</a:t>
            </a:r>
          </a:p>
          <a:p>
            <a:r>
              <a:rPr lang="en-US" dirty="0" smtClean="0"/>
              <a:t>Reflectivity channels – 1% from 340 to 380 nm</a:t>
            </a:r>
          </a:p>
          <a:p>
            <a:r>
              <a:rPr lang="en-US" dirty="0" smtClean="0"/>
              <a:t>TOZ channels – 1% over 5-nm separation discrete channels, 0.05% 10-nm relative DOAS patterns after closure polynomial</a:t>
            </a:r>
          </a:p>
          <a:p>
            <a:r>
              <a:rPr lang="en-US" dirty="0" smtClean="0"/>
              <a:t>Long term stability of Reference diffusers?</a:t>
            </a:r>
          </a:p>
          <a:p>
            <a:r>
              <a:rPr lang="en-US" dirty="0" smtClean="0"/>
              <a:t>In-orbit sources  WLS, Spectral, Moon, LED, etc.</a:t>
            </a:r>
          </a:p>
          <a:p>
            <a:r>
              <a:rPr lang="en-US" dirty="0" smtClean="0"/>
              <a:t>Linearity?</a:t>
            </a:r>
          </a:p>
          <a:p>
            <a:r>
              <a:rPr lang="en-US" dirty="0" smtClean="0"/>
              <a:t>Stray  light?</a:t>
            </a:r>
          </a:p>
          <a:p>
            <a:endParaRPr lang="en-US" dirty="0"/>
          </a:p>
        </p:txBody>
      </p:sp>
      <p:sp>
        <p:nvSpPr>
          <p:cNvPr id="4" name="Slide Number Placeholder 3"/>
          <p:cNvSpPr>
            <a:spLocks noGrp="1"/>
          </p:cNvSpPr>
          <p:nvPr>
            <p:ph type="sldNum" sz="quarter" idx="12"/>
          </p:nvPr>
        </p:nvSpPr>
        <p:spPr/>
        <p:txBody>
          <a:bodyPr/>
          <a:lstStyle/>
          <a:p>
            <a:fld id="{C9ACADC3-C9E3-4686-91B5-E7A1D7E458D8}"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Autofit/>
          </a:bodyPr>
          <a:lstStyle/>
          <a:p>
            <a:r>
              <a:rPr lang="en-US" sz="3600" dirty="0" smtClean="0"/>
              <a:t>Reasonable Goals for Time-Dependent Characterization</a:t>
            </a:r>
            <a:endParaRPr lang="en-US" sz="3600" dirty="0"/>
          </a:p>
        </p:txBody>
      </p:sp>
      <p:sp>
        <p:nvSpPr>
          <p:cNvPr id="3" name="Content Placeholder 2"/>
          <p:cNvSpPr>
            <a:spLocks noGrp="1"/>
          </p:cNvSpPr>
          <p:nvPr>
            <p:ph idx="1"/>
          </p:nvPr>
        </p:nvSpPr>
        <p:spPr>
          <a:xfrm>
            <a:off x="457200" y="1600200"/>
            <a:ext cx="8229600" cy="4876800"/>
          </a:xfrm>
        </p:spPr>
        <p:txBody>
          <a:bodyPr>
            <a:normAutofit lnSpcReduction="10000"/>
          </a:bodyPr>
          <a:lstStyle/>
          <a:p>
            <a:r>
              <a:rPr lang="en-US" dirty="0" smtClean="0"/>
              <a:t>Long-term solar from OMI at 0.2% relative (with confirmation from Mg II Index and scale factors)</a:t>
            </a:r>
          </a:p>
          <a:p>
            <a:r>
              <a:rPr lang="en-US" dirty="0" smtClean="0"/>
              <a:t>Long-term reflectivity TOMS channels at 0.5% (Ice characterization of BRDF and stability, Minimum sea reflectivity, pressure variations, angular and wind dependence, pair justification)</a:t>
            </a:r>
          </a:p>
          <a:p>
            <a:r>
              <a:rPr lang="en-US" dirty="0" smtClean="0"/>
              <a:t>SBUV/2 Profiling Channel radiance/irradiance at 2%</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C9ACADC3-C9E3-4686-91B5-E7A1D7E458D8}" type="slidenum">
              <a:rPr lang="en-US" smtClean="0"/>
              <a:pPr/>
              <a:t>13</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fontScale="90000"/>
          </a:bodyPr>
          <a:lstStyle/>
          <a:p>
            <a:r>
              <a:rPr lang="en-US" dirty="0" smtClean="0"/>
              <a:t>Past: 2014/02/06 Minutes and Actions</a:t>
            </a:r>
            <a:endParaRPr lang="en-US" dirty="0"/>
          </a:p>
        </p:txBody>
      </p:sp>
      <p:sp>
        <p:nvSpPr>
          <p:cNvPr id="3" name="Content Placeholder 2"/>
          <p:cNvSpPr>
            <a:spLocks noGrp="1"/>
          </p:cNvSpPr>
          <p:nvPr>
            <p:ph idx="1"/>
          </p:nvPr>
        </p:nvSpPr>
        <p:spPr>
          <a:xfrm>
            <a:off x="152400" y="685800"/>
            <a:ext cx="8839200" cy="6019800"/>
          </a:xfrm>
        </p:spPr>
        <p:txBody>
          <a:bodyPr>
            <a:noAutofit/>
          </a:bodyPr>
          <a:lstStyle/>
          <a:p>
            <a:pPr>
              <a:buNone/>
            </a:pPr>
            <a:r>
              <a:rPr lang="en-US" sz="1400" dirty="0" smtClean="0"/>
              <a:t>Larry Flynn agreed to act as interim chair of the sub-group and to chair the next meeting.</a:t>
            </a:r>
          </a:p>
          <a:p>
            <a:r>
              <a:rPr lang="en-US" sz="1400" dirty="0" smtClean="0"/>
              <a:t>The UV Subgroup has four proposed projects up for consideration:</a:t>
            </a:r>
          </a:p>
          <a:p>
            <a:pPr lvl="1"/>
            <a:r>
              <a:rPr lang="en-US" sz="1400" dirty="0" smtClean="0"/>
              <a:t>1. Reflectivity and Aerosol Index comparisons (340 nm - 390 nm) by using vicarious methods for ocean, desert and ice sheet targets.</a:t>
            </a:r>
            <a:br>
              <a:rPr lang="en-US" sz="1400" dirty="0" smtClean="0"/>
            </a:br>
            <a:r>
              <a:rPr lang="en-US" sz="1400" dirty="0" smtClean="0"/>
              <a:t>(For each instrument, subgroup members should identify a reflectivity/aerosol expert.)</a:t>
            </a:r>
          </a:p>
          <a:p>
            <a:pPr lvl="1"/>
            <a:r>
              <a:rPr lang="en-US" sz="1400" dirty="0" smtClean="0"/>
              <a:t>2. Solar measurement comparisons by using high resolution reference data sets along with instrument wavelength scales, </a:t>
            </a:r>
            <a:r>
              <a:rPr lang="en-US" sz="1400" dirty="0" err="1" smtClean="0"/>
              <a:t>bandpasses</a:t>
            </a:r>
            <a:r>
              <a:rPr lang="en-US" sz="1400" dirty="0" smtClean="0"/>
              <a:t> and Mg II scale factors.</a:t>
            </a:r>
            <a:br>
              <a:rPr lang="en-US" sz="1400" dirty="0" smtClean="0"/>
            </a:br>
            <a:r>
              <a:rPr lang="en-US" sz="1400" dirty="0" smtClean="0"/>
              <a:t>(For each instrument, subgroup members should identify a contact who will be responsible for providing the </a:t>
            </a:r>
            <a:r>
              <a:rPr lang="en-US" sz="1400" dirty="0" err="1" smtClean="0"/>
              <a:t>bandpass</a:t>
            </a:r>
            <a:r>
              <a:rPr lang="en-US" sz="1400" dirty="0" smtClean="0"/>
              <a:t> data and time series of solar measurements.)</a:t>
            </a:r>
          </a:p>
          <a:p>
            <a:pPr lvl="1"/>
            <a:r>
              <a:rPr lang="en-US" sz="1400" dirty="0" smtClean="0"/>
              <a:t>3. Comparisons of radiance/irradiance measurements (240 nm - 290 nm) by using initial measurement residuals with respect to a priori ozone profiles</a:t>
            </a:r>
            <a:br>
              <a:rPr lang="en-US" sz="1400" dirty="0" smtClean="0"/>
            </a:br>
            <a:r>
              <a:rPr lang="en-US" sz="1400" dirty="0" smtClean="0"/>
              <a:t>(For each instrument, subgroup members should identify a contact who makes ozone profile products.)</a:t>
            </a:r>
          </a:p>
          <a:p>
            <a:pPr lvl="1"/>
            <a:r>
              <a:rPr lang="en-US" sz="1400" dirty="0" smtClean="0"/>
              <a:t>4. Identify calibration requirements and capabilities</a:t>
            </a:r>
          </a:p>
          <a:p>
            <a:r>
              <a:rPr lang="en-US" sz="1400" dirty="0" smtClean="0"/>
              <a:t>Each project will have a team lead. L. Flynn has agreed to be team lead for Project 3, O. Torres is considering acting as lead for Project 1, and R. Lange is considering acting as lead for Project 4.</a:t>
            </a:r>
          </a:p>
          <a:p>
            <a:r>
              <a:rPr lang="en-US" sz="1400" dirty="0" smtClean="0"/>
              <a:t>Everyone is asked to distribute these project ideas to appropriate experts within their organizations.</a:t>
            </a:r>
          </a:p>
          <a:p>
            <a:r>
              <a:rPr lang="en-US" sz="1400" dirty="0" smtClean="0"/>
              <a:t>We are creating a list of instruments that will participate in each project and contact points.</a:t>
            </a:r>
          </a:p>
          <a:p>
            <a:r>
              <a:rPr lang="en-US" sz="1400" dirty="0" smtClean="0"/>
              <a:t>Additional project proposals, offers to lead projects and chair the sub-group are welcome and will be discussed at the next meeting.</a:t>
            </a:r>
          </a:p>
          <a:p>
            <a:r>
              <a:rPr lang="en-US" sz="1400" dirty="0" smtClean="0"/>
              <a:t>The next meeting of the UV Sub-Group will take place during the </a:t>
            </a:r>
            <a:r>
              <a:rPr lang="en-US" sz="1400" u="sng" dirty="0" smtClean="0">
                <a:hlinkClick r:id="rId2"/>
              </a:rPr>
              <a:t>2014 Annual Meeting of the GRWG and GDWG</a:t>
            </a:r>
            <a:r>
              <a:rPr lang="en-US" sz="1400" dirty="0" smtClean="0"/>
              <a:t> - on Thursday 27 March 12:00-14:00 UTC - with </a:t>
            </a:r>
            <a:r>
              <a:rPr lang="en-US" sz="1400" dirty="0" err="1" smtClean="0"/>
              <a:t>Webex</a:t>
            </a:r>
            <a:r>
              <a:rPr lang="en-US" sz="1400" dirty="0" smtClean="0"/>
              <a:t> connectivity.</a:t>
            </a:r>
          </a:p>
          <a:p>
            <a:pPr lvl="1"/>
            <a:r>
              <a:rPr lang="en-US" sz="1200" dirty="0" smtClean="0"/>
              <a:t>special issue on UV in Fall GSICS Quarterly Newsletter</a:t>
            </a:r>
          </a:p>
          <a:p>
            <a:pPr lvl="1"/>
            <a:r>
              <a:rPr lang="en-US" sz="1200" dirty="0" smtClean="0"/>
              <a:t>involvement in annual GRWG meeting in March</a:t>
            </a:r>
          </a:p>
          <a:p>
            <a:pPr lvl="1"/>
            <a:r>
              <a:rPr lang="en-US" sz="1200" dirty="0" smtClean="0"/>
              <a:t>invite non-members as experts to the meeting</a:t>
            </a:r>
            <a:endParaRPr lang="en-US" sz="1400" dirty="0" smtClean="0"/>
          </a:p>
          <a:p>
            <a:pPr>
              <a:buNone/>
            </a:pPr>
            <a:endParaRPr lang="en-US" sz="1100" dirty="0"/>
          </a:p>
        </p:txBody>
      </p:sp>
      <p:sp>
        <p:nvSpPr>
          <p:cNvPr id="4" name="Slide Number Placeholder 3"/>
          <p:cNvSpPr>
            <a:spLocks noGrp="1"/>
          </p:cNvSpPr>
          <p:nvPr>
            <p:ph type="sldNum" sz="quarter" idx="12"/>
          </p:nvPr>
        </p:nvSpPr>
        <p:spPr/>
        <p:txBody>
          <a:bodyPr/>
          <a:lstStyle/>
          <a:p>
            <a:fld id="{C9ACADC3-C9E3-4686-91B5-E7A1D7E458D8}"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Autofit/>
          </a:bodyPr>
          <a:lstStyle/>
          <a:p>
            <a:r>
              <a:rPr lang="en-US" sz="3600" dirty="0" smtClean="0"/>
              <a:t>Present: GRWG: UV Subgroup</a:t>
            </a:r>
            <a:br>
              <a:rPr lang="en-US" sz="3600" dirty="0" smtClean="0"/>
            </a:br>
            <a:r>
              <a:rPr lang="en-US" sz="3600" dirty="0" smtClean="0"/>
              <a:t>Agenda for March 27, 2014</a:t>
            </a:r>
            <a:endParaRPr lang="en-US" sz="3600" dirty="0"/>
          </a:p>
        </p:txBody>
      </p:sp>
      <p:sp>
        <p:nvSpPr>
          <p:cNvPr id="3" name="Content Placeholder 2"/>
          <p:cNvSpPr>
            <a:spLocks noGrp="1"/>
          </p:cNvSpPr>
          <p:nvPr>
            <p:ph idx="1"/>
          </p:nvPr>
        </p:nvSpPr>
        <p:spPr>
          <a:xfrm>
            <a:off x="457200" y="1295400"/>
            <a:ext cx="8229600" cy="5334000"/>
          </a:xfrm>
        </p:spPr>
        <p:txBody>
          <a:bodyPr>
            <a:normAutofit fontScale="92500" lnSpcReduction="10000"/>
          </a:bodyPr>
          <a:lstStyle/>
          <a:p>
            <a:r>
              <a:rPr lang="en-US" dirty="0" smtClean="0"/>
              <a:t>ESA activities of interest to GSICS UV Sub-Group (B. </a:t>
            </a:r>
            <a:r>
              <a:rPr lang="en-US" dirty="0" err="1" smtClean="0"/>
              <a:t>Bojkov</a:t>
            </a:r>
            <a:r>
              <a:rPr lang="en-US" dirty="0" smtClean="0"/>
              <a:t>, ESA)</a:t>
            </a:r>
          </a:p>
          <a:p>
            <a:r>
              <a:rPr lang="en-US" dirty="0" smtClean="0"/>
              <a:t>Instrument On-Ground and In-Orbit Calibration – Lessons learnt (R. Lange </a:t>
            </a:r>
            <a:r>
              <a:rPr lang="en-US" dirty="0" err="1" smtClean="0"/>
              <a:t>EuMetSat</a:t>
            </a:r>
            <a:r>
              <a:rPr lang="en-US" dirty="0" smtClean="0"/>
              <a:t>)</a:t>
            </a:r>
          </a:p>
          <a:p>
            <a:r>
              <a:rPr lang="en-US" dirty="0" smtClean="0"/>
              <a:t>Solar References and Variability as Measured by OMI and SBUV/2 (M. </a:t>
            </a:r>
            <a:r>
              <a:rPr lang="en-US" dirty="0" err="1" smtClean="0"/>
              <a:t>DeLand</a:t>
            </a:r>
            <a:r>
              <a:rPr lang="en-US" dirty="0" smtClean="0"/>
              <a:t> NASA/SSAI)</a:t>
            </a:r>
          </a:p>
          <a:p>
            <a:r>
              <a:rPr lang="en-US" dirty="0" smtClean="0"/>
              <a:t>Reflectivity and Aerosol Index Presentations (O. Torres NASA, L. Flynn NOAA)</a:t>
            </a:r>
          </a:p>
          <a:p>
            <a:r>
              <a:rPr lang="en-US" dirty="0" smtClean="0"/>
              <a:t>Ozone Profile Retrieval Residuals (L. Flynn NOAA)</a:t>
            </a:r>
          </a:p>
          <a:p>
            <a:r>
              <a:rPr lang="en-US" dirty="0" smtClean="0"/>
              <a:t>Invitation to contribute to a Special Issue on UV: GSICS Fall Quarterly Newsletter</a:t>
            </a:r>
          </a:p>
          <a:p>
            <a:endParaRPr lang="en-US" b="1" dirty="0" smtClean="0"/>
          </a:p>
        </p:txBody>
      </p:sp>
      <p:sp>
        <p:nvSpPr>
          <p:cNvPr id="4" name="Slide Number Placeholder 3"/>
          <p:cNvSpPr>
            <a:spLocks noGrp="1"/>
          </p:cNvSpPr>
          <p:nvPr>
            <p:ph type="sldNum" sz="quarter" idx="12"/>
          </p:nvPr>
        </p:nvSpPr>
        <p:spPr/>
        <p:txBody>
          <a:bodyPr/>
          <a:lstStyle/>
          <a:p>
            <a:fld id="{C9ACADC3-C9E3-4686-91B5-E7A1D7E458D8}"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533400" y="887730"/>
          <a:ext cx="8305800" cy="5817870"/>
        </p:xfrm>
        <a:graphic>
          <a:graphicData uri="http://schemas.openxmlformats.org/drawingml/2006/table">
            <a:tbl>
              <a:tblPr/>
              <a:tblGrid>
                <a:gridCol w="1431737"/>
                <a:gridCol w="1694797"/>
                <a:gridCol w="1280801"/>
                <a:gridCol w="1207489"/>
                <a:gridCol w="1259239"/>
                <a:gridCol w="1431737"/>
              </a:tblGrid>
              <a:tr h="480046">
                <a:tc>
                  <a:txBody>
                    <a:bodyPr/>
                    <a:lstStyle/>
                    <a:p>
                      <a:pPr algn="ctr" fontAlgn="b"/>
                      <a:r>
                        <a:rPr lang="en-US" sz="1600" b="0" i="0" u="none" strike="noStrike" dirty="0">
                          <a:solidFill>
                            <a:srgbClr val="000000"/>
                          </a:solidFill>
                          <a:latin typeface="Calibri"/>
                        </a:rPr>
                        <a:t>Instrument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smtClean="0">
                          <a:solidFill>
                            <a:srgbClr val="000000"/>
                          </a:solidFill>
                          <a:latin typeface="Calibri"/>
                        </a:rPr>
                        <a:t> Main </a:t>
                      </a:r>
                      <a:r>
                        <a:rPr lang="en-US" sz="1600" b="0" i="0" u="none" strike="noStrike" dirty="0">
                          <a:solidFill>
                            <a:srgbClr val="000000"/>
                          </a:solidFill>
                          <a:latin typeface="Calibri"/>
                        </a:rPr>
                        <a:t>Contact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Reflectivity/ Aerosols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smtClean="0">
                          <a:solidFill>
                            <a:srgbClr val="000000"/>
                          </a:solidFill>
                          <a:latin typeface="Calibri"/>
                        </a:rPr>
                        <a:t> Solar </a:t>
                      </a:r>
                      <a:r>
                        <a:rPr lang="en-US" sz="1600" b="0" i="0" u="none" strike="noStrike" dirty="0">
                          <a:solidFill>
                            <a:srgbClr val="000000"/>
                          </a:solidFill>
                          <a:latin typeface="Calibri"/>
                        </a:rPr>
                        <a:t>Spectra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smtClean="0">
                          <a:solidFill>
                            <a:srgbClr val="000000"/>
                          </a:solidFill>
                          <a:latin typeface="Calibri"/>
                        </a:rPr>
                        <a:t> Ozone </a:t>
                      </a:r>
                      <a:r>
                        <a:rPr lang="en-US" sz="1600" b="0" i="0" u="none" strike="noStrike" dirty="0">
                          <a:solidFill>
                            <a:srgbClr val="000000"/>
                          </a:solidFill>
                          <a:latin typeface="Calibri"/>
                        </a:rPr>
                        <a:t>Profiles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smtClean="0">
                          <a:solidFill>
                            <a:srgbClr val="000000"/>
                          </a:solidFill>
                          <a:latin typeface="Calibri"/>
                        </a:rPr>
                        <a:t> Calibration</a:t>
                      </a:r>
                      <a:endParaRPr lang="en-US" sz="16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023">
                <a:tc>
                  <a:txBody>
                    <a:bodyPr/>
                    <a:lstStyle/>
                    <a:p>
                      <a:pPr algn="ctr" fontAlgn="b"/>
                      <a:r>
                        <a:rPr lang="en-US" sz="1200" b="0" i="0" u="none" strike="noStrike" dirty="0">
                          <a:solidFill>
                            <a:srgbClr val="222222"/>
                          </a:solidFill>
                          <a:latin typeface="Arial"/>
                        </a:rPr>
                        <a:t>ACE/MAESTRO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023">
                <a:tc>
                  <a:txBody>
                    <a:bodyPr/>
                    <a:lstStyle/>
                    <a:p>
                      <a:pPr algn="ctr" fontAlgn="b"/>
                      <a:r>
                        <a:rPr lang="en-US" sz="1200" b="0" i="0" u="none" strike="noStrike" dirty="0">
                          <a:solidFill>
                            <a:srgbClr val="222222"/>
                          </a:solidFill>
                          <a:latin typeface="Arial"/>
                        </a:rPr>
                        <a:t>EPIC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023">
                <a:tc>
                  <a:txBody>
                    <a:bodyPr/>
                    <a:lstStyle/>
                    <a:p>
                      <a:pPr algn="ctr" fontAlgn="b"/>
                      <a:r>
                        <a:rPr lang="en-US" sz="1200" b="0" i="0" u="none" strike="noStrike" dirty="0">
                          <a:solidFill>
                            <a:srgbClr val="222222"/>
                          </a:solidFill>
                          <a:latin typeface="Arial"/>
                        </a:rPr>
                        <a:t>GEMS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023">
                <a:tc>
                  <a:txBody>
                    <a:bodyPr/>
                    <a:lstStyle/>
                    <a:p>
                      <a:pPr algn="ctr" fontAlgn="b"/>
                      <a:r>
                        <a:rPr lang="en-US" sz="1200" b="0" i="0" u="none" strike="noStrike" dirty="0">
                          <a:solidFill>
                            <a:srgbClr val="222222"/>
                          </a:solidFill>
                          <a:latin typeface="Arial"/>
                        </a:rPr>
                        <a:t>GOME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023">
                <a:tc>
                  <a:txBody>
                    <a:bodyPr/>
                    <a:lstStyle/>
                    <a:p>
                      <a:pPr algn="ctr" fontAlgn="b"/>
                      <a:r>
                        <a:rPr lang="en-US" sz="1200" b="0" i="0" u="none" strike="noStrike" dirty="0">
                          <a:solidFill>
                            <a:srgbClr val="222222"/>
                          </a:solidFill>
                          <a:latin typeface="Arial"/>
                        </a:rPr>
                        <a:t>GOME-2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smtClean="0">
                          <a:solidFill>
                            <a:srgbClr val="000000"/>
                          </a:solidFill>
                          <a:latin typeface="Calibri"/>
                        </a:rPr>
                        <a:t> R</a:t>
                      </a:r>
                      <a:r>
                        <a:rPr lang="en-US" sz="1600" b="0" i="0" u="none" strike="noStrike" dirty="0">
                          <a:solidFill>
                            <a:srgbClr val="000000"/>
                          </a:solidFill>
                          <a:latin typeface="Calibri"/>
                        </a:rPr>
                        <a:t>. Lange </a:t>
                      </a:r>
                      <a:r>
                        <a:rPr lang="en-US" sz="1600" b="0" i="0" u="none" strike="noStrike" dirty="0" err="1">
                          <a:solidFill>
                            <a:srgbClr val="000000"/>
                          </a:solidFill>
                          <a:latin typeface="Calibri"/>
                        </a:rPr>
                        <a:t>EuMetSat</a:t>
                      </a:r>
                      <a:endParaRPr lang="en-US" sz="16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smtClean="0">
                          <a:solidFill>
                            <a:srgbClr val="000000"/>
                          </a:solidFill>
                          <a:latin typeface="Calibri"/>
                        </a:rPr>
                        <a:t> R</a:t>
                      </a:r>
                      <a:r>
                        <a:rPr lang="en-US" sz="1600" b="0" i="0" u="none" strike="noStrike" dirty="0">
                          <a:solidFill>
                            <a:srgbClr val="000000"/>
                          </a:solidFill>
                          <a:latin typeface="Calibri"/>
                        </a:rPr>
                        <a:t>. Lange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023">
                <a:tc>
                  <a:txBody>
                    <a:bodyPr/>
                    <a:lstStyle/>
                    <a:p>
                      <a:pPr algn="ctr" fontAlgn="b"/>
                      <a:r>
                        <a:rPr lang="en-US" sz="1200" b="0" i="0" u="none" strike="noStrike" dirty="0">
                          <a:solidFill>
                            <a:srgbClr val="222222"/>
                          </a:solidFill>
                          <a:latin typeface="Arial"/>
                        </a:rPr>
                        <a:t>GOMOS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023">
                <a:tc>
                  <a:txBody>
                    <a:bodyPr/>
                    <a:lstStyle/>
                    <a:p>
                      <a:pPr algn="ctr" fontAlgn="b"/>
                      <a:r>
                        <a:rPr lang="en-US" sz="1200" b="0" i="0" u="none" strike="noStrike" dirty="0">
                          <a:solidFill>
                            <a:srgbClr val="222222"/>
                          </a:solidFill>
                          <a:latin typeface="Arial"/>
                        </a:rPr>
                        <a:t>MLS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023">
                <a:tc>
                  <a:txBody>
                    <a:bodyPr/>
                    <a:lstStyle/>
                    <a:p>
                      <a:pPr algn="ctr" fontAlgn="b"/>
                      <a:r>
                        <a:rPr lang="en-US" sz="1200" b="0" i="0" u="none" strike="noStrike" dirty="0">
                          <a:solidFill>
                            <a:srgbClr val="222222"/>
                          </a:solidFill>
                          <a:latin typeface="Arial"/>
                        </a:rPr>
                        <a:t>OMI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r>
                        <a:rPr lang="en-US" sz="1600" b="0" i="0" u="none" strike="noStrike" dirty="0" smtClean="0">
                          <a:solidFill>
                            <a:srgbClr val="000000"/>
                          </a:solidFill>
                          <a:latin typeface="Calibri"/>
                        </a:rPr>
                        <a:t> O. Torres</a:t>
                      </a:r>
                      <a:endParaRPr lang="en-US" sz="16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r>
                        <a:rPr lang="en-US" sz="1600" b="0" i="0" u="none" strike="noStrike" dirty="0" smtClean="0">
                          <a:solidFill>
                            <a:srgbClr val="000000"/>
                          </a:solidFill>
                          <a:latin typeface="Calibri"/>
                        </a:rPr>
                        <a:t>M. </a:t>
                      </a:r>
                      <a:r>
                        <a:rPr lang="en-US" sz="1600" b="0" i="0" u="none" strike="noStrike" dirty="0" err="1" smtClean="0">
                          <a:solidFill>
                            <a:srgbClr val="000000"/>
                          </a:solidFill>
                          <a:latin typeface="Calibri"/>
                        </a:rPr>
                        <a:t>DeLand</a:t>
                      </a:r>
                      <a:endParaRPr lang="en-US" sz="16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023">
                <a:tc>
                  <a:txBody>
                    <a:bodyPr/>
                    <a:lstStyle/>
                    <a:p>
                      <a:pPr algn="ctr" fontAlgn="b"/>
                      <a:r>
                        <a:rPr lang="en-US" sz="1200" b="0" i="0" u="none" strike="noStrike">
                          <a:solidFill>
                            <a:srgbClr val="222222"/>
                          </a:solidFill>
                          <a:latin typeface="Arial"/>
                        </a:rPr>
                        <a:t>OMPS Nadir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smtClean="0">
                          <a:solidFill>
                            <a:srgbClr val="000000"/>
                          </a:solidFill>
                          <a:latin typeface="Calibri"/>
                        </a:rPr>
                        <a:t> L</a:t>
                      </a:r>
                      <a:r>
                        <a:rPr lang="en-US" sz="1600" b="0" i="0" u="none" strike="noStrike" dirty="0">
                          <a:solidFill>
                            <a:srgbClr val="000000"/>
                          </a:solidFill>
                          <a:latin typeface="Calibri"/>
                        </a:rPr>
                        <a:t>. Flynn NOAA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smtClean="0">
                          <a:solidFill>
                            <a:srgbClr val="000000"/>
                          </a:solidFill>
                          <a:latin typeface="Calibri"/>
                        </a:rPr>
                        <a:t> L</a:t>
                      </a:r>
                      <a:r>
                        <a:rPr lang="en-US" sz="1600" b="0" i="0" u="none" strike="noStrike" dirty="0">
                          <a:solidFill>
                            <a:srgbClr val="000000"/>
                          </a:solidFill>
                          <a:latin typeface="Calibri"/>
                        </a:rPr>
                        <a:t>. Flynn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023">
                <a:tc>
                  <a:txBody>
                    <a:bodyPr/>
                    <a:lstStyle/>
                    <a:p>
                      <a:pPr algn="ctr" fontAlgn="b"/>
                      <a:r>
                        <a:rPr lang="en-US" sz="1200" b="0" i="0" u="none" strike="noStrike" dirty="0">
                          <a:solidFill>
                            <a:srgbClr val="222222"/>
                          </a:solidFill>
                          <a:latin typeface="Arial"/>
                        </a:rPr>
                        <a:t>OMPS Limb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smtClean="0">
                          <a:solidFill>
                            <a:srgbClr val="000000"/>
                          </a:solidFill>
                          <a:latin typeface="Calibri"/>
                        </a:rPr>
                        <a:t> G</a:t>
                      </a:r>
                      <a:r>
                        <a:rPr lang="en-US" sz="1600" b="0" i="0" u="none" strike="noStrike" dirty="0">
                          <a:solidFill>
                            <a:srgbClr val="000000"/>
                          </a:solidFill>
                          <a:latin typeface="Calibri"/>
                        </a:rPr>
                        <a:t>. </a:t>
                      </a:r>
                      <a:r>
                        <a:rPr lang="en-US" sz="1600" b="0" i="0" u="none" strike="noStrike" dirty="0" err="1">
                          <a:solidFill>
                            <a:srgbClr val="000000"/>
                          </a:solidFill>
                          <a:latin typeface="Calibri"/>
                        </a:rPr>
                        <a:t>Jaross</a:t>
                      </a:r>
                      <a:r>
                        <a:rPr lang="en-US" sz="1600" b="0" i="0" u="none" strike="noStrike" dirty="0">
                          <a:solidFill>
                            <a:srgbClr val="000000"/>
                          </a:solidFill>
                          <a:latin typeface="Calibri"/>
                        </a:rPr>
                        <a:t> NASA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023">
                <a:tc>
                  <a:txBody>
                    <a:bodyPr/>
                    <a:lstStyle/>
                    <a:p>
                      <a:pPr algn="ctr" fontAlgn="b"/>
                      <a:r>
                        <a:rPr lang="en-US" sz="1200" b="0" i="0" u="none" strike="noStrike" dirty="0">
                          <a:solidFill>
                            <a:srgbClr val="222222"/>
                          </a:solidFill>
                          <a:latin typeface="Arial"/>
                        </a:rPr>
                        <a:t>OMS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023">
                <a:tc>
                  <a:txBody>
                    <a:bodyPr/>
                    <a:lstStyle/>
                    <a:p>
                      <a:pPr algn="ctr" fontAlgn="b"/>
                      <a:r>
                        <a:rPr lang="en-US" sz="1200" b="0" i="0" u="none" strike="noStrike" dirty="0">
                          <a:solidFill>
                            <a:srgbClr val="222222"/>
                          </a:solidFill>
                          <a:latin typeface="Arial"/>
                        </a:rPr>
                        <a:t>OSIRIS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023">
                <a:tc>
                  <a:txBody>
                    <a:bodyPr/>
                    <a:lstStyle/>
                    <a:p>
                      <a:pPr algn="ctr" fontAlgn="b"/>
                      <a:r>
                        <a:rPr lang="en-US" sz="1200" b="0" i="0" u="none" strike="noStrike" dirty="0">
                          <a:solidFill>
                            <a:srgbClr val="222222"/>
                          </a:solidFill>
                          <a:latin typeface="Arial"/>
                        </a:rPr>
                        <a:t>SAGE 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smtClean="0">
                          <a:solidFill>
                            <a:srgbClr val="000000"/>
                          </a:solidFill>
                          <a:latin typeface="Calibri"/>
                        </a:rPr>
                        <a:t> D</a:t>
                      </a:r>
                      <a:r>
                        <a:rPr lang="en-US" sz="1600" b="0" i="0" u="none" strike="noStrike" dirty="0">
                          <a:solidFill>
                            <a:srgbClr val="000000"/>
                          </a:solidFill>
                          <a:latin typeface="Calibri"/>
                        </a:rPr>
                        <a:t>. </a:t>
                      </a:r>
                      <a:r>
                        <a:rPr lang="en-US" sz="1600" b="0" i="0" u="none" strike="noStrike" dirty="0" err="1">
                          <a:solidFill>
                            <a:srgbClr val="000000"/>
                          </a:solidFill>
                          <a:latin typeface="Calibri"/>
                        </a:rPr>
                        <a:t>Flittner</a:t>
                      </a:r>
                      <a:r>
                        <a:rPr lang="en-US" sz="1600" b="0" i="0" u="none" strike="noStrike" dirty="0">
                          <a:solidFill>
                            <a:srgbClr val="000000"/>
                          </a:solidFill>
                          <a:latin typeface="Calibri"/>
                        </a:rPr>
                        <a:t> NASA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023">
                <a:tc>
                  <a:txBody>
                    <a:bodyPr/>
                    <a:lstStyle/>
                    <a:p>
                      <a:pPr algn="ctr" fontAlgn="b"/>
                      <a:r>
                        <a:rPr lang="en-US" sz="1200" b="0" i="0" u="none" strike="noStrike" dirty="0">
                          <a:solidFill>
                            <a:srgbClr val="222222"/>
                          </a:solidFill>
                          <a:latin typeface="Arial"/>
                        </a:rPr>
                        <a:t>SBUS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smtClean="0">
                          <a:solidFill>
                            <a:srgbClr val="000000"/>
                          </a:solidFill>
                          <a:latin typeface="Calibri"/>
                        </a:rPr>
                        <a:t> F-X</a:t>
                      </a:r>
                      <a:r>
                        <a:rPr lang="en-US" sz="1600" b="0" i="0" u="none" strike="noStrike" dirty="0">
                          <a:solidFill>
                            <a:srgbClr val="000000"/>
                          </a:solidFill>
                          <a:latin typeface="Calibri"/>
                        </a:rPr>
                        <a:t>. Huang CMA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smtClean="0">
                          <a:solidFill>
                            <a:srgbClr val="000000"/>
                          </a:solidFill>
                          <a:latin typeface="Calibri"/>
                        </a:rPr>
                        <a:t> F-X. Huang</a:t>
                      </a:r>
                      <a:endParaRPr lang="en-US" sz="16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023">
                <a:tc>
                  <a:txBody>
                    <a:bodyPr/>
                    <a:lstStyle/>
                    <a:p>
                      <a:pPr algn="ctr" fontAlgn="b"/>
                      <a:r>
                        <a:rPr lang="en-US" sz="1200" b="0" i="0" u="none" strike="noStrike" dirty="0">
                          <a:solidFill>
                            <a:srgbClr val="222222"/>
                          </a:solidFill>
                          <a:latin typeface="Arial"/>
                        </a:rPr>
                        <a:t>SBUV/2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smtClean="0">
                          <a:solidFill>
                            <a:srgbClr val="000000"/>
                          </a:solidFill>
                          <a:latin typeface="Calibri"/>
                        </a:rPr>
                        <a:t> L</a:t>
                      </a:r>
                      <a:r>
                        <a:rPr lang="en-US" sz="1600" b="0" i="0" u="none" strike="noStrike" dirty="0">
                          <a:solidFill>
                            <a:srgbClr val="000000"/>
                          </a:solidFill>
                          <a:latin typeface="Calibri"/>
                        </a:rPr>
                        <a:t>. Flynn NOAA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smtClean="0">
                          <a:solidFill>
                            <a:srgbClr val="000000"/>
                          </a:solidFill>
                          <a:latin typeface="Calibri"/>
                        </a:rPr>
                        <a:t> L</a:t>
                      </a:r>
                      <a:r>
                        <a:rPr lang="en-US" sz="1600" b="0" i="0" u="none" strike="noStrike" dirty="0">
                          <a:solidFill>
                            <a:srgbClr val="000000"/>
                          </a:solidFill>
                          <a:latin typeface="Calibri"/>
                        </a:rPr>
                        <a:t>. Flynn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023">
                <a:tc>
                  <a:txBody>
                    <a:bodyPr/>
                    <a:lstStyle/>
                    <a:p>
                      <a:pPr algn="ctr" fontAlgn="b"/>
                      <a:r>
                        <a:rPr lang="en-US" sz="1200" b="0" i="0" u="none" strike="noStrike" dirty="0">
                          <a:solidFill>
                            <a:srgbClr val="222222"/>
                          </a:solidFill>
                          <a:latin typeface="Arial"/>
                        </a:rPr>
                        <a:t>SCIAMACHY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smtClean="0">
                          <a:solidFill>
                            <a:srgbClr val="000000"/>
                          </a:solidFill>
                          <a:latin typeface="Calibri"/>
                        </a:rPr>
                        <a:t> M</a:t>
                      </a:r>
                      <a:r>
                        <a:rPr lang="en-US" sz="1600" b="0" i="0" u="none" strike="noStrike" dirty="0">
                          <a:solidFill>
                            <a:srgbClr val="000000"/>
                          </a:solidFill>
                          <a:latin typeface="Calibri"/>
                        </a:rPr>
                        <a:t>. </a:t>
                      </a:r>
                      <a:r>
                        <a:rPr lang="en-US" sz="1600" b="0" i="0" u="none" strike="noStrike" dirty="0" smtClean="0">
                          <a:solidFill>
                            <a:srgbClr val="000000"/>
                          </a:solidFill>
                          <a:latin typeface="Calibri"/>
                        </a:rPr>
                        <a:t>Weber </a:t>
                      </a:r>
                      <a:r>
                        <a:rPr lang="en-US" sz="1600" b="0" i="0" u="none" strike="noStrike" dirty="0">
                          <a:solidFill>
                            <a:srgbClr val="000000"/>
                          </a:solidFill>
                          <a:latin typeface="Calibri"/>
                        </a:rPr>
                        <a:t>Bremen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r>
                        <a:rPr lang="en-US" sz="1600" b="0" i="0" u="none" strike="noStrike" dirty="0" smtClean="0">
                          <a:solidFill>
                            <a:srgbClr val="000000"/>
                          </a:solidFill>
                          <a:latin typeface="Calibri"/>
                        </a:rPr>
                        <a:t>M. Weber</a:t>
                      </a:r>
                      <a:endParaRPr lang="en-US" sz="16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023">
                <a:tc>
                  <a:txBody>
                    <a:bodyPr/>
                    <a:lstStyle/>
                    <a:p>
                      <a:pPr algn="ctr" fontAlgn="b"/>
                      <a:r>
                        <a:rPr lang="en-US" sz="1200" b="0" i="0" u="none" strike="noStrike" dirty="0">
                          <a:solidFill>
                            <a:srgbClr val="222222"/>
                          </a:solidFill>
                          <a:latin typeface="Arial"/>
                        </a:rPr>
                        <a:t>TEMPO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smtClean="0">
                          <a:solidFill>
                            <a:srgbClr val="000000"/>
                          </a:solidFill>
                          <a:latin typeface="Calibri"/>
                        </a:rPr>
                        <a:t> K</a:t>
                      </a:r>
                      <a:r>
                        <a:rPr lang="en-US" sz="1600" b="0" i="0" u="none" strike="noStrike" dirty="0">
                          <a:solidFill>
                            <a:srgbClr val="000000"/>
                          </a:solidFill>
                          <a:latin typeface="Calibri"/>
                        </a:rPr>
                        <a:t>. Chance SAO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023">
                <a:tc>
                  <a:txBody>
                    <a:bodyPr/>
                    <a:lstStyle/>
                    <a:p>
                      <a:pPr algn="ctr" fontAlgn="b"/>
                      <a:r>
                        <a:rPr lang="en-US" sz="1200" b="0" i="0" u="none" strike="noStrike" dirty="0">
                          <a:solidFill>
                            <a:srgbClr val="222222"/>
                          </a:solidFill>
                          <a:latin typeface="Arial"/>
                        </a:rPr>
                        <a:t>TOMS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023">
                <a:tc>
                  <a:txBody>
                    <a:bodyPr/>
                    <a:lstStyle/>
                    <a:p>
                      <a:pPr algn="ctr" fontAlgn="b"/>
                      <a:r>
                        <a:rPr lang="en-US" sz="1200" b="0" i="0" u="none" strike="noStrike" dirty="0">
                          <a:solidFill>
                            <a:srgbClr val="222222"/>
                          </a:solidFill>
                          <a:latin typeface="Arial"/>
                        </a:rPr>
                        <a:t>TOU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smtClean="0">
                          <a:solidFill>
                            <a:srgbClr val="000000"/>
                          </a:solidFill>
                          <a:latin typeface="Calibri"/>
                        </a:rPr>
                        <a:t> W-H</a:t>
                      </a:r>
                      <a:r>
                        <a:rPr lang="en-US" sz="1600" b="0" i="0" u="none" strike="noStrike" dirty="0">
                          <a:solidFill>
                            <a:srgbClr val="000000"/>
                          </a:solidFill>
                          <a:latin typeface="Calibri"/>
                        </a:rPr>
                        <a:t>. Wang CMA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023">
                <a:tc>
                  <a:txBody>
                    <a:bodyPr/>
                    <a:lstStyle/>
                    <a:p>
                      <a:pPr algn="ctr" fontAlgn="b"/>
                      <a:r>
                        <a:rPr lang="en-US" sz="1200" b="0" i="0" u="none" strike="noStrike" dirty="0" err="1">
                          <a:solidFill>
                            <a:srgbClr val="222222"/>
                          </a:solidFill>
                          <a:latin typeface="Arial"/>
                        </a:rPr>
                        <a:t>TropOMI</a:t>
                      </a:r>
                      <a:endParaRPr lang="en-US" sz="1200" b="0" i="0" u="none" strike="noStrike" dirty="0">
                        <a:solidFill>
                          <a:srgbClr val="222222"/>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023">
                <a:tc>
                  <a:txBody>
                    <a:bodyPr/>
                    <a:lstStyle/>
                    <a:p>
                      <a:pPr algn="ctr" fontAlgn="b"/>
                      <a:r>
                        <a:rPr lang="en-US" sz="1200" b="0" i="0" u="none" strike="noStrike" dirty="0">
                          <a:solidFill>
                            <a:srgbClr val="222222"/>
                          </a:solidFill>
                          <a:latin typeface="Arial"/>
                        </a:rPr>
                        <a:t>UVN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C9ACADC3-C9E3-4686-91B5-E7A1D7E458D8}" type="slidenum">
              <a:rPr lang="en-US" smtClean="0"/>
              <a:pPr/>
              <a:t>4</a:t>
            </a:fld>
            <a:endParaRPr lang="en-US"/>
          </a:p>
        </p:txBody>
      </p:sp>
      <p:sp>
        <p:nvSpPr>
          <p:cNvPr id="6" name="Title 1"/>
          <p:cNvSpPr>
            <a:spLocks noGrp="1"/>
          </p:cNvSpPr>
          <p:nvPr>
            <p:ph type="title"/>
          </p:nvPr>
        </p:nvSpPr>
        <p:spPr>
          <a:xfrm>
            <a:off x="457200" y="0"/>
            <a:ext cx="8229600" cy="533400"/>
          </a:xfrm>
        </p:spPr>
        <p:txBody>
          <a:bodyPr>
            <a:noAutofit/>
          </a:bodyPr>
          <a:lstStyle/>
          <a:p>
            <a:r>
              <a:rPr lang="en-US" sz="3600" dirty="0" smtClean="0"/>
              <a:t>Future: Instrument and Project Leads</a:t>
            </a:r>
            <a:endParaRPr lang="en-US"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020762"/>
          </a:xfrm>
        </p:spPr>
        <p:txBody>
          <a:bodyPr>
            <a:noAutofit/>
          </a:bodyPr>
          <a:lstStyle/>
          <a:p>
            <a:r>
              <a:rPr lang="en-US" sz="3600" dirty="0" smtClean="0"/>
              <a:t>Project to Compare </a:t>
            </a:r>
            <a:br>
              <a:rPr lang="en-US" sz="3600" dirty="0" smtClean="0"/>
            </a:br>
            <a:r>
              <a:rPr lang="en-US" sz="3600" dirty="0" smtClean="0"/>
              <a:t>Reflectivity Channels from 340 nm to 390 nm</a:t>
            </a:r>
            <a:endParaRPr lang="en-US" sz="3600" dirty="0"/>
          </a:p>
        </p:txBody>
      </p:sp>
      <p:sp>
        <p:nvSpPr>
          <p:cNvPr id="3" name="Content Placeholder 2"/>
          <p:cNvSpPr>
            <a:spLocks noGrp="1"/>
          </p:cNvSpPr>
          <p:nvPr>
            <p:ph idx="1"/>
          </p:nvPr>
        </p:nvSpPr>
        <p:spPr>
          <a:xfrm>
            <a:off x="457200" y="1371600"/>
            <a:ext cx="8229600" cy="5257800"/>
          </a:xfrm>
        </p:spPr>
        <p:txBody>
          <a:bodyPr>
            <a:normAutofit fontScale="92500" lnSpcReduction="10000"/>
          </a:bodyPr>
          <a:lstStyle/>
          <a:p>
            <a:r>
              <a:rPr lang="en-US" dirty="0" smtClean="0"/>
              <a:t>Absolute Radiance/Irradiance check</a:t>
            </a:r>
          </a:p>
          <a:p>
            <a:pPr marL="342900" lvl="1" indent="-342900">
              <a:buFont typeface="Arial" pitchFamily="34" charset="0"/>
              <a:buChar char="•"/>
            </a:pPr>
            <a:r>
              <a:rPr lang="en-US" sz="3200" dirty="0" smtClean="0"/>
              <a:t>Ice, desert and open ocean targets</a:t>
            </a:r>
          </a:p>
          <a:p>
            <a:r>
              <a:rPr lang="en-US" dirty="0" smtClean="0"/>
              <a:t>Reflectivity range/distribution, 1-percentile</a:t>
            </a:r>
          </a:p>
          <a:p>
            <a:r>
              <a:rPr lang="en-US" dirty="0" smtClean="0"/>
              <a:t>Wavelength Dependence – Aerosol Indices</a:t>
            </a:r>
          </a:p>
          <a:p>
            <a:r>
              <a:rPr lang="en-US" dirty="0" smtClean="0"/>
              <a:t>Complications</a:t>
            </a:r>
          </a:p>
          <a:p>
            <a:pPr lvl="1"/>
            <a:r>
              <a:rPr lang="en-US" dirty="0" smtClean="0"/>
              <a:t>Surface pressure</a:t>
            </a:r>
          </a:p>
          <a:p>
            <a:pPr lvl="1"/>
            <a:r>
              <a:rPr lang="en-US" dirty="0" smtClean="0"/>
              <a:t>Partially cloudy scenes</a:t>
            </a:r>
          </a:p>
          <a:p>
            <a:pPr lvl="1"/>
            <a:r>
              <a:rPr lang="en-US" dirty="0" smtClean="0"/>
              <a:t>Viewing and Solar angle considerations</a:t>
            </a:r>
          </a:p>
          <a:p>
            <a:pPr lvl="1"/>
            <a:r>
              <a:rPr lang="en-US" dirty="0" smtClean="0"/>
              <a:t>Sun Glint</a:t>
            </a:r>
          </a:p>
          <a:p>
            <a:pPr lvl="1"/>
            <a:r>
              <a:rPr lang="en-US" dirty="0" err="1" smtClean="0"/>
              <a:t>Polarisation</a:t>
            </a:r>
            <a:endParaRPr lang="en-US" dirty="0" smtClean="0"/>
          </a:p>
          <a:p>
            <a:pPr lvl="1"/>
            <a:r>
              <a:rPr lang="en-US" dirty="0" smtClean="0"/>
              <a:t>Inelastic Scattering</a:t>
            </a:r>
          </a:p>
        </p:txBody>
      </p:sp>
      <p:sp>
        <p:nvSpPr>
          <p:cNvPr id="4" name="Slide Number Placeholder 3"/>
          <p:cNvSpPr>
            <a:spLocks noGrp="1"/>
          </p:cNvSpPr>
          <p:nvPr>
            <p:ph type="sldNum" sz="quarter" idx="12"/>
          </p:nvPr>
        </p:nvSpPr>
        <p:spPr/>
        <p:txBody>
          <a:bodyPr/>
          <a:lstStyle/>
          <a:p>
            <a:fld id="{C9ACADC3-C9E3-4686-91B5-E7A1D7E458D8}"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Reasonable Goals for Comparisons</a:t>
            </a:r>
            <a:endParaRPr lang="en-US" dirty="0"/>
          </a:p>
        </p:txBody>
      </p:sp>
      <p:sp>
        <p:nvSpPr>
          <p:cNvPr id="3" name="Content Placeholder 2"/>
          <p:cNvSpPr>
            <a:spLocks noGrp="1"/>
          </p:cNvSpPr>
          <p:nvPr>
            <p:ph idx="1"/>
          </p:nvPr>
        </p:nvSpPr>
        <p:spPr>
          <a:xfrm>
            <a:off x="457200" y="990600"/>
            <a:ext cx="8229600" cy="5638800"/>
          </a:xfrm>
        </p:spPr>
        <p:txBody>
          <a:bodyPr>
            <a:normAutofit lnSpcReduction="10000"/>
          </a:bodyPr>
          <a:lstStyle/>
          <a:p>
            <a:r>
              <a:rPr lang="en-US" dirty="0" smtClean="0"/>
              <a:t>Agreement at 1% on cloud free scene reflectivity for 340 nm. (Desert, Equatorial Pacific, Polar Ice) (Does this require specified surface pressure and a forward model?)</a:t>
            </a:r>
          </a:p>
          <a:p>
            <a:r>
              <a:rPr lang="en-US" dirty="0" smtClean="0"/>
              <a:t>Agreement at 1% on aerosol index – wavelength dependence of reflectivity. (Note closure polynomials may remove this dependence)</a:t>
            </a:r>
          </a:p>
          <a:p>
            <a:r>
              <a:rPr lang="en-US" dirty="0" smtClean="0"/>
              <a:t>Long-term reflectivity channels at 0.5% (Ice characterization of BRDF and stability, Minimum sea and land reflectivity, pressure variations, angular and wind dependence)</a:t>
            </a:r>
          </a:p>
          <a:p>
            <a:endParaRPr lang="en-US" dirty="0"/>
          </a:p>
        </p:txBody>
      </p:sp>
      <p:sp>
        <p:nvSpPr>
          <p:cNvPr id="4" name="Slide Number Placeholder 3"/>
          <p:cNvSpPr>
            <a:spLocks noGrp="1"/>
          </p:cNvSpPr>
          <p:nvPr>
            <p:ph type="sldNum" sz="quarter" idx="12"/>
          </p:nvPr>
        </p:nvSpPr>
        <p:spPr/>
        <p:txBody>
          <a:bodyPr/>
          <a:lstStyle/>
          <a:p>
            <a:fld id="{C9ACADC3-C9E3-4686-91B5-E7A1D7E458D8}"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39762"/>
          </a:xfrm>
        </p:spPr>
        <p:txBody>
          <a:bodyPr>
            <a:noAutofit/>
          </a:bodyPr>
          <a:lstStyle/>
          <a:p>
            <a:r>
              <a:rPr lang="en-US" sz="3600" dirty="0" smtClean="0"/>
              <a:t>Project to  Compare Solar Measurements</a:t>
            </a:r>
            <a:endParaRPr lang="en-US" sz="3600" dirty="0"/>
          </a:p>
        </p:txBody>
      </p:sp>
      <p:sp>
        <p:nvSpPr>
          <p:cNvPr id="3" name="Content Placeholder 2"/>
          <p:cNvSpPr>
            <a:spLocks noGrp="1"/>
          </p:cNvSpPr>
          <p:nvPr>
            <p:ph idx="1"/>
          </p:nvPr>
        </p:nvSpPr>
        <p:spPr>
          <a:xfrm>
            <a:off x="457200" y="990600"/>
            <a:ext cx="8458200" cy="5638800"/>
          </a:xfrm>
        </p:spPr>
        <p:txBody>
          <a:bodyPr>
            <a:normAutofit fontScale="92500" lnSpcReduction="10000"/>
          </a:bodyPr>
          <a:lstStyle/>
          <a:p>
            <a:r>
              <a:rPr lang="en-US" dirty="0" smtClean="0"/>
              <a:t>High resolution solar reference spectra</a:t>
            </a:r>
          </a:p>
          <a:p>
            <a:pPr lvl="1"/>
            <a:r>
              <a:rPr lang="en-US" dirty="0" smtClean="0"/>
              <a:t>Reference high resolution solar Spectra (SOLSTICE, SIM, </a:t>
            </a:r>
            <a:r>
              <a:rPr lang="en-US" dirty="0" err="1" smtClean="0"/>
              <a:t>Kitt</a:t>
            </a:r>
            <a:r>
              <a:rPr lang="en-US" dirty="0" smtClean="0"/>
              <a:t> Peak, etc. – Everybody has a favorite. How do they compare?)</a:t>
            </a:r>
          </a:p>
          <a:p>
            <a:pPr lvl="1"/>
            <a:r>
              <a:rPr lang="en-US" dirty="0" smtClean="0"/>
              <a:t>Mg II Index time series, Scale factors at high resolution</a:t>
            </a:r>
          </a:p>
          <a:p>
            <a:r>
              <a:rPr lang="en-US" dirty="0" smtClean="0"/>
              <a:t>Instrument data bases</a:t>
            </a:r>
          </a:p>
          <a:p>
            <a:pPr lvl="1"/>
            <a:r>
              <a:rPr lang="en-US" dirty="0" err="1" smtClean="0"/>
              <a:t>Bandpasses</a:t>
            </a:r>
            <a:r>
              <a:rPr lang="en-US" dirty="0" smtClean="0"/>
              <a:t>, wavelength scales (Shift &amp; Squeeze codes)</a:t>
            </a:r>
          </a:p>
          <a:p>
            <a:pPr lvl="1"/>
            <a:r>
              <a:rPr lang="en-US" dirty="0" smtClean="0"/>
              <a:t>Day 1 solar, time series with error bars (new OMI product) (Formats, Doppler shifts, 1 AU adjustments)</a:t>
            </a:r>
          </a:p>
          <a:p>
            <a:pPr lvl="1"/>
            <a:r>
              <a:rPr lang="en-US" dirty="0" smtClean="0"/>
              <a:t>Mg II Indices and scale factors at instrument resolution</a:t>
            </a:r>
          </a:p>
          <a:p>
            <a:pPr lvl="1"/>
            <a:r>
              <a:rPr lang="en-US" dirty="0" smtClean="0"/>
              <a:t>Reference calibration and validation papers</a:t>
            </a:r>
          </a:p>
          <a:p>
            <a:r>
              <a:rPr lang="en-US" dirty="0" smtClean="0"/>
              <a:t>Using the information from above we can compare spectra from different instruments and times</a:t>
            </a:r>
          </a:p>
          <a:p>
            <a:pPr>
              <a:buNone/>
            </a:pPr>
            <a:endParaRPr lang="en-US" dirty="0" smtClean="0"/>
          </a:p>
        </p:txBody>
      </p:sp>
      <p:sp>
        <p:nvSpPr>
          <p:cNvPr id="4" name="Slide Number Placeholder 3"/>
          <p:cNvSpPr>
            <a:spLocks noGrp="1"/>
          </p:cNvSpPr>
          <p:nvPr>
            <p:ph type="sldNum" sz="quarter" idx="12"/>
          </p:nvPr>
        </p:nvSpPr>
        <p:spPr/>
        <p:txBody>
          <a:bodyPr/>
          <a:lstStyle/>
          <a:p>
            <a:fld id="{C9ACADC3-C9E3-4686-91B5-E7A1D7E458D8}"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563562"/>
          </a:xfrm>
        </p:spPr>
        <p:txBody>
          <a:bodyPr>
            <a:normAutofit fontScale="90000"/>
          </a:bodyPr>
          <a:lstStyle/>
          <a:p>
            <a:r>
              <a:rPr lang="en-US" dirty="0" smtClean="0"/>
              <a:t>Reasonable Goals for Solar Comparisons</a:t>
            </a:r>
            <a:endParaRPr lang="en-US" dirty="0"/>
          </a:p>
        </p:txBody>
      </p:sp>
      <p:sp>
        <p:nvSpPr>
          <p:cNvPr id="3" name="Content Placeholder 2"/>
          <p:cNvSpPr>
            <a:spLocks noGrp="1"/>
          </p:cNvSpPr>
          <p:nvPr>
            <p:ph idx="1"/>
          </p:nvPr>
        </p:nvSpPr>
        <p:spPr>
          <a:xfrm>
            <a:off x="457200" y="990600"/>
            <a:ext cx="8229600" cy="5638800"/>
          </a:xfrm>
        </p:spPr>
        <p:txBody>
          <a:bodyPr>
            <a:normAutofit/>
          </a:bodyPr>
          <a:lstStyle/>
          <a:p>
            <a:r>
              <a:rPr lang="en-US" dirty="0" smtClean="0"/>
              <a:t>Agreement at 1% on solar spectra relative to </a:t>
            </a:r>
            <a:r>
              <a:rPr lang="en-US" dirty="0" err="1" smtClean="0"/>
              <a:t>bandpass</a:t>
            </a:r>
            <a:r>
              <a:rPr lang="en-US" dirty="0" smtClean="0"/>
              <a:t>-convolved high resolution spectra as transfer.</a:t>
            </a:r>
          </a:p>
          <a:p>
            <a:r>
              <a:rPr lang="en-US" dirty="0" smtClean="0"/>
              <a:t>Long-term solar from OMI at 0.2% relative (with confirmation from Mg II Index and scale factors)</a:t>
            </a:r>
          </a:p>
          <a:p>
            <a:endParaRPr lang="en-US" dirty="0"/>
          </a:p>
        </p:txBody>
      </p:sp>
      <p:sp>
        <p:nvSpPr>
          <p:cNvPr id="4" name="Slide Number Placeholder 3"/>
          <p:cNvSpPr>
            <a:spLocks noGrp="1"/>
          </p:cNvSpPr>
          <p:nvPr>
            <p:ph type="sldNum" sz="quarter" idx="12"/>
          </p:nvPr>
        </p:nvSpPr>
        <p:spPr/>
        <p:txBody>
          <a:bodyPr/>
          <a:lstStyle/>
          <a:p>
            <a:fld id="{C9ACADC3-C9E3-4686-91B5-E7A1D7E458D8}"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lIns="0" tIns="0" rIns="0" bIns="0">
            <a:noAutofit/>
          </a:bodyPr>
          <a:lstStyle/>
          <a:p>
            <a:r>
              <a:rPr lang="en-US" sz="3200" dirty="0" smtClean="0"/>
              <a:t>Project to Compare radiance/irradiance ratios </a:t>
            </a:r>
            <a:br>
              <a:rPr lang="en-US" sz="3200" dirty="0" smtClean="0"/>
            </a:br>
            <a:r>
              <a:rPr lang="en-US" sz="3200" dirty="0" smtClean="0"/>
              <a:t>from 240 nm to 290 nm</a:t>
            </a:r>
            <a:endParaRPr lang="en-US" sz="3200" dirty="0"/>
          </a:p>
        </p:txBody>
      </p:sp>
      <p:sp>
        <p:nvSpPr>
          <p:cNvPr id="3" name="Content Placeholder 2"/>
          <p:cNvSpPr>
            <a:spLocks noGrp="1"/>
          </p:cNvSpPr>
          <p:nvPr>
            <p:ph idx="1"/>
          </p:nvPr>
        </p:nvSpPr>
        <p:spPr>
          <a:xfrm>
            <a:off x="152400" y="990600"/>
            <a:ext cx="8686800" cy="5715000"/>
          </a:xfrm>
        </p:spPr>
        <p:txBody>
          <a:bodyPr>
            <a:normAutofit/>
          </a:bodyPr>
          <a:lstStyle/>
          <a:p>
            <a:pPr>
              <a:buNone/>
            </a:pPr>
            <a:r>
              <a:rPr lang="en-US" dirty="0" smtClean="0"/>
              <a:t>Compute the measurement residuals using a forward model with the effective scene reflectivity of the clouds and surface determined from longer channel measurements, and the ozone profile prescribed by the an </a:t>
            </a:r>
            <a:r>
              <a:rPr lang="en-US" i="1" dirty="0" smtClean="0"/>
              <a:t>a priori</a:t>
            </a:r>
            <a:r>
              <a:rPr lang="en-US" dirty="0" smtClean="0"/>
              <a:t> climatology. Viewing geometries and </a:t>
            </a:r>
            <a:r>
              <a:rPr lang="en-US" dirty="0" err="1" smtClean="0"/>
              <a:t>bandpasses</a:t>
            </a:r>
            <a:r>
              <a:rPr lang="en-US" dirty="0" smtClean="0"/>
              <a:t> are as reported for each instrument.</a:t>
            </a:r>
          </a:p>
          <a:p>
            <a:pPr>
              <a:buNone/>
            </a:pPr>
            <a:r>
              <a:rPr lang="en-US" dirty="0" smtClean="0"/>
              <a:t>Compare residuals for channels </a:t>
            </a:r>
            <a:r>
              <a:rPr lang="el-GR" dirty="0" smtClean="0"/>
              <a:t>λ</a:t>
            </a:r>
            <a:r>
              <a:rPr lang="en-US" dirty="0" smtClean="0"/>
              <a:t>1 and </a:t>
            </a:r>
            <a:r>
              <a:rPr lang="el-GR" dirty="0" smtClean="0"/>
              <a:t>λ</a:t>
            </a:r>
            <a:r>
              <a:rPr lang="en-US" dirty="0" smtClean="0"/>
              <a:t>2 where S1*</a:t>
            </a:r>
            <a:r>
              <a:rPr lang="el-GR" dirty="0" smtClean="0"/>
              <a:t>α</a:t>
            </a:r>
            <a:r>
              <a:rPr lang="en-US" dirty="0" smtClean="0"/>
              <a:t>1 = S2*</a:t>
            </a:r>
            <a:r>
              <a:rPr lang="el-GR" dirty="0" smtClean="0"/>
              <a:t> α</a:t>
            </a:r>
            <a:r>
              <a:rPr lang="en-US" dirty="0" smtClean="0"/>
              <a:t>2, where S values give the path lengths and </a:t>
            </a:r>
            <a:r>
              <a:rPr lang="el-GR" dirty="0" smtClean="0"/>
              <a:t>α</a:t>
            </a:r>
            <a:r>
              <a:rPr lang="en-US" dirty="0" smtClean="0"/>
              <a:t> values give the ozone absorption cross sections. </a:t>
            </a:r>
          </a:p>
        </p:txBody>
      </p:sp>
      <p:sp>
        <p:nvSpPr>
          <p:cNvPr id="4" name="Slide Number Placeholder 3"/>
          <p:cNvSpPr>
            <a:spLocks noGrp="1"/>
          </p:cNvSpPr>
          <p:nvPr>
            <p:ph type="sldNum" sz="quarter" idx="12"/>
          </p:nvPr>
        </p:nvSpPr>
        <p:spPr/>
        <p:txBody>
          <a:bodyPr/>
          <a:lstStyle/>
          <a:p>
            <a:fld id="{C9ACADC3-C9E3-4686-91B5-E7A1D7E458D8}"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908</Words>
  <Application>Microsoft Office PowerPoint</Application>
  <PresentationFormat>On-screen Show (4:3)</PresentationFormat>
  <Paragraphs>239</Paragraphs>
  <Slides>13</Slides>
  <Notes>4</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GSICS Research Working Group UV Subgroup Report </vt:lpstr>
      <vt:lpstr>Past: 2014/02/06 Minutes and Actions</vt:lpstr>
      <vt:lpstr>Present: GRWG: UV Subgroup Agenda for March 27, 2014</vt:lpstr>
      <vt:lpstr>Future: Instrument and Project Leads</vt:lpstr>
      <vt:lpstr>Project to Compare  Reflectivity Channels from 340 nm to 390 nm</vt:lpstr>
      <vt:lpstr>Reasonable Goals for Comparisons</vt:lpstr>
      <vt:lpstr>Project to  Compare Solar Measurements</vt:lpstr>
      <vt:lpstr>Reasonable Goals for Solar Comparisons</vt:lpstr>
      <vt:lpstr>Project to Compare radiance/irradiance ratios  from 240 nm to 290 nm</vt:lpstr>
      <vt:lpstr>Reasonable Goals for Ozone Profile Comparisons</vt:lpstr>
      <vt:lpstr>Laboratory Calibration Requirements  and  State-of-the Art Capabilities</vt:lpstr>
      <vt:lpstr>Reasonable Goals for Internal Consistency</vt:lpstr>
      <vt:lpstr>Reasonable Goals for Time-Dependent Characterization</vt:lpstr>
    </vt:vector>
  </TitlesOfParts>
  <Company>NOAA / NESDIS / STAR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GSICS  Research Working Group UV Subgroup Report </dc:title>
  <dc:creator>lflynn</dc:creator>
  <cp:lastModifiedBy>lflynn</cp:lastModifiedBy>
  <cp:revision>3</cp:revision>
  <dcterms:created xsi:type="dcterms:W3CDTF">2014-03-24T16:39:19Z</dcterms:created>
  <dcterms:modified xsi:type="dcterms:W3CDTF">2014-03-24T16:47:11Z</dcterms:modified>
</cp:coreProperties>
</file>