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4" r:id="rId2"/>
    <p:sldId id="717" r:id="rId3"/>
    <p:sldId id="718" r:id="rId4"/>
    <p:sldId id="719" r:id="rId5"/>
    <p:sldId id="720" r:id="rId6"/>
    <p:sldId id="723" r:id="rId7"/>
    <p:sldId id="722" r:id="rId8"/>
    <p:sldId id="678" r:id="rId9"/>
    <p:sldId id="721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109" d="100"/>
          <a:sy n="109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0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31338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0A185E8-EC71-4D6E-AC7D-821A5B256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31338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617796F-E523-4510-8163-390154778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61B36-8950-4748-8091-85DB7E48400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CEB62-0EE8-4EC8-A9F4-3F030BDC429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0E7CB-8EF4-49C6-916B-1BB2A6F7EE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35468A-4D82-4F67-AD33-00CC2B87C5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05A1A-CD34-4798-B755-4498BC3D7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FFA3-B443-4F7D-9292-6D4F97F71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BD00-4CAA-4ECD-8EE7-2BC5B71FA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2904C-11AF-4CBC-8FFF-09459D2FA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6B12C-396E-4853-BD8E-5B4356EE1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D5F39-CEAC-4180-BD00-4BE6FD7C3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99B9-4F6E-46CC-B2F9-98BED0CE1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F84C-928D-46DE-A981-BFEDEA65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CE2DD-C932-4F5B-A46D-DD441D69C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C1306-8F5A-42C1-BC08-BA89AFA01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7EEA-260F-4F4F-AD31-3A7ED520D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CE7AB908-CD42-4671-850F-F81C590F7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41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2014 GSICS Joint Meeting</a:t>
            </a:r>
            <a:r>
              <a:rPr lang="en-US" sz="1000" b="1" dirty="0"/>
              <a:t>, </a:t>
            </a:r>
            <a:r>
              <a:rPr lang="en-GB" sz="1000" b="1" dirty="0"/>
              <a:t>EUMETSAT</a:t>
            </a:r>
            <a:r>
              <a:rPr lang="en-US" sz="1000" b="1" dirty="0"/>
              <a:t>, 24-28 March 2014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H:\DESKTOP\GSICS_logo_OPE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395288"/>
            <a:ext cx="214788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oodle.com/yzfvzd8h8ttgf8g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B4BD47-7355-49BC-834D-26085C7CDA8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370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Improvement </a:t>
            </a:r>
            <a:r>
              <a:rPr lang="en-GB" sz="3200" smtClean="0">
                <a:solidFill>
                  <a:srgbClr val="FF0000"/>
                </a:solidFill>
              </a:rPr>
              <a:t>Suggestions</a:t>
            </a:r>
            <a:r>
              <a:rPr lang="en-GB" sz="3200" smtClean="0">
                <a:solidFill>
                  <a:srgbClr val="0000FF"/>
                </a:solidFill>
              </a:rPr>
              <a:t> </a:t>
            </a:r>
            <a:r>
              <a:rPr lang="en-GB" sz="3200" dirty="0" smtClean="0">
                <a:solidFill>
                  <a:srgbClr val="0000FF"/>
                </a:solidFill>
              </a:rPr>
              <a:t>to the Procedure for Product Acceptance</a:t>
            </a:r>
            <a:endParaRPr lang="en-US" sz="3200" dirty="0" smtClean="0">
              <a:solidFill>
                <a:srgbClr val="00B05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latin typeface="Times New Roman" pitchFamily="18" charset="0"/>
                <a:ea typeface="宋体" pitchFamily="2" charset="-122"/>
              </a:rPr>
              <a:t>Peter Miu (EUMETSAT)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CMA, CNES, EUMETSAT, ISRO, IMD, JMA, KMA, NASA, NIST, NOAA, </a:t>
            </a: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</a:rPr>
              <a:t>ROSHYDROMET, USGS,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BAE830-FB33-4266-B121-EF1A9C20916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5225" y="473075"/>
            <a:ext cx="6230938" cy="573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sz="2800" b="1" smtClean="0">
                <a:solidFill>
                  <a:schemeClr val="tx1"/>
                </a:solidFill>
              </a:rPr>
              <a:t>What’s this all About?</a:t>
            </a:r>
            <a:endParaRPr lang="en-US" sz="2800" b="1" smtClean="0">
              <a:solidFill>
                <a:schemeClr val="tx1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84150" y="954088"/>
            <a:ext cx="8828088" cy="5208587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b="1" dirty="0" smtClean="0"/>
              <a:t> 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Essentially, the GSICS Procedure for Product Acceptance (</a:t>
            </a:r>
            <a:r>
              <a:rPr lang="en-GB" sz="2000" dirty="0" smtClean="0">
                <a:solidFill>
                  <a:srgbClr val="FF0000"/>
                </a:solidFill>
              </a:rPr>
              <a:t>GPPA</a:t>
            </a:r>
            <a:r>
              <a:rPr lang="en-GB" sz="2000" dirty="0" smtClean="0"/>
              <a:t>) is the process for GSICS product developers to their GSICS products “</a:t>
            </a:r>
            <a:r>
              <a:rPr lang="en-GB" sz="2000" dirty="0" smtClean="0">
                <a:solidFill>
                  <a:srgbClr val="FF0000"/>
                </a:solidFill>
              </a:rPr>
              <a:t>approved</a:t>
            </a:r>
            <a:r>
              <a:rPr lang="en-GB" sz="2000" dirty="0" smtClean="0"/>
              <a:t>”.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The GPPA consists of up to </a:t>
            </a:r>
            <a:r>
              <a:rPr lang="en-GB" sz="2000" dirty="0" smtClean="0">
                <a:solidFill>
                  <a:srgbClr val="FF0000"/>
                </a:solidFill>
              </a:rPr>
              <a:t>four phases </a:t>
            </a:r>
            <a:r>
              <a:rPr lang="en-GB" sz="2000" dirty="0" smtClean="0"/>
              <a:t>and this is documented in the </a:t>
            </a:r>
            <a:r>
              <a:rPr lang="en-IE" sz="2000" dirty="0" smtClean="0">
                <a:solidFill>
                  <a:srgbClr val="FF0000"/>
                </a:solidFill>
              </a:rPr>
              <a:t>GSICS Procedure for Product Acceptance Version 2.1</a:t>
            </a:r>
            <a:r>
              <a:rPr lang="en-IE" sz="2000" dirty="0" smtClean="0"/>
              <a:t> (Document Number: GSICS_GCC_GPPA_V02.1.</a:t>
            </a:r>
            <a:endParaRPr lang="en-GB" sz="2000" dirty="0" smtClean="0"/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The </a:t>
            </a:r>
            <a:r>
              <a:rPr lang="en-GB" sz="2000" dirty="0" smtClean="0">
                <a:solidFill>
                  <a:srgbClr val="FF0000"/>
                </a:solidFill>
              </a:rPr>
              <a:t>four phases </a:t>
            </a:r>
            <a:r>
              <a:rPr lang="en-GB" sz="2000" dirty="0" smtClean="0"/>
              <a:t>are:</a:t>
            </a:r>
          </a:p>
          <a:p>
            <a:pPr>
              <a:defRPr/>
            </a:pPr>
            <a:endParaRPr lang="en-GB" sz="2000" dirty="0" smtClean="0"/>
          </a:p>
          <a:p>
            <a:pPr lvl="1"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Submission</a:t>
            </a:r>
          </a:p>
          <a:p>
            <a:pPr lvl="1">
              <a:defRPr/>
            </a:pPr>
            <a:r>
              <a:rPr lang="en-GB" sz="2000" dirty="0" smtClean="0">
                <a:solidFill>
                  <a:srgbClr val="FFC000"/>
                </a:solidFill>
              </a:rPr>
              <a:t>Demonstration</a:t>
            </a:r>
          </a:p>
          <a:p>
            <a:pPr lvl="1">
              <a:defRPr/>
            </a:pPr>
            <a:r>
              <a:rPr lang="en-GB" sz="2000" dirty="0" smtClean="0">
                <a:solidFill>
                  <a:srgbClr val="00B0F0"/>
                </a:solidFill>
              </a:rPr>
              <a:t>Pre-operational</a:t>
            </a:r>
          </a:p>
          <a:p>
            <a:pPr lvl="1">
              <a:defRPr/>
            </a:pPr>
            <a:r>
              <a:rPr lang="en-GB" sz="2000" dirty="0" smtClean="0">
                <a:solidFill>
                  <a:srgbClr val="FF0000"/>
                </a:solidFill>
              </a:rPr>
              <a:t>Operational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C9A1B9-EDBE-4F78-8D62-6932C6B41F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5225" y="473075"/>
            <a:ext cx="6230938" cy="573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sz="2800" b="1" smtClean="0">
                <a:solidFill>
                  <a:schemeClr val="tx1"/>
                </a:solidFill>
              </a:rPr>
              <a:t>So what’s the Problem?</a:t>
            </a:r>
            <a:endParaRPr lang="en-US" sz="2800" b="1" smtClean="0">
              <a:solidFill>
                <a:schemeClr val="tx1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84150" y="954088"/>
            <a:ext cx="8828088" cy="5208587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b="1" dirty="0" smtClean="0"/>
              <a:t> 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The </a:t>
            </a:r>
            <a:r>
              <a:rPr lang="en-GB" sz="2400" dirty="0" smtClean="0">
                <a:solidFill>
                  <a:srgbClr val="FF0000"/>
                </a:solidFill>
              </a:rPr>
              <a:t>GPPA is “complicated”</a:t>
            </a:r>
            <a:r>
              <a:rPr lang="en-GB" sz="2400" dirty="0" smtClean="0"/>
              <a:t>, </a:t>
            </a:r>
            <a:r>
              <a:rPr lang="en-IE" sz="2400" dirty="0" smtClean="0"/>
              <a:t>Document GSICS_GCC_GPPA_V02.1 is 6 pages.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I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dirty="0" smtClean="0"/>
              <a:t>Yes its only 6 pages, doesn’t sound complicated to me...well the process of </a:t>
            </a:r>
            <a:r>
              <a:rPr lang="en-IE" sz="2400" dirty="0" smtClean="0">
                <a:solidFill>
                  <a:srgbClr val="FF0000"/>
                </a:solidFill>
              </a:rPr>
              <a:t>submission, review and authorisation </a:t>
            </a:r>
            <a:r>
              <a:rPr lang="en-IE" sz="2400" dirty="0" smtClean="0"/>
              <a:t>across the </a:t>
            </a:r>
            <a:r>
              <a:rPr lang="en-IE" sz="2400" dirty="0" smtClean="0">
                <a:solidFill>
                  <a:srgbClr val="FF0000"/>
                </a:solidFill>
              </a:rPr>
              <a:t>International GPRC partners</a:t>
            </a:r>
            <a:r>
              <a:rPr lang="en-IE" sz="2400" dirty="0" smtClean="0"/>
              <a:t> requires </a:t>
            </a:r>
            <a:r>
              <a:rPr lang="en-IE" sz="2400" dirty="0" smtClean="0">
                <a:solidFill>
                  <a:srgbClr val="FF0000"/>
                </a:solidFill>
              </a:rPr>
              <a:t>coordination, tracking and action resolution</a:t>
            </a:r>
            <a:r>
              <a:rPr lang="en-IE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I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u="sng" dirty="0" smtClean="0">
                <a:solidFill>
                  <a:srgbClr val="FF0000"/>
                </a:solidFill>
              </a:rPr>
              <a:t>No one</a:t>
            </a:r>
            <a:r>
              <a:rPr lang="en-IE" sz="2400" dirty="0" smtClean="0"/>
              <a:t> is doing this full time, there are currently </a:t>
            </a:r>
            <a:r>
              <a:rPr lang="en-IE" sz="2400" dirty="0" smtClean="0">
                <a:solidFill>
                  <a:srgbClr val="FF0000"/>
                </a:solidFill>
              </a:rPr>
              <a:t>no periodic meetings</a:t>
            </a:r>
            <a:r>
              <a:rPr lang="en-IE" sz="2400" dirty="0" smtClean="0"/>
              <a:t> to </a:t>
            </a:r>
            <a:r>
              <a:rPr lang="en-IE" sz="2400" dirty="0" smtClean="0">
                <a:solidFill>
                  <a:srgbClr val="FF0000"/>
                </a:solidFill>
              </a:rPr>
              <a:t>discuss</a:t>
            </a:r>
            <a:r>
              <a:rPr lang="en-IE" sz="2400" dirty="0" smtClean="0"/>
              <a:t> the </a:t>
            </a:r>
            <a:r>
              <a:rPr lang="en-IE" sz="2400" u="sng" dirty="0" smtClean="0">
                <a:solidFill>
                  <a:srgbClr val="FF0000"/>
                </a:solidFill>
              </a:rPr>
              <a:t>existing GSICS products</a:t>
            </a:r>
            <a:r>
              <a:rPr lang="en-IE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I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dirty="0" smtClean="0">
                <a:solidFill>
                  <a:srgbClr val="FF0000"/>
                </a:solidFill>
              </a:rPr>
              <a:t>It seems </a:t>
            </a:r>
            <a:r>
              <a:rPr lang="en-IE" sz="2400" dirty="0" smtClean="0"/>
              <a:t>that there is a problem as there are currently </a:t>
            </a:r>
            <a:r>
              <a:rPr lang="en-IE" sz="2400" u="sng" dirty="0" smtClean="0">
                <a:solidFill>
                  <a:srgbClr val="FF0000"/>
                </a:solidFill>
              </a:rPr>
              <a:t>no operational GSICS products</a:t>
            </a:r>
            <a:r>
              <a:rPr lang="en-IE" sz="2400" dirty="0" smtClean="0"/>
              <a:t>.</a:t>
            </a:r>
            <a:endParaRPr lang="en-GB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474913" y="328613"/>
            <a:ext cx="6211887" cy="9032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How can we fix this? (1)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1938" y="1163638"/>
            <a:ext cx="8555037" cy="5106987"/>
          </a:xfrm>
        </p:spPr>
        <p:txBody>
          <a:bodyPr/>
          <a:lstStyle/>
          <a:p>
            <a:r>
              <a:rPr lang="en-GB" sz="1600" smtClean="0"/>
              <a:t>Simplify the procedure by (</a:t>
            </a:r>
            <a:r>
              <a:rPr lang="en-GB" sz="1600" smtClean="0">
                <a:solidFill>
                  <a:srgbClr val="FF0000"/>
                </a:solidFill>
              </a:rPr>
              <a:t>note, general principle, to be tailored for each phase</a:t>
            </a:r>
            <a:r>
              <a:rPr lang="en-GB" sz="1600" smtClean="0"/>
              <a:t>):</a:t>
            </a:r>
          </a:p>
          <a:p>
            <a:pPr marL="622300" lvl="1"/>
            <a:endParaRPr lang="en-GB" sz="800" smtClean="0"/>
          </a:p>
          <a:p>
            <a:pPr marL="622300" lvl="1"/>
            <a:r>
              <a:rPr lang="en-GB" sz="1400" smtClean="0">
                <a:solidFill>
                  <a:srgbClr val="FF0000"/>
                </a:solidFill>
              </a:rPr>
              <a:t>Simple GPPA webpage</a:t>
            </a:r>
            <a:r>
              <a:rPr lang="en-GB" sz="1400" smtClean="0"/>
              <a:t> to </a:t>
            </a:r>
            <a:r>
              <a:rPr lang="en-GB" sz="1400" smtClean="0">
                <a:solidFill>
                  <a:srgbClr val="FF0000"/>
                </a:solidFill>
              </a:rPr>
              <a:t>submit proposed documentation and the product(s)</a:t>
            </a:r>
            <a:r>
              <a:rPr lang="en-GB" sz="1400" smtClean="0"/>
              <a:t>.</a:t>
            </a:r>
          </a:p>
          <a:p>
            <a:pPr marL="622300" lvl="1"/>
            <a:r>
              <a:rPr lang="en-GB" sz="1400" smtClean="0">
                <a:solidFill>
                  <a:srgbClr val="FF0000"/>
                </a:solidFill>
              </a:rPr>
              <a:t>Documentation</a:t>
            </a:r>
            <a:r>
              <a:rPr lang="en-GB" sz="1400" smtClean="0"/>
              <a:t> can be uploaded to a </a:t>
            </a:r>
            <a:r>
              <a:rPr lang="en-GB" sz="1400" smtClean="0">
                <a:solidFill>
                  <a:srgbClr val="FF0000"/>
                </a:solidFill>
              </a:rPr>
              <a:t>‘free cloud’ site, </a:t>
            </a:r>
            <a:r>
              <a:rPr lang="en-GB" sz="1400" smtClean="0"/>
              <a:t>somewhere where it can be</a:t>
            </a:r>
            <a:r>
              <a:rPr lang="en-GB" sz="1400" smtClean="0">
                <a:solidFill>
                  <a:srgbClr val="FF0000"/>
                </a:solidFill>
              </a:rPr>
              <a:t> referenced using a URL</a:t>
            </a:r>
            <a:r>
              <a:rPr lang="en-GB" sz="1400" smtClean="0"/>
              <a:t>.</a:t>
            </a:r>
          </a:p>
          <a:p>
            <a:pPr marL="622300" lvl="1"/>
            <a:r>
              <a:rPr lang="en-GB" sz="1400" smtClean="0">
                <a:solidFill>
                  <a:srgbClr val="FF0000"/>
                </a:solidFill>
              </a:rPr>
              <a:t>Products can be uploaded </a:t>
            </a:r>
            <a:r>
              <a:rPr lang="en-GB" sz="1400" smtClean="0"/>
              <a:t>to a </a:t>
            </a:r>
            <a:r>
              <a:rPr lang="en-GB" sz="1400" smtClean="0">
                <a:solidFill>
                  <a:srgbClr val="FF0000"/>
                </a:solidFill>
              </a:rPr>
              <a:t>GSICS collaboration server </a:t>
            </a:r>
            <a:r>
              <a:rPr lang="en-GB" sz="1400" smtClean="0"/>
              <a:t>such that its </a:t>
            </a:r>
            <a:r>
              <a:rPr lang="en-GB" sz="1400" smtClean="0">
                <a:solidFill>
                  <a:srgbClr val="FF0000"/>
                </a:solidFill>
              </a:rPr>
              <a:t>contents can be visualised</a:t>
            </a:r>
            <a:r>
              <a:rPr lang="en-GB" sz="1400" smtClean="0"/>
              <a:t>.</a:t>
            </a:r>
          </a:p>
          <a:p>
            <a:pPr marL="622300" lvl="1"/>
            <a:r>
              <a:rPr lang="en-GB" sz="1400" smtClean="0">
                <a:solidFill>
                  <a:srgbClr val="FF0000"/>
                </a:solidFill>
              </a:rPr>
              <a:t>Submissions</a:t>
            </a:r>
            <a:r>
              <a:rPr lang="en-GB" sz="1400" smtClean="0"/>
              <a:t> can be </a:t>
            </a:r>
            <a:r>
              <a:rPr lang="en-GB" sz="1400" smtClean="0">
                <a:solidFill>
                  <a:srgbClr val="FF0000"/>
                </a:solidFill>
              </a:rPr>
              <a:t>brought together </a:t>
            </a:r>
            <a:r>
              <a:rPr lang="en-GB" sz="1400" smtClean="0"/>
              <a:t>in </a:t>
            </a:r>
            <a:r>
              <a:rPr lang="en-GB" sz="1400" smtClean="0">
                <a:solidFill>
                  <a:srgbClr val="FF0000"/>
                </a:solidFill>
              </a:rPr>
              <a:t>an overview webpage </a:t>
            </a:r>
            <a:r>
              <a:rPr lang="en-GB" sz="1400" smtClean="0"/>
              <a:t>identifying the phase.</a:t>
            </a:r>
          </a:p>
          <a:p>
            <a:pPr marL="622300" lvl="1"/>
            <a:r>
              <a:rPr lang="en-GB" sz="1400" smtClean="0"/>
              <a:t>A doodle (or equivalent) </a:t>
            </a:r>
            <a:r>
              <a:rPr lang="en-GB" sz="1400" smtClean="0">
                <a:solidFill>
                  <a:srgbClr val="FF0000"/>
                </a:solidFill>
              </a:rPr>
              <a:t>“Make a Choice” webpage </a:t>
            </a:r>
            <a:r>
              <a:rPr lang="en-GB" sz="1400" smtClean="0"/>
              <a:t>can be create to </a:t>
            </a:r>
            <a:r>
              <a:rPr lang="en-GB" sz="1400" smtClean="0">
                <a:solidFill>
                  <a:srgbClr val="FF0000"/>
                </a:solidFill>
              </a:rPr>
              <a:t>record reviewer’s recommendation</a:t>
            </a:r>
            <a:r>
              <a:rPr lang="en-GB" sz="1400" smtClean="0"/>
              <a:t> and </a:t>
            </a:r>
            <a:r>
              <a:rPr lang="en-GB" sz="1400" smtClean="0">
                <a:solidFill>
                  <a:srgbClr val="FF0000"/>
                </a:solidFill>
              </a:rPr>
              <a:t>comments for the submission</a:t>
            </a:r>
            <a:r>
              <a:rPr lang="en-GB" sz="1400" smtClean="0"/>
              <a:t>.</a:t>
            </a:r>
          </a:p>
          <a:p>
            <a:pPr marL="622300" lvl="1"/>
            <a:r>
              <a:rPr lang="en-GB" sz="1400" smtClean="0"/>
              <a:t>The </a:t>
            </a:r>
            <a:r>
              <a:rPr lang="en-GB" sz="1400" smtClean="0">
                <a:solidFill>
                  <a:srgbClr val="FF0000"/>
                </a:solidFill>
              </a:rPr>
              <a:t>overview webpage</a:t>
            </a:r>
            <a:r>
              <a:rPr lang="en-GB" sz="1400" smtClean="0"/>
              <a:t>, </a:t>
            </a:r>
            <a:r>
              <a:rPr lang="en-GB" sz="1400" smtClean="0">
                <a:solidFill>
                  <a:srgbClr val="FF0000"/>
                </a:solidFill>
              </a:rPr>
              <a:t>product link from the GSICS collaboration server </a:t>
            </a:r>
            <a:r>
              <a:rPr lang="en-GB" sz="1400" smtClean="0"/>
              <a:t>and </a:t>
            </a:r>
            <a:r>
              <a:rPr lang="en-GB" sz="1400" smtClean="0">
                <a:solidFill>
                  <a:srgbClr val="FF0000"/>
                </a:solidFill>
              </a:rPr>
              <a:t>the doodle “Make a Choice” webpage </a:t>
            </a:r>
            <a:r>
              <a:rPr lang="en-GB" sz="1400" smtClean="0"/>
              <a:t>can be sent to reviewers for processing.</a:t>
            </a:r>
          </a:p>
          <a:p>
            <a:pPr marL="622300" lvl="1"/>
            <a:endParaRPr lang="en-GB" sz="800" smtClean="0"/>
          </a:p>
          <a:p>
            <a:r>
              <a:rPr lang="en-GB" sz="1600" smtClean="0"/>
              <a:t>Simplify the </a:t>
            </a:r>
            <a:r>
              <a:rPr lang="en-GB" sz="1600" smtClean="0">
                <a:solidFill>
                  <a:srgbClr val="FF0000"/>
                </a:solidFill>
              </a:rPr>
              <a:t>authorisation</a:t>
            </a:r>
            <a:r>
              <a:rPr lang="en-GB" sz="1600" smtClean="0"/>
              <a:t> of a phase by:</a:t>
            </a:r>
          </a:p>
          <a:p>
            <a:pPr marL="622300" lvl="1"/>
            <a:endParaRPr lang="en-GB" sz="800" smtClean="0"/>
          </a:p>
          <a:p>
            <a:pPr marL="622300" lvl="1"/>
            <a:r>
              <a:rPr lang="en-GB" sz="1400" smtClean="0"/>
              <a:t>For all phases other than the Operational, each </a:t>
            </a:r>
            <a:r>
              <a:rPr lang="en-GB" sz="1400" smtClean="0">
                <a:solidFill>
                  <a:srgbClr val="FF0000"/>
                </a:solidFill>
              </a:rPr>
              <a:t>GPRC reviewer </a:t>
            </a:r>
            <a:r>
              <a:rPr lang="en-GB" sz="1400" smtClean="0"/>
              <a:t>makes a </a:t>
            </a:r>
            <a:r>
              <a:rPr lang="en-GB" sz="1400" smtClean="0">
                <a:solidFill>
                  <a:srgbClr val="FF0000"/>
                </a:solidFill>
              </a:rPr>
              <a:t>“pass” </a:t>
            </a:r>
            <a:r>
              <a:rPr lang="en-GB" sz="1400" smtClean="0"/>
              <a:t>or </a:t>
            </a:r>
            <a:r>
              <a:rPr lang="en-GB" sz="1400" smtClean="0">
                <a:solidFill>
                  <a:srgbClr val="FF0000"/>
                </a:solidFill>
              </a:rPr>
              <a:t>“fail” </a:t>
            </a:r>
            <a:r>
              <a:rPr lang="en-GB" sz="1400" smtClean="0"/>
              <a:t>recommendation in the a doodle “Make a Choice” page.  A </a:t>
            </a:r>
            <a:r>
              <a:rPr lang="en-GB" sz="1400" smtClean="0">
                <a:solidFill>
                  <a:srgbClr val="FF0000"/>
                </a:solidFill>
              </a:rPr>
              <a:t>hard deadline time limit </a:t>
            </a:r>
            <a:r>
              <a:rPr lang="en-GB" sz="1400" smtClean="0"/>
              <a:t>is set with </a:t>
            </a:r>
            <a:r>
              <a:rPr lang="en-GB" sz="1400" smtClean="0">
                <a:solidFill>
                  <a:srgbClr val="FF0000"/>
                </a:solidFill>
              </a:rPr>
              <a:t>periodic reminders </a:t>
            </a:r>
            <a:r>
              <a:rPr lang="en-GB" sz="1400" smtClean="0"/>
              <a:t>and if the reviewer do not respond, </a:t>
            </a:r>
            <a:r>
              <a:rPr lang="en-GB" sz="1400" smtClean="0">
                <a:solidFill>
                  <a:srgbClr val="FF0000"/>
                </a:solidFill>
              </a:rPr>
              <a:t>the product is passed </a:t>
            </a:r>
            <a:r>
              <a:rPr lang="en-GB" sz="1400" smtClean="0"/>
              <a:t>and a summary webpage with the reviewer result is issued.  </a:t>
            </a:r>
          </a:p>
          <a:p>
            <a:pPr marL="622300" lvl="1"/>
            <a:r>
              <a:rPr lang="en-GB" sz="1400" smtClean="0"/>
              <a:t>For the </a:t>
            </a:r>
            <a:r>
              <a:rPr lang="en-GB" sz="1400" smtClean="0">
                <a:solidFill>
                  <a:srgbClr val="FF0000"/>
                </a:solidFill>
              </a:rPr>
              <a:t>Operational phase</a:t>
            </a:r>
            <a:r>
              <a:rPr lang="en-GB" sz="1400" smtClean="0"/>
              <a:t>, same doodle “Make a Choice” page with the additional of </a:t>
            </a:r>
            <a:r>
              <a:rPr lang="en-GB" sz="1400" smtClean="0">
                <a:solidFill>
                  <a:srgbClr val="FF0000"/>
                </a:solidFill>
              </a:rPr>
              <a:t>one member of the executive panel </a:t>
            </a:r>
            <a:r>
              <a:rPr lang="en-GB" sz="1400" smtClean="0"/>
              <a:t>to needs to </a:t>
            </a:r>
            <a:r>
              <a:rPr lang="en-GB" sz="1400" smtClean="0">
                <a:solidFill>
                  <a:srgbClr val="FF0000"/>
                </a:solidFill>
              </a:rPr>
              <a:t>authorise</a:t>
            </a:r>
            <a:r>
              <a:rPr lang="en-GB" sz="1400" smtClean="0"/>
              <a:t> the operational status.</a:t>
            </a:r>
          </a:p>
          <a:p>
            <a:endParaRPr lang="en-GB" sz="200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B51E45-FAA4-475C-9D21-5108BDD4AC5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474913" y="328613"/>
            <a:ext cx="6211887" cy="9032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How can we fix this? (2)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17513" y="1163638"/>
            <a:ext cx="8229600" cy="4959350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If </a:t>
            </a:r>
            <a:r>
              <a:rPr lang="en-GB" sz="2000" dirty="0" smtClean="0">
                <a:solidFill>
                  <a:srgbClr val="FF0000"/>
                </a:solidFill>
              </a:rPr>
              <a:t>disagreement</a:t>
            </a:r>
            <a:r>
              <a:rPr lang="en-GB" sz="2000" dirty="0" smtClean="0"/>
              <a:t> arise between reviewers for the operational phase, a </a:t>
            </a:r>
            <a:r>
              <a:rPr lang="en-GB" sz="2000" dirty="0" smtClean="0">
                <a:solidFill>
                  <a:srgbClr val="FF0000"/>
                </a:solidFill>
              </a:rPr>
              <a:t>GSICS Product Validation Review Board </a:t>
            </a:r>
            <a:r>
              <a:rPr lang="en-GB" sz="2000" dirty="0" smtClean="0"/>
              <a:t>(GPVRB) shall be held to discuss the issue(s).  This should be </a:t>
            </a:r>
            <a:r>
              <a:rPr lang="en-GB" sz="2000" dirty="0" smtClean="0">
                <a:solidFill>
                  <a:srgbClr val="FF0000"/>
                </a:solidFill>
              </a:rPr>
              <a:t>chaired</a:t>
            </a:r>
            <a:r>
              <a:rPr lang="en-GB" sz="2000" dirty="0" smtClean="0"/>
              <a:t> by a member of the </a:t>
            </a:r>
            <a:r>
              <a:rPr lang="en-GB" sz="2000" dirty="0" smtClean="0">
                <a:solidFill>
                  <a:srgbClr val="FF0000"/>
                </a:solidFill>
              </a:rPr>
              <a:t>executive panel </a:t>
            </a:r>
            <a:r>
              <a:rPr lang="en-GB" sz="2000" dirty="0" smtClean="0"/>
              <a:t>and the </a:t>
            </a:r>
            <a:r>
              <a:rPr lang="en-GB" sz="2000" dirty="0" smtClean="0">
                <a:solidFill>
                  <a:srgbClr val="FF0000"/>
                </a:solidFill>
              </a:rPr>
              <a:t>final decision </a:t>
            </a:r>
            <a:r>
              <a:rPr lang="en-GB" sz="2000" dirty="0" smtClean="0"/>
              <a:t>is made by him/her.</a:t>
            </a:r>
          </a:p>
          <a:p>
            <a:pPr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000" dirty="0" smtClean="0"/>
              <a:t>Summary of the tools to automate the steps:</a:t>
            </a:r>
          </a:p>
          <a:p>
            <a:pPr marL="625475" lvl="1" indent="-271463">
              <a:defRPr/>
            </a:pPr>
            <a:r>
              <a:rPr lang="en-GB" sz="1600" dirty="0" smtClean="0"/>
              <a:t>Doodle (or equivalent) for recording the reviews of the product phases.</a:t>
            </a:r>
          </a:p>
          <a:p>
            <a:pPr marL="625475" lvl="1" indent="-271463">
              <a:defRPr/>
            </a:pPr>
            <a:r>
              <a:rPr lang="en-GB" sz="1600" dirty="0" smtClean="0"/>
              <a:t>GSICS collaboration servers used to access these products.</a:t>
            </a:r>
          </a:p>
          <a:p>
            <a:pPr marL="625475" lvl="1" indent="-271463">
              <a:defRPr/>
            </a:pPr>
            <a:r>
              <a:rPr lang="en-GB" sz="1600" dirty="0" smtClean="0"/>
              <a:t>“Free Cloud” site e.g. Google Docs to store documentation submitted.  </a:t>
            </a:r>
          </a:p>
          <a:p>
            <a:pPr marL="625475" lvl="1" indent="-271463">
              <a:defRPr/>
            </a:pPr>
            <a:r>
              <a:rPr lang="en-GB" sz="1600" dirty="0" smtClean="0"/>
              <a:t>Simply web pages to bring the information together for access by reviewers.</a:t>
            </a:r>
          </a:p>
          <a:p>
            <a:pPr marL="625475" lvl="1" indent="-271463"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000" dirty="0" smtClean="0"/>
              <a:t>Development needed:</a:t>
            </a:r>
          </a:p>
          <a:p>
            <a:pPr marL="625475" lvl="1" indent="-271463">
              <a:defRPr/>
            </a:pPr>
            <a:r>
              <a:rPr lang="en-GB" sz="1600" dirty="0" smtClean="0"/>
              <a:t>Web page authoring for bring information together.</a:t>
            </a:r>
          </a:p>
          <a:p>
            <a:pPr marL="625475" lvl="1" indent="-271463">
              <a:defRPr/>
            </a:pPr>
            <a:r>
              <a:rPr lang="en-GB" sz="1600" dirty="0" smtClean="0"/>
              <a:t>Automated or manual organisation of the submitted contents into the tools. </a:t>
            </a:r>
          </a:p>
          <a:p>
            <a:pPr marL="625475" lvl="1" indent="-271463">
              <a:defRPr/>
            </a:pPr>
            <a:r>
              <a:rPr lang="en-GB" sz="1600" dirty="0" smtClean="0"/>
              <a:t>THREDDS configuration update.</a:t>
            </a:r>
          </a:p>
          <a:p>
            <a:pPr marL="625475" lvl="1" indent="-271463">
              <a:defRPr/>
            </a:pPr>
            <a:r>
              <a:rPr lang="en-GB" sz="1600" dirty="0" smtClean="0"/>
              <a:t>Doodle “Make a Choice” page creation. </a:t>
            </a:r>
          </a:p>
          <a:p>
            <a:pPr marL="625475" lvl="1" indent="-271463">
              <a:buFont typeface="Wingdings" pitchFamily="2" charset="2"/>
              <a:buNone/>
              <a:defRPr/>
            </a:pPr>
            <a:endParaRPr lang="en-GB" sz="1600" dirty="0" smtClean="0"/>
          </a:p>
          <a:p>
            <a:pPr marL="625475" lvl="1" indent="-271463">
              <a:defRPr/>
            </a:pPr>
            <a:endParaRPr lang="en-GB" sz="1600" dirty="0" smtClean="0"/>
          </a:p>
          <a:p>
            <a:pPr marL="625475" lvl="1" indent="-271463">
              <a:defRPr/>
            </a:pPr>
            <a:endParaRPr lang="en-GB" sz="1600" dirty="0" smtClean="0"/>
          </a:p>
          <a:p>
            <a:pPr marL="625475" lvl="1" indent="-271463">
              <a:buFont typeface="Wingdings" pitchFamily="2" charset="2"/>
              <a:buNone/>
              <a:defRPr/>
            </a:pPr>
            <a:endParaRPr lang="en-GB" sz="1600" dirty="0" smtClean="0"/>
          </a:p>
          <a:p>
            <a:pPr marL="625475" lvl="1" indent="-271463">
              <a:buFont typeface="Wingdings" pitchFamily="2" charset="2"/>
              <a:buNone/>
              <a:defRPr/>
            </a:pPr>
            <a:endParaRPr lang="en-GB" sz="2000" dirty="0" smtClean="0"/>
          </a:p>
          <a:p>
            <a:pPr marL="622300" lvl="1">
              <a:defRPr/>
            </a:pPr>
            <a:endParaRPr lang="en-GB" sz="800" dirty="0" smtClean="0"/>
          </a:p>
          <a:p>
            <a:pPr marL="622300" lvl="1">
              <a:defRPr/>
            </a:pPr>
            <a:endParaRPr lang="en-GB" sz="1600" dirty="0" smtClean="0"/>
          </a:p>
          <a:p>
            <a:pPr>
              <a:buFont typeface="Wingdings" pitchFamily="2" charset="2"/>
              <a:buNone/>
              <a:defRPr/>
            </a:pPr>
            <a:endParaRPr lang="en-GB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D52CA1-00AE-4082-B8F2-71CFECE2BCC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6" y="383176"/>
            <a:ext cx="6409510" cy="740230"/>
          </a:xfrm>
        </p:spPr>
        <p:txBody>
          <a:bodyPr/>
          <a:lstStyle/>
          <a:p>
            <a:r>
              <a:rPr lang="en-GB" dirty="0" smtClean="0"/>
              <a:t>GPPA Doodle Mock-up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sz="2000" dirty="0" smtClean="0">
                <a:hlinkClick r:id="rId2"/>
              </a:rPr>
              <a:t>http://doodle.com/yzfvzd8h8ttgf8g5#table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2904C-11AF-4CBC-8FFF-09459D2FAE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\\fsw0613\USERS\Miu\DesktopW7\GPPA_M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1086" y="1332410"/>
            <a:ext cx="6296297" cy="4386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416175" y="344488"/>
            <a:ext cx="6270625" cy="803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smtClean="0"/>
              <a:t>Summary of who does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212850"/>
            <a:ext cx="8824913" cy="4913313"/>
          </a:xfrm>
        </p:spPr>
        <p:txBody>
          <a:bodyPr/>
          <a:lstStyle/>
          <a:p>
            <a:r>
              <a:rPr lang="en-GB" sz="2000" smtClean="0"/>
              <a:t>Overall Coordination: </a:t>
            </a:r>
            <a:r>
              <a:rPr lang="en-GB" sz="2000" b="1" smtClean="0">
                <a:solidFill>
                  <a:srgbClr val="FF0000"/>
                </a:solidFill>
              </a:rPr>
              <a:t>GCC</a:t>
            </a:r>
          </a:p>
          <a:p>
            <a:pPr>
              <a:buFont typeface="Wingdings" pitchFamily="2" charset="2"/>
              <a:buNone/>
            </a:pPr>
            <a:endParaRPr lang="en-GB" sz="2000" b="1" smtClean="0">
              <a:solidFill>
                <a:srgbClr val="FF0000"/>
              </a:solidFill>
            </a:endParaRPr>
          </a:p>
          <a:p>
            <a:r>
              <a:rPr lang="en-GB" sz="2000" smtClean="0"/>
              <a:t>Submission Organisation: </a:t>
            </a:r>
            <a:r>
              <a:rPr lang="en-GB" sz="2000" b="1" smtClean="0">
                <a:solidFill>
                  <a:srgbClr val="FF0000"/>
                </a:solidFill>
              </a:rPr>
              <a:t>GCC</a:t>
            </a:r>
          </a:p>
          <a:p>
            <a:endParaRPr lang="en-GB" sz="2000" smtClean="0"/>
          </a:p>
          <a:p>
            <a:r>
              <a:rPr lang="en-GB" sz="2000" smtClean="0"/>
              <a:t>Web pages Development: </a:t>
            </a:r>
            <a:r>
              <a:rPr lang="en-GB" sz="2000" b="1" smtClean="0">
                <a:solidFill>
                  <a:srgbClr val="FF0000"/>
                </a:solidFill>
              </a:rPr>
              <a:t>GPRC GDWG Member</a:t>
            </a:r>
          </a:p>
          <a:p>
            <a:pPr>
              <a:buFont typeface="Wingdings" pitchFamily="2" charset="2"/>
              <a:buNone/>
            </a:pPr>
            <a:endParaRPr lang="en-GB" sz="2000" smtClean="0"/>
          </a:p>
          <a:p>
            <a:r>
              <a:rPr lang="en-GB" sz="2000" smtClean="0"/>
              <a:t>Product Access via a Collaboration Server: </a:t>
            </a:r>
            <a:r>
              <a:rPr lang="en-GB" sz="2000" b="1" smtClean="0">
                <a:solidFill>
                  <a:srgbClr val="FF0000"/>
                </a:solidFill>
              </a:rPr>
              <a:t>CMA / EUM / NOAA</a:t>
            </a:r>
          </a:p>
          <a:p>
            <a:endParaRPr lang="en-GB" sz="2000" smtClean="0"/>
          </a:p>
          <a:p>
            <a:r>
              <a:rPr lang="en-GB" sz="2000" smtClean="0"/>
              <a:t>Doodle “Make a Choice” web pages: </a:t>
            </a:r>
            <a:r>
              <a:rPr lang="en-GB" sz="2000" b="1" smtClean="0">
                <a:solidFill>
                  <a:srgbClr val="FF0000"/>
                </a:solidFill>
              </a:rPr>
              <a:t>GPRC GRWG Reviewer </a:t>
            </a:r>
          </a:p>
          <a:p>
            <a:endParaRPr lang="en-GB" sz="2000" b="1" smtClean="0">
              <a:solidFill>
                <a:srgbClr val="FF0000"/>
              </a:solidFill>
            </a:endParaRPr>
          </a:p>
          <a:p>
            <a:r>
              <a:rPr lang="en-GB" sz="2000" smtClean="0"/>
              <a:t>Reviewing the submissions: </a:t>
            </a:r>
            <a:r>
              <a:rPr lang="en-GB" sz="2000" b="1" smtClean="0">
                <a:solidFill>
                  <a:srgbClr val="FF0000"/>
                </a:solidFill>
              </a:rPr>
              <a:t>GPRC GRWG Reviewer</a:t>
            </a:r>
          </a:p>
          <a:p>
            <a:endParaRPr lang="en-GB" sz="2000" smtClean="0"/>
          </a:p>
          <a:p>
            <a:r>
              <a:rPr lang="en-GB" sz="2000" smtClean="0"/>
              <a:t>Authorising a GSICS product: </a:t>
            </a:r>
            <a:r>
              <a:rPr lang="en-GB" sz="1900" b="1" smtClean="0">
                <a:solidFill>
                  <a:srgbClr val="FF0000"/>
                </a:solidFill>
              </a:rPr>
              <a:t>GPRC GRWG Reviewer + Executive Panel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8C9A8B-8E90-4560-9A76-59A5F78263F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509ADE-A174-42FF-9F55-66374F40B9D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504825"/>
            <a:ext cx="6956425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smtClean="0">
                <a:solidFill>
                  <a:srgbClr val="FF3300"/>
                </a:solidFill>
              </a:rPr>
              <a:t>End of Presentation: 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GSICS Coordination Centre </a:t>
            </a:r>
            <a:r>
              <a:rPr lang="en-GB" sz="2000" b="1" smtClean="0">
                <a:solidFill>
                  <a:schemeClr val="accent2"/>
                </a:solidFill>
              </a:rPr>
              <a:t>- </a:t>
            </a:r>
            <a:r>
              <a:rPr lang="en-GB" sz="2000" b="1" smtClean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GSICS Product Catalog - </a:t>
            </a:r>
            <a:r>
              <a:rPr lang="en-GB" sz="1800" b="1" smtClean="0">
                <a:solidFill>
                  <a:schemeClr val="accent2"/>
                </a:solidFill>
                <a:hlinkClick r:id="rId5"/>
              </a:rPr>
              <a:t>http://www.star.nesdis.noaa.gov/smcd/GCC/ProductCatalog.php</a:t>
            </a:r>
            <a:endParaRPr lang="en-GB" sz="18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EUMETSAT’s Data and Management Server</a:t>
            </a:r>
            <a:endParaRPr lang="en-GB" sz="2400" b="1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accent2"/>
                </a:solidFill>
                <a:hlinkClick r:id="rId6"/>
              </a:rPr>
              <a:t>http://gsics.eumetsat.int</a:t>
            </a: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2416175" y="401638"/>
            <a:ext cx="6270625" cy="765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smtClean="0"/>
              <a:t>Lets Continue to </a:t>
            </a:r>
            <a:r>
              <a:rPr lang="en-GB" sz="2800" b="1" smtClean="0">
                <a:solidFill>
                  <a:srgbClr val="FF0000"/>
                </a:solidFill>
              </a:rPr>
              <a:t>Achieve Results</a:t>
            </a:r>
            <a:r>
              <a:rPr lang="en-GB" sz="2800" smtClean="0"/>
              <a:t> !</a:t>
            </a:r>
            <a:r>
              <a:rPr lang="en-GB" sz="320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713"/>
            <a:ext cx="8229600" cy="5159375"/>
          </a:xfrm>
        </p:spPr>
        <p:txBody>
          <a:bodyPr/>
          <a:lstStyle/>
          <a:p>
            <a:r>
              <a:rPr lang="en-GB" sz="2400" smtClean="0"/>
              <a:t>GSICS achievements have been through </a:t>
            </a:r>
            <a:r>
              <a:rPr lang="en-GB" sz="2400" smtClean="0">
                <a:solidFill>
                  <a:srgbClr val="FF0000"/>
                </a:solidFill>
              </a:rPr>
              <a:t>International Partners</a:t>
            </a:r>
            <a:r>
              <a:rPr lang="en-GB" sz="2400" smtClean="0"/>
              <a:t> working together.</a:t>
            </a:r>
          </a:p>
          <a:p>
            <a:pPr>
              <a:buFont typeface="Wingdings" pitchFamily="2" charset="2"/>
              <a:buNone/>
            </a:pPr>
            <a:endParaRPr lang="en-GB" sz="1000" smtClean="0"/>
          </a:p>
          <a:p>
            <a:r>
              <a:rPr lang="en-GB" sz="2400" smtClean="0"/>
              <a:t>We need to continue this through a </a:t>
            </a:r>
            <a:r>
              <a:rPr lang="en-GB" sz="2400" smtClean="0">
                <a:solidFill>
                  <a:srgbClr val="FF0000"/>
                </a:solidFill>
              </a:rPr>
              <a:t>sense of urgency to commit</a:t>
            </a:r>
            <a:r>
              <a:rPr lang="en-GB" sz="2400" smtClean="0"/>
              <a:t> to </a:t>
            </a:r>
            <a:r>
              <a:rPr lang="en-GB" sz="2400" b="1" u="sng" smtClean="0">
                <a:solidFill>
                  <a:srgbClr val="FF0000"/>
                </a:solidFill>
              </a:rPr>
              <a:t>common agreed goals</a:t>
            </a:r>
            <a:r>
              <a:rPr lang="en-GB" sz="2400" smtClean="0"/>
              <a:t>.</a:t>
            </a:r>
          </a:p>
          <a:p>
            <a:endParaRPr lang="en-GB" sz="1000" smtClean="0"/>
          </a:p>
          <a:p>
            <a:r>
              <a:rPr lang="en-GB" sz="2400" smtClean="0">
                <a:solidFill>
                  <a:srgbClr val="FF0000"/>
                </a:solidFill>
              </a:rPr>
              <a:t>Taking a lead to develop </a:t>
            </a:r>
            <a:r>
              <a:rPr lang="en-GB" sz="2400" smtClean="0"/>
              <a:t>a common agreed goal does not mean </a:t>
            </a:r>
            <a:r>
              <a:rPr lang="en-GB" sz="2400" smtClean="0">
                <a:solidFill>
                  <a:srgbClr val="FF0000"/>
                </a:solidFill>
              </a:rPr>
              <a:t>you are totally responsible for work</a:t>
            </a:r>
            <a:r>
              <a:rPr lang="en-GB" sz="2400" smtClean="0"/>
              <a:t>.  </a:t>
            </a:r>
          </a:p>
          <a:p>
            <a:endParaRPr lang="en-GB" sz="1000" smtClean="0"/>
          </a:p>
          <a:p>
            <a:r>
              <a:rPr lang="en-GB" sz="2400" smtClean="0">
                <a:solidFill>
                  <a:srgbClr val="FF0000"/>
                </a:solidFill>
              </a:rPr>
              <a:t>Seeking support is expected </a:t>
            </a:r>
            <a:r>
              <a:rPr lang="en-GB" sz="2400" smtClean="0"/>
              <a:t>through the </a:t>
            </a:r>
            <a:r>
              <a:rPr lang="en-GB" sz="2400" smtClean="0">
                <a:solidFill>
                  <a:srgbClr val="FF0000"/>
                </a:solidFill>
              </a:rPr>
              <a:t>gsics-dev googlegroups mailing list </a:t>
            </a:r>
            <a:r>
              <a:rPr lang="en-GB" sz="2400" smtClean="0"/>
              <a:t>or </a:t>
            </a:r>
            <a:r>
              <a:rPr lang="en-GB" sz="2400" smtClean="0">
                <a:solidFill>
                  <a:srgbClr val="FF0000"/>
                </a:solidFill>
              </a:rPr>
              <a:t>a dedicated WebEx teleconference</a:t>
            </a:r>
            <a:r>
              <a:rPr lang="en-GB" sz="2400" smtClean="0"/>
              <a:t>.</a:t>
            </a:r>
          </a:p>
          <a:p>
            <a:endParaRPr lang="en-GB" sz="1000" smtClean="0"/>
          </a:p>
          <a:p>
            <a:r>
              <a:rPr lang="en-GB" sz="2400" smtClean="0"/>
              <a:t>Just to re-literate </a:t>
            </a:r>
            <a:r>
              <a:rPr lang="en-GB" sz="2400" b="1" u="sng" smtClean="0">
                <a:solidFill>
                  <a:srgbClr val="FF0000"/>
                </a:solidFill>
              </a:rPr>
              <a:t>GSICS achievements </a:t>
            </a:r>
            <a:r>
              <a:rPr lang="en-GB" sz="2400" smtClean="0"/>
              <a:t>are a </a:t>
            </a:r>
            <a:r>
              <a:rPr lang="en-GB" sz="2400" b="1" u="sng" smtClean="0">
                <a:solidFill>
                  <a:srgbClr val="FF0000"/>
                </a:solidFill>
              </a:rPr>
              <a:t>Result of International Partners working together</a:t>
            </a:r>
            <a:r>
              <a:rPr lang="en-GB" sz="2400" smtClean="0"/>
              <a:t>!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75C1D8-9EEA-4630-AB6E-90B6E9A51B0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29815</TotalTime>
  <Words>792</Words>
  <Application>Microsoft Office PowerPoint</Application>
  <PresentationFormat>On-screen Show (4:3)</PresentationFormat>
  <Paragraphs>118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Improvement Suggestions to the Procedure for Product Acceptance</vt:lpstr>
      <vt:lpstr>What’s this all About?</vt:lpstr>
      <vt:lpstr>So what’s the Problem?</vt:lpstr>
      <vt:lpstr>How can we fix this? (1)</vt:lpstr>
      <vt:lpstr>How can we fix this? (2)</vt:lpstr>
      <vt:lpstr>GPPA Doodle Mock-up</vt:lpstr>
      <vt:lpstr>Summary of who does what?</vt:lpstr>
      <vt:lpstr>End of Presentation: Thank you for your attention</vt:lpstr>
      <vt:lpstr>Lets Continue to Achieve Results ! 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Peter Miu</cp:lastModifiedBy>
  <cp:revision>737</cp:revision>
  <dcterms:created xsi:type="dcterms:W3CDTF">2004-06-10T15:46:18Z</dcterms:created>
  <dcterms:modified xsi:type="dcterms:W3CDTF">2014-03-25T07:20:54Z</dcterms:modified>
</cp:coreProperties>
</file>