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491" r:id="rId1"/>
  </p:sldMasterIdLst>
  <p:notesMasterIdLst>
    <p:notesMasterId r:id="rId29"/>
  </p:notesMasterIdLst>
  <p:handoutMasterIdLst>
    <p:handoutMasterId r:id="rId30"/>
  </p:handoutMasterIdLst>
  <p:sldIdLst>
    <p:sldId id="405" r:id="rId2"/>
    <p:sldId id="484" r:id="rId3"/>
    <p:sldId id="492" r:id="rId4"/>
    <p:sldId id="444" r:id="rId5"/>
    <p:sldId id="445" r:id="rId6"/>
    <p:sldId id="446" r:id="rId7"/>
    <p:sldId id="450" r:id="rId8"/>
    <p:sldId id="494" r:id="rId9"/>
    <p:sldId id="499" r:id="rId10"/>
    <p:sldId id="501" r:id="rId11"/>
    <p:sldId id="485" r:id="rId12"/>
    <p:sldId id="486" r:id="rId13"/>
    <p:sldId id="491" r:id="rId14"/>
    <p:sldId id="488" r:id="rId15"/>
    <p:sldId id="503" r:id="rId16"/>
    <p:sldId id="489" r:id="rId17"/>
    <p:sldId id="483" r:id="rId18"/>
    <p:sldId id="508" r:id="rId19"/>
    <p:sldId id="464" r:id="rId20"/>
    <p:sldId id="465" r:id="rId21"/>
    <p:sldId id="502" r:id="rId22"/>
    <p:sldId id="504" r:id="rId23"/>
    <p:sldId id="505" r:id="rId24"/>
    <p:sldId id="506" r:id="rId25"/>
    <p:sldId id="507" r:id="rId26"/>
    <p:sldId id="511" r:id="rId27"/>
    <p:sldId id="512" r:id="rId28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45C0"/>
    <a:srgbClr val="0051E2"/>
    <a:srgbClr val="C98407"/>
    <a:srgbClr val="EEB500"/>
    <a:srgbClr val="D5FDFF"/>
    <a:srgbClr val="B0FAFE"/>
    <a:srgbClr val="FFF0A4"/>
    <a:srgbClr val="00B5EF"/>
    <a:srgbClr val="4E0B55"/>
    <a:srgbClr val="C7A7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4919" autoAdjust="0"/>
  </p:normalViewPr>
  <p:slideViewPr>
    <p:cSldViewPr>
      <p:cViewPr>
        <p:scale>
          <a:sx n="120" d="100"/>
          <a:sy n="120" d="100"/>
        </p:scale>
        <p:origin x="-1416" y="-15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agner\AppData\Local\Microsoft\Windows\Temporary%20Internet%20Files\Content.IE5\0S63DYRE\GSICS_Product_Planning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GSICS Products Planning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'Input Data'!$B$18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Data'!$B$19:$B$32</c:f>
              <c:numCache>
                <c:formatCode>dd/mm/yyyy</c:formatCode>
                <c:ptCount val="14"/>
                <c:pt idx="0">
                  <c:v>39083</c:v>
                </c:pt>
                <c:pt idx="1">
                  <c:v>39083</c:v>
                </c:pt>
                <c:pt idx="2">
                  <c:v>39083</c:v>
                </c:pt>
                <c:pt idx="3">
                  <c:v>39083</c:v>
                </c:pt>
                <c:pt idx="4">
                  <c:v>39083</c:v>
                </c:pt>
                <c:pt idx="5">
                  <c:v>39083</c:v>
                </c:pt>
                <c:pt idx="6">
                  <c:v>39083</c:v>
                </c:pt>
                <c:pt idx="7">
                  <c:v>39083</c:v>
                </c:pt>
                <c:pt idx="8">
                  <c:v>39083</c:v>
                </c:pt>
                <c:pt idx="9">
                  <c:v>39083</c:v>
                </c:pt>
                <c:pt idx="10">
                  <c:v>39083</c:v>
                </c:pt>
                <c:pt idx="11">
                  <c:v>39083</c:v>
                </c:pt>
                <c:pt idx="12">
                  <c:v>39083</c:v>
                </c:pt>
                <c:pt idx="13">
                  <c:v>39083</c:v>
                </c:pt>
              </c:numCache>
            </c:numRef>
          </c:val>
        </c:ser>
        <c:ser>
          <c:idx val="1"/>
          <c:order val="1"/>
          <c:tx>
            <c:strRef>
              <c:f>'Input Data'!$C$18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Data'!$C$19:$C$32</c:f>
              <c:numCache>
                <c:formatCode>0.00</c:formatCode>
                <c:ptCount val="14"/>
                <c:pt idx="0">
                  <c:v>181</c:v>
                </c:pt>
                <c:pt idx="1">
                  <c:v>181</c:v>
                </c:pt>
                <c:pt idx="2">
                  <c:v>181</c:v>
                </c:pt>
                <c:pt idx="3">
                  <c:v>2070</c:v>
                </c:pt>
                <c:pt idx="4">
                  <c:v>821</c:v>
                </c:pt>
                <c:pt idx="5">
                  <c:v>2830</c:v>
                </c:pt>
                <c:pt idx="6">
                  <c:v>-39083</c:v>
                </c:pt>
                <c:pt idx="7">
                  <c:v>2192</c:v>
                </c:pt>
                <c:pt idx="8">
                  <c:v>2647</c:v>
                </c:pt>
                <c:pt idx="9">
                  <c:v>2373</c:v>
                </c:pt>
                <c:pt idx="10">
                  <c:v>2373</c:v>
                </c:pt>
                <c:pt idx="11">
                  <c:v>2373</c:v>
                </c:pt>
                <c:pt idx="12">
                  <c:v>2738</c:v>
                </c:pt>
                <c:pt idx="13">
                  <c:v>2830</c:v>
                </c:pt>
              </c:numCache>
            </c:numRef>
          </c:val>
        </c:ser>
        <c:ser>
          <c:idx val="2"/>
          <c:order val="2"/>
          <c:tx>
            <c:strRef>
              <c:f>'Input Data'!$D$18</c:f>
              <c:strCache>
                <c:ptCount val="1"/>
                <c:pt idx="0">
                  <c:v>Prototype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Data'!$D$19:$D$32</c:f>
              <c:numCache>
                <c:formatCode>0.00</c:formatCode>
                <c:ptCount val="14"/>
                <c:pt idx="0">
                  <c:v>366</c:v>
                </c:pt>
                <c:pt idx="1">
                  <c:v>366</c:v>
                </c:pt>
                <c:pt idx="2">
                  <c:v>366</c:v>
                </c:pt>
                <c:pt idx="3">
                  <c:v>122</c:v>
                </c:pt>
                <c:pt idx="4">
                  <c:v>2282</c:v>
                </c:pt>
                <c:pt idx="5">
                  <c:v>457</c:v>
                </c:pt>
                <c:pt idx="6">
                  <c:v>0</c:v>
                </c:pt>
                <c:pt idx="7">
                  <c:v>546</c:v>
                </c:pt>
                <c:pt idx="8">
                  <c:v>275</c:v>
                </c:pt>
                <c:pt idx="9">
                  <c:v>549</c:v>
                </c:pt>
                <c:pt idx="10">
                  <c:v>549</c:v>
                </c:pt>
                <c:pt idx="11">
                  <c:v>549</c:v>
                </c:pt>
                <c:pt idx="12">
                  <c:v>184</c:v>
                </c:pt>
                <c:pt idx="13">
                  <c:v>639</c:v>
                </c:pt>
              </c:numCache>
            </c:numRef>
          </c:val>
        </c:ser>
        <c:ser>
          <c:idx val="3"/>
          <c:order val="3"/>
          <c:tx>
            <c:strRef>
              <c:f>'Input Data'!$E$18</c:f>
              <c:strCache>
                <c:ptCount val="1"/>
                <c:pt idx="0">
                  <c:v>Demonstration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Data'!$E$19:$E$32</c:f>
              <c:numCache>
                <c:formatCode>0.00</c:formatCode>
                <c:ptCount val="14"/>
                <c:pt idx="0">
                  <c:v>2556</c:v>
                </c:pt>
                <c:pt idx="1">
                  <c:v>2191</c:v>
                </c:pt>
                <c:pt idx="2">
                  <c:v>1645</c:v>
                </c:pt>
                <c:pt idx="3">
                  <c:v>181</c:v>
                </c:pt>
                <c:pt idx="4">
                  <c:v>-42186</c:v>
                </c:pt>
                <c:pt idx="5">
                  <c:v>-42370</c:v>
                </c:pt>
                <c:pt idx="6">
                  <c:v>0</c:v>
                </c:pt>
                <c:pt idx="7">
                  <c:v>365</c:v>
                </c:pt>
                <c:pt idx="8">
                  <c:v>365</c:v>
                </c:pt>
                <c:pt idx="9">
                  <c:v>365</c:v>
                </c:pt>
                <c:pt idx="10">
                  <c:v>365</c:v>
                </c:pt>
                <c:pt idx="11">
                  <c:v>365</c:v>
                </c:pt>
                <c:pt idx="12">
                  <c:v>181</c:v>
                </c:pt>
                <c:pt idx="13">
                  <c:v>365</c:v>
                </c:pt>
              </c:numCache>
            </c:numRef>
          </c:val>
        </c:ser>
        <c:ser>
          <c:idx val="4"/>
          <c:order val="4"/>
          <c:tx>
            <c:strRef>
              <c:f>'Input Data'!$F$18</c:f>
              <c:strCache>
                <c:ptCount val="1"/>
                <c:pt idx="0">
                  <c:v>Pre-Operational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92D050"/>
              </a:solidFill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Data'!$F$19:$F$32</c:f>
              <c:numCache>
                <c:formatCode>0.00</c:formatCode>
                <c:ptCount val="14"/>
                <c:pt idx="0">
                  <c:v>184</c:v>
                </c:pt>
                <c:pt idx="1">
                  <c:v>31</c:v>
                </c:pt>
                <c:pt idx="2">
                  <c:v>546</c:v>
                </c:pt>
                <c:pt idx="3">
                  <c:v>365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365</c:v>
                </c:pt>
                <c:pt idx="8">
                  <c:v>365</c:v>
                </c:pt>
                <c:pt idx="9">
                  <c:v>365</c:v>
                </c:pt>
                <c:pt idx="10">
                  <c:v>365</c:v>
                </c:pt>
                <c:pt idx="11">
                  <c:v>365</c:v>
                </c:pt>
                <c:pt idx="12">
                  <c:v>915</c:v>
                </c:pt>
                <c:pt idx="13">
                  <c:v>365</c:v>
                </c:pt>
              </c:numCache>
            </c:numRef>
          </c:val>
        </c:ser>
        <c:ser>
          <c:idx val="5"/>
          <c:order val="5"/>
          <c:tx>
            <c:strRef>
              <c:f>'Input Data'!$G$18</c:f>
              <c:strCache>
                <c:ptCount val="1"/>
                <c:pt idx="0">
                  <c:v>Operational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cat>
            <c:strRef>
              <c:f>'Input Data'!$A$19:$A$32</c:f>
              <c:strCache>
                <c:ptCount val="14"/>
                <c:pt idx="0">
                  <c:v>Meteosat-7/MVIRI-MetopA/IASI</c:v>
                </c:pt>
                <c:pt idx="1">
                  <c:v>Meteosat-8/SEVIRI-MetopA/IASI</c:v>
                </c:pt>
                <c:pt idx="2">
                  <c:v>Meteosat-9/SEVIRI-MetopA/IASI</c:v>
                </c:pt>
                <c:pt idx="3">
                  <c:v>Meteosat-10/SEVIRI-MetopA/IASI</c:v>
                </c:pt>
                <c:pt idx="4">
                  <c:v>MetopA/HIRS-MetopA/IASI</c:v>
                </c:pt>
                <c:pt idx="5">
                  <c:v>MetopA/AVHRR-MetopA/IASI</c:v>
                </c:pt>
                <c:pt idx="6">
                  <c:v>S3/SLSTR-MetopA/IASI</c:v>
                </c:pt>
                <c:pt idx="7">
                  <c:v>SEVIRI-MODIS(DCC)</c:v>
                </c:pt>
                <c:pt idx="8">
                  <c:v>Meteosat-7/MVIRI-ROLO/MODIS</c:v>
                </c:pt>
                <c:pt idx="9">
                  <c:v>Meteosat-8/SEVIRI-ROLO/MODIS</c:v>
                </c:pt>
                <c:pt idx="10">
                  <c:v>Meteosat-9/SEVIRI-ROLO/MODIS</c:v>
                </c:pt>
                <c:pt idx="11">
                  <c:v>Meteosat-10/SEVIRI-ROLO/MODIS</c:v>
                </c:pt>
                <c:pt idx="12">
                  <c:v>Meteosats-HIRS/AIRS/IASI (SCOPE-CM)</c:v>
                </c:pt>
                <c:pt idx="13">
                  <c:v>Meteosats- VIS (SCOPE-CM)</c:v>
                </c:pt>
              </c:strCache>
            </c:strRef>
          </c:cat>
          <c:val>
            <c:numRef>
              <c:f>'Input Data'!$G$19:$G$32</c:f>
              <c:numCache>
                <c:formatCode>0.00</c:formatCode>
                <c:ptCount val="14"/>
                <c:pt idx="0">
                  <c:v>1096</c:v>
                </c:pt>
                <c:pt idx="1">
                  <c:v>1614</c:v>
                </c:pt>
                <c:pt idx="2">
                  <c:v>1645</c:v>
                </c:pt>
                <c:pt idx="3">
                  <c:v>1645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915</c:v>
                </c:pt>
                <c:pt idx="8">
                  <c:v>731</c:v>
                </c:pt>
                <c:pt idx="9">
                  <c:v>731</c:v>
                </c:pt>
                <c:pt idx="10">
                  <c:v>731</c:v>
                </c:pt>
                <c:pt idx="11">
                  <c:v>731</c:v>
                </c:pt>
                <c:pt idx="12">
                  <c:v>365</c:v>
                </c:pt>
                <c:pt idx="13">
                  <c:v>184</c:v>
                </c:pt>
              </c:numCache>
            </c:numRef>
          </c:val>
        </c:ser>
        <c:overlap val="100"/>
        <c:axId val="193781760"/>
        <c:axId val="193783680"/>
      </c:barChart>
      <c:catAx>
        <c:axId val="19378176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83680"/>
        <c:crosses val="autoZero"/>
        <c:auto val="1"/>
        <c:lblAlgn val="ctr"/>
        <c:lblOffset val="100"/>
      </c:catAx>
      <c:valAx>
        <c:axId val="193783680"/>
        <c:scaling>
          <c:orientation val="minMax"/>
          <c:max val="43475"/>
          <c:min val="39084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/yyyy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81760"/>
        <c:crosses val="autoZero"/>
        <c:crossBetween val="between"/>
        <c:majorUnit val="365.24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0.74421</cdr:x>
      <cdr:y>0.07866</cdr:y>
    </cdr:from>
    <cdr:to>
      <cdr:x>0.76962</cdr:x>
      <cdr:y>0.10113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4202" y="472871"/>
          <a:ext cx="236436" cy="135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0.75088</cdr:x>
      <cdr:y>0.39695</cdr:y>
    </cdr:from>
    <cdr:to>
      <cdr:x>0.95209</cdr:x>
      <cdr:y>0.45437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7053880" y="2340260"/>
          <a:ext cx="189021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900" b="1" kern="1200">
              <a:solidFill>
                <a:srgbClr val="FFFFFF"/>
              </a:solidFill>
              <a:latin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900" b="1" kern="1200">
              <a:solidFill>
                <a:srgbClr val="FFFFFF"/>
              </a:solidFill>
              <a:latin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900" b="1" kern="1200">
              <a:solidFill>
                <a:srgbClr val="FFFFFF"/>
              </a:solidFill>
              <a:latin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900" b="1" kern="1200">
              <a:solidFill>
                <a:srgbClr val="FFFFFF"/>
              </a:solidFill>
              <a:latin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900" b="1" kern="1200">
              <a:solidFill>
                <a:srgbClr val="FFFFFF"/>
              </a:solidFill>
              <a:latin typeface="Tahoma" pitchFamily="34" charset="0"/>
            </a:defRPr>
          </a:lvl5pPr>
          <a:lvl6pPr marL="2286000" algn="l" defTabSz="914400" rtl="0" eaLnBrk="1" latinLnBrk="0" hangingPunct="1">
            <a:defRPr sz="900" b="1" kern="1200">
              <a:solidFill>
                <a:srgbClr val="FFFFFF"/>
              </a:solidFill>
              <a:latin typeface="Tahoma" pitchFamily="34" charset="0"/>
            </a:defRPr>
          </a:lvl6pPr>
          <a:lvl7pPr marL="2743200" algn="l" defTabSz="914400" rtl="0" eaLnBrk="1" latinLnBrk="0" hangingPunct="1">
            <a:defRPr sz="900" b="1" kern="1200">
              <a:solidFill>
                <a:srgbClr val="FFFFFF"/>
              </a:solidFill>
              <a:latin typeface="Tahoma" pitchFamily="34" charset="0"/>
            </a:defRPr>
          </a:lvl7pPr>
          <a:lvl8pPr marL="3200400" algn="l" defTabSz="914400" rtl="0" eaLnBrk="1" latinLnBrk="0" hangingPunct="1">
            <a:defRPr sz="900" b="1" kern="1200">
              <a:solidFill>
                <a:srgbClr val="FFFFFF"/>
              </a:solidFill>
              <a:latin typeface="Tahoma" pitchFamily="34" charset="0"/>
            </a:defRPr>
          </a:lvl8pPr>
          <a:lvl9pPr marL="3657600" algn="l" defTabSz="914400" rtl="0" eaLnBrk="1" latinLnBrk="0" hangingPunct="1">
            <a:defRPr sz="900" b="1" kern="1200">
              <a:solidFill>
                <a:srgbClr val="FFFFFF"/>
              </a:solidFill>
              <a:latin typeface="Tahoma" pitchFamily="34" charset="0"/>
            </a:defRPr>
          </a:lvl9pPr>
        </a:lstStyle>
        <a:p xmlns:a="http://schemas.openxmlformats.org/drawingml/2006/main">
          <a:r>
            <a:rPr lang="en-GB" sz="1600" dirty="0" smtClean="0">
              <a:solidFill>
                <a:srgbClr val="002569">
                  <a:lumMod val="75000"/>
                </a:srgbClr>
              </a:solidFill>
            </a:rPr>
            <a:t>No further dev.</a:t>
          </a:r>
          <a:endParaRPr lang="en-GB" sz="1600" dirty="0">
            <a:solidFill>
              <a:srgbClr val="002569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0.26701</cdr:x>
      <cdr:y>0.71756</cdr:y>
    </cdr:from>
    <cdr:to>
      <cdr:x>0.46823</cdr:x>
      <cdr:y>0.77498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08375" y="4230470"/>
          <a:ext cx="189021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GB" sz="1600" b="1" kern="1200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</a:rPr>
            <a:t>To be discussed</a:t>
          </a:r>
          <a:endParaRPr lang="en-GB" sz="1600" b="1" kern="1200" dirty="0">
            <a:solidFill>
              <a:schemeClr val="tx1">
                <a:lumMod val="75000"/>
              </a:schemeClr>
            </a:solidFill>
            <a:latin typeface="Tahoma" pitchFamily="34" charset="0"/>
          </a:endParaRPr>
        </a:p>
      </cdr:txBody>
    </cdr:sp>
  </cdr:relSizeAnchor>
  <cdr:relSizeAnchor xmlns:cdr="http://schemas.openxmlformats.org/drawingml/2006/chartDrawing">
    <cdr:from>
      <cdr:x>0.24785</cdr:x>
      <cdr:y>0.64122</cdr:y>
    </cdr:from>
    <cdr:to>
      <cdr:x>0.26701</cdr:x>
      <cdr:y>0.85496</cdr:y>
    </cdr:to>
    <cdr:sp macro="" textlink="">
      <cdr:nvSpPr>
        <cdr:cNvPr id="5" name="Right Brace 4"/>
        <cdr:cNvSpPr/>
      </cdr:nvSpPr>
      <cdr:spPr bwMode="auto">
        <a:xfrm xmlns:a="http://schemas.openxmlformats.org/drawingml/2006/main">
          <a:off x="2328355" y="3780420"/>
          <a:ext cx="180020" cy="1260140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tx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D749D94E-2C0F-4C1F-91CC-FBCA5A76A9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5842BE-0BFF-4802-9D01-55239DC9B0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19B99E12-669C-4DE5-8A96-2155AFA4FC95}" type="slidenum">
              <a:rPr lang="de-DE" altLang="en-US" smtClean="0">
                <a:solidFill>
                  <a:srgbClr val="FFFFFF"/>
                </a:solidFill>
              </a:rPr>
              <a:pPr defTabSz="917575"/>
              <a:t>1</a:t>
            </a:fld>
            <a:endParaRPr lang="de-DE" altLang="en-US" smtClean="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2CED4B43-3AE2-473E-9753-D2774BFBC68E}" type="slidenum">
              <a:rPr lang="de-DE" smtClean="0">
                <a:solidFill>
                  <a:srgbClr val="FFFFFF"/>
                </a:solidFill>
              </a:rPr>
              <a:pPr defTabSz="917575"/>
              <a:t>4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39775"/>
            <a:ext cx="5383212" cy="37258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87925" cy="44719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1572391A-E7EE-4D6A-9AFB-AC156AE2C042}" type="slidenum">
              <a:rPr lang="de-DE" smtClean="0"/>
              <a:pPr defTabSz="919163"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1B05406B-7963-4AA9-9788-9A644D224BEF}" type="slidenum">
              <a:rPr lang="de-DE" altLang="en-US" smtClean="0"/>
              <a:pPr defTabSz="919163"/>
              <a:t>7</a:t>
            </a:fld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2"/>
          <p:cNvGrpSpPr>
            <a:grpSpLocks/>
          </p:cNvGrpSpPr>
          <p:nvPr userDrawn="1"/>
        </p:nvGrpSpPr>
        <p:grpSpPr bwMode="auto">
          <a:xfrm>
            <a:off x="369888" y="6637338"/>
            <a:ext cx="6754812" cy="111125"/>
            <a:chOff x="369888" y="6619868"/>
            <a:chExt cx="7870825" cy="128587"/>
          </a:xfrm>
        </p:grpSpPr>
        <p:grpSp>
          <p:nvGrpSpPr>
            <p:cNvPr id="4" name="Group 4"/>
            <p:cNvGrpSpPr>
              <a:grpSpLocks/>
            </p:cNvGrpSpPr>
            <p:nvPr userDrawn="1"/>
          </p:nvGrpSpPr>
          <p:grpSpPr bwMode="auto">
            <a:xfrm>
              <a:off x="5791867" y="6619868"/>
              <a:ext cx="192235" cy="127021"/>
              <a:chOff x="4183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3" y="1087"/>
                <a:ext cx="238" cy="54"/>
              </a:xfrm>
              <a:custGeom>
                <a:avLst/>
                <a:gdLst>
                  <a:gd name="T0" fmla="*/ 10 w 250"/>
                  <a:gd name="T1" fmla="*/ 68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68 h 51"/>
                  <a:gd name="T8" fmla="*/ 10 w 250"/>
                  <a:gd name="T9" fmla="*/ 68 h 51"/>
                  <a:gd name="T10" fmla="*/ 10 w 250"/>
                  <a:gd name="T11" fmla="*/ 68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3" y="1197"/>
                <a:ext cx="238" cy="52"/>
              </a:xfrm>
              <a:custGeom>
                <a:avLst/>
                <a:gdLst>
                  <a:gd name="T0" fmla="*/ 10 w 250"/>
                  <a:gd name="T1" fmla="*/ 6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60 h 50"/>
                  <a:gd name="T8" fmla="*/ 10 w 250"/>
                  <a:gd name="T9" fmla="*/ 60 h 50"/>
                  <a:gd name="T10" fmla="*/ 10 w 250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1"/>
                <a:ext cx="5" cy="47"/>
              </a:xfrm>
              <a:custGeom>
                <a:avLst/>
                <a:gdLst>
                  <a:gd name="T0" fmla="*/ 3 w 6"/>
                  <a:gd name="T1" fmla="*/ 20 h 50"/>
                  <a:gd name="T2" fmla="*/ 0 w 6"/>
                  <a:gd name="T3" fmla="*/ 20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0 h 50"/>
                  <a:gd name="T10" fmla="*/ 3 w 6"/>
                  <a:gd name="T11" fmla="*/ 2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8" y="1150"/>
                <a:ext cx="32" cy="5"/>
              </a:xfrm>
              <a:custGeom>
                <a:avLst/>
                <a:gdLst>
                  <a:gd name="T0" fmla="*/ 10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0 w 36"/>
                  <a:gd name="T7" fmla="*/ 0 h 5"/>
                  <a:gd name="T8" fmla="*/ 10 w 36"/>
                  <a:gd name="T9" fmla="*/ 5 h 5"/>
                  <a:gd name="T10" fmla="*/ 10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5"/>
              </a:xfrm>
              <a:custGeom>
                <a:avLst/>
                <a:gdLst>
                  <a:gd name="T0" fmla="*/ 7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7 w 42"/>
                  <a:gd name="T7" fmla="*/ 0 h 6"/>
                  <a:gd name="T8" fmla="*/ 7 w 42"/>
                  <a:gd name="T9" fmla="*/ 3 h 6"/>
                  <a:gd name="T10" fmla="*/ 7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7" y="1181"/>
                <a:ext cx="55" cy="33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6 w 60"/>
                  <a:gd name="T5" fmla="*/ 6 h 34"/>
                  <a:gd name="T6" fmla="*/ 6 w 60"/>
                  <a:gd name="T7" fmla="*/ 6 h 34"/>
                  <a:gd name="T8" fmla="*/ 6 w 60"/>
                  <a:gd name="T9" fmla="*/ 11 h 34"/>
                  <a:gd name="T10" fmla="*/ 6 w 60"/>
                  <a:gd name="T11" fmla="*/ 6 h 34"/>
                  <a:gd name="T12" fmla="*/ 6 w 60"/>
                  <a:gd name="T13" fmla="*/ 0 h 34"/>
                  <a:gd name="T14" fmla="*/ 6 w 60"/>
                  <a:gd name="T15" fmla="*/ 6 h 34"/>
                  <a:gd name="T16" fmla="*/ 6 w 60"/>
                  <a:gd name="T17" fmla="*/ 11 h 34"/>
                  <a:gd name="T18" fmla="*/ 6 w 60"/>
                  <a:gd name="T19" fmla="*/ 11 h 34"/>
                  <a:gd name="T20" fmla="*/ 6 w 60"/>
                  <a:gd name="T21" fmla="*/ 6 h 34"/>
                  <a:gd name="T22" fmla="*/ 6 w 60"/>
                  <a:gd name="T23" fmla="*/ 6 h 34"/>
                  <a:gd name="T24" fmla="*/ 6 w 60"/>
                  <a:gd name="T25" fmla="*/ 11 h 34"/>
                  <a:gd name="T26" fmla="*/ 6 w 60"/>
                  <a:gd name="T27" fmla="*/ 11 h 34"/>
                  <a:gd name="T28" fmla="*/ 6 w 60"/>
                  <a:gd name="T29" fmla="*/ 18 h 34"/>
                  <a:gd name="T30" fmla="*/ 6 w 60"/>
                  <a:gd name="T31" fmla="*/ 29 h 34"/>
                  <a:gd name="T32" fmla="*/ 6 w 60"/>
                  <a:gd name="T33" fmla="*/ 29 h 34"/>
                  <a:gd name="T34" fmla="*/ 6 w 60"/>
                  <a:gd name="T35" fmla="*/ 29 h 34"/>
                  <a:gd name="T36" fmla="*/ 6 w 60"/>
                  <a:gd name="T37" fmla="*/ 23 h 34"/>
                  <a:gd name="T38" fmla="*/ 6 w 60"/>
                  <a:gd name="T39" fmla="*/ 18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16"/>
            <p:cNvGrpSpPr>
              <a:grpSpLocks/>
            </p:cNvGrpSpPr>
            <p:nvPr userDrawn="1"/>
          </p:nvGrpSpPr>
          <p:grpSpPr bwMode="auto">
            <a:xfrm>
              <a:off x="1850079" y="6619870"/>
              <a:ext cx="190640" cy="123034"/>
              <a:chOff x="1117" y="1646"/>
              <a:chExt cx="245" cy="150"/>
            </a:xfrm>
          </p:grpSpPr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4 h 151"/>
                  <a:gd name="T14" fmla="*/ 59 w 244"/>
                  <a:gd name="T15" fmla="*/ 84 h 151"/>
                  <a:gd name="T16" fmla="*/ 59 w 244"/>
                  <a:gd name="T17" fmla="*/ 146 h 151"/>
                  <a:gd name="T18" fmla="*/ 89 w 244"/>
                  <a:gd name="T19" fmla="*/ 146 h 151"/>
                  <a:gd name="T20" fmla="*/ 89 w 244"/>
                  <a:gd name="T21" fmla="*/ 84 h 151"/>
                  <a:gd name="T22" fmla="*/ 249 w 244"/>
                  <a:gd name="T23" fmla="*/ 84 h 151"/>
                  <a:gd name="T24" fmla="*/ 249 w 244"/>
                  <a:gd name="T25" fmla="*/ 61 h 151"/>
                  <a:gd name="T26" fmla="*/ 249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3582869" y="6619874"/>
              <a:ext cx="191049" cy="123030"/>
              <a:chOff x="1117" y="2897"/>
              <a:chExt cx="244" cy="158"/>
            </a:xfrm>
          </p:grpSpPr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1278" y="2897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5"/>
            <p:cNvGrpSpPr>
              <a:grpSpLocks/>
            </p:cNvGrpSpPr>
            <p:nvPr userDrawn="1"/>
          </p:nvGrpSpPr>
          <p:grpSpPr bwMode="auto">
            <a:xfrm>
              <a:off x="3337148" y="6619874"/>
              <a:ext cx="190266" cy="123030"/>
              <a:chOff x="1118" y="2646"/>
              <a:chExt cx="243" cy="158"/>
            </a:xfrm>
          </p:grpSpPr>
          <p:sp>
            <p:nvSpPr>
              <p:cNvPr id="22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0"/>
            <p:cNvGrpSpPr>
              <a:grpSpLocks/>
            </p:cNvGrpSpPr>
            <p:nvPr userDrawn="1"/>
          </p:nvGrpSpPr>
          <p:grpSpPr bwMode="auto">
            <a:xfrm>
              <a:off x="2341600" y="6619872"/>
              <a:ext cx="190266" cy="121091"/>
              <a:chOff x="1117" y="2143"/>
              <a:chExt cx="243" cy="154"/>
            </a:xfrm>
          </p:grpSpPr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2096028" y="6619872"/>
              <a:ext cx="190266" cy="121091"/>
              <a:chOff x="1118" y="1892"/>
              <a:chExt cx="243" cy="154"/>
            </a:xfrm>
          </p:grpSpPr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1118" y="1892"/>
                <a:ext cx="78" cy="154"/>
              </a:xfrm>
              <a:custGeom>
                <a:avLst/>
                <a:gdLst>
                  <a:gd name="T0" fmla="*/ 82 w 77"/>
                  <a:gd name="T1" fmla="*/ 14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46 h 156"/>
                  <a:gd name="T8" fmla="*/ 82 w 77"/>
                  <a:gd name="T9" fmla="*/ 146 h 156"/>
                  <a:gd name="T10" fmla="*/ 82 w 77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1278" y="1892"/>
                <a:ext cx="83" cy="154"/>
              </a:xfrm>
              <a:custGeom>
                <a:avLst/>
                <a:gdLst>
                  <a:gd name="T0" fmla="*/ 79 w 84"/>
                  <a:gd name="T1" fmla="*/ 14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46 h 156"/>
                  <a:gd name="T8" fmla="*/ 79 w 84"/>
                  <a:gd name="T9" fmla="*/ 146 h 156"/>
                  <a:gd name="T10" fmla="*/ 79 w 8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5"/>
            <p:cNvGrpSpPr>
              <a:grpSpLocks/>
            </p:cNvGrpSpPr>
            <p:nvPr userDrawn="1"/>
          </p:nvGrpSpPr>
          <p:grpSpPr bwMode="auto">
            <a:xfrm>
              <a:off x="1357677" y="6619869"/>
              <a:ext cx="190527" cy="123075"/>
              <a:chOff x="7107473" y="2034190"/>
              <a:chExt cx="255719" cy="162936"/>
            </a:xfrm>
          </p:grpSpPr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7107467" y="2034188"/>
                <a:ext cx="255719" cy="162936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42"/>
              <p:cNvSpPr>
                <a:spLocks/>
              </p:cNvSpPr>
              <p:nvPr userDrawn="1"/>
            </p:nvSpPr>
            <p:spPr bwMode="auto">
              <a:xfrm>
                <a:off x="7107467" y="2034188"/>
                <a:ext cx="255719" cy="160505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2147483647 h 151"/>
                  <a:gd name="T4" fmla="*/ 2147483647 w 244"/>
                  <a:gd name="T5" fmla="*/ 0 h 151"/>
                  <a:gd name="T6" fmla="*/ 2147483647 w 244"/>
                  <a:gd name="T7" fmla="*/ 0 h 151"/>
                  <a:gd name="T8" fmla="*/ 2147483647 w 244"/>
                  <a:gd name="T9" fmla="*/ 2147483647 h 151"/>
                  <a:gd name="T10" fmla="*/ 0 w 244"/>
                  <a:gd name="T11" fmla="*/ 2147483647 h 151"/>
                  <a:gd name="T12" fmla="*/ 0 w 244"/>
                  <a:gd name="T13" fmla="*/ 2147483647 h 151"/>
                  <a:gd name="T14" fmla="*/ 2147483647 w 244"/>
                  <a:gd name="T15" fmla="*/ 2147483647 h 151"/>
                  <a:gd name="T16" fmla="*/ 2147483647 w 244"/>
                  <a:gd name="T17" fmla="*/ 2147483647 h 151"/>
                  <a:gd name="T18" fmla="*/ 2147483647 w 244"/>
                  <a:gd name="T19" fmla="*/ 2147483647 h 151"/>
                  <a:gd name="T20" fmla="*/ 2147483647 w 244"/>
                  <a:gd name="T21" fmla="*/ 2147483647 h 151"/>
                  <a:gd name="T22" fmla="*/ 2147483647 w 244"/>
                  <a:gd name="T23" fmla="*/ 2147483647 h 151"/>
                  <a:gd name="T24" fmla="*/ 2147483647 w 244"/>
                  <a:gd name="T25" fmla="*/ 2147483647 h 151"/>
                  <a:gd name="T26" fmla="*/ 2147483647 w 244"/>
                  <a:gd name="T27" fmla="*/ 2147483647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4"/>
            <p:cNvGrpSpPr>
              <a:grpSpLocks/>
            </p:cNvGrpSpPr>
            <p:nvPr userDrawn="1"/>
          </p:nvGrpSpPr>
          <p:grpSpPr bwMode="auto">
            <a:xfrm>
              <a:off x="615915" y="6619868"/>
              <a:ext cx="190528" cy="128587"/>
              <a:chOff x="6341205" y="2034186"/>
              <a:chExt cx="254132" cy="170190"/>
            </a:xfrm>
          </p:grpSpPr>
          <p:sp>
            <p:nvSpPr>
              <p:cNvPr id="209" name="Freeform 213"/>
              <p:cNvSpPr>
                <a:spLocks/>
              </p:cNvSpPr>
              <p:nvPr/>
            </p:nvSpPr>
            <p:spPr bwMode="auto">
              <a:xfrm>
                <a:off x="6341196" y="2034186"/>
                <a:ext cx="254132" cy="170190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214"/>
              <p:cNvSpPr>
                <a:spLocks/>
              </p:cNvSpPr>
              <p:nvPr/>
            </p:nvSpPr>
            <p:spPr bwMode="auto">
              <a:xfrm>
                <a:off x="6341196" y="2034186"/>
                <a:ext cx="81421" cy="170190"/>
              </a:xfrm>
              <a:custGeom>
                <a:avLst/>
                <a:gdLst>
                  <a:gd name="T0" fmla="*/ 2147483647 w 77"/>
                  <a:gd name="T1" fmla="*/ 2147483647 h 151"/>
                  <a:gd name="T2" fmla="*/ 2147483647 w 77"/>
                  <a:gd name="T3" fmla="*/ 0 h 151"/>
                  <a:gd name="T4" fmla="*/ 0 w 77"/>
                  <a:gd name="T5" fmla="*/ 0 h 151"/>
                  <a:gd name="T6" fmla="*/ 0 w 77"/>
                  <a:gd name="T7" fmla="*/ 2147483647 h 151"/>
                  <a:gd name="T8" fmla="*/ 2147483647 w 77"/>
                  <a:gd name="T9" fmla="*/ 2147483647 h 151"/>
                  <a:gd name="T10" fmla="*/ 2147483647 w 77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215"/>
              <p:cNvSpPr>
                <a:spLocks/>
              </p:cNvSpPr>
              <p:nvPr/>
            </p:nvSpPr>
            <p:spPr bwMode="auto">
              <a:xfrm>
                <a:off x="6508972" y="2034186"/>
                <a:ext cx="86356" cy="170190"/>
              </a:xfrm>
              <a:custGeom>
                <a:avLst/>
                <a:gdLst>
                  <a:gd name="T0" fmla="*/ 2147483647 w 84"/>
                  <a:gd name="T1" fmla="*/ 2147483647 h 151"/>
                  <a:gd name="T2" fmla="*/ 2147483647 w 84"/>
                  <a:gd name="T3" fmla="*/ 0 h 151"/>
                  <a:gd name="T4" fmla="*/ 0 w 84"/>
                  <a:gd name="T5" fmla="*/ 0 h 151"/>
                  <a:gd name="T6" fmla="*/ 0 w 84"/>
                  <a:gd name="T7" fmla="*/ 2147483647 h 151"/>
                  <a:gd name="T8" fmla="*/ 2147483647 w 84"/>
                  <a:gd name="T9" fmla="*/ 2147483647 h 151"/>
                  <a:gd name="T10" fmla="*/ 2147483647 w 8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49"/>
            <p:cNvGrpSpPr>
              <a:grpSpLocks/>
            </p:cNvGrpSpPr>
            <p:nvPr userDrawn="1"/>
          </p:nvGrpSpPr>
          <p:grpSpPr bwMode="auto">
            <a:xfrm>
              <a:off x="369888" y="6619867"/>
              <a:ext cx="190640" cy="123065"/>
              <a:chOff x="529" y="1166"/>
              <a:chExt cx="245" cy="156"/>
            </a:xfrm>
          </p:grpSpPr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49"/>
              </a:xfrm>
              <a:custGeom>
                <a:avLst/>
                <a:gdLst>
                  <a:gd name="T0" fmla="*/ 249 w 244"/>
                  <a:gd name="T1" fmla="*/ 141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1 h 151"/>
                  <a:gd name="T8" fmla="*/ 249 w 244"/>
                  <a:gd name="T9" fmla="*/ 141 h 151"/>
                  <a:gd name="T10" fmla="*/ 249 w 244"/>
                  <a:gd name="T11" fmla="*/ 14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49"/>
              </a:xfrm>
              <a:custGeom>
                <a:avLst/>
                <a:gdLst>
                  <a:gd name="T0" fmla="*/ 249 w 244"/>
                  <a:gd name="T1" fmla="*/ 45 h 50"/>
                  <a:gd name="T2" fmla="*/ 24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49 w 244"/>
                  <a:gd name="T9" fmla="*/ 45 h 50"/>
                  <a:gd name="T10" fmla="*/ 24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49"/>
              </a:xfrm>
              <a:custGeom>
                <a:avLst/>
                <a:gdLst>
                  <a:gd name="T0" fmla="*/ 249 w 244"/>
                  <a:gd name="T1" fmla="*/ 41 h 51"/>
                  <a:gd name="T2" fmla="*/ 249 w 244"/>
                  <a:gd name="T3" fmla="*/ 0 h 51"/>
                  <a:gd name="T4" fmla="*/ 0 w 244"/>
                  <a:gd name="T5" fmla="*/ 0 h 51"/>
                  <a:gd name="T6" fmla="*/ 0 w 244"/>
                  <a:gd name="T7" fmla="*/ 41 h 51"/>
                  <a:gd name="T8" fmla="*/ 249 w 244"/>
                  <a:gd name="T9" fmla="*/ 41 h 51"/>
                  <a:gd name="T10" fmla="*/ 249 w 244"/>
                  <a:gd name="T11" fmla="*/ 4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4"/>
              </a:xfrm>
              <a:custGeom>
                <a:avLst/>
                <a:gdLst>
                  <a:gd name="T0" fmla="*/ 249 w 244"/>
                  <a:gd name="T1" fmla="*/ 146 h 156"/>
                  <a:gd name="T2" fmla="*/ 24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49 w 244"/>
                  <a:gd name="T9" fmla="*/ 146 h 156"/>
                  <a:gd name="T10" fmla="*/ 24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54"/>
            <p:cNvGrpSpPr>
              <a:grpSpLocks/>
            </p:cNvGrpSpPr>
            <p:nvPr userDrawn="1"/>
          </p:nvGrpSpPr>
          <p:grpSpPr bwMode="auto">
            <a:xfrm>
              <a:off x="2587952" y="6619866"/>
              <a:ext cx="192615" cy="123065"/>
              <a:chOff x="1117" y="2394"/>
              <a:chExt cx="246" cy="156"/>
            </a:xfrm>
          </p:grpSpPr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0 w 244"/>
                  <a:gd name="T3" fmla="*/ 152 h 157"/>
                  <a:gd name="T4" fmla="*/ 0 w 244"/>
                  <a:gd name="T5" fmla="*/ 0 h 157"/>
                  <a:gd name="T6" fmla="*/ 254 w 244"/>
                  <a:gd name="T7" fmla="*/ 0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3" cy="35"/>
              </a:xfrm>
              <a:custGeom>
                <a:avLst/>
                <a:gdLst>
                  <a:gd name="T0" fmla="*/ 25 w 35"/>
                  <a:gd name="T1" fmla="*/ 39 h 34"/>
                  <a:gd name="T2" fmla="*/ 0 w 35"/>
                  <a:gd name="T3" fmla="*/ 39 h 34"/>
                  <a:gd name="T4" fmla="*/ 0 w 35"/>
                  <a:gd name="T5" fmla="*/ 0 h 34"/>
                  <a:gd name="T6" fmla="*/ 25 w 35"/>
                  <a:gd name="T7" fmla="*/ 0 h 34"/>
                  <a:gd name="T8" fmla="*/ 25 w 35"/>
                  <a:gd name="T9" fmla="*/ 39 h 34"/>
                  <a:gd name="T10" fmla="*/ 25 w 35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117" y="2443"/>
                <a:ext cx="33" cy="35"/>
              </a:xfrm>
              <a:custGeom>
                <a:avLst/>
                <a:gdLst>
                  <a:gd name="T0" fmla="*/ 25 w 35"/>
                  <a:gd name="T1" fmla="*/ 43 h 33"/>
                  <a:gd name="T2" fmla="*/ 0 w 35"/>
                  <a:gd name="T3" fmla="*/ 43 h 33"/>
                  <a:gd name="T4" fmla="*/ 0 w 35"/>
                  <a:gd name="T5" fmla="*/ 0 h 33"/>
                  <a:gd name="T6" fmla="*/ 25 w 35"/>
                  <a:gd name="T7" fmla="*/ 0 h 33"/>
                  <a:gd name="T8" fmla="*/ 25 w 35"/>
                  <a:gd name="T9" fmla="*/ 43 h 33"/>
                  <a:gd name="T10" fmla="*/ 25 w 35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176" y="2394"/>
                <a:ext cx="21" cy="35"/>
              </a:xfrm>
              <a:custGeom>
                <a:avLst/>
                <a:gdLst>
                  <a:gd name="T0" fmla="*/ 2 w 36"/>
                  <a:gd name="T1" fmla="*/ 39 h 34"/>
                  <a:gd name="T2" fmla="*/ 0 w 36"/>
                  <a:gd name="T3" fmla="*/ 39 h 34"/>
                  <a:gd name="T4" fmla="*/ 0 w 36"/>
                  <a:gd name="T5" fmla="*/ 0 h 34"/>
                  <a:gd name="T6" fmla="*/ 2 w 36"/>
                  <a:gd name="T7" fmla="*/ 0 h 34"/>
                  <a:gd name="T8" fmla="*/ 2 w 36"/>
                  <a:gd name="T9" fmla="*/ 39 h 34"/>
                  <a:gd name="T10" fmla="*/ 2 w 36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176" y="2443"/>
                <a:ext cx="21" cy="35"/>
              </a:xfrm>
              <a:custGeom>
                <a:avLst/>
                <a:gdLst>
                  <a:gd name="T0" fmla="*/ 2 w 36"/>
                  <a:gd name="T1" fmla="*/ 43 h 33"/>
                  <a:gd name="T2" fmla="*/ 0 w 36"/>
                  <a:gd name="T3" fmla="*/ 43 h 33"/>
                  <a:gd name="T4" fmla="*/ 0 w 36"/>
                  <a:gd name="T5" fmla="*/ 0 h 33"/>
                  <a:gd name="T6" fmla="*/ 2 w 36"/>
                  <a:gd name="T7" fmla="*/ 0 h 33"/>
                  <a:gd name="T8" fmla="*/ 2 w 36"/>
                  <a:gd name="T9" fmla="*/ 43 h 33"/>
                  <a:gd name="T10" fmla="*/ 2 w 36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6" cy="14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7 h 17"/>
                  <a:gd name="T6" fmla="*/ 254 w 244"/>
                  <a:gd name="T7" fmla="*/ 7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1117" y="2534"/>
                <a:ext cx="246" cy="16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12 h 17"/>
                  <a:gd name="T6" fmla="*/ 254 w 244"/>
                  <a:gd name="T7" fmla="*/ 12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1211" y="2429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1211" y="2394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211" y="2459"/>
                <a:ext cx="151" cy="19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29 h 17"/>
                  <a:gd name="T6" fmla="*/ 159 w 149"/>
                  <a:gd name="T7" fmla="*/ 29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254 w 244"/>
                  <a:gd name="T3" fmla="*/ 0 h 157"/>
                  <a:gd name="T4" fmla="*/ 0 w 244"/>
                  <a:gd name="T5" fmla="*/ 0 h 157"/>
                  <a:gd name="T6" fmla="*/ 0 w 244"/>
                  <a:gd name="T7" fmla="*/ 152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66"/>
            <p:cNvGrpSpPr>
              <a:grpSpLocks/>
            </p:cNvGrpSpPr>
            <p:nvPr userDrawn="1"/>
          </p:nvGrpSpPr>
          <p:grpSpPr bwMode="auto">
            <a:xfrm>
              <a:off x="7266067" y="6619862"/>
              <a:ext cx="194590" cy="123451"/>
              <a:chOff x="1592" y="2897"/>
              <a:chExt cx="248" cy="157"/>
            </a:xfrm>
          </p:grpSpPr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161 h 156"/>
                  <a:gd name="T2" fmla="*/ 0 w 245"/>
                  <a:gd name="T3" fmla="*/ 0 h 156"/>
                  <a:gd name="T4" fmla="*/ 260 w 245"/>
                  <a:gd name="T5" fmla="*/ 0 h 156"/>
                  <a:gd name="T6" fmla="*/ 260 w 245"/>
                  <a:gd name="T7" fmla="*/ 161 h 156"/>
                  <a:gd name="T8" fmla="*/ 0 w 245"/>
                  <a:gd name="T9" fmla="*/ 161 h 156"/>
                  <a:gd name="T10" fmla="*/ 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67 h 156"/>
                  <a:gd name="T2" fmla="*/ 119 w 245"/>
                  <a:gd name="T3" fmla="*/ 67 h 156"/>
                  <a:gd name="T4" fmla="*/ 119 w 245"/>
                  <a:gd name="T5" fmla="*/ 0 h 156"/>
                  <a:gd name="T6" fmla="*/ 147 w 245"/>
                  <a:gd name="T7" fmla="*/ 0 h 156"/>
                  <a:gd name="T8" fmla="*/ 147 w 245"/>
                  <a:gd name="T9" fmla="*/ 67 h 156"/>
                  <a:gd name="T10" fmla="*/ 260 w 245"/>
                  <a:gd name="T11" fmla="*/ 67 h 156"/>
                  <a:gd name="T12" fmla="*/ 260 w 245"/>
                  <a:gd name="T13" fmla="*/ 94 h 156"/>
                  <a:gd name="T14" fmla="*/ 147 w 245"/>
                  <a:gd name="T15" fmla="*/ 94 h 156"/>
                  <a:gd name="T16" fmla="*/ 147 w 245"/>
                  <a:gd name="T17" fmla="*/ 161 h 156"/>
                  <a:gd name="T18" fmla="*/ 119 w 245"/>
                  <a:gd name="T19" fmla="*/ 161 h 156"/>
                  <a:gd name="T20" fmla="*/ 119 w 245"/>
                  <a:gd name="T21" fmla="*/ 94 h 156"/>
                  <a:gd name="T22" fmla="*/ 0 w 245"/>
                  <a:gd name="T23" fmla="*/ 94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1743" y="2897"/>
                <a:ext cx="66" cy="49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45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44 h 39"/>
                  <a:gd name="T2" fmla="*/ 65 w 60"/>
                  <a:gd name="T3" fmla="*/ 44 h 39"/>
                  <a:gd name="T4" fmla="*/ 65 w 60"/>
                  <a:gd name="T5" fmla="*/ 0 h 39"/>
                  <a:gd name="T6" fmla="*/ 0 w 60"/>
                  <a:gd name="T7" fmla="*/ 44 h 39"/>
                  <a:gd name="T8" fmla="*/ 0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1743" y="2897"/>
                <a:ext cx="97" cy="56"/>
              </a:xfrm>
              <a:custGeom>
                <a:avLst/>
                <a:gdLst>
                  <a:gd name="T0" fmla="*/ 0 w 96"/>
                  <a:gd name="T1" fmla="*/ 56 h 56"/>
                  <a:gd name="T2" fmla="*/ 83 w 96"/>
                  <a:gd name="T3" fmla="*/ 0 h 56"/>
                  <a:gd name="T4" fmla="*/ 101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1615" y="2897"/>
                <a:ext cx="78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0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5 w 60"/>
                  <a:gd name="T1" fmla="*/ 44 h 39"/>
                  <a:gd name="T2" fmla="*/ 0 w 60"/>
                  <a:gd name="T3" fmla="*/ 44 h 39"/>
                  <a:gd name="T4" fmla="*/ 0 w 60"/>
                  <a:gd name="T5" fmla="*/ 0 h 39"/>
                  <a:gd name="T6" fmla="*/ 65 w 60"/>
                  <a:gd name="T7" fmla="*/ 44 h 39"/>
                  <a:gd name="T8" fmla="*/ 65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4" cy="56"/>
              </a:xfrm>
              <a:custGeom>
                <a:avLst/>
                <a:gdLst>
                  <a:gd name="T0" fmla="*/ 8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0 w 96"/>
                  <a:gd name="T7" fmla="*/ 56 h 56"/>
                  <a:gd name="T8" fmla="*/ 86 w 96"/>
                  <a:gd name="T9" fmla="*/ 56 h 56"/>
                  <a:gd name="T10" fmla="*/ 8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743" y="3009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7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6"/>
              <p:cNvSpPr>
                <a:spLocks/>
              </p:cNvSpPr>
              <p:nvPr/>
            </p:nvSpPr>
            <p:spPr bwMode="auto">
              <a:xfrm>
                <a:off x="1778" y="2997"/>
                <a:ext cx="61" cy="40"/>
              </a:xfrm>
              <a:custGeom>
                <a:avLst/>
                <a:gdLst>
                  <a:gd name="T0" fmla="*/ 0 w 60"/>
                  <a:gd name="T1" fmla="*/ 0 h 39"/>
                  <a:gd name="T2" fmla="*/ 65 w 60"/>
                  <a:gd name="T3" fmla="*/ 0 h 39"/>
                  <a:gd name="T4" fmla="*/ 65 w 60"/>
                  <a:gd name="T5" fmla="*/ 44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754" y="2997"/>
                <a:ext cx="85" cy="56"/>
              </a:xfrm>
              <a:custGeom>
                <a:avLst/>
                <a:gdLst>
                  <a:gd name="T0" fmla="*/ 0 w 84"/>
                  <a:gd name="T1" fmla="*/ 0 h 55"/>
                  <a:gd name="T2" fmla="*/ 89 w 84"/>
                  <a:gd name="T3" fmla="*/ 60 h 55"/>
                  <a:gd name="T4" fmla="*/ 89 w 84"/>
                  <a:gd name="T5" fmla="*/ 49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1"/>
              </a:xfrm>
              <a:custGeom>
                <a:avLst/>
                <a:gdLst>
                  <a:gd name="T0" fmla="*/ 67 w 72"/>
                  <a:gd name="T1" fmla="*/ 55 h 50"/>
                  <a:gd name="T2" fmla="*/ 67 w 72"/>
                  <a:gd name="T3" fmla="*/ 0 h 50"/>
                  <a:gd name="T4" fmla="*/ 0 w 72"/>
                  <a:gd name="T5" fmla="*/ 55 h 50"/>
                  <a:gd name="T6" fmla="*/ 67 w 72"/>
                  <a:gd name="T7" fmla="*/ 55 h 50"/>
                  <a:gd name="T8" fmla="*/ 67 w 72"/>
                  <a:gd name="T9" fmla="*/ 5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1592" y="2997"/>
                <a:ext cx="54" cy="40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44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599" y="2997"/>
                <a:ext cx="94" cy="56"/>
              </a:xfrm>
              <a:custGeom>
                <a:avLst/>
                <a:gdLst>
                  <a:gd name="T0" fmla="*/ 86 w 96"/>
                  <a:gd name="T1" fmla="*/ 0 h 55"/>
                  <a:gd name="T2" fmla="*/ 18 w 96"/>
                  <a:gd name="T3" fmla="*/ 60 h 55"/>
                  <a:gd name="T4" fmla="*/ 0 w 96"/>
                  <a:gd name="T5" fmla="*/ 60 h 55"/>
                  <a:gd name="T6" fmla="*/ 70 w 96"/>
                  <a:gd name="T7" fmla="*/ 0 h 55"/>
                  <a:gd name="T8" fmla="*/ 86 w 96"/>
                  <a:gd name="T9" fmla="*/ 0 h 55"/>
                  <a:gd name="T10" fmla="*/ 8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260 w 245"/>
                  <a:gd name="T1" fmla="*/ 161 h 156"/>
                  <a:gd name="T2" fmla="*/ 26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60 w 245"/>
                  <a:gd name="T9" fmla="*/ 161 h 156"/>
                  <a:gd name="T10" fmla="*/ 26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2"/>
            <p:cNvGrpSpPr>
              <a:grpSpLocks/>
            </p:cNvGrpSpPr>
            <p:nvPr userDrawn="1"/>
          </p:nvGrpSpPr>
          <p:grpSpPr bwMode="auto">
            <a:xfrm>
              <a:off x="6769815" y="6619872"/>
              <a:ext cx="192609" cy="121102"/>
              <a:chOff x="1777" y="2004"/>
              <a:chExt cx="247" cy="155"/>
            </a:xfrm>
          </p:grpSpPr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1854 w 239"/>
                  <a:gd name="T1" fmla="*/ 3353 h 151"/>
                  <a:gd name="T2" fmla="*/ 1854 w 239"/>
                  <a:gd name="T3" fmla="*/ 0 h 151"/>
                  <a:gd name="T4" fmla="*/ 0 w 239"/>
                  <a:gd name="T5" fmla="*/ 0 h 151"/>
                  <a:gd name="T6" fmla="*/ 0 w 239"/>
                  <a:gd name="T7" fmla="*/ 3353 h 151"/>
                  <a:gd name="T8" fmla="*/ 1854 w 239"/>
                  <a:gd name="T9" fmla="*/ 3353 h 151"/>
                  <a:gd name="T10" fmla="*/ 1854 w 239"/>
                  <a:gd name="T11" fmla="*/ 3353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1844" y="2025"/>
                <a:ext cx="121" cy="118"/>
              </a:xfrm>
              <a:custGeom>
                <a:avLst/>
                <a:gdLst>
                  <a:gd name="T0" fmla="*/ 82 w 119"/>
                  <a:gd name="T1" fmla="*/ 83 h 117"/>
                  <a:gd name="T2" fmla="*/ 129 w 119"/>
                  <a:gd name="T3" fmla="*/ 83 h 117"/>
                  <a:gd name="T4" fmla="*/ 129 w 119"/>
                  <a:gd name="T5" fmla="*/ 44 h 117"/>
                  <a:gd name="T6" fmla="*/ 82 w 119"/>
                  <a:gd name="T7" fmla="*/ 44 h 117"/>
                  <a:gd name="T8" fmla="*/ 82 w 119"/>
                  <a:gd name="T9" fmla="*/ 0 h 117"/>
                  <a:gd name="T10" fmla="*/ 47 w 119"/>
                  <a:gd name="T11" fmla="*/ 0 h 117"/>
                  <a:gd name="T12" fmla="*/ 47 w 119"/>
                  <a:gd name="T13" fmla="*/ 44 h 117"/>
                  <a:gd name="T14" fmla="*/ 0 w 119"/>
                  <a:gd name="T15" fmla="*/ 44 h 117"/>
                  <a:gd name="T16" fmla="*/ 0 w 119"/>
                  <a:gd name="T17" fmla="*/ 83 h 117"/>
                  <a:gd name="T18" fmla="*/ 47 w 119"/>
                  <a:gd name="T19" fmla="*/ 83 h 117"/>
                  <a:gd name="T20" fmla="*/ 47 w 119"/>
                  <a:gd name="T21" fmla="*/ 122 h 117"/>
                  <a:gd name="T22" fmla="*/ 82 w 119"/>
                  <a:gd name="T23" fmla="*/ 122 h 117"/>
                  <a:gd name="T24" fmla="*/ 82 w 119"/>
                  <a:gd name="T25" fmla="*/ 83 h 117"/>
                  <a:gd name="T26" fmla="*/ 82 w 119"/>
                  <a:gd name="T27" fmla="*/ 83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255 w 245"/>
                  <a:gd name="T1" fmla="*/ 147 h 157"/>
                  <a:gd name="T2" fmla="*/ 255 w 245"/>
                  <a:gd name="T3" fmla="*/ 0 h 157"/>
                  <a:gd name="T4" fmla="*/ 0 w 245"/>
                  <a:gd name="T5" fmla="*/ 0 h 157"/>
                  <a:gd name="T6" fmla="*/ 0 w 245"/>
                  <a:gd name="T7" fmla="*/ 147 h 157"/>
                  <a:gd name="T8" fmla="*/ 255 w 245"/>
                  <a:gd name="T9" fmla="*/ 147 h 157"/>
                  <a:gd name="T10" fmla="*/ 255 w 245"/>
                  <a:gd name="T11" fmla="*/ 14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6527589" y="6619864"/>
              <a:ext cx="190637" cy="123451"/>
              <a:chOff x="1592" y="2143"/>
              <a:chExt cx="246" cy="157"/>
            </a:xfrm>
          </p:grpSpPr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7" cy="68"/>
              </a:xfrm>
              <a:custGeom>
                <a:avLst/>
                <a:gdLst>
                  <a:gd name="T0" fmla="*/ 71 w 66"/>
                  <a:gd name="T1" fmla="*/ 0 h 67"/>
                  <a:gd name="T2" fmla="*/ 0 w 66"/>
                  <a:gd name="T3" fmla="*/ 0 h 67"/>
                  <a:gd name="T4" fmla="*/ 0 w 66"/>
                  <a:gd name="T5" fmla="*/ 72 h 67"/>
                  <a:gd name="T6" fmla="*/ 71 w 66"/>
                  <a:gd name="T7" fmla="*/ 72 h 67"/>
                  <a:gd name="T8" fmla="*/ 71 w 66"/>
                  <a:gd name="T9" fmla="*/ 0 h 67"/>
                  <a:gd name="T10" fmla="*/ 71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1592" y="2239"/>
                <a:ext cx="67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71 w 66"/>
                  <a:gd name="T5" fmla="*/ 61 h 61"/>
                  <a:gd name="T6" fmla="*/ 71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1688" y="2239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54 w 149"/>
                  <a:gd name="T3" fmla="*/ 61 h 61"/>
                  <a:gd name="T4" fmla="*/ 154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1688" y="2143"/>
                <a:ext cx="150" cy="68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72 h 67"/>
                  <a:gd name="T4" fmla="*/ 154 w 149"/>
                  <a:gd name="T5" fmla="*/ 72 h 67"/>
                  <a:gd name="T6" fmla="*/ 154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3"/>
            <p:cNvGrpSpPr>
              <a:grpSpLocks/>
            </p:cNvGrpSpPr>
            <p:nvPr userDrawn="1"/>
          </p:nvGrpSpPr>
          <p:grpSpPr bwMode="auto">
            <a:xfrm>
              <a:off x="6283384" y="6619864"/>
              <a:ext cx="190269" cy="123446"/>
              <a:chOff x="1593" y="1897"/>
              <a:chExt cx="244" cy="158"/>
            </a:xfrm>
          </p:grpSpPr>
          <p:sp>
            <p:nvSpPr>
              <p:cNvPr id="16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8"/>
            <p:cNvGrpSpPr>
              <a:grpSpLocks/>
            </p:cNvGrpSpPr>
            <p:nvPr userDrawn="1"/>
          </p:nvGrpSpPr>
          <p:grpSpPr bwMode="auto">
            <a:xfrm>
              <a:off x="5284697" y="6619870"/>
              <a:ext cx="192609" cy="123030"/>
              <a:chOff x="1778" y="1164"/>
              <a:chExt cx="247" cy="158"/>
            </a:xfrm>
          </p:grpSpPr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8"/>
              </a:xfrm>
              <a:custGeom>
                <a:avLst/>
                <a:gdLst>
                  <a:gd name="T0" fmla="*/ 13016 w 96"/>
                  <a:gd name="T1" fmla="*/ 166 h 156"/>
                  <a:gd name="T2" fmla="*/ 0 w 96"/>
                  <a:gd name="T3" fmla="*/ 166 h 156"/>
                  <a:gd name="T4" fmla="*/ 0 w 96"/>
                  <a:gd name="T5" fmla="*/ 0 h 156"/>
                  <a:gd name="T6" fmla="*/ 13016 w 96"/>
                  <a:gd name="T7" fmla="*/ 0 h 156"/>
                  <a:gd name="T8" fmla="*/ 13016 w 96"/>
                  <a:gd name="T9" fmla="*/ 166 h 156"/>
                  <a:gd name="T10" fmla="*/ 13016 w 96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8"/>
              </a:xfrm>
              <a:custGeom>
                <a:avLst/>
                <a:gdLst>
                  <a:gd name="T0" fmla="*/ 153 w 143"/>
                  <a:gd name="T1" fmla="*/ 166 h 156"/>
                  <a:gd name="T2" fmla="*/ 0 w 143"/>
                  <a:gd name="T3" fmla="*/ 166 h 156"/>
                  <a:gd name="T4" fmla="*/ 0 w 143"/>
                  <a:gd name="T5" fmla="*/ 0 h 156"/>
                  <a:gd name="T6" fmla="*/ 153 w 143"/>
                  <a:gd name="T7" fmla="*/ 0 h 156"/>
                  <a:gd name="T8" fmla="*/ 153 w 143"/>
                  <a:gd name="T9" fmla="*/ 166 h 156"/>
                  <a:gd name="T10" fmla="*/ 153 w 143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3"/>
              <p:cNvSpPr>
                <a:spLocks noEditPoints="1"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55 w 101"/>
                  <a:gd name="T37" fmla="*/ 84 h 90"/>
                  <a:gd name="T38" fmla="*/ 35 w 101"/>
                  <a:gd name="T39" fmla="*/ 84 h 90"/>
                  <a:gd name="T40" fmla="*/ 23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23 w 101"/>
                  <a:gd name="T49" fmla="*/ 17 h 90"/>
                  <a:gd name="T50" fmla="*/ 35 w 101"/>
                  <a:gd name="T51" fmla="*/ 6 h 90"/>
                  <a:gd name="T52" fmla="*/ 55 w 101"/>
                  <a:gd name="T53" fmla="*/ 0 h 90"/>
                  <a:gd name="T54" fmla="*/ 76 w 101"/>
                  <a:gd name="T55" fmla="*/ 6 h 90"/>
                  <a:gd name="T56" fmla="*/ 97 w 101"/>
                  <a:gd name="T57" fmla="*/ 17 h 90"/>
                  <a:gd name="T58" fmla="*/ 104 w 101"/>
                  <a:gd name="T59" fmla="*/ 28 h 90"/>
                  <a:gd name="T60" fmla="*/ 110 w 101"/>
                  <a:gd name="T61" fmla="*/ 45 h 90"/>
                  <a:gd name="T62" fmla="*/ 104 w 101"/>
                  <a:gd name="T63" fmla="*/ 62 h 90"/>
                  <a:gd name="T64" fmla="*/ 97 w 101"/>
                  <a:gd name="T65" fmla="*/ 73 h 90"/>
                  <a:gd name="T66" fmla="*/ 76 w 101"/>
                  <a:gd name="T67" fmla="*/ 84 h 90"/>
                  <a:gd name="T68" fmla="*/ 55 w 101"/>
                  <a:gd name="T69" fmla="*/ 84 h 90"/>
                  <a:gd name="T70" fmla="*/ 55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3" cy="85"/>
              </a:xfrm>
              <a:custGeom>
                <a:avLst/>
                <a:gdLst>
                  <a:gd name="T0" fmla="*/ 52 w 89"/>
                  <a:gd name="T1" fmla="*/ 89 h 84"/>
                  <a:gd name="T2" fmla="*/ 29 w 89"/>
                  <a:gd name="T3" fmla="*/ 89 h 84"/>
                  <a:gd name="T4" fmla="*/ 17 w 89"/>
                  <a:gd name="T5" fmla="*/ 78 h 84"/>
                  <a:gd name="T6" fmla="*/ 6 w 89"/>
                  <a:gd name="T7" fmla="*/ 67 h 84"/>
                  <a:gd name="T8" fmla="*/ 0 w 89"/>
                  <a:gd name="T9" fmla="*/ 50 h 84"/>
                  <a:gd name="T10" fmla="*/ 6 w 89"/>
                  <a:gd name="T11" fmla="*/ 28 h 84"/>
                  <a:gd name="T12" fmla="*/ 17 w 89"/>
                  <a:gd name="T13" fmla="*/ 17 h 84"/>
                  <a:gd name="T14" fmla="*/ 29 w 89"/>
                  <a:gd name="T15" fmla="*/ 6 h 84"/>
                  <a:gd name="T16" fmla="*/ 52 w 89"/>
                  <a:gd name="T17" fmla="*/ 0 h 84"/>
                  <a:gd name="T18" fmla="*/ 75 w 89"/>
                  <a:gd name="T19" fmla="*/ 6 h 84"/>
                  <a:gd name="T20" fmla="*/ 96 w 89"/>
                  <a:gd name="T21" fmla="*/ 17 h 84"/>
                  <a:gd name="T22" fmla="*/ 103 w 89"/>
                  <a:gd name="T23" fmla="*/ 28 h 84"/>
                  <a:gd name="T24" fmla="*/ 111 w 89"/>
                  <a:gd name="T25" fmla="*/ 50 h 84"/>
                  <a:gd name="T26" fmla="*/ 103 w 89"/>
                  <a:gd name="T27" fmla="*/ 67 h 84"/>
                  <a:gd name="T28" fmla="*/ 96 w 89"/>
                  <a:gd name="T29" fmla="*/ 78 h 84"/>
                  <a:gd name="T30" fmla="*/ 75 w 89"/>
                  <a:gd name="T31" fmla="*/ 89 h 84"/>
                  <a:gd name="T32" fmla="*/ 52 w 89"/>
                  <a:gd name="T33" fmla="*/ 89 h 84"/>
                  <a:gd name="T34" fmla="*/ 52 w 89"/>
                  <a:gd name="T35" fmla="*/ 89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5 w 30"/>
                  <a:gd name="T1" fmla="*/ 33 h 34"/>
                  <a:gd name="T2" fmla="*/ 29 w 30"/>
                  <a:gd name="T3" fmla="*/ 39 h 34"/>
                  <a:gd name="T4" fmla="*/ 12 w 30"/>
                  <a:gd name="T5" fmla="*/ 39 h 34"/>
                  <a:gd name="T6" fmla="*/ 6 w 30"/>
                  <a:gd name="T7" fmla="*/ 39 h 34"/>
                  <a:gd name="T8" fmla="*/ 0 w 30"/>
                  <a:gd name="T9" fmla="*/ 33 h 34"/>
                  <a:gd name="T10" fmla="*/ 0 w 30"/>
                  <a:gd name="T11" fmla="*/ 0 h 34"/>
                  <a:gd name="T12" fmla="*/ 35 w 30"/>
                  <a:gd name="T13" fmla="*/ 0 h 34"/>
                  <a:gd name="T14" fmla="*/ 35 w 30"/>
                  <a:gd name="T15" fmla="*/ 33 h 34"/>
                  <a:gd name="T16" fmla="*/ 35 w 30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5" cy="12"/>
              </a:xfrm>
              <a:custGeom>
                <a:avLst/>
                <a:gdLst>
                  <a:gd name="T0" fmla="*/ 3 w 6"/>
                  <a:gd name="T1" fmla="*/ 11 h 11"/>
                  <a:gd name="T2" fmla="*/ 3 w 6"/>
                  <a:gd name="T3" fmla="*/ 16 h 11"/>
                  <a:gd name="T4" fmla="*/ 0 w 6"/>
                  <a:gd name="T5" fmla="*/ 16 h 11"/>
                  <a:gd name="T6" fmla="*/ 0 w 6"/>
                  <a:gd name="T7" fmla="*/ 16 h 11"/>
                  <a:gd name="T8" fmla="*/ 0 w 6"/>
                  <a:gd name="T9" fmla="*/ 11 h 11"/>
                  <a:gd name="T10" fmla="*/ 0 w 6"/>
                  <a:gd name="T11" fmla="*/ 0 h 11"/>
                  <a:gd name="T12" fmla="*/ 3 w 6"/>
                  <a:gd name="T13" fmla="*/ 0 h 11"/>
                  <a:gd name="T14" fmla="*/ 3 w 6"/>
                  <a:gd name="T15" fmla="*/ 11 h 11"/>
                  <a:gd name="T16" fmla="*/ 3 w 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880" y="1249"/>
                <a:ext cx="5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3 w 6"/>
                  <a:gd name="T11" fmla="*/ 0 h 5"/>
                  <a:gd name="T12" fmla="*/ 3 w 6"/>
                  <a:gd name="T13" fmla="*/ 5 h 5"/>
                  <a:gd name="T14" fmla="*/ 3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885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1873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48"/>
            <p:cNvGrpSpPr>
              <a:grpSpLocks/>
            </p:cNvGrpSpPr>
            <p:nvPr userDrawn="1"/>
          </p:nvGrpSpPr>
          <p:grpSpPr bwMode="auto">
            <a:xfrm>
              <a:off x="4792854" y="6619865"/>
              <a:ext cx="192235" cy="123446"/>
              <a:chOff x="1595" y="1394"/>
              <a:chExt cx="245" cy="158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7 w 72"/>
                  <a:gd name="T1" fmla="*/ 0 h 45"/>
                  <a:gd name="T2" fmla="*/ 0 w 72"/>
                  <a:gd name="T3" fmla="*/ 0 h 45"/>
                  <a:gd name="T4" fmla="*/ 0 w 72"/>
                  <a:gd name="T5" fmla="*/ 55 h 45"/>
                  <a:gd name="T6" fmla="*/ 77 w 72"/>
                  <a:gd name="T7" fmla="*/ 55 h 45"/>
                  <a:gd name="T8" fmla="*/ 77 w 72"/>
                  <a:gd name="T9" fmla="*/ 0 h 45"/>
                  <a:gd name="T10" fmla="*/ 77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51"/>
              <p:cNvSpPr>
                <a:spLocks/>
              </p:cNvSpPr>
              <p:nvPr/>
            </p:nvSpPr>
            <p:spPr bwMode="auto">
              <a:xfrm>
                <a:off x="1595" y="1505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55 h 45"/>
                  <a:gd name="T4" fmla="*/ 77 w 72"/>
                  <a:gd name="T5" fmla="*/ 55 h 45"/>
                  <a:gd name="T6" fmla="*/ 77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152"/>
              <p:cNvSpPr>
                <a:spLocks/>
              </p:cNvSpPr>
              <p:nvPr/>
            </p:nvSpPr>
            <p:spPr bwMode="auto">
              <a:xfrm>
                <a:off x="1739" y="1505"/>
                <a:ext cx="101" cy="47"/>
              </a:xfrm>
              <a:custGeom>
                <a:avLst/>
                <a:gdLst>
                  <a:gd name="T0" fmla="*/ 0 w 102"/>
                  <a:gd name="T1" fmla="*/ 55 h 45"/>
                  <a:gd name="T2" fmla="*/ 97 w 102"/>
                  <a:gd name="T3" fmla="*/ 55 h 45"/>
                  <a:gd name="T4" fmla="*/ 97 w 102"/>
                  <a:gd name="T5" fmla="*/ 0 h 45"/>
                  <a:gd name="T6" fmla="*/ 0 w 102"/>
                  <a:gd name="T7" fmla="*/ 0 h 45"/>
                  <a:gd name="T8" fmla="*/ 0 w 102"/>
                  <a:gd name="T9" fmla="*/ 55 h 45"/>
                  <a:gd name="T10" fmla="*/ 0 w 102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55 h 45"/>
                  <a:gd name="T4" fmla="*/ 97 w 102"/>
                  <a:gd name="T5" fmla="*/ 55 h 45"/>
                  <a:gd name="T6" fmla="*/ 97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125 w 245"/>
                  <a:gd name="T1" fmla="*/ 162 h 157"/>
                  <a:gd name="T2" fmla="*/ 125 w 245"/>
                  <a:gd name="T3" fmla="*/ 100 h 157"/>
                  <a:gd name="T4" fmla="*/ 245 w 245"/>
                  <a:gd name="T5" fmla="*/ 100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100 h 157"/>
                  <a:gd name="T20" fmla="*/ 90 w 245"/>
                  <a:gd name="T21" fmla="*/ 100 h 157"/>
                  <a:gd name="T22" fmla="*/ 90 w 245"/>
                  <a:gd name="T23" fmla="*/ 162 h 157"/>
                  <a:gd name="T24" fmla="*/ 125 w 245"/>
                  <a:gd name="T25" fmla="*/ 162 h 157"/>
                  <a:gd name="T26" fmla="*/ 125 w 245"/>
                  <a:gd name="T27" fmla="*/ 162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56"/>
            <p:cNvGrpSpPr>
              <a:grpSpLocks/>
            </p:cNvGrpSpPr>
            <p:nvPr userDrawn="1"/>
          </p:nvGrpSpPr>
          <p:grpSpPr bwMode="auto">
            <a:xfrm>
              <a:off x="4544782" y="6619866"/>
              <a:ext cx="190269" cy="123446"/>
              <a:chOff x="1593" y="1143"/>
              <a:chExt cx="244" cy="158"/>
            </a:xfrm>
          </p:grpSpPr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61"/>
            <p:cNvGrpSpPr>
              <a:grpSpLocks/>
            </p:cNvGrpSpPr>
            <p:nvPr userDrawn="1"/>
          </p:nvGrpSpPr>
          <p:grpSpPr bwMode="auto">
            <a:xfrm>
              <a:off x="4069570" y="6619870"/>
              <a:ext cx="192609" cy="123030"/>
              <a:chOff x="1591" y="892"/>
              <a:chExt cx="247" cy="158"/>
            </a:xfrm>
          </p:grpSpPr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1591" y="892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164"/>
              <p:cNvSpPr>
                <a:spLocks/>
              </p:cNvSpPr>
              <p:nvPr/>
            </p:nvSpPr>
            <p:spPr bwMode="auto">
              <a:xfrm>
                <a:off x="1591" y="998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165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3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68610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83"/>
              <a:ext cx="192235" cy="122984"/>
              <a:chOff x="4187" y="1590"/>
              <a:chExt cx="238" cy="163"/>
            </a:xfrm>
          </p:grpSpPr>
          <p:sp>
            <p:nvSpPr>
              <p:cNvPr id="7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4"/>
              </a:xfrm>
              <a:custGeom>
                <a:avLst/>
                <a:gdLst>
                  <a:gd name="T0" fmla="*/ 0 w 244"/>
                  <a:gd name="T1" fmla="*/ 0 h 50"/>
                  <a:gd name="T2" fmla="*/ 35 w 244"/>
                  <a:gd name="T3" fmla="*/ 0 h 50"/>
                  <a:gd name="T4" fmla="*/ 35 w 244"/>
                  <a:gd name="T5" fmla="*/ 1414 h 50"/>
                  <a:gd name="T6" fmla="*/ 0 w 244"/>
                  <a:gd name="T7" fmla="*/ 1414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8"/>
              </a:xfrm>
              <a:custGeom>
                <a:avLst/>
                <a:gdLst>
                  <a:gd name="T0" fmla="*/ 0 w 244"/>
                  <a:gd name="T1" fmla="*/ 0 h 55"/>
                  <a:gd name="T2" fmla="*/ 35 w 244"/>
                  <a:gd name="T3" fmla="*/ 0 h 55"/>
                  <a:gd name="T4" fmla="*/ 35 w 244"/>
                  <a:gd name="T5" fmla="*/ 1069 h 55"/>
                  <a:gd name="T6" fmla="*/ 0 w 244"/>
                  <a:gd name="T7" fmla="*/ 1069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188"/>
              <p:cNvSpPr>
                <a:spLocks/>
              </p:cNvSpPr>
              <p:nvPr/>
            </p:nvSpPr>
            <p:spPr bwMode="auto">
              <a:xfrm>
                <a:off x="4187" y="1644"/>
                <a:ext cx="238" cy="56"/>
              </a:xfrm>
              <a:custGeom>
                <a:avLst/>
                <a:gdLst>
                  <a:gd name="T0" fmla="*/ 0 w 244"/>
                  <a:gd name="T1" fmla="*/ 0 h 56"/>
                  <a:gd name="T2" fmla="*/ 35 w 244"/>
                  <a:gd name="T3" fmla="*/ 0 h 56"/>
                  <a:gd name="T4" fmla="*/ 35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71 h 62"/>
                  <a:gd name="T4" fmla="*/ 0 w 71"/>
                  <a:gd name="T5" fmla="*/ 271 h 62"/>
                  <a:gd name="T6" fmla="*/ 0 w 71"/>
                  <a:gd name="T7" fmla="*/ 385 h 62"/>
                  <a:gd name="T8" fmla="*/ 17 w 71"/>
                  <a:gd name="T9" fmla="*/ 385 h 62"/>
                  <a:gd name="T10" fmla="*/ 17 w 71"/>
                  <a:gd name="T11" fmla="*/ 619 h 62"/>
                  <a:gd name="T12" fmla="*/ 17 w 71"/>
                  <a:gd name="T13" fmla="*/ 669 h 62"/>
                  <a:gd name="T14" fmla="*/ 12 w 71"/>
                  <a:gd name="T15" fmla="*/ 619 h 62"/>
                  <a:gd name="T16" fmla="*/ 6 w 71"/>
                  <a:gd name="T17" fmla="*/ 619 h 62"/>
                  <a:gd name="T18" fmla="*/ 17 w 71"/>
                  <a:gd name="T19" fmla="*/ 619 h 62"/>
                  <a:gd name="T20" fmla="*/ 17 w 71"/>
                  <a:gd name="T21" fmla="*/ 619 h 62"/>
                  <a:gd name="T22" fmla="*/ 17 w 71"/>
                  <a:gd name="T23" fmla="*/ 669 h 62"/>
                  <a:gd name="T24" fmla="*/ 17 w 71"/>
                  <a:gd name="T25" fmla="*/ 737 h 62"/>
                  <a:gd name="T26" fmla="*/ 17 w 71"/>
                  <a:gd name="T27" fmla="*/ 669 h 62"/>
                  <a:gd name="T28" fmla="*/ 17 w 71"/>
                  <a:gd name="T29" fmla="*/ 385 h 62"/>
                  <a:gd name="T30" fmla="*/ 17 w 71"/>
                  <a:gd name="T31" fmla="*/ 271 h 62"/>
                  <a:gd name="T32" fmla="*/ 17 w 71"/>
                  <a:gd name="T33" fmla="*/ 271 h 62"/>
                  <a:gd name="T34" fmla="*/ 17 w 71"/>
                  <a:gd name="T35" fmla="*/ 385 h 62"/>
                  <a:gd name="T36" fmla="*/ 17 w 71"/>
                  <a:gd name="T37" fmla="*/ 385 h 62"/>
                  <a:gd name="T38" fmla="*/ 17 w 71"/>
                  <a:gd name="T39" fmla="*/ 385 h 62"/>
                  <a:gd name="T40" fmla="*/ 17 w 71"/>
                  <a:gd name="T41" fmla="*/ 27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85 h 62"/>
                  <a:gd name="T62" fmla="*/ 17 w 71"/>
                  <a:gd name="T63" fmla="*/ 385 h 62"/>
                  <a:gd name="T64" fmla="*/ 17 w 71"/>
                  <a:gd name="T65" fmla="*/ 619 h 62"/>
                  <a:gd name="T66" fmla="*/ 17 w 71"/>
                  <a:gd name="T67" fmla="*/ 619 h 62"/>
                  <a:gd name="T68" fmla="*/ 17 w 71"/>
                  <a:gd name="T69" fmla="*/ 669 h 62"/>
                  <a:gd name="T70" fmla="*/ 17 w 71"/>
                  <a:gd name="T71" fmla="*/ 619 h 62"/>
                  <a:gd name="T72" fmla="*/ 17 w 71"/>
                  <a:gd name="T73" fmla="*/ 619 h 62"/>
                  <a:gd name="T74" fmla="*/ 17 w 71"/>
                  <a:gd name="T75" fmla="*/ 619 h 62"/>
                  <a:gd name="T76" fmla="*/ 17 w 71"/>
                  <a:gd name="T77" fmla="*/ 385 h 62"/>
                  <a:gd name="T78" fmla="*/ 17 w 71"/>
                  <a:gd name="T79" fmla="*/ 385 h 62"/>
                  <a:gd name="T80" fmla="*/ 17 w 71"/>
                  <a:gd name="T81" fmla="*/ 271 h 62"/>
                  <a:gd name="T82" fmla="*/ 17 w 71"/>
                  <a:gd name="T83" fmla="*/ 271 h 62"/>
                  <a:gd name="T84" fmla="*/ 17 w 71"/>
                  <a:gd name="T85" fmla="*/ 27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4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5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8"/>
              <p:cNvSpPr>
                <a:spLocks/>
              </p:cNvSpPr>
              <p:nvPr/>
            </p:nvSpPr>
            <p:spPr bwMode="auto">
              <a:xfrm>
                <a:off x="4260" y="1617"/>
                <a:ext cx="14" cy="7"/>
              </a:xfrm>
              <a:custGeom>
                <a:avLst/>
                <a:gdLst>
                  <a:gd name="T0" fmla="*/ 0 w 12"/>
                  <a:gd name="T1" fmla="*/ 28 h 5"/>
                  <a:gd name="T2" fmla="*/ 13 w 12"/>
                  <a:gd name="T3" fmla="*/ 28 h 5"/>
                  <a:gd name="T4" fmla="*/ 13 w 12"/>
                  <a:gd name="T5" fmla="*/ 28 h 5"/>
                  <a:gd name="T6" fmla="*/ 13 w 12"/>
                  <a:gd name="T7" fmla="*/ 28 h 5"/>
                  <a:gd name="T8" fmla="*/ 13 w 12"/>
                  <a:gd name="T9" fmla="*/ 28 h 5"/>
                  <a:gd name="T10" fmla="*/ 13 w 12"/>
                  <a:gd name="T11" fmla="*/ 28 h 5"/>
                  <a:gd name="T12" fmla="*/ 26 w 12"/>
                  <a:gd name="T13" fmla="*/ 28 h 5"/>
                  <a:gd name="T14" fmla="*/ 26 w 12"/>
                  <a:gd name="T15" fmla="*/ 28 h 5"/>
                  <a:gd name="T16" fmla="*/ 26 w 12"/>
                  <a:gd name="T17" fmla="*/ 0 h 5"/>
                  <a:gd name="T18" fmla="*/ 13 w 12"/>
                  <a:gd name="T19" fmla="*/ 0 h 5"/>
                  <a:gd name="T20" fmla="*/ 13 w 12"/>
                  <a:gd name="T21" fmla="*/ 0 h 5"/>
                  <a:gd name="T22" fmla="*/ 13 w 12"/>
                  <a:gd name="T23" fmla="*/ 0 h 5"/>
                  <a:gd name="T24" fmla="*/ 0 w 12"/>
                  <a:gd name="T25" fmla="*/ 28 h 5"/>
                  <a:gd name="T26" fmla="*/ 0 w 12"/>
                  <a:gd name="T27" fmla="*/ 2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9"/>
              <p:cNvSpPr>
                <a:spLocks/>
              </p:cNvSpPr>
              <p:nvPr/>
            </p:nvSpPr>
            <p:spPr bwMode="auto">
              <a:xfrm>
                <a:off x="4267" y="1631"/>
                <a:ext cx="11" cy="5"/>
              </a:xfrm>
              <a:custGeom>
                <a:avLst/>
                <a:gdLst>
                  <a:gd name="T0" fmla="*/ 0 w 12"/>
                  <a:gd name="T1" fmla="*/ 3 h 6"/>
                  <a:gd name="T2" fmla="*/ 0 w 12"/>
                  <a:gd name="T3" fmla="*/ 3 h 6"/>
                  <a:gd name="T4" fmla="*/ 0 w 12"/>
                  <a:gd name="T5" fmla="*/ 3 h 6"/>
                  <a:gd name="T6" fmla="*/ 6 w 12"/>
                  <a:gd name="T7" fmla="*/ 3 h 6"/>
                  <a:gd name="T8" fmla="*/ 6 w 12"/>
                  <a:gd name="T9" fmla="*/ 3 h 6"/>
                  <a:gd name="T10" fmla="*/ 6 w 12"/>
                  <a:gd name="T11" fmla="*/ 3 h 6"/>
                  <a:gd name="T12" fmla="*/ 7 w 12"/>
                  <a:gd name="T13" fmla="*/ 0 h 6"/>
                  <a:gd name="T14" fmla="*/ 7 w 12"/>
                  <a:gd name="T15" fmla="*/ 0 h 6"/>
                  <a:gd name="T16" fmla="*/ 7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3 h 6"/>
                  <a:gd name="T24" fmla="*/ 0 w 12"/>
                  <a:gd name="T25" fmla="*/ 3 h 6"/>
                  <a:gd name="T26" fmla="*/ 0 w 12"/>
                  <a:gd name="T27" fmla="*/ 3 h 6"/>
                  <a:gd name="T28" fmla="*/ 0 w 12"/>
                  <a:gd name="T29" fmla="*/ 3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200"/>
              <p:cNvSpPr>
                <a:spLocks/>
              </p:cNvSpPr>
              <p:nvPr/>
            </p:nvSpPr>
            <p:spPr bwMode="auto">
              <a:xfrm>
                <a:off x="4274" y="1614"/>
                <a:ext cx="16" cy="12"/>
              </a:xfrm>
              <a:custGeom>
                <a:avLst/>
                <a:gdLst>
                  <a:gd name="T0" fmla="*/ 4 w 18"/>
                  <a:gd name="T1" fmla="*/ 0 h 11"/>
                  <a:gd name="T2" fmla="*/ 4 w 18"/>
                  <a:gd name="T3" fmla="*/ 0 h 11"/>
                  <a:gd name="T4" fmla="*/ 4 w 18"/>
                  <a:gd name="T5" fmla="*/ 0 h 11"/>
                  <a:gd name="T6" fmla="*/ 0 w 18"/>
                  <a:gd name="T7" fmla="*/ 11 h 11"/>
                  <a:gd name="T8" fmla="*/ 4 w 18"/>
                  <a:gd name="T9" fmla="*/ 16 h 11"/>
                  <a:gd name="T10" fmla="*/ 4 w 18"/>
                  <a:gd name="T11" fmla="*/ 11 h 11"/>
                  <a:gd name="T12" fmla="*/ 4 w 18"/>
                  <a:gd name="T13" fmla="*/ 11 h 11"/>
                  <a:gd name="T14" fmla="*/ 4 w 18"/>
                  <a:gd name="T15" fmla="*/ 11 h 11"/>
                  <a:gd name="T16" fmla="*/ 4 w 18"/>
                  <a:gd name="T17" fmla="*/ 0 h 11"/>
                  <a:gd name="T18" fmla="*/ 4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5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3 h 6"/>
                  <a:gd name="T10" fmla="*/ 6 w 18"/>
                  <a:gd name="T11" fmla="*/ 3 h 6"/>
                  <a:gd name="T12" fmla="*/ 9 w 18"/>
                  <a:gd name="T13" fmla="*/ 3 h 6"/>
                  <a:gd name="T14" fmla="*/ 9 w 18"/>
                  <a:gd name="T15" fmla="*/ 3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331" y="1614"/>
                <a:ext cx="11" cy="12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11 h 11"/>
                  <a:gd name="T4" fmla="*/ 5 w 11"/>
                  <a:gd name="T5" fmla="*/ 11 h 11"/>
                  <a:gd name="T6" fmla="*/ 5 w 11"/>
                  <a:gd name="T7" fmla="*/ 11 h 11"/>
                  <a:gd name="T8" fmla="*/ 0 w 11"/>
                  <a:gd name="T9" fmla="*/ 11 h 11"/>
                  <a:gd name="T10" fmla="*/ 5 w 11"/>
                  <a:gd name="T11" fmla="*/ 16 h 11"/>
                  <a:gd name="T12" fmla="*/ 5 w 11"/>
                  <a:gd name="T13" fmla="*/ 16 h 11"/>
                  <a:gd name="T14" fmla="*/ 5 w 11"/>
                  <a:gd name="T15" fmla="*/ 16 h 11"/>
                  <a:gd name="T16" fmla="*/ 11 w 11"/>
                  <a:gd name="T17" fmla="*/ 16 h 11"/>
                  <a:gd name="T18" fmla="*/ 11 w 11"/>
                  <a:gd name="T19" fmla="*/ 11 h 11"/>
                  <a:gd name="T20" fmla="*/ 11 w 11"/>
                  <a:gd name="T21" fmla="*/ 11 h 11"/>
                  <a:gd name="T22" fmla="*/ 11 w 11"/>
                  <a:gd name="T23" fmla="*/ 11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8 w 17"/>
                  <a:gd name="T5" fmla="*/ 0 h 12"/>
                  <a:gd name="T6" fmla="*/ 8 w 17"/>
                  <a:gd name="T7" fmla="*/ 0 h 12"/>
                  <a:gd name="T8" fmla="*/ 12 w 17"/>
                  <a:gd name="T9" fmla="*/ 0 h 12"/>
                  <a:gd name="T10" fmla="*/ 12 w 17"/>
                  <a:gd name="T11" fmla="*/ 3 h 12"/>
                  <a:gd name="T12" fmla="*/ 8 w 17"/>
                  <a:gd name="T13" fmla="*/ 5 h 12"/>
                  <a:gd name="T14" fmla="*/ 8 w 17"/>
                  <a:gd name="T15" fmla="*/ 5 h 12"/>
                  <a:gd name="T16" fmla="*/ 6 w 17"/>
                  <a:gd name="T17" fmla="*/ 5 h 12"/>
                  <a:gd name="T18" fmla="*/ 0 w 17"/>
                  <a:gd name="T19" fmla="*/ 5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8 w 17"/>
                  <a:gd name="T5" fmla="*/ 3 h 12"/>
                  <a:gd name="T6" fmla="*/ 8 w 17"/>
                  <a:gd name="T7" fmla="*/ 3 h 12"/>
                  <a:gd name="T8" fmla="*/ 12 w 17"/>
                  <a:gd name="T9" fmla="*/ 3 h 12"/>
                  <a:gd name="T10" fmla="*/ 8 w 17"/>
                  <a:gd name="T11" fmla="*/ 5 h 12"/>
                  <a:gd name="T12" fmla="*/ 8 w 17"/>
                  <a:gd name="T13" fmla="*/ 5 h 12"/>
                  <a:gd name="T14" fmla="*/ 6 w 17"/>
                  <a:gd name="T15" fmla="*/ 5 h 12"/>
                  <a:gd name="T16" fmla="*/ 0 w 17"/>
                  <a:gd name="T17" fmla="*/ 3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5"/>
              <p:cNvSpPr>
                <a:spLocks/>
              </p:cNvSpPr>
              <p:nvPr/>
            </p:nvSpPr>
            <p:spPr bwMode="auto">
              <a:xfrm>
                <a:off x="4331" y="1631"/>
                <a:ext cx="11" cy="5"/>
              </a:xfrm>
              <a:custGeom>
                <a:avLst/>
                <a:gdLst>
                  <a:gd name="T0" fmla="*/ 5 w 11"/>
                  <a:gd name="T1" fmla="*/ 3 h 6"/>
                  <a:gd name="T2" fmla="*/ 5 w 11"/>
                  <a:gd name="T3" fmla="*/ 3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3 h 6"/>
                  <a:gd name="T70" fmla="*/ 5 w 11"/>
                  <a:gd name="T71" fmla="*/ 3 h 6"/>
                  <a:gd name="T72" fmla="*/ 5 w 11"/>
                  <a:gd name="T73" fmla="*/ 3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3 h 6"/>
                  <a:gd name="T84" fmla="*/ 5 w 11"/>
                  <a:gd name="T85" fmla="*/ 3 h 6"/>
                  <a:gd name="T86" fmla="*/ 5 w 11"/>
                  <a:gd name="T87" fmla="*/ 3 h 6"/>
                  <a:gd name="T88" fmla="*/ 5 w 11"/>
                  <a:gd name="T89" fmla="*/ 3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1" cy="15"/>
              </a:xfrm>
              <a:custGeom>
                <a:avLst/>
                <a:gdLst>
                  <a:gd name="T0" fmla="*/ 6 w 12"/>
                  <a:gd name="T1" fmla="*/ 50 h 11"/>
                  <a:gd name="T2" fmla="*/ 6 w 12"/>
                  <a:gd name="T3" fmla="*/ 50 h 11"/>
                  <a:gd name="T4" fmla="*/ 6 w 12"/>
                  <a:gd name="T5" fmla="*/ 26 h 11"/>
                  <a:gd name="T6" fmla="*/ 6 w 12"/>
                  <a:gd name="T7" fmla="*/ 26 h 11"/>
                  <a:gd name="T8" fmla="*/ 6 w 12"/>
                  <a:gd name="T9" fmla="*/ 26 h 11"/>
                  <a:gd name="T10" fmla="*/ 6 w 12"/>
                  <a:gd name="T11" fmla="*/ 26 h 11"/>
                  <a:gd name="T12" fmla="*/ 6 w 12"/>
                  <a:gd name="T13" fmla="*/ 26 h 11"/>
                  <a:gd name="T14" fmla="*/ 6 w 12"/>
                  <a:gd name="T15" fmla="*/ 26 h 11"/>
                  <a:gd name="T16" fmla="*/ 6 w 12"/>
                  <a:gd name="T17" fmla="*/ 26 h 11"/>
                  <a:gd name="T18" fmla="*/ 6 w 12"/>
                  <a:gd name="T19" fmla="*/ 26 h 11"/>
                  <a:gd name="T20" fmla="*/ 6 w 12"/>
                  <a:gd name="T21" fmla="*/ 26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26 h 11"/>
                  <a:gd name="T32" fmla="*/ 0 w 12"/>
                  <a:gd name="T33" fmla="*/ 26 h 11"/>
                  <a:gd name="T34" fmla="*/ 0 w 12"/>
                  <a:gd name="T35" fmla="*/ 26 h 11"/>
                  <a:gd name="T36" fmla="*/ 0 w 12"/>
                  <a:gd name="T37" fmla="*/ 26 h 11"/>
                  <a:gd name="T38" fmla="*/ 0 w 12"/>
                  <a:gd name="T39" fmla="*/ 26 h 11"/>
                  <a:gd name="T40" fmla="*/ 6 w 12"/>
                  <a:gd name="T41" fmla="*/ 26 h 11"/>
                  <a:gd name="T42" fmla="*/ 0 w 12"/>
                  <a:gd name="T43" fmla="*/ 26 h 11"/>
                  <a:gd name="T44" fmla="*/ 6 w 12"/>
                  <a:gd name="T45" fmla="*/ 50 h 11"/>
                  <a:gd name="T46" fmla="*/ 6 w 12"/>
                  <a:gd name="T47" fmla="*/ 50 h 11"/>
                  <a:gd name="T48" fmla="*/ 6 w 12"/>
                  <a:gd name="T49" fmla="*/ 26 h 11"/>
                  <a:gd name="T50" fmla="*/ 6 w 12"/>
                  <a:gd name="T51" fmla="*/ 26 h 11"/>
                  <a:gd name="T52" fmla="*/ 6 w 12"/>
                  <a:gd name="T53" fmla="*/ 26 h 11"/>
                  <a:gd name="T54" fmla="*/ 6 w 12"/>
                  <a:gd name="T55" fmla="*/ 50 h 11"/>
                  <a:gd name="T56" fmla="*/ 6 w 12"/>
                  <a:gd name="T57" fmla="*/ 50 h 11"/>
                  <a:gd name="T58" fmla="*/ 6 w 12"/>
                  <a:gd name="T59" fmla="*/ 50 h 11"/>
                  <a:gd name="T60" fmla="*/ 6 w 12"/>
                  <a:gd name="T61" fmla="*/ 26 h 11"/>
                  <a:gd name="T62" fmla="*/ 6 w 12"/>
                  <a:gd name="T63" fmla="*/ 26 h 11"/>
                  <a:gd name="T64" fmla="*/ 6 w 12"/>
                  <a:gd name="T65" fmla="*/ 26 h 11"/>
                  <a:gd name="T66" fmla="*/ 6 w 12"/>
                  <a:gd name="T67" fmla="*/ 26 h 11"/>
                  <a:gd name="T68" fmla="*/ 6 w 12"/>
                  <a:gd name="T69" fmla="*/ 26 h 11"/>
                  <a:gd name="T70" fmla="*/ 6 w 12"/>
                  <a:gd name="T71" fmla="*/ 50 h 11"/>
                  <a:gd name="T72" fmla="*/ 6 w 12"/>
                  <a:gd name="T73" fmla="*/ 50 h 11"/>
                  <a:gd name="T74" fmla="*/ 6 w 12"/>
                  <a:gd name="T75" fmla="*/ 26 h 11"/>
                  <a:gd name="T76" fmla="*/ 6 w 12"/>
                  <a:gd name="T77" fmla="*/ 26 h 11"/>
                  <a:gd name="T78" fmla="*/ 6 w 12"/>
                  <a:gd name="T79" fmla="*/ 26 h 11"/>
                  <a:gd name="T80" fmla="*/ 6 w 12"/>
                  <a:gd name="T81" fmla="*/ 50 h 11"/>
                  <a:gd name="T82" fmla="*/ 6 w 12"/>
                  <a:gd name="T83" fmla="*/ 50 h 11"/>
                  <a:gd name="T84" fmla="*/ 6 w 12"/>
                  <a:gd name="T85" fmla="*/ 50 h 11"/>
                  <a:gd name="T86" fmla="*/ 6 w 12"/>
                  <a:gd name="T87" fmla="*/ 50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13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13 w 6"/>
                  <a:gd name="T31" fmla="*/ 0 h 1"/>
                  <a:gd name="T32" fmla="*/ 13 w 6"/>
                  <a:gd name="T33" fmla="*/ 0 h 1"/>
                  <a:gd name="T34" fmla="*/ 13 w 6"/>
                  <a:gd name="T35" fmla="*/ 0 h 1"/>
                  <a:gd name="T36" fmla="*/ 13 w 6"/>
                  <a:gd name="T37" fmla="*/ 0 h 1"/>
                  <a:gd name="T38" fmla="*/ 13 w 6"/>
                  <a:gd name="T39" fmla="*/ 0 h 1"/>
                  <a:gd name="T40" fmla="*/ 13 w 6"/>
                  <a:gd name="T41" fmla="*/ 0 h 1"/>
                  <a:gd name="T42" fmla="*/ 13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0 w 6"/>
                  <a:gd name="T3" fmla="*/ 0 h 5"/>
                  <a:gd name="T4" fmla="*/ 13 w 6"/>
                  <a:gd name="T5" fmla="*/ 28 h 5"/>
                  <a:gd name="T6" fmla="*/ 13 w 6"/>
                  <a:gd name="T7" fmla="*/ 0 h 5"/>
                  <a:gd name="T8" fmla="*/ 13 w 6"/>
                  <a:gd name="T9" fmla="*/ 0 h 5"/>
                  <a:gd name="T10" fmla="*/ 13 w 6"/>
                  <a:gd name="T11" fmla="*/ 0 h 5"/>
                  <a:gd name="T12" fmla="*/ 13 w 6"/>
                  <a:gd name="T13" fmla="*/ 28 h 5"/>
                  <a:gd name="T14" fmla="*/ 13 w 6"/>
                  <a:gd name="T15" fmla="*/ 28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13 w 6"/>
                  <a:gd name="T29" fmla="*/ 0 h 5"/>
                  <a:gd name="T30" fmla="*/ 13 w 6"/>
                  <a:gd name="T31" fmla="*/ 0 h 5"/>
                  <a:gd name="T32" fmla="*/ 13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9"/>
              <p:cNvSpPr>
                <a:spLocks/>
              </p:cNvSpPr>
              <p:nvPr/>
            </p:nvSpPr>
            <p:spPr bwMode="auto">
              <a:xfrm>
                <a:off x="4304" y="1626"/>
                <a:ext cx="5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3 w 6"/>
                  <a:gd name="T7" fmla="*/ 0 h 1"/>
                  <a:gd name="T8" fmla="*/ 3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0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7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11"/>
              <p:cNvSpPr>
                <a:spLocks/>
              </p:cNvSpPr>
              <p:nvPr/>
            </p:nvSpPr>
            <p:spPr bwMode="auto">
              <a:xfrm>
                <a:off x="4308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738" y="6619865"/>
              <a:ext cx="190527" cy="123075"/>
              <a:chOff x="7877630" y="2333052"/>
              <a:chExt cx="253842" cy="163974"/>
            </a:xfrm>
          </p:grpSpPr>
          <p:sp>
            <p:nvSpPr>
              <p:cNvPr id="73" name="Freeform 220"/>
              <p:cNvSpPr>
                <a:spLocks/>
              </p:cNvSpPr>
              <p:nvPr userDrawn="1"/>
            </p:nvSpPr>
            <p:spPr bwMode="auto">
              <a:xfrm>
                <a:off x="7877632" y="2333057"/>
                <a:ext cx="253842" cy="73422"/>
              </a:xfrm>
              <a:custGeom>
                <a:avLst/>
                <a:gdLst>
                  <a:gd name="T0" fmla="*/ 2147483647 w 238"/>
                  <a:gd name="T1" fmla="*/ 2147483647 h 72"/>
                  <a:gd name="T2" fmla="*/ 0 w 238"/>
                  <a:gd name="T3" fmla="*/ 2147483647 h 72"/>
                  <a:gd name="T4" fmla="*/ 0 w 238"/>
                  <a:gd name="T5" fmla="*/ 0 h 72"/>
                  <a:gd name="T6" fmla="*/ 2147483647 w 238"/>
                  <a:gd name="T7" fmla="*/ 0 h 72"/>
                  <a:gd name="T8" fmla="*/ 2147483647 w 238"/>
                  <a:gd name="T9" fmla="*/ 2147483647 h 72"/>
                  <a:gd name="T10" fmla="*/ 2147483647 w 238"/>
                  <a:gd name="T11" fmla="*/ 2147483647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1"/>
              <p:cNvSpPr>
                <a:spLocks/>
              </p:cNvSpPr>
              <p:nvPr userDrawn="1"/>
            </p:nvSpPr>
            <p:spPr bwMode="auto">
              <a:xfrm>
                <a:off x="7880095" y="2411373"/>
                <a:ext cx="251378" cy="85658"/>
              </a:xfrm>
              <a:custGeom>
                <a:avLst/>
                <a:gdLst>
                  <a:gd name="T0" fmla="*/ 2147483647 w 238"/>
                  <a:gd name="T1" fmla="*/ 2147483647 h 84"/>
                  <a:gd name="T2" fmla="*/ 2147483647 w 238"/>
                  <a:gd name="T3" fmla="*/ 0 h 84"/>
                  <a:gd name="T4" fmla="*/ 0 w 238"/>
                  <a:gd name="T5" fmla="*/ 0 h 84"/>
                  <a:gd name="T6" fmla="*/ 0 w 238"/>
                  <a:gd name="T7" fmla="*/ 2147483647 h 84"/>
                  <a:gd name="T8" fmla="*/ 2147483647 w 238"/>
                  <a:gd name="T9" fmla="*/ 2147483647 h 84"/>
                  <a:gd name="T10" fmla="*/ 2147483647 w 238"/>
                  <a:gd name="T11" fmla="*/ 2147483647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23"/>
            <p:cNvGrpSpPr>
              <a:grpSpLocks/>
            </p:cNvGrpSpPr>
            <p:nvPr userDrawn="1"/>
          </p:nvGrpSpPr>
          <p:grpSpPr bwMode="auto">
            <a:xfrm>
              <a:off x="2846569" y="6619861"/>
              <a:ext cx="192235" cy="126753"/>
              <a:chOff x="4184" y="1339"/>
              <a:chExt cx="238" cy="168"/>
            </a:xfrm>
          </p:grpSpPr>
          <p:sp>
            <p:nvSpPr>
              <p:cNvPr id="6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4"/>
              </a:xfrm>
              <a:custGeom>
                <a:avLst/>
                <a:gdLst>
                  <a:gd name="T0" fmla="*/ 35 w 244"/>
                  <a:gd name="T1" fmla="*/ 1414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1414 h 50"/>
                  <a:gd name="T8" fmla="*/ 35 w 244"/>
                  <a:gd name="T9" fmla="*/ 1414 h 50"/>
                  <a:gd name="T10" fmla="*/ 35 w 244"/>
                  <a:gd name="T11" fmla="*/ 141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26"/>
              <p:cNvSpPr>
                <a:spLocks/>
              </p:cNvSpPr>
              <p:nvPr/>
            </p:nvSpPr>
            <p:spPr bwMode="auto">
              <a:xfrm>
                <a:off x="4184" y="1449"/>
                <a:ext cx="238" cy="58"/>
              </a:xfrm>
              <a:custGeom>
                <a:avLst/>
                <a:gdLst>
                  <a:gd name="T0" fmla="*/ 35 w 244"/>
                  <a:gd name="T1" fmla="*/ 2021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2021 h 50"/>
                  <a:gd name="T8" fmla="*/ 35 w 244"/>
                  <a:gd name="T9" fmla="*/ 2021 h 50"/>
                  <a:gd name="T10" fmla="*/ 35 w 244"/>
                  <a:gd name="T11" fmla="*/ 2021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7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2176 h 151"/>
                  <a:gd name="T6" fmla="*/ 0 w 238"/>
                  <a:gd name="T7" fmla="*/ 2176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1039 h 56"/>
                  <a:gd name="T6" fmla="*/ 0 w 238"/>
                  <a:gd name="T7" fmla="*/ 1039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1166 h 55"/>
                  <a:gd name="T6" fmla="*/ 0 w 238"/>
                  <a:gd name="T7" fmla="*/ 1166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4"/>
              <p:cNvSpPr>
                <a:spLocks/>
              </p:cNvSpPr>
              <p:nvPr/>
            </p:nvSpPr>
            <p:spPr bwMode="auto">
              <a:xfrm>
                <a:off x="4218" y="2178"/>
                <a:ext cx="41" cy="12"/>
              </a:xfrm>
              <a:custGeom>
                <a:avLst/>
                <a:gdLst>
                  <a:gd name="T0" fmla="*/ 37 w 42"/>
                  <a:gd name="T1" fmla="*/ 6 h 12"/>
                  <a:gd name="T2" fmla="*/ 37 w 42"/>
                  <a:gd name="T3" fmla="*/ 6 h 12"/>
                  <a:gd name="T4" fmla="*/ 31 w 42"/>
                  <a:gd name="T5" fmla="*/ 6 h 12"/>
                  <a:gd name="T6" fmla="*/ 25 w 42"/>
                  <a:gd name="T7" fmla="*/ 0 h 12"/>
                  <a:gd name="T8" fmla="*/ 21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37 w 42"/>
                  <a:gd name="T19" fmla="*/ 6 h 12"/>
                  <a:gd name="T20" fmla="*/ 37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5"/>
              <p:cNvSpPr>
                <a:spLocks/>
              </p:cNvSpPr>
              <p:nvPr/>
            </p:nvSpPr>
            <p:spPr bwMode="auto">
              <a:xfrm>
                <a:off x="4225" y="2194"/>
                <a:ext cx="27" cy="37"/>
              </a:xfrm>
              <a:custGeom>
                <a:avLst/>
                <a:gdLst>
                  <a:gd name="T0" fmla="*/ 18 w 30"/>
                  <a:gd name="T1" fmla="*/ 266 h 34"/>
                  <a:gd name="T2" fmla="*/ 14 w 30"/>
                  <a:gd name="T3" fmla="*/ 11 h 34"/>
                  <a:gd name="T4" fmla="*/ 11 w 30"/>
                  <a:gd name="T5" fmla="*/ 11 h 34"/>
                  <a:gd name="T6" fmla="*/ 11 w 30"/>
                  <a:gd name="T7" fmla="*/ 0 h 34"/>
                  <a:gd name="T8" fmla="*/ 7 w 30"/>
                  <a:gd name="T9" fmla="*/ 11 h 34"/>
                  <a:gd name="T10" fmla="*/ 5 w 30"/>
                  <a:gd name="T11" fmla="*/ 11 h 34"/>
                  <a:gd name="T12" fmla="*/ 0 w 30"/>
                  <a:gd name="T13" fmla="*/ 266 h 34"/>
                  <a:gd name="T14" fmla="*/ 0 w 30"/>
                  <a:gd name="T15" fmla="*/ 317 h 34"/>
                  <a:gd name="T16" fmla="*/ 5 w 30"/>
                  <a:gd name="T17" fmla="*/ 365 h 34"/>
                  <a:gd name="T18" fmla="*/ 5 w 30"/>
                  <a:gd name="T19" fmla="*/ 365 h 34"/>
                  <a:gd name="T20" fmla="*/ 7 w 30"/>
                  <a:gd name="T21" fmla="*/ 433 h 34"/>
                  <a:gd name="T22" fmla="*/ 11 w 30"/>
                  <a:gd name="T23" fmla="*/ 433 h 34"/>
                  <a:gd name="T24" fmla="*/ 11 w 30"/>
                  <a:gd name="T25" fmla="*/ 433 h 34"/>
                  <a:gd name="T26" fmla="*/ 14 w 30"/>
                  <a:gd name="T27" fmla="*/ 365 h 34"/>
                  <a:gd name="T28" fmla="*/ 18 w 30"/>
                  <a:gd name="T29" fmla="*/ 365 h 34"/>
                  <a:gd name="T30" fmla="*/ 18 w 30"/>
                  <a:gd name="T31" fmla="*/ 317 h 34"/>
                  <a:gd name="T32" fmla="*/ 18 w 30"/>
                  <a:gd name="T33" fmla="*/ 266 h 34"/>
                  <a:gd name="T34" fmla="*/ 18 w 30"/>
                  <a:gd name="T35" fmla="*/ 266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6"/>
              <p:cNvSpPr>
                <a:spLocks/>
              </p:cNvSpPr>
              <p:nvPr/>
            </p:nvSpPr>
            <p:spPr bwMode="auto">
              <a:xfrm>
                <a:off x="4225" y="2216"/>
                <a:ext cx="27" cy="7"/>
              </a:xfrm>
              <a:custGeom>
                <a:avLst/>
                <a:gdLst>
                  <a:gd name="T0" fmla="*/ 18 w 30"/>
                  <a:gd name="T1" fmla="*/ 13 h 6"/>
                  <a:gd name="T2" fmla="*/ 18 w 30"/>
                  <a:gd name="T3" fmla="*/ 13 h 6"/>
                  <a:gd name="T4" fmla="*/ 18 w 30"/>
                  <a:gd name="T5" fmla="*/ 13 h 6"/>
                  <a:gd name="T6" fmla="*/ 18 w 30"/>
                  <a:gd name="T7" fmla="*/ 13 h 6"/>
                  <a:gd name="T8" fmla="*/ 18 w 30"/>
                  <a:gd name="T9" fmla="*/ 0 h 6"/>
                  <a:gd name="T10" fmla="*/ 18 w 30"/>
                  <a:gd name="T11" fmla="*/ 0 h 6"/>
                  <a:gd name="T12" fmla="*/ 18 w 30"/>
                  <a:gd name="T13" fmla="*/ 0 h 6"/>
                  <a:gd name="T14" fmla="*/ 18 w 30"/>
                  <a:gd name="T15" fmla="*/ 0 h 6"/>
                  <a:gd name="T16" fmla="*/ 14 w 30"/>
                  <a:gd name="T17" fmla="*/ 0 h 6"/>
                  <a:gd name="T18" fmla="*/ 14 w 30"/>
                  <a:gd name="T19" fmla="*/ 0 h 6"/>
                  <a:gd name="T20" fmla="*/ 14 w 30"/>
                  <a:gd name="T21" fmla="*/ 0 h 6"/>
                  <a:gd name="T22" fmla="*/ 11 w 30"/>
                  <a:gd name="T23" fmla="*/ 0 h 6"/>
                  <a:gd name="T24" fmla="*/ 11 w 30"/>
                  <a:gd name="T25" fmla="*/ 0 h 6"/>
                  <a:gd name="T26" fmla="*/ 7 w 30"/>
                  <a:gd name="T27" fmla="*/ 0 h 6"/>
                  <a:gd name="T28" fmla="*/ 7 w 30"/>
                  <a:gd name="T29" fmla="*/ 0 h 6"/>
                  <a:gd name="T30" fmla="*/ 7 w 30"/>
                  <a:gd name="T31" fmla="*/ 0 h 6"/>
                  <a:gd name="T32" fmla="*/ 5 w 30"/>
                  <a:gd name="T33" fmla="*/ 0 h 6"/>
                  <a:gd name="T34" fmla="*/ 5 w 30"/>
                  <a:gd name="T35" fmla="*/ 0 h 6"/>
                  <a:gd name="T36" fmla="*/ 5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13 h 6"/>
                  <a:gd name="T46" fmla="*/ 0 w 30"/>
                  <a:gd name="T47" fmla="*/ 13 h 6"/>
                  <a:gd name="T48" fmla="*/ 0 w 30"/>
                  <a:gd name="T49" fmla="*/ 13 h 6"/>
                  <a:gd name="T50" fmla="*/ 0 w 30"/>
                  <a:gd name="T51" fmla="*/ 13 h 6"/>
                  <a:gd name="T52" fmla="*/ 5 w 30"/>
                  <a:gd name="T53" fmla="*/ 13 h 6"/>
                  <a:gd name="T54" fmla="*/ 5 w 30"/>
                  <a:gd name="T55" fmla="*/ 13 h 6"/>
                  <a:gd name="T56" fmla="*/ 7 w 30"/>
                  <a:gd name="T57" fmla="*/ 13 h 6"/>
                  <a:gd name="T58" fmla="*/ 7 w 30"/>
                  <a:gd name="T59" fmla="*/ 13 h 6"/>
                  <a:gd name="T60" fmla="*/ 7 w 30"/>
                  <a:gd name="T61" fmla="*/ 13 h 6"/>
                  <a:gd name="T62" fmla="*/ 11 w 30"/>
                  <a:gd name="T63" fmla="*/ 13 h 6"/>
                  <a:gd name="T64" fmla="*/ 11 w 30"/>
                  <a:gd name="T65" fmla="*/ 13 h 6"/>
                  <a:gd name="T66" fmla="*/ 11 w 30"/>
                  <a:gd name="T67" fmla="*/ 13 h 6"/>
                  <a:gd name="T68" fmla="*/ 14 w 30"/>
                  <a:gd name="T69" fmla="*/ 13 h 6"/>
                  <a:gd name="T70" fmla="*/ 14 w 30"/>
                  <a:gd name="T71" fmla="*/ 13 h 6"/>
                  <a:gd name="T72" fmla="*/ 14 w 30"/>
                  <a:gd name="T73" fmla="*/ 13 h 6"/>
                  <a:gd name="T74" fmla="*/ 18 w 30"/>
                  <a:gd name="T75" fmla="*/ 13 h 6"/>
                  <a:gd name="T76" fmla="*/ 18 w 30"/>
                  <a:gd name="T77" fmla="*/ 13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7"/>
              <p:cNvSpPr>
                <a:spLocks/>
              </p:cNvSpPr>
              <p:nvPr/>
            </p:nvSpPr>
            <p:spPr bwMode="auto">
              <a:xfrm>
                <a:off x="4225" y="2223"/>
                <a:ext cx="27" cy="2"/>
              </a:xfrm>
              <a:custGeom>
                <a:avLst/>
                <a:gdLst>
                  <a:gd name="T0" fmla="*/ 18 w 30"/>
                  <a:gd name="T1" fmla="*/ 0 h 1"/>
                  <a:gd name="T2" fmla="*/ 18 w 30"/>
                  <a:gd name="T3" fmla="*/ 0 h 1"/>
                  <a:gd name="T4" fmla="*/ 18 w 30"/>
                  <a:gd name="T5" fmla="*/ 0 h 1"/>
                  <a:gd name="T6" fmla="*/ 18 w 30"/>
                  <a:gd name="T7" fmla="*/ 0 h 1"/>
                  <a:gd name="T8" fmla="*/ 18 w 30"/>
                  <a:gd name="T9" fmla="*/ 0 h 1"/>
                  <a:gd name="T10" fmla="*/ 18 w 30"/>
                  <a:gd name="T11" fmla="*/ 0 h 1"/>
                  <a:gd name="T12" fmla="*/ 18 w 30"/>
                  <a:gd name="T13" fmla="*/ 0 h 1"/>
                  <a:gd name="T14" fmla="*/ 18 w 30"/>
                  <a:gd name="T15" fmla="*/ 0 h 1"/>
                  <a:gd name="T16" fmla="*/ 14 w 30"/>
                  <a:gd name="T17" fmla="*/ 0 h 1"/>
                  <a:gd name="T18" fmla="*/ 14 w 30"/>
                  <a:gd name="T19" fmla="*/ 0 h 1"/>
                  <a:gd name="T20" fmla="*/ 14 w 30"/>
                  <a:gd name="T21" fmla="*/ 0 h 1"/>
                  <a:gd name="T22" fmla="*/ 11 w 30"/>
                  <a:gd name="T23" fmla="*/ 0 h 1"/>
                  <a:gd name="T24" fmla="*/ 11 w 30"/>
                  <a:gd name="T25" fmla="*/ 0 h 1"/>
                  <a:gd name="T26" fmla="*/ 7 w 30"/>
                  <a:gd name="T27" fmla="*/ 0 h 1"/>
                  <a:gd name="T28" fmla="*/ 7 w 30"/>
                  <a:gd name="T29" fmla="*/ 0 h 1"/>
                  <a:gd name="T30" fmla="*/ 7 w 30"/>
                  <a:gd name="T31" fmla="*/ 0 h 1"/>
                  <a:gd name="T32" fmla="*/ 5 w 30"/>
                  <a:gd name="T33" fmla="*/ 0 h 1"/>
                  <a:gd name="T34" fmla="*/ 5 w 30"/>
                  <a:gd name="T35" fmla="*/ 0 h 1"/>
                  <a:gd name="T36" fmla="*/ 5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5 w 30"/>
                  <a:gd name="T51" fmla="*/ 0 h 1"/>
                  <a:gd name="T52" fmla="*/ 5 w 30"/>
                  <a:gd name="T53" fmla="*/ 0 h 1"/>
                  <a:gd name="T54" fmla="*/ 5 w 30"/>
                  <a:gd name="T55" fmla="*/ 0 h 1"/>
                  <a:gd name="T56" fmla="*/ 7 w 30"/>
                  <a:gd name="T57" fmla="*/ 0 h 1"/>
                  <a:gd name="T58" fmla="*/ 7 w 30"/>
                  <a:gd name="T59" fmla="*/ 0 h 1"/>
                  <a:gd name="T60" fmla="*/ 7 w 30"/>
                  <a:gd name="T61" fmla="*/ 0 h 1"/>
                  <a:gd name="T62" fmla="*/ 11 w 30"/>
                  <a:gd name="T63" fmla="*/ 0 h 1"/>
                  <a:gd name="T64" fmla="*/ 11 w 30"/>
                  <a:gd name="T65" fmla="*/ 0 h 1"/>
                  <a:gd name="T66" fmla="*/ 14 w 30"/>
                  <a:gd name="T67" fmla="*/ 0 h 1"/>
                  <a:gd name="T68" fmla="*/ 14 w 30"/>
                  <a:gd name="T69" fmla="*/ 0 h 1"/>
                  <a:gd name="T70" fmla="*/ 14 w 30"/>
                  <a:gd name="T71" fmla="*/ 0 h 1"/>
                  <a:gd name="T72" fmla="*/ 18 w 30"/>
                  <a:gd name="T73" fmla="*/ 0 h 1"/>
                  <a:gd name="T74" fmla="*/ 18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237" y="2190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13 w 6"/>
                  <a:gd name="T3" fmla="*/ 0 h 5"/>
                  <a:gd name="T4" fmla="*/ 13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40"/>
              <p:cNvSpPr>
                <a:spLocks/>
              </p:cNvSpPr>
              <p:nvPr/>
            </p:nvSpPr>
            <p:spPr bwMode="auto">
              <a:xfrm>
                <a:off x="4230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13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2058 h 156"/>
                  <a:gd name="T6" fmla="*/ 238 w 238"/>
                  <a:gd name="T7" fmla="*/ 2058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8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68611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64" y="6619872"/>
              <a:ext cx="193850" cy="123085"/>
              <a:chOff x="4187" y="2402"/>
              <a:chExt cx="240" cy="160"/>
            </a:xfrm>
          </p:grpSpPr>
          <p:sp>
            <p:nvSpPr>
              <p:cNvPr id="52" name="Freeform 215"/>
              <p:cNvSpPr>
                <a:spLocks/>
              </p:cNvSpPr>
              <p:nvPr/>
            </p:nvSpPr>
            <p:spPr bwMode="auto">
              <a:xfrm>
                <a:off x="4235" y="2402"/>
                <a:ext cx="190" cy="160"/>
              </a:xfrm>
              <a:custGeom>
                <a:avLst/>
                <a:gdLst>
                  <a:gd name="T0" fmla="*/ 186 w 191"/>
                  <a:gd name="T1" fmla="*/ 1209 h 156"/>
                  <a:gd name="T2" fmla="*/ 186 w 191"/>
                  <a:gd name="T3" fmla="*/ 0 h 156"/>
                  <a:gd name="T4" fmla="*/ 0 w 191"/>
                  <a:gd name="T5" fmla="*/ 0 h 156"/>
                  <a:gd name="T6" fmla="*/ 0 w 191"/>
                  <a:gd name="T7" fmla="*/ 1209 h 156"/>
                  <a:gd name="T8" fmla="*/ 186 w 191"/>
                  <a:gd name="T9" fmla="*/ 1209 h 156"/>
                  <a:gd name="T10" fmla="*/ 186 w 191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8" cy="160"/>
              </a:xfrm>
              <a:custGeom>
                <a:avLst/>
                <a:gdLst>
                  <a:gd name="T0" fmla="*/ 82 w 77"/>
                  <a:gd name="T1" fmla="*/ 1209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209 h 156"/>
                  <a:gd name="T8" fmla="*/ 82 w 77"/>
                  <a:gd name="T9" fmla="*/ 1209 h 156"/>
                  <a:gd name="T10" fmla="*/ 82 w 77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17"/>
              <p:cNvSpPr>
                <a:spLocks/>
              </p:cNvSpPr>
              <p:nvPr/>
            </p:nvSpPr>
            <p:spPr bwMode="auto">
              <a:xfrm>
                <a:off x="4347" y="2402"/>
                <a:ext cx="80" cy="160"/>
              </a:xfrm>
              <a:custGeom>
                <a:avLst/>
                <a:gdLst>
                  <a:gd name="T0" fmla="*/ 88 w 78"/>
                  <a:gd name="T1" fmla="*/ 1209 h 156"/>
                  <a:gd name="T2" fmla="*/ 88 w 78"/>
                  <a:gd name="T3" fmla="*/ 0 h 156"/>
                  <a:gd name="T4" fmla="*/ 0 w 78"/>
                  <a:gd name="T5" fmla="*/ 0 h 156"/>
                  <a:gd name="T6" fmla="*/ 0 w 78"/>
                  <a:gd name="T7" fmla="*/ 1209 h 156"/>
                  <a:gd name="T8" fmla="*/ 88 w 78"/>
                  <a:gd name="T9" fmla="*/ 1209 h 156"/>
                  <a:gd name="T10" fmla="*/ 88 w 78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0"/>
              </a:xfrm>
              <a:custGeom>
                <a:avLst/>
                <a:gdLst>
                  <a:gd name="T0" fmla="*/ 19 w 244"/>
                  <a:gd name="T1" fmla="*/ 26522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26522 h 151"/>
                  <a:gd name="T8" fmla="*/ 19 w 244"/>
                  <a:gd name="T9" fmla="*/ 26522 h 151"/>
                  <a:gd name="T10" fmla="*/ 19 w 244"/>
                  <a:gd name="T11" fmla="*/ 2652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71"/>
              <a:ext cx="192235" cy="123040"/>
              <a:chOff x="528" y="1773"/>
              <a:chExt cx="246" cy="157"/>
            </a:xfrm>
          </p:grpSpPr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80"/>
              </a:xfrm>
              <a:custGeom>
                <a:avLst/>
                <a:gdLst>
                  <a:gd name="T0" fmla="*/ 3455 w 238"/>
                  <a:gd name="T1" fmla="*/ 39 h 79"/>
                  <a:gd name="T2" fmla="*/ 3455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3455 w 238"/>
                  <a:gd name="T9" fmla="*/ 39 h 79"/>
                  <a:gd name="T10" fmla="*/ 3455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1" cy="157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3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785664" y="6619866"/>
              <a:ext cx="190246" cy="123446"/>
              <a:chOff x="528" y="1164"/>
              <a:chExt cx="237" cy="158"/>
            </a:xfrm>
          </p:grpSpPr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528" y="1218"/>
                <a:ext cx="237" cy="54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528" y="1267"/>
                <a:ext cx="237" cy="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2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269"/>
            <p:cNvGrpSpPr>
              <a:grpSpLocks noChangeAspect="1"/>
            </p:cNvGrpSpPr>
            <p:nvPr userDrawn="1"/>
          </p:nvGrpSpPr>
          <p:grpSpPr bwMode="auto">
            <a:xfrm>
              <a:off x="4311448" y="6619875"/>
              <a:ext cx="187075" cy="119106"/>
              <a:chOff x="4213" y="2064"/>
              <a:chExt cx="242" cy="156"/>
            </a:xfrm>
          </p:grpSpPr>
          <p:sp>
            <p:nvSpPr>
              <p:cNvPr id="4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3" y="2064"/>
                <a:ext cx="242" cy="156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Rectangle 271"/>
              <p:cNvSpPr>
                <a:spLocks noChangeArrowheads="1"/>
              </p:cNvSpPr>
              <p:nvPr/>
            </p:nvSpPr>
            <p:spPr bwMode="auto">
              <a:xfrm>
                <a:off x="4213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272"/>
              <p:cNvSpPr>
                <a:spLocks noChangeArrowheads="1"/>
              </p:cNvSpPr>
              <p:nvPr/>
            </p:nvSpPr>
            <p:spPr bwMode="auto">
              <a:xfrm>
                <a:off x="4213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273"/>
              <p:cNvSpPr>
                <a:spLocks noChangeArrowheads="1"/>
              </p:cNvSpPr>
              <p:nvPr/>
            </p:nvSpPr>
            <p:spPr bwMode="auto">
              <a:xfrm>
                <a:off x="4213" y="2167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Group 242"/>
            <p:cNvGrpSpPr>
              <a:grpSpLocks/>
            </p:cNvGrpSpPr>
            <p:nvPr userDrawn="1"/>
          </p:nvGrpSpPr>
          <p:grpSpPr bwMode="auto">
            <a:xfrm>
              <a:off x="1597882" y="6619873"/>
              <a:ext cx="190272" cy="121111"/>
              <a:chOff x="5554" y="2058"/>
              <a:chExt cx="245" cy="156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55 w 244"/>
                  <a:gd name="T5" fmla="*/ 404 h 156"/>
                  <a:gd name="T6" fmla="*/ 45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4" y="2162"/>
                <a:ext cx="245" cy="52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97659757 h 45"/>
                  <a:gd name="T4" fmla="*/ 455 w 244"/>
                  <a:gd name="T5" fmla="*/ 97659757 h 45"/>
                  <a:gd name="T6" fmla="*/ 45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4" y="2060"/>
                <a:ext cx="245" cy="54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25536 h 50"/>
                  <a:gd name="T4" fmla="*/ 455 w 244"/>
                  <a:gd name="T5" fmla="*/ 25536 h 50"/>
                  <a:gd name="T6" fmla="*/ 45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455 w 244"/>
                  <a:gd name="T1" fmla="*/ 404 h 156"/>
                  <a:gd name="T2" fmla="*/ 45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55 w 244"/>
                  <a:gd name="T9" fmla="*/ 404 h 156"/>
                  <a:gd name="T10" fmla="*/ 45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3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1AD4D3CB-F0E3-4614-B07D-B3769EB90CFC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Rectangle 248"/>
          <p:cNvSpPr>
            <a:spLocks noChangeArrowheads="1"/>
          </p:cNvSpPr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4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08013" y="6524625"/>
            <a:ext cx="70405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DC60F5D9-D3EE-4CF4-B93B-5EDAF5399AF7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F5C90DDC-A7B2-4ABE-936F-0AD4019E885F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1"/>
          <a:stretch>
            <a:fillRect/>
          </a:stretch>
        </p:blipFill>
        <p:spPr bwMode="auto">
          <a:xfrm>
            <a:off x="5803900" y="874713"/>
            <a:ext cx="4102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17538" y="6524625"/>
            <a:ext cx="68119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6FF435DA-1F39-4D61-8A26-D43FB8C6BE66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503238" y="660082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66" r:id="rId11"/>
  </p:sldLayoutIdLst>
  <p:transition/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bin/view/Main/TimHewison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pub/Development/AtbdCentral/GSICS_ATBD_DCC_NASA_2011_09.pdf" TargetMode="Externa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bin/view/Main/PeterMi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q=http://www.coreclimax.eu/?q=EUMETSAT&amp;sa=U&amp;ei=yhYfU-uYEYXMtQaZroC4Cg&amp;ved=0CC0Q9QEwAA&amp;usg=AFQjCNGzqEXHA7_OlVKV2do6gKActt_wew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bin/view/Main/TimHewiso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bin/view/Main/TimHewiso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psjsnorbits.png"/>
          <p:cNvPicPr>
            <a:picLocks noChangeAspect="1"/>
          </p:cNvPicPr>
          <p:nvPr/>
        </p:nvPicPr>
        <p:blipFill>
          <a:blip r:embed="rId3" cstate="print"/>
          <a:srcRect b="34721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34988"/>
            <a:ext cx="6210300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000" dirty="0" smtClean="0"/>
              <a:t>EUMETSAT GSICS Processing and Research Centre Report</a:t>
            </a:r>
          </a:p>
        </p:txBody>
      </p:sp>
      <p:pic>
        <p:nvPicPr>
          <p:cNvPr id="14340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9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663" y="321310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4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41"/>
          <p:cNvSpPr txBox="1">
            <a:spLocks noChangeArrowheads="1"/>
          </p:cNvSpPr>
          <p:nvPr/>
        </p:nvSpPr>
        <p:spPr bwMode="auto">
          <a:xfrm>
            <a:off x="4400550" y="3078163"/>
            <a:ext cx="5372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Tim 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Hewison, </a:t>
            </a:r>
            <a:r>
              <a:rPr lang="en-GB" altLang="en-US" sz="1800" u="sng" dirty="0" smtClean="0">
                <a:latin typeface="Arial" pitchFamily="34" charset="0"/>
                <a:cs typeface="Arial" pitchFamily="34" charset="0"/>
              </a:rPr>
              <a:t>Sébastien Wagner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, Peter Miu, Rob Roebeling, Ken </a:t>
            </a:r>
            <a:r>
              <a:rPr lang="en-GB" altLang="en-US" sz="1800" dirty="0">
                <a:latin typeface="Arial" pitchFamily="34" charset="0"/>
                <a:cs typeface="Arial" pitchFamily="34" charset="0"/>
              </a:rPr>
              <a:t>Holmlund, 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Bartolomeo Viticchi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, Viju John, Anne O’Carroll</a:t>
            </a: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altLang="en-US" sz="1800" dirty="0"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Outstanding Actions on EUMETSAT –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AF9C8CE3-C9F9-4FE7-ADA8-C85629D186E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20675" y="1077913"/>
          <a:ext cx="9150351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955"/>
                <a:gridCol w="4544103"/>
                <a:gridCol w="1441562"/>
                <a:gridCol w="810090"/>
                <a:gridCol w="10526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GWG_13.44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IE" sz="1400"/>
                        <a:t>EUMETSAT to add the link to the WMO GSICS portal to the GSICS logo.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u="sng" dirty="0" smtClean="0">
                          <a:solidFill>
                            <a:srgbClr val="666666"/>
                          </a:solidFill>
                          <a:hlinkClick r:id="rId2"/>
                        </a:rPr>
                        <a:t>Tim Hewison</a:t>
                      </a:r>
                      <a:endParaRPr lang="en-GB" sz="14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01 Mar 2014</a:t>
                      </a:r>
                    </a:p>
                    <a:p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Closed.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possible!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GWG_13.45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EUMETSAT to add the links to other GPRC websites.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u="sng" dirty="0" smtClean="0">
                          <a:solidFill>
                            <a:srgbClr val="666666"/>
                          </a:solidFill>
                          <a:hlinkClick r:id="rId2"/>
                        </a:rPr>
                        <a:t>Tim Hewison</a:t>
                      </a:r>
                      <a:endParaRPr lang="en-GB" sz="14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01 Mar 2014</a:t>
                      </a:r>
                    </a:p>
                    <a:p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Closed.</a:t>
                      </a: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GWG_13.46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IE" sz="1400"/>
                        <a:t>EUMETSAT to add the link to the GSICS product catalog.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u="sng" dirty="0" smtClean="0">
                          <a:solidFill>
                            <a:srgbClr val="666666"/>
                          </a:solidFill>
                          <a:hlinkClick r:id="rId2"/>
                        </a:rPr>
                        <a:t>Tim Hewison</a:t>
                      </a:r>
                      <a:endParaRPr lang="en-GB" sz="14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01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Closed.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GWG_13.47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IE" sz="1400"/>
                        <a:t>EUMETSAT to add the link to the GCC home page.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u="sng" dirty="0" smtClean="0">
                          <a:solidFill>
                            <a:srgbClr val="666666"/>
                          </a:solidFill>
                          <a:hlinkClick r:id="rId2"/>
                        </a:rPr>
                        <a:t>Tim Hewison</a:t>
                      </a:r>
                      <a:endParaRPr lang="en-GB" sz="140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01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Closed.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mtClean="0"/>
              <a:t>Calibration Event Logging System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379FF11-9C77-434D-8EF9-D84A5A06E172}" type="slidenum">
              <a:rPr lang="en-GB"/>
              <a:pPr/>
              <a:t>11</a:t>
            </a:fld>
            <a:endParaRPr lang="en-GB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14338" y="4329100"/>
            <a:ext cx="9039225" cy="2457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ts val="200"/>
              </a:spcBef>
              <a:spcAft>
                <a:spcPts val="200"/>
              </a:spcAft>
              <a:tabLst>
                <a:tab pos="536575" algn="l"/>
              </a:tabLst>
              <a:defRPr/>
            </a:pPr>
            <a:r>
              <a:rPr lang="en-GB" sz="1400" kern="0" dirty="0">
                <a:solidFill>
                  <a:schemeClr val="tx2"/>
                </a:solidFill>
                <a:latin typeface="+mn-lt"/>
              </a:rPr>
              <a:t>Concept:</a:t>
            </a:r>
          </a:p>
          <a:p>
            <a:pPr marL="174625" indent="-174625" eaLnBrk="0" hangingPunct="0"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en-GB" sz="1400" kern="0" dirty="0" smtClean="0">
                <a:solidFill>
                  <a:schemeClr val="tx2"/>
                </a:solidFill>
                <a:latin typeface="+mn-lt"/>
              </a:rPr>
              <a:t>Log </a:t>
            </a:r>
            <a:r>
              <a:rPr lang="en-GB" sz="1400" kern="0" dirty="0">
                <a:solidFill>
                  <a:schemeClr val="tx2"/>
                </a:solidFill>
                <a:latin typeface="+mn-lt"/>
              </a:rPr>
              <a:t>all events impacting radiometric and geometric data quality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176213" lvl="1" eaLnBrk="0" hangingPunct="0">
              <a:spcAft>
                <a:spcPts val="600"/>
              </a:spcAft>
              <a:buFont typeface="Wingdings" pitchFamily="2" charset="2"/>
              <a:buNone/>
              <a:tabLst>
                <a:tab pos="536575" algn="l"/>
              </a:tabLst>
              <a:defRPr/>
            </a:pPr>
            <a:r>
              <a:rPr lang="en-GB" sz="1400" b="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</a:t>
            </a:r>
            <a:r>
              <a:rPr lang="en-GB" sz="1400" b="0" i="1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</a:t>
            </a:r>
            <a:r>
              <a:rPr lang="en-GB" sz="1400" b="0" i="1" kern="0" dirty="0" smtClean="0">
                <a:solidFill>
                  <a:schemeClr val="tx2"/>
                </a:solidFill>
                <a:latin typeface="+mn-lt"/>
              </a:rPr>
              <a:t>Platform </a:t>
            </a:r>
            <a:r>
              <a:rPr lang="en-GB" sz="1400" b="0" i="1" kern="0" dirty="0">
                <a:solidFill>
                  <a:schemeClr val="tx2"/>
                </a:solidFill>
                <a:latin typeface="+mn-lt"/>
              </a:rPr>
              <a:t>level</a:t>
            </a:r>
            <a:br>
              <a:rPr lang="en-GB" sz="1400" b="0" i="1" kern="0" dirty="0">
                <a:solidFill>
                  <a:schemeClr val="tx2"/>
                </a:solidFill>
                <a:latin typeface="+mn-lt"/>
              </a:rPr>
            </a:br>
            <a:r>
              <a:rPr lang="en-GB" sz="1400" b="0" kern="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</a:t>
            </a:r>
            <a:r>
              <a:rPr lang="en-GB" sz="1400" b="0" i="1" kern="0" dirty="0">
                <a:solidFill>
                  <a:schemeClr val="tx2"/>
                </a:solidFill>
                <a:latin typeface="+mn-lt"/>
                <a:sym typeface="Wingdings" pitchFamily="2" charset="2"/>
              </a:rPr>
              <a:t>	</a:t>
            </a:r>
            <a:r>
              <a:rPr lang="en-GB" sz="1400" b="0" i="1" kern="0" dirty="0">
                <a:solidFill>
                  <a:schemeClr val="tx2"/>
                </a:solidFill>
                <a:latin typeface="+mn-lt"/>
              </a:rPr>
              <a:t>Satellite level</a:t>
            </a:r>
            <a:br>
              <a:rPr lang="en-GB" sz="1400" b="0" i="1" kern="0" dirty="0">
                <a:solidFill>
                  <a:schemeClr val="tx2"/>
                </a:solidFill>
                <a:latin typeface="+mn-lt"/>
              </a:rPr>
            </a:br>
            <a:r>
              <a:rPr lang="en-GB" sz="1400" b="0" kern="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</a:t>
            </a:r>
            <a:r>
              <a:rPr lang="en-GB" sz="1400" b="0" i="1" kern="0" dirty="0">
                <a:solidFill>
                  <a:schemeClr val="tx2"/>
                </a:solidFill>
                <a:latin typeface="+mn-lt"/>
                <a:sym typeface="Wingdings" pitchFamily="2" charset="2"/>
              </a:rPr>
              <a:t>	</a:t>
            </a:r>
            <a:r>
              <a:rPr lang="en-GB" sz="1400" b="0" i="1" kern="0" dirty="0">
                <a:solidFill>
                  <a:schemeClr val="tx2"/>
                </a:solidFill>
                <a:latin typeface="+mn-lt"/>
              </a:rPr>
              <a:t>Data processing level</a:t>
            </a:r>
          </a:p>
          <a:p>
            <a:pPr marL="174625" indent="-174625" eaLnBrk="0" hangingPunct="0"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en-GB" sz="1400" b="0" kern="0" dirty="0" smtClean="0">
                <a:solidFill>
                  <a:schemeClr val="tx2"/>
                </a:solidFill>
                <a:latin typeface="+mn-lt"/>
              </a:rPr>
              <a:t>Use </a:t>
            </a:r>
            <a:r>
              <a:rPr lang="en-GB" sz="1400" kern="0" dirty="0">
                <a:solidFill>
                  <a:schemeClr val="tx2"/>
                </a:solidFill>
                <a:latin typeface="+mn-lt"/>
              </a:rPr>
              <a:t>common Standards and Procedures 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across missions and instruments;</a:t>
            </a:r>
          </a:p>
          <a:p>
            <a:pPr marL="174625" indent="-174625" eaLnBrk="0" hangingPunct="0"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A</a:t>
            </a:r>
            <a:r>
              <a:rPr lang="en-GB" sz="1400" b="0" kern="0" dirty="0" smtClean="0">
                <a:solidFill>
                  <a:schemeClr val="tx2"/>
                </a:solidFill>
                <a:latin typeface="+mn-lt"/>
              </a:rPr>
              <a:t>llow 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for </a:t>
            </a:r>
            <a:r>
              <a:rPr lang="en-GB" sz="1400" kern="0" dirty="0">
                <a:solidFill>
                  <a:schemeClr val="tx2"/>
                </a:solidFill>
                <a:latin typeface="+mn-lt"/>
              </a:rPr>
              <a:t>portability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 across space agencies;</a:t>
            </a:r>
          </a:p>
          <a:p>
            <a:pPr marL="174625" indent="-174625" eaLnBrk="0" hangingPunct="0"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en-GB" sz="1400" b="0" kern="0" dirty="0" smtClean="0">
                <a:solidFill>
                  <a:schemeClr val="tx2"/>
                </a:solidFill>
                <a:latin typeface="+mn-lt"/>
              </a:rPr>
              <a:t>Comprise 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a database </a:t>
            </a:r>
            <a:r>
              <a:rPr lang="en-GB" sz="1400" kern="0" dirty="0">
                <a:solidFill>
                  <a:schemeClr val="tx2"/>
                </a:solidFill>
                <a:latin typeface="+mn-lt"/>
              </a:rPr>
              <a:t>historic events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174625" indent="-174625" eaLnBrk="0" hangingPunct="0"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en-GB" sz="1400" b="0" kern="0" dirty="0" smtClean="0">
                <a:solidFill>
                  <a:schemeClr val="tx2"/>
                </a:solidFill>
                <a:latin typeface="+mn-lt"/>
              </a:rPr>
              <a:t>Allow 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users to </a:t>
            </a:r>
            <a:r>
              <a:rPr lang="en-GB" sz="1400" kern="0" dirty="0" smtClean="0">
                <a:solidFill>
                  <a:schemeClr val="tx2"/>
                </a:solidFill>
                <a:latin typeface="+mn-lt"/>
              </a:rPr>
              <a:t>access</a:t>
            </a:r>
            <a:r>
              <a:rPr lang="en-GB" sz="14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1400" kern="0" dirty="0">
                <a:solidFill>
                  <a:schemeClr val="tx2"/>
                </a:solidFill>
                <a:latin typeface="+mn-lt"/>
              </a:rPr>
              <a:t>visualize</a:t>
            </a:r>
            <a:r>
              <a:rPr lang="en-GB" sz="1400" b="0" kern="0" dirty="0">
                <a:solidFill>
                  <a:schemeClr val="tx2"/>
                </a:solidFill>
                <a:latin typeface="+mn-lt"/>
              </a:rPr>
              <a:t> the events database.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3191" y="494383"/>
            <a:ext cx="3242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DWG -Talk Wednesday PM</a:t>
            </a: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07495" y="863715"/>
            <a:ext cx="9039225" cy="1980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eaLnBrk="0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chemeClr val="tx1"/>
                </a:solidFill>
                <a:latin typeface="+mn-lt"/>
              </a:rPr>
              <a:t>Report on progress done at CGMS 40 and 41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Proposed next steps, in collaboration with international partners:</a:t>
            </a:r>
          </a:p>
          <a:p>
            <a:pPr marL="727075" lvl="1" indent="-269875">
              <a:buFont typeface="Wingdings" pitchFamily="2" charset="2"/>
              <a:buChar char="ü"/>
            </a:pPr>
            <a:r>
              <a:rPr lang="en-GB" sz="1400" b="0" dirty="0" smtClean="0">
                <a:solidFill>
                  <a:schemeClr val="tx1"/>
                </a:solidFill>
              </a:rPr>
              <a:t>Establishing a list of standard Event Type Names in the CGMS context;</a:t>
            </a:r>
          </a:p>
          <a:p>
            <a:pPr marL="727075" lvl="1" indent="-269875">
              <a:buFont typeface="Wingdings" pitchFamily="2" charset="2"/>
              <a:buChar char="ü"/>
            </a:pPr>
            <a:r>
              <a:rPr lang="en-GB" sz="1400" b="0" dirty="0" smtClean="0">
                <a:solidFill>
                  <a:schemeClr val="tx1"/>
                </a:solidFill>
              </a:rPr>
              <a:t>Define a simple and robust data model (through an extended test pilot)</a:t>
            </a:r>
          </a:p>
          <a:p>
            <a:pPr marL="727075" lvl="1" indent="-269875">
              <a:buFont typeface="Wingdings" pitchFamily="2" charset="2"/>
              <a:buChar char="ü"/>
            </a:pPr>
            <a:r>
              <a:rPr lang="en-GB" sz="1400" b="0" dirty="0" smtClean="0">
                <a:solidFill>
                  <a:schemeClr val="tx1"/>
                </a:solidFill>
              </a:rPr>
              <a:t>Propose a unified calibration events logging approach. </a:t>
            </a:r>
          </a:p>
          <a:p>
            <a:pPr marL="727075" lvl="1" indent="-269875">
              <a:buFont typeface="Wingdings" pitchFamily="2" charset="2"/>
              <a:buChar char="ü"/>
            </a:pPr>
            <a:r>
              <a:rPr lang="en-GB" sz="1400" b="0" dirty="0" smtClean="0">
                <a:solidFill>
                  <a:schemeClr val="tx1"/>
                </a:solidFill>
              </a:rPr>
              <a:t>Report on the progress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en-GB" sz="800" dirty="0" smtClean="0">
              <a:solidFill>
                <a:schemeClr val="tx1"/>
              </a:solidFill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kern="0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GB" sz="1400" kern="0" dirty="0" smtClean="0">
                <a:solidFill>
                  <a:schemeClr val="tx1"/>
                </a:solidFill>
              </a:rPr>
              <a:t>Work on defining high level requirements (user / database / accessibility) + liaising with GRDWG / GPRCs / agencies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2490" y="3023955"/>
          <a:ext cx="9136015" cy="117013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81797"/>
                <a:gridCol w="708413"/>
                <a:gridCol w="585065"/>
                <a:gridCol w="6660740"/>
              </a:tblGrid>
              <a:tr h="67507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/>
                        <a:t>GSICS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/>
                        <a:t>WGII/3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/>
                        <a:t>41.21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1" u="none" strike="noStrike" dirty="0"/>
                        <a:t>GSICS</a:t>
                      </a:r>
                      <a:r>
                        <a:rPr lang="en-IE" sz="1400" u="none" strike="noStrike" dirty="0"/>
                        <a:t> to take on </a:t>
                      </a:r>
                      <a:r>
                        <a:rPr lang="en-IE" sz="1400" b="1" u="none" strike="noStrike" dirty="0"/>
                        <a:t>calibration event monitoring </a:t>
                      </a:r>
                      <a:r>
                        <a:rPr lang="en-IE" sz="1400" u="none" strike="noStrike" dirty="0"/>
                        <a:t>activities following the recent work on calibration event monitoring. </a:t>
                      </a:r>
                      <a:r>
                        <a:rPr lang="en-IE" sz="1400" u="none" strike="noStrike" dirty="0" smtClean="0"/>
                        <a:t>Such </a:t>
                      </a:r>
                      <a:r>
                        <a:rPr lang="en-IE" sz="1400" u="none" strike="noStrike" dirty="0"/>
                        <a:t>information should be </a:t>
                      </a:r>
                      <a:r>
                        <a:rPr lang="en-IE" sz="1400" b="1" u="none" strike="noStrike" dirty="0"/>
                        <a:t>included</a:t>
                      </a:r>
                      <a:r>
                        <a:rPr lang="en-IE" sz="1400" u="none" strike="noStrike" dirty="0"/>
                        <a:t> in the next update of the </a:t>
                      </a:r>
                      <a:r>
                        <a:rPr lang="en-IE" sz="1400" b="1" u="none" strike="noStrike" dirty="0"/>
                        <a:t>WMO OSCAR database</a:t>
                      </a:r>
                      <a:r>
                        <a:rPr lang="en-IE" sz="1400" u="none" strike="noStrike" dirty="0"/>
                        <a:t>.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</a:tr>
              <a:tr h="495055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/>
                        <a:t>CGMS space agencies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/>
                        <a:t>WGII/3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/>
                        <a:t>41.22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u="none" strike="noStrike" dirty="0"/>
                        <a:t>CGMS agencies to provide working papers on current and future capabilities for calibration monitoring and event logs – CGMS-42.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305" marR="7305" marT="7305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GSICS Data and Products Server Status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379FF11-9C77-434D-8EF9-D84A5A06E172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07495" y="863715"/>
            <a:ext cx="9039225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The Server is Operational since March 2009.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Comparable source data set from MFG, MSG and </a:t>
            </a:r>
            <a:r>
              <a:rPr lang="en-GB" sz="1600" b="0" kern="0" dirty="0" err="1" smtClean="0">
                <a:solidFill>
                  <a:schemeClr val="tx2"/>
                </a:solidFill>
                <a:latin typeface="+mn-lt"/>
              </a:rPr>
              <a:t>MetOp</a:t>
            </a: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 are uploaded daily to the server.  </a:t>
            </a:r>
            <a:br>
              <a:rPr lang="en-GB" sz="1600" b="0" kern="0" dirty="0" smtClean="0">
                <a:solidFill>
                  <a:schemeClr val="tx2"/>
                </a:solidFill>
                <a:latin typeface="+mn-lt"/>
              </a:rPr>
            </a:b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These data set are used by EUMETSAT and CMA.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JMA is uploading daily its intermediate data sets for their GEO-LEO-IR GSICS products.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Both EUMETSAT and JMA have been uploading daily their </a:t>
            </a:r>
            <a:r>
              <a:rPr lang="en-GB" sz="1600" b="0" kern="0" dirty="0" smtClean="0">
                <a:solidFill>
                  <a:schemeClr val="tx2"/>
                </a:solidFill>
              </a:rPr>
              <a:t>GEO-LEO-IR GSICS products.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The products are in demonstration and pre-operational status for some time.  </a:t>
            </a:r>
            <a:br>
              <a:rPr lang="en-GB" sz="1600" b="0" kern="0" dirty="0" smtClean="0">
                <a:solidFill>
                  <a:schemeClr val="tx2"/>
                </a:solidFill>
                <a:latin typeface="+mn-lt"/>
              </a:rPr>
            </a:b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We need to determine what to do next with these products.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NOAA has a GSICS Data and Products server, its role in the GSICS collaboration server network will be discussed in the GDWG meeting.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CMA is preparing a GSICS Data and Products server.  </a:t>
            </a:r>
            <a:br>
              <a:rPr lang="en-GB" sz="1600" b="0" kern="0" dirty="0" smtClean="0">
                <a:solidFill>
                  <a:schemeClr val="tx2"/>
                </a:solidFill>
                <a:latin typeface="+mn-lt"/>
              </a:rPr>
            </a:b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This will also be discussed in the GDWG meeting.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endParaRPr lang="en-GB" sz="1600" b="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+mn-lt"/>
              </a:rPr>
              <a:t>The GSICS Product Plotting Tools has been completed for the GEO-LEO-IR GSICS products.  It is ready for deployment for use by the user community for any operational GEO-LEO-IR products.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87715" y="3969060"/>
            <a:ext cx="945105" cy="27003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593685"/>
          </a:xfrm>
        </p:spPr>
        <p:txBody>
          <a:bodyPr/>
          <a:lstStyle/>
          <a:p>
            <a:r>
              <a:rPr lang="en-GB" sz="2400" dirty="0" smtClean="0"/>
              <a:t>GSICS Products Development – GEO-LEO IR </a:t>
            </a:r>
            <a:r>
              <a:rPr lang="en-GB" sz="2400" dirty="0" err="1" smtClean="0"/>
              <a:t>hyperspectral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CA30EEDA-FA9F-4B35-A521-D687A613FC5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 descr="http://tcweb.eumetsat.int/tcc1/proj/gsics/results/seviri/msg3/iasi/metopb/2014/02/msg3-iasi_20140208_2145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9493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5313040" y="4419110"/>
            <a:ext cx="4545505" cy="21812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5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of EUMETSAT’s Bias Monitoring of Meteosat-9 for GSICS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series of standard bias in infrared channels of Meteosat-10/SEVIRI relative to Metop-B/IASI, expressed in brightness temperature [K].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These comparisons used to generate inter-calibration corrections.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 monitoring of instrument anomalies.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trend lines show steady degradation of the 13.4 </a:t>
            </a:r>
            <a:r>
              <a:rPr lang="en-GB" sz="1050" b="0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μm</a:t>
            </a: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channel’s calibration and sudden recoveries, following the spacecraft decontamination procedures.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Validated model of how the ice contamination.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5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channels (not shown) have small, stable biases.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63191" y="494383"/>
            <a:ext cx="3242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DWG –Talk Thursday AM</a:t>
            </a: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77725" y="5049180"/>
            <a:ext cx="945105" cy="27003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455" y="992188"/>
            <a:ext cx="5181355" cy="539115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GB" sz="1800" b="1" dirty="0" smtClean="0"/>
              <a:t>Re-Analysis &amp; Near-Real-Time Corrections </a:t>
            </a:r>
            <a:br>
              <a:rPr lang="en-GB" sz="1800" b="1" dirty="0" smtClean="0"/>
            </a:br>
            <a:r>
              <a:rPr lang="en-GB" sz="1800" b="1" dirty="0" smtClean="0"/>
              <a:t>for Meteosat/SEVIRI-Metop/IASI</a:t>
            </a:r>
          </a:p>
          <a:p>
            <a:pPr lvl="1"/>
            <a:r>
              <a:rPr lang="en-GB" sz="1600" dirty="0" smtClean="0">
                <a:solidFill>
                  <a:srgbClr val="0045C0"/>
                </a:solidFill>
              </a:rPr>
              <a:t>Routine generation of Pre-Op products for</a:t>
            </a:r>
            <a:br>
              <a:rPr lang="en-GB" sz="1600" dirty="0" smtClean="0">
                <a:solidFill>
                  <a:srgbClr val="0045C0"/>
                </a:solidFill>
              </a:rPr>
            </a:br>
            <a:r>
              <a:rPr lang="en-GB" sz="1600" dirty="0" smtClean="0">
                <a:solidFill>
                  <a:srgbClr val="0045C0"/>
                </a:solidFill>
              </a:rPr>
              <a:t>Meteosat-10/SEVIRI and Metop-A/IASI</a:t>
            </a:r>
          </a:p>
          <a:p>
            <a:pPr lvl="1"/>
            <a:r>
              <a:rPr lang="en-GB" sz="1600" dirty="0" smtClean="0">
                <a:solidFill>
                  <a:srgbClr val="0045C0"/>
                </a:solidFill>
              </a:rPr>
              <a:t>Now injecting alternative calibration coefficients -&gt; L1.5 HDR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45C0"/>
                </a:solidFill>
              </a:rPr>
              <a:t>Routine generation of Demo products for Meteosat-8, -9, -10/SEVIRI </a:t>
            </a:r>
            <a:br>
              <a:rPr lang="en-GB" sz="1600" dirty="0" smtClean="0">
                <a:solidFill>
                  <a:srgbClr val="0045C0"/>
                </a:solidFill>
              </a:rPr>
            </a:br>
            <a:r>
              <a:rPr lang="en-GB" sz="1600" dirty="0" smtClean="0">
                <a:solidFill>
                  <a:srgbClr val="0045C0"/>
                </a:solidFill>
              </a:rPr>
              <a:t>and Metop-A,-B/IASI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buFontTx/>
              <a:buChar char="•"/>
            </a:pPr>
            <a:r>
              <a:rPr lang="en-GB" sz="1800" b="1" dirty="0" smtClean="0"/>
              <a:t>GEO-GEO comparisons over diurnal cycle</a:t>
            </a:r>
          </a:p>
          <a:p>
            <a:pPr marL="652050" lvl="2" indent="-252000">
              <a:spcBef>
                <a:spcPts val="0"/>
              </a:spcBef>
              <a:buFontTx/>
              <a:buChar char="•"/>
            </a:pPr>
            <a:r>
              <a:rPr lang="en-GB" sz="1600" dirty="0" smtClean="0">
                <a:solidFill>
                  <a:srgbClr val="0045C0"/>
                </a:solidFill>
              </a:rPr>
              <a:t>In development – </a:t>
            </a:r>
            <a:r>
              <a:rPr lang="en-GB" sz="1600" b="1" dirty="0" smtClean="0">
                <a:solidFill>
                  <a:srgbClr val="FFFF00"/>
                </a:solidFill>
              </a:rPr>
              <a:t>(Talk 4e)</a:t>
            </a:r>
          </a:p>
          <a:p>
            <a:pPr marL="652050" lvl="2" indent="-252000">
              <a:spcBef>
                <a:spcPts val="0"/>
              </a:spcBef>
              <a:buNone/>
            </a:pPr>
            <a:endParaRPr lang="en-GB" sz="1600" dirty="0" smtClean="0"/>
          </a:p>
          <a:p>
            <a:pPr>
              <a:buFontTx/>
              <a:buChar char="•"/>
            </a:pPr>
            <a:r>
              <a:rPr lang="en-GB" sz="1800" b="1" dirty="0" smtClean="0"/>
              <a:t>Delta Correction to migrate </a:t>
            </a:r>
            <a:r>
              <a:rPr lang="en-GB" sz="1800" b="1" dirty="0" err="1" smtClean="0"/>
              <a:t>MetopB</a:t>
            </a:r>
            <a:r>
              <a:rPr lang="en-GB" sz="1800" b="1" dirty="0" smtClean="0"/>
              <a:t>/IASI </a:t>
            </a:r>
            <a:r>
              <a:rPr lang="en-GB" sz="1800" b="1" dirty="0" smtClean="0">
                <a:sym typeface="Wingdings" pitchFamily="2" charset="2"/>
              </a:rPr>
              <a:t>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MetopA</a:t>
            </a:r>
            <a:r>
              <a:rPr lang="en-GB" sz="1800" b="1" dirty="0" smtClean="0"/>
              <a:t>/IASI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45C0"/>
                </a:solidFill>
              </a:rPr>
              <a:t>In development – </a:t>
            </a:r>
            <a:r>
              <a:rPr lang="en-GB" sz="1600" b="1" dirty="0" smtClean="0">
                <a:solidFill>
                  <a:srgbClr val="FFFF00"/>
                </a:solidFill>
              </a:rPr>
              <a:t>(Talk 4g)</a:t>
            </a:r>
          </a:p>
          <a:p>
            <a:pPr>
              <a:buFontTx/>
              <a:buChar char="•"/>
            </a:pPr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683695"/>
          </a:xfrm>
        </p:spPr>
        <p:txBody>
          <a:bodyPr/>
          <a:lstStyle/>
          <a:p>
            <a:r>
              <a:rPr lang="en-GB" sz="2400" dirty="0" smtClean="0"/>
              <a:t>GSICS Products Development – GEO-LEO IR broadband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GB" sz="2400" b="1" dirty="0" smtClean="0"/>
              <a:t>In support of Reprocessing of Meteosat archive for FCDR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Re-calibration of WV &amp; IR channels using HIRS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Support to SCOPE-CM IOGEO project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Tx/>
              <a:buChar char="•"/>
            </a:pPr>
            <a:r>
              <a:rPr lang="en-GB" sz="2400" b="1" dirty="0" smtClean="0"/>
              <a:t>Meteosat/MVIRI-Metop/HIRS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Spectral Band Adjustment in development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Characterisation of calibration drift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Use of Aqua/AIRS as transfer reference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Tx/>
              <a:buChar char="•"/>
            </a:pPr>
            <a:r>
              <a:rPr lang="en-GB" sz="2400" b="1" dirty="0" smtClean="0"/>
              <a:t>LEO-LEO IR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err="1" smtClean="0"/>
              <a:t>MetopA</a:t>
            </a:r>
            <a:r>
              <a:rPr lang="en-GB" sz="2000" dirty="0" smtClean="0"/>
              <a:t>/HIRS-</a:t>
            </a:r>
            <a:r>
              <a:rPr lang="en-GB" sz="2000" dirty="0" err="1" smtClean="0"/>
              <a:t>MetopA</a:t>
            </a:r>
            <a:r>
              <a:rPr lang="en-GB" sz="2000" dirty="0" smtClean="0"/>
              <a:t>/IASI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Characterisation of calibration drift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Tx/>
              <a:buChar char="•"/>
            </a:pPr>
            <a:r>
              <a:rPr lang="en-GB" sz="2400" b="1" dirty="0" smtClean="0"/>
              <a:t>More reported on Day 4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FCA8C43-129D-470E-948B-3DB92DE0407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63191" y="494383"/>
            <a:ext cx="3242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DWG –Talk Thursday PM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799638" cy="548680"/>
          </a:xfrm>
        </p:spPr>
        <p:txBody>
          <a:bodyPr/>
          <a:lstStyle/>
          <a:p>
            <a:r>
              <a:rPr lang="en-GB" sz="2400" dirty="0" smtClean="0"/>
              <a:t>GSICS Products Development – Lunar calibration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391150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ACHIEVEMENTS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</a:rPr>
              <a:t>Flexible and robust</a:t>
            </a:r>
            <a:r>
              <a:rPr lang="en-GB" sz="1600" b="1" dirty="0" smtClean="0"/>
              <a:t> extraction tool in place for the GEOs imagers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</a:rPr>
              <a:t>Unique</a:t>
            </a:r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archive</a:t>
            </a:r>
            <a:r>
              <a:rPr lang="en-GB" sz="1600" b="1" dirty="0" smtClean="0"/>
              <a:t> of lunar observations from GEOs available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Applications: instrument </a:t>
            </a:r>
            <a:r>
              <a:rPr lang="en-GB" sz="1600" b="1" dirty="0" smtClean="0">
                <a:solidFill>
                  <a:srgbClr val="FF0000"/>
                </a:solidFill>
              </a:rPr>
              <a:t>monitoring</a:t>
            </a:r>
            <a:r>
              <a:rPr lang="en-GB" sz="1600" b="1" dirty="0" smtClean="0"/>
              <a:t> + </a:t>
            </a:r>
            <a:r>
              <a:rPr lang="en-GB" sz="1600" b="1" dirty="0" smtClean="0">
                <a:solidFill>
                  <a:srgbClr val="FF0000"/>
                </a:solidFill>
              </a:rPr>
              <a:t>characterization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</a:rPr>
              <a:t>To secure operations</a:t>
            </a:r>
            <a:r>
              <a:rPr lang="en-GB" sz="1600" b="1" dirty="0" smtClean="0"/>
              <a:t>, implemented independent version of the ROLO model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Extremely accurate drift estimate (uncertainty: ~0.02% yr</a:t>
            </a:r>
            <a:r>
              <a:rPr lang="en-GB" sz="1600" b="1" baseline="30000" dirty="0" smtClean="0"/>
              <a:t>-1</a:t>
            </a:r>
            <a:r>
              <a:rPr lang="en-GB" sz="1600" b="1" dirty="0" smtClean="0"/>
              <a:t> for LRES, ~0.05% yr</a:t>
            </a:r>
            <a:r>
              <a:rPr lang="en-GB" sz="1600" b="1" baseline="30000" dirty="0" smtClean="0"/>
              <a:t>-1</a:t>
            </a:r>
            <a:r>
              <a:rPr lang="en-GB" sz="1600" b="1" dirty="0" smtClean="0"/>
              <a:t> for HRVIS)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All SEVIRI well within specification for long-term drift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Lunar calibration can be used to </a:t>
            </a:r>
            <a:r>
              <a:rPr lang="en-GB" sz="1600" b="1" dirty="0" smtClean="0">
                <a:solidFill>
                  <a:srgbClr val="FF0000"/>
                </a:solidFill>
              </a:rPr>
              <a:t>monitor the vicarious calibration</a:t>
            </a:r>
          </a:p>
          <a:p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OPEN ISSUES: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</a:rPr>
              <a:t>Phase-angle dependence of the ROLO model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>
                <a:solidFill>
                  <a:srgbClr val="FF0000"/>
                </a:solidFill>
              </a:rPr>
              <a:t>Original ROLO spectral sampling</a:t>
            </a:r>
          </a:p>
          <a:p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FUTURE: 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Keep consolidating in-house expertise and provide support to present and future programs and to climate activities.</a:t>
            </a:r>
          </a:p>
          <a:p>
            <a:pPr lvl="1">
              <a:buFont typeface="Wingdings" pitchFamily="2" charset="2"/>
              <a:buChar char="ü"/>
            </a:pPr>
            <a:r>
              <a:rPr lang="en-GB" sz="1600" b="1" dirty="0" smtClean="0"/>
              <a:t>More GSICS related </a:t>
            </a:r>
            <a:r>
              <a:rPr lang="en-GB" sz="1600" b="1" dirty="0" smtClean="0">
                <a:sym typeface="Wingdings" pitchFamily="2" charset="2"/>
              </a:rPr>
              <a:t> </a:t>
            </a:r>
            <a:r>
              <a:rPr lang="en-GB" sz="1600" b="1" dirty="0" smtClean="0"/>
              <a:t>Initiate a project for transferring MODIS calibration to the GEOs using the Moon as transfer target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63191" y="494383"/>
            <a:ext cx="3242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RWG -Talk Wednesday PM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GSICS Products Development – DCC</a:t>
            </a: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257175" y="908720"/>
            <a:ext cx="9220200" cy="2288694"/>
          </a:xfrm>
          <a:prstGeom prst="rect">
            <a:avLst/>
          </a:prstGeom>
          <a:solidFill>
            <a:srgbClr val="D5FD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355600" lvl="1" indent="-273050" algn="ctr">
              <a:lnSpc>
                <a:spcPct val="15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ACHIEVEMENTS</a:t>
            </a: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Implementation </a:t>
            </a:r>
            <a:r>
              <a:rPr lang="en-GB" sz="1400" dirty="0" smtClean="0">
                <a:solidFill>
                  <a:srgbClr val="00B050"/>
                </a:solidFill>
              </a:rPr>
              <a:t>COMPLETED</a:t>
            </a: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Decoupled </a:t>
            </a:r>
            <a:r>
              <a:rPr lang="en-GB" sz="1400" dirty="0">
                <a:solidFill>
                  <a:schemeClr val="tx1"/>
                </a:solidFill>
              </a:rPr>
              <a:t>processing of MODIS and SEVIRI to derive </a:t>
            </a:r>
            <a:r>
              <a:rPr lang="en-GB" sz="1400" dirty="0" smtClean="0">
                <a:solidFill>
                  <a:schemeClr val="tx1"/>
                </a:solidFill>
              </a:rPr>
              <a:t>gains </a:t>
            </a:r>
            <a:r>
              <a:rPr lang="en-GB" sz="1400" dirty="0" smtClean="0">
                <a:solidFill>
                  <a:srgbClr val="00B050"/>
                </a:solidFill>
              </a:rPr>
              <a:t>COMPLETED</a:t>
            </a:r>
            <a:endParaRPr lang="en-GB" sz="1400" dirty="0">
              <a:solidFill>
                <a:srgbClr val="00B050"/>
              </a:solidFill>
            </a:endParaRP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Uncertainty </a:t>
            </a:r>
            <a:r>
              <a:rPr lang="en-GB" sz="1400" dirty="0">
                <a:solidFill>
                  <a:schemeClr val="tx1"/>
                </a:solidFill>
              </a:rPr>
              <a:t>analysis to associate an uncertainty estimate to the derived </a:t>
            </a:r>
            <a:r>
              <a:rPr lang="en-GB" sz="1400" dirty="0" smtClean="0">
                <a:solidFill>
                  <a:schemeClr val="tx1"/>
                </a:solidFill>
              </a:rPr>
              <a:t>gain </a:t>
            </a:r>
            <a:r>
              <a:rPr lang="en-GB" sz="1400" dirty="0" smtClean="0">
                <a:solidFill>
                  <a:srgbClr val="C98407"/>
                </a:solidFill>
              </a:rPr>
              <a:t>ON-GOING</a:t>
            </a: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sym typeface="Wingdings" pitchFamily="2" charset="2"/>
              </a:rPr>
              <a:t>Definition of a GSICS product content+ Formatting to GSICS standards in NetCDF </a:t>
            </a:r>
            <a:r>
              <a:rPr lang="en-GB" sz="1400" dirty="0" smtClean="0">
                <a:solidFill>
                  <a:srgbClr val="C98407"/>
                </a:solidFill>
              </a:rPr>
              <a:t>ON-GOING</a:t>
            </a: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sym typeface="Wingdings" pitchFamily="2" charset="2"/>
              </a:rPr>
              <a:t>Implementation of the DCC algorithm for Met-07 </a:t>
            </a:r>
            <a:r>
              <a:rPr lang="en-GB" sz="1400" dirty="0" smtClean="0">
                <a:solidFill>
                  <a:srgbClr val="C98407"/>
                </a:solidFill>
              </a:rPr>
              <a:t>ON-GOING</a:t>
            </a:r>
            <a:endParaRPr lang="en-GB" sz="1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55600" lvl="1" indent="-273050">
              <a:lnSpc>
                <a:spcPct val="150000"/>
              </a:lnSpc>
              <a:buFont typeface="Arial" pitchFamily="34" charset="0"/>
              <a:buChar char="•"/>
            </a:pPr>
            <a:endParaRPr lang="en-GB" sz="1200" dirty="0" smtClean="0">
              <a:solidFill>
                <a:srgbClr val="C98407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65112" y="3266106"/>
            <a:ext cx="4507867" cy="34932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PLANNED WORK FOR 2014</a:t>
            </a:r>
          </a:p>
          <a:p>
            <a:pPr marL="0" lvl="2"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Establish a reference value for MODIS radiance</a:t>
            </a:r>
          </a:p>
          <a:p>
            <a:pPr marL="177800" lvl="2" indent="-177800">
              <a:buFont typeface="Arial" pitchFamily="34" charset="0"/>
              <a:buChar char="•"/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Uncertainty analysis to be continued</a:t>
            </a:r>
          </a:p>
          <a:p>
            <a:pPr marL="177800" lvl="2" indent="-177800">
              <a:buFont typeface="Arial" pitchFamily="34" charset="0"/>
              <a:buChar char="•"/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Operational implementation of the DCC extraction for MSGs</a:t>
            </a:r>
          </a:p>
          <a:p>
            <a:pPr marL="177800" lvl="2" indent="-177800">
              <a:buFont typeface="Arial" pitchFamily="34" charset="0"/>
              <a:buChar char="•"/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Generation </a:t>
            </a:r>
            <a:r>
              <a:rPr lang="en-GB" sz="1300" dirty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of a GSICS product (demo) for </a:t>
            </a: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Met-9 </a:t>
            </a:r>
          </a:p>
          <a:p>
            <a:pPr marL="177800" lvl="2" indent="-177800">
              <a:buFont typeface="Arial" pitchFamily="34" charset="0"/>
              <a:buChar char="•"/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Support to SCOPE-CM  corrections for Met-7,8,9 and 10)</a:t>
            </a:r>
          </a:p>
          <a:p>
            <a:pPr marL="177800" lvl="2" indent="-177800">
              <a:buFont typeface="Arial" pitchFamily="34" charset="0"/>
              <a:buChar char="•"/>
              <a:defRPr/>
            </a:pPr>
            <a:endParaRPr lang="en-GB" sz="1300" dirty="0" smtClean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77800" lvl="2" indent="-177800">
              <a:buFont typeface="Arial" pitchFamily="34" charset="0"/>
              <a:buChar char="•"/>
              <a:defRPr/>
            </a:pPr>
            <a:r>
              <a:rPr lang="en-GB" sz="1300" dirty="0" smtClean="0">
                <a:solidFill>
                  <a:srgbClr val="002C83"/>
                </a:solidFill>
                <a:latin typeface="Arial" charset="0"/>
                <a:cs typeface="Arial" charset="0"/>
                <a:sym typeface="Wingdings" pitchFamily="2" charset="2"/>
              </a:rPr>
              <a:t>Integration of the DCC results in a VIS/NIR calibration monitoring tool ( towards consolidated GSICS corrections)</a:t>
            </a:r>
            <a:endParaRPr lang="en-GB" sz="1300" dirty="0">
              <a:solidFill>
                <a:srgbClr val="002C83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3" descr="H:\My Documents\Work\Presentations\EUMETSAT_UserConf2013\Figures_Material\MSG2_Gain_OneSingleRefVal.png"/>
          <p:cNvPicPr>
            <a:picLocks noChangeAspect="1" noChangeArrowheads="1"/>
          </p:cNvPicPr>
          <p:nvPr/>
        </p:nvPicPr>
        <p:blipFill>
          <a:blip r:embed="rId2" cstate="print"/>
          <a:srcRect r="3244"/>
          <a:stretch>
            <a:fillRect/>
          </a:stretch>
        </p:blipFill>
        <p:spPr bwMode="auto">
          <a:xfrm>
            <a:off x="4862990" y="3276795"/>
            <a:ext cx="504301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63191" y="494383"/>
            <a:ext cx="3242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</a:rPr>
              <a:t>RWG -Talk Wednesday AM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8319591-BAA9-48B1-9BC2-A5768C37DAD7}" type="slidenum">
              <a:rPr lang="en-GB"/>
              <a:pPr/>
              <a:t>17</a:t>
            </a:fld>
            <a:endParaRPr lang="en-GB"/>
          </a:p>
        </p:txBody>
      </p:sp>
      <p:grpSp>
        <p:nvGrpSpPr>
          <p:cNvPr id="34820" name="Group 172"/>
          <p:cNvGrpSpPr>
            <a:grpSpLocks noChangeAspect="1"/>
          </p:cNvGrpSpPr>
          <p:nvPr/>
        </p:nvGrpSpPr>
        <p:grpSpPr bwMode="auto">
          <a:xfrm>
            <a:off x="11113" y="1341438"/>
            <a:ext cx="3614737" cy="2960687"/>
            <a:chOff x="16645180" y="17039584"/>
            <a:chExt cx="6013342" cy="4926680"/>
          </a:xfrm>
        </p:grpSpPr>
        <p:pic>
          <p:nvPicPr>
            <p:cNvPr id="34832" name="Picture 123" descr="h:\My Documents\Work\Presentations\EUMETSAT_UserConf2013\Figures_Material\MSG2_Cf_Header_SSCC.png"/>
            <p:cNvPicPr>
              <a:picLocks noChangeAspect="1" noChangeArrowheads="1"/>
            </p:cNvPicPr>
            <p:nvPr/>
          </p:nvPicPr>
          <p:blipFill>
            <a:blip r:embed="rId2" cstate="print"/>
            <a:srcRect l="1950" t="3146" r="3809"/>
            <a:stretch>
              <a:fillRect/>
            </a:stretch>
          </p:blipFill>
          <p:spPr bwMode="auto">
            <a:xfrm>
              <a:off x="16645180" y="17039584"/>
              <a:ext cx="6008176" cy="19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3" name="Picture 125" descr="h:\My Documents\Work\Presentations\EUMETSAT_UserConf2013\Figures_Material\MSG2_Cf_DCC.png"/>
            <p:cNvPicPr>
              <a:picLocks noChangeAspect="1" noChangeArrowheads="1"/>
            </p:cNvPicPr>
            <p:nvPr/>
          </p:nvPicPr>
          <p:blipFill>
            <a:blip r:embed="rId3" cstate="print"/>
            <a:srcRect l="2055" t="6094" r="3619"/>
            <a:stretch>
              <a:fillRect/>
            </a:stretch>
          </p:blipFill>
          <p:spPr bwMode="auto">
            <a:xfrm>
              <a:off x="16645180" y="18620375"/>
              <a:ext cx="6013342" cy="189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124" descr="h:\My Documents\Work\Presentations\EUMETSAT_UserConf2013\Figures_Material\MSG2_Cf_ROLO.png"/>
            <p:cNvPicPr>
              <a:picLocks noChangeAspect="1" noChangeArrowheads="1"/>
            </p:cNvPicPr>
            <p:nvPr/>
          </p:nvPicPr>
          <p:blipFill>
            <a:blip r:embed="rId4" cstate="print"/>
            <a:srcRect l="2025" t="5492" r="3651" b="3407"/>
            <a:stretch>
              <a:fillRect/>
            </a:stretch>
          </p:blipFill>
          <p:spPr bwMode="auto">
            <a:xfrm>
              <a:off x="16645180" y="20126930"/>
              <a:ext cx="6013342" cy="183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5" name="TextBox 140"/>
            <p:cNvSpPr txBox="1">
              <a:spLocks noChangeArrowheads="1"/>
            </p:cNvSpPr>
            <p:nvPr/>
          </p:nvSpPr>
          <p:spPr bwMode="auto">
            <a:xfrm>
              <a:off x="17516347" y="17223743"/>
              <a:ext cx="1397385" cy="49256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SSCC</a:t>
              </a:r>
            </a:p>
          </p:txBody>
        </p:sp>
      </p:grpSp>
      <p:sp>
        <p:nvSpPr>
          <p:cNvPr id="10246" name="TextBox 144"/>
          <p:cNvSpPr txBox="1">
            <a:spLocks noChangeArrowheads="1"/>
          </p:cNvSpPr>
          <p:nvPr/>
        </p:nvSpPr>
        <p:spPr bwMode="auto">
          <a:xfrm>
            <a:off x="619125" y="4348163"/>
            <a:ext cx="8879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sym typeface="Wingdings" pitchFamily="2" charset="2"/>
              </a:rPr>
              <a:t>Example of the VIS06 band on MSG2/SEVIRI.  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>
              <a:defRPr/>
            </a:pPr>
            <a:endParaRPr lang="en-GB" sz="1400" dirty="0">
              <a:solidFill>
                <a:srgbClr val="7030A0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sym typeface="Wingdings" pitchFamily="2" charset="2"/>
              </a:rPr>
              <a:t>Development of Multi-Mission Integrated Calibration Monitoring System</a:t>
            </a:r>
          </a:p>
          <a:p>
            <a:pPr algn="ctr">
              <a:defRPr/>
            </a:pPr>
            <a:endParaRPr lang="en-GB" sz="1400" dirty="0">
              <a:solidFill>
                <a:srgbClr val="7030A0"/>
              </a:solidFill>
              <a:sym typeface="Wingdings" pitchFamily="2" charset="2"/>
            </a:endParaRPr>
          </a:p>
        </p:txBody>
      </p:sp>
      <p:grpSp>
        <p:nvGrpSpPr>
          <p:cNvPr id="34822" name="Group 17"/>
          <p:cNvGrpSpPr>
            <a:grpSpLocks/>
          </p:cNvGrpSpPr>
          <p:nvPr/>
        </p:nvGrpSpPr>
        <p:grpSpPr bwMode="auto">
          <a:xfrm>
            <a:off x="4351338" y="1938338"/>
            <a:ext cx="5507037" cy="2135187"/>
            <a:chOff x="4370057" y="2202279"/>
            <a:chExt cx="3351212" cy="1055688"/>
          </a:xfrm>
        </p:grpSpPr>
        <p:pic>
          <p:nvPicPr>
            <p:cNvPr id="34830" name="Picture 122" descr="h:\My Documents\Work\Presentations\EUMETSAT_UserConf2013\Figures_Material\MSG2_Cf_Merge.png"/>
            <p:cNvPicPr>
              <a:picLocks noChangeAspect="1" noChangeArrowheads="1"/>
            </p:cNvPicPr>
            <p:nvPr/>
          </p:nvPicPr>
          <p:blipFill>
            <a:blip r:embed="rId5" cstate="print"/>
            <a:srcRect l="1778" t="3535" r="3555" b="2228"/>
            <a:stretch>
              <a:fillRect/>
            </a:stretch>
          </p:blipFill>
          <p:spPr bwMode="auto">
            <a:xfrm>
              <a:off x="4370057" y="2202279"/>
              <a:ext cx="3351212" cy="105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TextBox 144"/>
            <p:cNvSpPr txBox="1">
              <a:spLocks noChangeArrowheads="1"/>
            </p:cNvSpPr>
            <p:nvPr/>
          </p:nvSpPr>
          <p:spPr bwMode="auto">
            <a:xfrm>
              <a:off x="4656138" y="2501900"/>
              <a:ext cx="1800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sz="1100">
                  <a:solidFill>
                    <a:schemeClr val="tx1"/>
                  </a:solidFill>
                  <a:sym typeface="Wingdings" pitchFamily="2" charset="2"/>
                </a:rPr>
                <a:t>Relative scale</a:t>
              </a:r>
            </a:p>
          </p:txBody>
        </p:sp>
      </p:grpSp>
      <p:grpSp>
        <p:nvGrpSpPr>
          <p:cNvPr id="34823" name="Group 130"/>
          <p:cNvGrpSpPr>
            <a:grpSpLocks noChangeAspect="1"/>
          </p:cNvGrpSpPr>
          <p:nvPr/>
        </p:nvGrpSpPr>
        <p:grpSpPr bwMode="auto">
          <a:xfrm>
            <a:off x="3459163" y="2066925"/>
            <a:ext cx="928687" cy="1625600"/>
            <a:chOff x="16412467" y="24155326"/>
            <a:chExt cx="1544982" cy="2707006"/>
          </a:xfrm>
        </p:grpSpPr>
        <p:sp>
          <p:nvSpPr>
            <p:cNvPr id="34827" name="Down Arrow 51"/>
            <p:cNvSpPr>
              <a:spLocks noChangeArrowheads="1"/>
            </p:cNvSpPr>
            <p:nvPr/>
          </p:nvSpPr>
          <p:spPr bwMode="auto">
            <a:xfrm rot="7752391" flipV="1">
              <a:off x="17014758" y="23643631"/>
              <a:ext cx="430996" cy="1454386"/>
            </a:xfrm>
            <a:prstGeom prst="downArrow">
              <a:avLst>
                <a:gd name="adj1" fmla="val 50000"/>
                <a:gd name="adj2" fmla="val 49664"/>
              </a:avLst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/>
            </a:p>
          </p:txBody>
        </p:sp>
        <p:sp>
          <p:nvSpPr>
            <p:cNvPr id="34828" name="Down Arrow 51"/>
            <p:cNvSpPr>
              <a:spLocks noChangeArrowheads="1"/>
            </p:cNvSpPr>
            <p:nvPr/>
          </p:nvSpPr>
          <p:spPr bwMode="auto">
            <a:xfrm rot="-7752391">
              <a:off x="16982279" y="25919641"/>
              <a:ext cx="430996" cy="1454386"/>
            </a:xfrm>
            <a:prstGeom prst="downArrow">
              <a:avLst>
                <a:gd name="adj1" fmla="val 50000"/>
                <a:gd name="adj2" fmla="val 49664"/>
              </a:avLst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/>
            </a:p>
          </p:txBody>
        </p:sp>
        <p:sp>
          <p:nvSpPr>
            <p:cNvPr id="34829" name="Down Arrow 51"/>
            <p:cNvSpPr>
              <a:spLocks noChangeArrowheads="1"/>
            </p:cNvSpPr>
            <p:nvPr/>
          </p:nvSpPr>
          <p:spPr bwMode="auto">
            <a:xfrm rot="5400000" flipV="1">
              <a:off x="16924162" y="24806315"/>
              <a:ext cx="430996" cy="1454386"/>
            </a:xfrm>
            <a:prstGeom prst="downArrow">
              <a:avLst>
                <a:gd name="adj1" fmla="val 50000"/>
                <a:gd name="adj2" fmla="val 49664"/>
              </a:avLst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/>
            </a:p>
          </p:txBody>
        </p:sp>
      </p:grpSp>
      <p:sp>
        <p:nvSpPr>
          <p:cNvPr id="34824" name="TextBox 140"/>
          <p:cNvSpPr txBox="1">
            <a:spLocks noChangeArrowheads="1"/>
          </p:cNvSpPr>
          <p:nvPr/>
        </p:nvSpPr>
        <p:spPr bwMode="auto">
          <a:xfrm>
            <a:off x="560388" y="2635250"/>
            <a:ext cx="706437" cy="246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DCCs</a:t>
            </a:r>
          </a:p>
        </p:txBody>
      </p:sp>
      <p:sp>
        <p:nvSpPr>
          <p:cNvPr id="34825" name="TextBox 140"/>
          <p:cNvSpPr txBox="1">
            <a:spLocks noChangeArrowheads="1"/>
          </p:cNvSpPr>
          <p:nvPr/>
        </p:nvSpPr>
        <p:spPr bwMode="auto">
          <a:xfrm>
            <a:off x="560388" y="3363913"/>
            <a:ext cx="706437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Moon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/>
              <a:t>Enhancing monitoring capabilities</a:t>
            </a:r>
            <a:br>
              <a:rPr lang="en-GB" sz="2400" dirty="0" smtClean="0"/>
            </a:br>
            <a:r>
              <a:rPr lang="en-GB" sz="1800" dirty="0" smtClean="0"/>
              <a:t>Towards consolidated GSICS corrections?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/>
              <a:t>EUMETSAT GSICS Products Development Timeline</a:t>
            </a:r>
          </a:p>
        </p:txBody>
      </p:sp>
      <p:graphicFrame>
        <p:nvGraphicFramePr>
          <p:cNvPr id="3" name="Diagramm 1"/>
          <p:cNvGraphicFramePr>
            <a:graphicFrameLocks noGrp="1"/>
          </p:cNvGraphicFramePr>
          <p:nvPr/>
        </p:nvGraphicFramePr>
        <p:xfrm>
          <a:off x="329390" y="863715"/>
          <a:ext cx="9394140" cy="589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200" y="3540496"/>
            <a:ext cx="202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Planned activities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8295" y="37774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79EA9037-26D0-4A85-897B-ED57652CE928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39700" y="1347788"/>
            <a:ext cx="9583738" cy="4956175"/>
          </a:xfrm>
        </p:spPr>
        <p:txBody>
          <a:bodyPr/>
          <a:lstStyle/>
          <a:p>
            <a:pPr marL="742950" lvl="2" indent="-342900">
              <a:buFont typeface="Arial" charset="0"/>
              <a:buChar char="•"/>
              <a:defRPr/>
            </a:pPr>
            <a:r>
              <a:rPr lang="en-GB" sz="2000" b="1" dirty="0" smtClean="0">
                <a:solidFill>
                  <a:srgbClr val="002C83"/>
                </a:solidFill>
                <a:sym typeface="Wingdings" pitchFamily="2" charset="2"/>
              </a:rPr>
              <a:t>Calibration is key to ensuring EUMETSAT achieves its objectives:</a:t>
            </a:r>
          </a:p>
          <a:p>
            <a:pPr marL="1157700" lvl="2" indent="-266700">
              <a:buFont typeface="Arial" charset="0"/>
              <a:buNone/>
              <a:defRPr/>
            </a:pPr>
            <a:r>
              <a:rPr lang="en-GB" sz="1600" dirty="0" smtClean="0"/>
              <a:t>1. To establish, maintain and exploit European systems of operational meteorological satellites </a:t>
            </a:r>
          </a:p>
          <a:p>
            <a:pPr marL="1157700" lvl="2" indent="-266700">
              <a:buFont typeface="Arial" charset="0"/>
              <a:buNone/>
              <a:defRPr/>
            </a:pPr>
            <a:r>
              <a:rPr lang="en-GB" sz="1600" dirty="0" smtClean="0"/>
              <a:t>2. To contribute to the operational monitoring of the climate &amp; the detection of global climatic changes</a:t>
            </a:r>
          </a:p>
          <a:p>
            <a:pPr marL="1157700" lvl="2" indent="-266700">
              <a:buFont typeface="Arial" charset="0"/>
              <a:buNone/>
              <a:defRPr/>
            </a:pPr>
            <a:r>
              <a:rPr lang="en-GB" sz="1600" dirty="0" smtClean="0"/>
              <a:t>3. Furthermore, other environment monitoring issues are considered when interactions with the atmosphere or the ocean are involved </a:t>
            </a:r>
          </a:p>
          <a:p>
            <a:pPr marL="742950" lvl="2" indent="-342900">
              <a:buFont typeface="Arial" charset="0"/>
              <a:buChar char="•"/>
              <a:defRPr/>
            </a:pPr>
            <a:endParaRPr lang="en-GB" sz="2000" b="1" dirty="0" smtClean="0">
              <a:solidFill>
                <a:srgbClr val="002C83"/>
              </a:solidFill>
              <a:sym typeface="Wingdings" pitchFamily="2" charset="2"/>
            </a:endParaRP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2000" b="1" dirty="0" smtClean="0">
                <a:solidFill>
                  <a:srgbClr val="002C83"/>
                </a:solidFill>
                <a:sym typeface="Wingdings" pitchFamily="2" charset="2"/>
              </a:rPr>
              <a:t>EUMETSAT continues to develop new calibration capabilities </a:t>
            </a:r>
          </a:p>
          <a:p>
            <a:pPr marL="1233900" lvl="2" indent="-342900">
              <a:buFont typeface="+mj-lt"/>
              <a:buAutoNum type="arabicPeriod"/>
              <a:defRPr/>
            </a:pPr>
            <a:r>
              <a:rPr lang="en-GB" sz="1600" dirty="0" smtClean="0">
                <a:sym typeface="Wingdings" pitchFamily="2" charset="2"/>
              </a:rPr>
              <a:t>For real-time operations</a:t>
            </a:r>
          </a:p>
          <a:p>
            <a:pPr marL="1233900" lvl="2" indent="-342900">
              <a:buFont typeface="+mj-lt"/>
              <a:buAutoNum type="arabicPeriod"/>
              <a:defRPr/>
            </a:pPr>
            <a:r>
              <a:rPr lang="en-GB" sz="1600" dirty="0" smtClean="0">
                <a:sym typeface="Wingdings" pitchFamily="2" charset="2"/>
              </a:rPr>
              <a:t>Support of climate reanalysis</a:t>
            </a:r>
          </a:p>
          <a:p>
            <a:pPr marL="1233900" lvl="2" indent="-342900">
              <a:buFont typeface="+mj-lt"/>
              <a:buAutoNum type="arabicPeriod"/>
              <a:defRPr/>
            </a:pPr>
            <a:r>
              <a:rPr lang="en-GB" sz="1600" dirty="0" smtClean="0">
                <a:sym typeface="Wingdings" pitchFamily="2" charset="2"/>
              </a:rPr>
              <a:t>Support to future programs (MTG + EPS/SG) + third party programs (S3)</a:t>
            </a:r>
          </a:p>
          <a:p>
            <a:pPr marL="1233900" lvl="2" indent="-342900">
              <a:buFont typeface="+mj-lt"/>
              <a:buAutoNum type="arabicPeriod"/>
              <a:defRPr/>
            </a:pPr>
            <a:r>
              <a:rPr lang="en-GB" sz="1600" dirty="0" smtClean="0">
                <a:sym typeface="Wingdings" pitchFamily="2" charset="2"/>
              </a:rPr>
              <a:t>In international cooperation, including: </a:t>
            </a:r>
          </a:p>
          <a:p>
            <a:pPr marL="1691100" lvl="3" indent="-342900">
              <a:defRPr/>
            </a:pPr>
            <a:r>
              <a:rPr lang="en-GB" sz="1600" dirty="0" smtClean="0">
                <a:sym typeface="Wingdings" pitchFamily="2" charset="2"/>
              </a:rPr>
              <a:t>Global Space-based Inter-Calibration System</a:t>
            </a:r>
          </a:p>
          <a:p>
            <a:pPr marL="1691100" lvl="3" indent="-342900">
              <a:defRPr/>
            </a:pPr>
            <a:r>
              <a:rPr lang="en-GB" sz="1600" dirty="0" smtClean="0">
                <a:sym typeface="Wingdings" pitchFamily="2" charset="2"/>
              </a:rPr>
              <a:t>CEOS WGCV</a:t>
            </a: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5" y="1268413"/>
            <a:ext cx="9148763" cy="4781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•"/>
            </a:pPr>
            <a:r>
              <a:rPr lang="en-GB" dirty="0" smtClean="0"/>
              <a:t>Personnel Changes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Satellite Status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Status of outstanding GSICS actions on EUMETSAT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EUMETSAT GSICS Data and Products Server Status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Instrument Calibration Event Logs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Development of GSICS Products at EUMETSAT – summary only</a:t>
            </a:r>
          </a:p>
          <a:p>
            <a:pPr lvl="1">
              <a:buFontTx/>
              <a:buChar char="•"/>
            </a:pPr>
            <a:r>
              <a:rPr lang="en-GB" dirty="0" smtClean="0"/>
              <a:t>GEO-LEO IR Products for current </a:t>
            </a:r>
            <a:r>
              <a:rPr lang="en-GB" dirty="0" err="1" smtClean="0"/>
              <a:t>Meteosat</a:t>
            </a:r>
            <a:r>
              <a:rPr lang="en-GB" dirty="0" smtClean="0"/>
              <a:t> using IASI</a:t>
            </a:r>
          </a:p>
          <a:p>
            <a:pPr lvl="1">
              <a:buFontTx/>
              <a:buChar char="•"/>
            </a:pPr>
            <a:r>
              <a:rPr lang="en-GB" dirty="0" smtClean="0"/>
              <a:t>LEO-LEO IR Products AVHRR-IASI</a:t>
            </a:r>
          </a:p>
          <a:p>
            <a:pPr lvl="1">
              <a:buFontTx/>
              <a:buChar char="•"/>
            </a:pPr>
            <a:r>
              <a:rPr lang="en-GB" dirty="0" smtClean="0"/>
              <a:t>GEO Solar-band Channels for current </a:t>
            </a:r>
            <a:r>
              <a:rPr lang="en-GB" dirty="0" err="1" smtClean="0"/>
              <a:t>Meteosat</a:t>
            </a:r>
            <a:r>
              <a:rPr lang="en-GB" dirty="0" smtClean="0"/>
              <a:t> – DCC &amp; Lunar</a:t>
            </a:r>
          </a:p>
          <a:p>
            <a:pPr lvl="1">
              <a:buFontTx/>
              <a:buChar char="•"/>
            </a:pPr>
            <a:r>
              <a:rPr lang="en-GB" dirty="0" smtClean="0"/>
              <a:t>Re-calibration of Meteosat archive data</a:t>
            </a:r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C875C38-8EE1-47F1-9A93-DE83BB11EE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3656013" y="2674938"/>
            <a:ext cx="2752725" cy="682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180975" indent="-180975" eaLnBrk="0" hangingPunct="0">
              <a:spcBef>
                <a:spcPct val="50000"/>
              </a:spcBef>
            </a:pPr>
            <a:r>
              <a:rPr lang="en-GB" sz="4000">
                <a:solidFill>
                  <a:schemeClr val="tx1"/>
                </a:solidFill>
                <a:sym typeface="Wingdings" pitchFamily="2" charset="2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mtClean="0"/>
              <a:t>Inter-Calibration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4724400" cy="5391150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Inter-Calibration Corrections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Developed within GSICS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GEO-LEO IR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Collocated observation (SNO)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Meteosat/SEVIRI-Metop/IASI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Pre-Operational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Including Uncertainty Analysis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Bias Monitoring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Used to support commissioning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Analysis of ice contamination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Developing Delta Correction to migrate references 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GEO-LEO VIS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Pseudo-Invariant Targets 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In Development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for Meteosat/SEVIRI– Aqua/MODIS: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Deep Convective Cloud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Lunar</a:t>
            </a:r>
          </a:p>
        </p:txBody>
      </p:sp>
      <p:pic>
        <p:nvPicPr>
          <p:cNvPr id="31748" name="Picture 4" descr="http://tcweb.eumetsat.int/tcc1/proj/gsics/results/seviri/msg3/iasi/metopb/2014/02/msg3-iasi_20140208_2145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650" y="9493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5524500" y="4562475"/>
            <a:ext cx="4235450" cy="21812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of EUMETSAT’s Bias Monitoring of Meteosat-9 for GSICS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series of standard bias in infrared channels of Meteosat-10/SEVIRI relative to Metop-B/IASI, expressed in brightness temperature [K].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These comparisons used to generate inter-calibration corrections.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 monitoring of instrument anomalies.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trend lines show steady degradation of the 13.4 </a:t>
            </a:r>
            <a:r>
              <a:rPr lang="en-GB" sz="1000" b="0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μm</a:t>
            </a: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channel’s calibration and sudden recoveries, following the spacecraft decontamination procedures.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Validated model of how the ice contamination.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 channels (not shown) have small, stable biases.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EE8339FF-A51F-4571-AA3F-A10A3DB57326}" type="slidenum">
              <a:rPr lang="en-GB"/>
              <a:pPr/>
              <a:t>22</a:t>
            </a:fld>
            <a:endParaRPr lang="en-GB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92088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smtClean="0">
                <a:solidFill>
                  <a:schemeClr val="accent1"/>
                </a:solidFill>
              </a:rPr>
              <a:t>Lunar calibration – EUMETSAT achievements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57188" y="1528763"/>
            <a:ext cx="903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92088">
              <a:buFont typeface="Arial" pitchFamily="34" charset="0"/>
              <a:buChar char="•"/>
            </a:pPr>
            <a:endParaRPr lang="en-US" sz="2400">
              <a:solidFill>
                <a:srgbClr val="002C83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01613" y="1236663"/>
            <a:ext cx="50942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Developed automatic lunar imagery extraction tool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Extensive and unique archive of lunar images acquired by Meteosat-7, -8, -9 and -10 </a:t>
            </a:r>
          </a:p>
          <a:p>
            <a:pPr marL="639763" lvl="1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(for SEVIRI only, about 1030 images at low resolution and about 170 for HRVIS).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EUMETSAT implementation of USGS ROLO model</a:t>
            </a:r>
          </a:p>
          <a:p>
            <a:pPr marL="639763" lvl="1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(fully validated and tested with USGS) </a:t>
            </a:r>
          </a:p>
          <a:p>
            <a:pPr marL="182563" indent="-182563" algn="just"/>
            <a:endParaRPr lang="en-GB" sz="1800">
              <a:solidFill>
                <a:schemeClr val="tx1"/>
              </a:solidFill>
              <a:latin typeface="Calibri" pitchFamily="34" charset="0"/>
              <a:cs typeface="Courier New" pitchFamily="49" charset="0"/>
              <a:sym typeface="Wingdings" pitchFamily="2" charset="2"/>
            </a:endParaRPr>
          </a:p>
          <a:p>
            <a:pPr marL="182563" indent="-182563" algn="just"/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  <a:sym typeface="Wingdings" pitchFamily="2" charset="2"/>
              </a:rPr>
              <a:t> Enhanced monitoring and inter-calibration capabilities for reflective solar bands.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  <a:sym typeface="Wingdings" pitchFamily="2" charset="2"/>
              </a:rPr>
              <a:t>Through collaboration with USGS and CNES </a:t>
            </a:r>
          </a:p>
          <a:p>
            <a:pPr marL="639763" lvl="1" indent="-182563" algn="just">
              <a:buFont typeface="Arial" pitchFamily="34" charset="0"/>
              <a:buChar char="•"/>
            </a:pPr>
            <a:r>
              <a:rPr lang="en-IE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phase angle dependence was identified</a:t>
            </a:r>
          </a:p>
          <a:p>
            <a:pPr marL="639763" lvl="1" indent="-182563" algn="just">
              <a:buFont typeface="Arial" pitchFamily="34" charset="0"/>
              <a:buChar char="•"/>
            </a:pPr>
            <a:r>
              <a:rPr lang="en-IE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Issue for GEO imagers </a:t>
            </a:r>
          </a:p>
          <a:p>
            <a:pPr marL="639763" lvl="1" indent="-182563" algn="just"/>
            <a:r>
              <a:rPr lang="en-IE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(no choice on illumination)</a:t>
            </a:r>
          </a:p>
          <a:p>
            <a:pPr marL="639763" lvl="1" indent="-182563" algn="just">
              <a:buFont typeface="Arial" pitchFamily="34" charset="0"/>
              <a:buChar char="•"/>
            </a:pPr>
            <a:r>
              <a:rPr lang="en-IE" sz="18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should be corrected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GB" sz="1800">
              <a:solidFill>
                <a:schemeClr val="tx1"/>
              </a:solidFill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327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387725"/>
            <a:ext cx="42465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5656263" y="6149975"/>
            <a:ext cx="4032250" cy="3190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algn="just"/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ΔIrradiance vs. g for the MSG2/NIR1.6 channel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22888" y="1119188"/>
            <a:ext cx="4559300" cy="1481137"/>
            <a:chOff x="171450" y="1409700"/>
            <a:chExt cx="5429250" cy="1628775"/>
          </a:xfrm>
        </p:grpSpPr>
        <p:sp>
          <p:nvSpPr>
            <p:cNvPr id="9" name="Rectangle 8"/>
            <p:cNvSpPr/>
            <p:nvPr/>
          </p:nvSpPr>
          <p:spPr bwMode="auto">
            <a:xfrm>
              <a:off x="171450" y="1409700"/>
              <a:ext cx="5429250" cy="16287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32779" name="Picture 7" descr="LAB07_Moon_MSG2_200810110945_NIR16_LowResExtr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225" y="1509712"/>
              <a:ext cx="5219700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TextBox 8"/>
            <p:cNvSpPr txBox="1">
              <a:spLocks noChangeArrowheads="1"/>
            </p:cNvSpPr>
            <p:nvPr/>
          </p:nvSpPr>
          <p:spPr bwMode="auto">
            <a:xfrm>
              <a:off x="266700" y="1504950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VIS06</a:t>
              </a:r>
            </a:p>
          </p:txBody>
        </p:sp>
        <p:sp>
          <p:nvSpPr>
            <p:cNvPr id="32781" name="TextBox 9"/>
            <p:cNvSpPr txBox="1">
              <a:spLocks noChangeArrowheads="1"/>
            </p:cNvSpPr>
            <p:nvPr/>
          </p:nvSpPr>
          <p:spPr bwMode="auto">
            <a:xfrm>
              <a:off x="2181225" y="1504950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CC00"/>
                  </a:solidFill>
                  <a:latin typeface="Calibri" pitchFamily="34" charset="0"/>
                  <a:cs typeface="Calibri" pitchFamily="34" charset="0"/>
                </a:rPr>
                <a:t>VIS08</a:t>
              </a:r>
            </a:p>
          </p:txBody>
        </p:sp>
        <p:sp>
          <p:nvSpPr>
            <p:cNvPr id="32782" name="TextBox 10"/>
            <p:cNvSpPr txBox="1">
              <a:spLocks noChangeArrowheads="1"/>
            </p:cNvSpPr>
            <p:nvPr/>
          </p:nvSpPr>
          <p:spPr bwMode="auto">
            <a:xfrm>
              <a:off x="4086225" y="1504950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EE2D24"/>
                  </a:solidFill>
                  <a:latin typeface="Calibri" pitchFamily="34" charset="0"/>
                  <a:cs typeface="Calibri" pitchFamily="34" charset="0"/>
                </a:rPr>
                <a:t>NIR16</a:t>
              </a:r>
            </a:p>
          </p:txBody>
        </p:sp>
      </p:grpSp>
      <p:sp>
        <p:nvSpPr>
          <p:cNvPr id="14" name="Content Placeholder 7"/>
          <p:cNvSpPr txBox="1">
            <a:spLocks/>
          </p:cNvSpPr>
          <p:nvPr/>
        </p:nvSpPr>
        <p:spPr>
          <a:xfrm>
            <a:off x="5726113" y="2976563"/>
            <a:ext cx="3905250" cy="533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SEVIRI Imagettes Extracted for Lunar Calibration</a:t>
            </a:r>
            <a:endParaRPr lang="en-GB" sz="1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F4807519-1AB2-4F8A-85AC-2969DEEAF2F6}" type="slidenum">
              <a:rPr lang="en-GB"/>
              <a:pPr/>
              <a:t>23</a:t>
            </a:fld>
            <a:endParaRPr lang="en-GB"/>
          </a:p>
        </p:txBody>
      </p:sp>
      <p:pic>
        <p:nvPicPr>
          <p:cNvPr id="33795" name="Picture 6" descr="H:\My Documents\Work\Calibration\Moon\Figures\SWG_Paper\ROLO_MSG1_VIS06_Slop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9975"/>
            <a:ext cx="4684713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41825" y="4297363"/>
          <a:ext cx="5464479" cy="1691640"/>
        </p:xfrm>
        <a:graphic>
          <a:graphicData uri="http://schemas.openxmlformats.org/drawingml/2006/table">
            <a:tbl>
              <a:tblPr/>
              <a:tblGrid>
                <a:gridCol w="902271"/>
                <a:gridCol w="1140552"/>
                <a:gridCol w="1140552"/>
                <a:gridCol w="1140552"/>
                <a:gridCol w="114055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Times New Roman"/>
                          <a:ea typeface="Cambria"/>
                          <a:cs typeface="Times New Roman"/>
                        </a:rPr>
                        <a:t>VIS0.6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Times New Roman"/>
                          <a:ea typeface="Cambria"/>
                          <a:cs typeface="Times New Roman"/>
                        </a:rPr>
                        <a:t>VIS0.8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Times New Roman"/>
                          <a:ea typeface="Cambria"/>
                          <a:cs typeface="Times New Roman"/>
                        </a:rPr>
                        <a:t>NIR1.6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i="1">
                          <a:latin typeface="Times New Roman"/>
                          <a:ea typeface="Cambria"/>
                          <a:cs typeface="Times New Roman"/>
                        </a:rPr>
                        <a:t>HRVIS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mbria"/>
                          <a:cs typeface="Times New Roman"/>
                        </a:rPr>
                        <a:t>Meteosat-8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Cambria"/>
                          <a:cs typeface="Times New Roman"/>
                        </a:rPr>
                        <a:t>0.483 ± 0.014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Cambria"/>
                          <a:cs typeface="Times New Roman"/>
                        </a:rPr>
                        <a:t>(0.3583 ± 0.228)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0.444 ± 0.013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(0.3673 ± 0.193)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-0.013 ± 0.018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(0.031 ± 0.180)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0.493 ± 0.059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(0.398 ± 0.222)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mbria"/>
                          <a:cs typeface="Times New Roman"/>
                        </a:rPr>
                        <a:t>Meteosat-9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0.475 ± 0.022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(0.359 ± 0.255)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0.468 ± 0.020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(0.467 ± 0.249)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0.033 ± 0.025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(-0.051 ± 0.220)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0.550 ± 0.062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(0.510 ± 0.285)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Cambria"/>
                          <a:cs typeface="Times New Roman"/>
                        </a:rPr>
                        <a:t>Meteosat-10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Cambria"/>
                          <a:cs typeface="Times New Roman"/>
                        </a:rPr>
                        <a:t>-0.841 ± 0.293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Cambria"/>
                          <a:cs typeface="Times New Roman"/>
                        </a:rPr>
                        <a:t>(-0.590 ± 2.756)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-0.665 ± 0.203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(-0.318 ± 2.990)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mbria"/>
                          <a:cs typeface="Times New Roman"/>
                        </a:rPr>
                        <a:t>-0.365 ± 0.634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Cambria"/>
                          <a:cs typeface="Times New Roman"/>
                        </a:rPr>
                        <a:t>(0.128 ± 2.222)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Cambria"/>
                          <a:cs typeface="Times New Roman"/>
                        </a:rPr>
                        <a:t>N.A.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Cambria"/>
                          <a:cs typeface="Times New Roman"/>
                        </a:rPr>
                        <a:t>(-0.653 ± 2.752)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21" name="TextBox 5"/>
          <p:cNvSpPr txBox="1">
            <a:spLocks noChangeArrowheads="1"/>
          </p:cNvSpPr>
          <p:nvPr/>
        </p:nvSpPr>
        <p:spPr bwMode="auto">
          <a:xfrm>
            <a:off x="5537200" y="6519863"/>
            <a:ext cx="436880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/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All SEVIRI within specifications for long-term drift</a:t>
            </a:r>
          </a:p>
        </p:txBody>
      </p:sp>
      <p:pic>
        <p:nvPicPr>
          <p:cNvPr id="33822" name="Picture 6" descr="H:\My Documents\Work\Calibration\Moon\Figures\SWG_Paper\ROLO_MSG1_VIS06_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2238"/>
            <a:ext cx="430212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6675" y="1236663"/>
            <a:ext cx="518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Bias in irradiance = monitoring of the combined system instrument/calibration</a:t>
            </a: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Gain on ROLO scale = monitoring of the instrument drift</a:t>
            </a:r>
          </a:p>
          <a:p>
            <a:pPr marL="182563" indent="-182563" algn="just">
              <a:buFont typeface="Wingdings" pitchFamily="2" charset="2"/>
              <a:buChar char="è"/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ourier New" pitchFamily="49" charset="0"/>
                <a:sym typeface="Wingdings" pitchFamily="2" charset="2"/>
              </a:rPr>
              <a:t>Combining analysis = powerful monitoring tool</a:t>
            </a:r>
          </a:p>
          <a:p>
            <a:pPr marL="182563" indent="-182563" algn="just">
              <a:defRPr/>
            </a:pPr>
            <a:endParaRPr lang="en-GB" sz="1600" dirty="0">
              <a:solidFill>
                <a:schemeClr val="tx1"/>
              </a:solidFill>
              <a:latin typeface="Calibri" pitchFamily="34" charset="0"/>
              <a:cs typeface="Courier New" pitchFamily="49" charset="0"/>
              <a:sym typeface="Wingdings" pitchFamily="2" charset="2"/>
            </a:endParaRPr>
          </a:p>
          <a:p>
            <a:pPr algn="just">
              <a:defRPr/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  <a:sym typeface="Wingdings" pitchFamily="2" charset="2"/>
              </a:rPr>
              <a:t>BUT phase angle dependence should be characterized and removed</a:t>
            </a:r>
            <a:endParaRPr lang="en-GB" sz="1600" dirty="0">
              <a:solidFill>
                <a:srgbClr val="C0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3824" name="Rectangle 8"/>
          <p:cNvSpPr>
            <a:spLocks noChangeArrowheads="1"/>
          </p:cNvSpPr>
          <p:nvPr/>
        </p:nvSpPr>
        <p:spPr bwMode="auto">
          <a:xfrm>
            <a:off x="4500563" y="6037263"/>
            <a:ext cx="5405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1200">
                <a:solidFill>
                  <a:schemeClr val="tx1"/>
                </a:solidFill>
              </a:rPr>
              <a:t>Annual Average Rate of Calibration Gain Drift </a:t>
            </a:r>
          </a:p>
          <a:p>
            <a:pPr algn="ctr"/>
            <a:r>
              <a:rPr lang="en-IE" sz="1200">
                <a:solidFill>
                  <a:schemeClr val="tx1"/>
                </a:solidFill>
              </a:rPr>
              <a:t>Bold = Moon results. </a:t>
            </a:r>
            <a:r>
              <a:rPr lang="en-IE" sz="1200" b="0">
                <a:solidFill>
                  <a:schemeClr val="tx1"/>
                </a:solidFill>
              </a:rPr>
              <a:t>In small italic = SSCC drift from all available runs.</a:t>
            </a:r>
            <a:r>
              <a:rPr lang="en-IE" sz="1200">
                <a:solidFill>
                  <a:schemeClr val="tx1"/>
                </a:solidFill>
              </a:rPr>
              <a:t/>
            </a:r>
            <a:br>
              <a:rPr lang="en-IE" sz="1200">
                <a:solidFill>
                  <a:schemeClr val="tx1"/>
                </a:solidFill>
              </a:rPr>
            </a:br>
            <a:r>
              <a:rPr lang="en-IE" sz="1200">
                <a:solidFill>
                  <a:schemeClr val="tx1"/>
                </a:solidFill>
              </a:rPr>
              <a:t/>
            </a:r>
            <a:br>
              <a:rPr lang="en-IE" sz="1200">
                <a:solidFill>
                  <a:schemeClr val="tx1"/>
                </a:solidFill>
              </a:rPr>
            </a:b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82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mtClean="0">
                <a:solidFill>
                  <a:schemeClr val="accent1"/>
                </a:solidFill>
              </a:rPr>
              <a:t>Lunar calibration – EUMETSAT achievements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Slide: </a:t>
            </a:r>
            <a:fld id="{C9AC4530-3D12-45C2-A449-6F97AF29035E}" type="slidenum">
              <a:rPr lang="en-GB"/>
              <a:pPr/>
              <a:t>24</a:t>
            </a:fld>
            <a:endParaRPr lang="en-GB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92088"/>
            <a:ext cx="953135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smtClean="0">
                <a:solidFill>
                  <a:schemeClr val="accent1"/>
                </a:solidFill>
              </a:rPr>
              <a:t>GSICS - Inter-calibration with MODIS – DCC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613" y="1236663"/>
            <a:ext cx="5759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Implementation of the GSICS ATBD</a:t>
            </a:r>
            <a:r>
              <a:rPr lang="en-GB" sz="1600" u="sng" dirty="0">
                <a:latin typeface="Tahoma" pitchFamily="-32" charset="0"/>
                <a:hlinkClick r:id="rId3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Calibri" pitchFamily="34" charset="0"/>
                <a:cs typeface="Courier New" pitchFamily="49" charset="0"/>
                <a:hlinkClick r:id="rId3"/>
              </a:rPr>
              <a:t>https://gsics.nesdis.noaa.gov/pub/Development/AtbdCentral/GSICS_ATBD_DCC_NASA_2011_09.pdf</a:t>
            </a:r>
            <a:endParaRPr lang="en-GB" sz="1200" dirty="0">
              <a:solidFill>
                <a:schemeClr val="tx1"/>
              </a:solidFill>
              <a:latin typeface="Calibri" pitchFamily="34" charset="0"/>
              <a:cs typeface="Courier New" pitchFamily="49" charset="0"/>
            </a:endParaRPr>
          </a:p>
          <a:p>
            <a:pPr marL="182563" indent="-182563" algn="just">
              <a:buFont typeface="Arial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2054" name="Picture 32" descr="H:\My Documents\Work\Presentations\EUMETSAT_UserConf2013\Figures_Material\MODIS_PDF_AfterCorr.png"/>
          <p:cNvPicPr>
            <a:picLocks noChangeAspect="1" noChangeArrowheads="1"/>
          </p:cNvPicPr>
          <p:nvPr/>
        </p:nvPicPr>
        <p:blipFill>
          <a:blip r:embed="rId4" cstate="print"/>
          <a:srcRect l="4327"/>
          <a:stretch>
            <a:fillRect/>
          </a:stretch>
        </p:blipFill>
        <p:spPr bwMode="auto">
          <a:xfrm>
            <a:off x="214313" y="1962150"/>
            <a:ext cx="2733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h:\My Documents\Work\Presentations\EUMETSAT_UserConf2013\Figures_Material\MSG2_PDF_AfterBRDFCorrection_Incr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600" y="1973263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ight Arrow 8"/>
          <p:cNvSpPr>
            <a:spLocks noChangeArrowheads="1"/>
          </p:cNvSpPr>
          <p:nvPr/>
        </p:nvSpPr>
        <p:spPr bwMode="auto">
          <a:xfrm rot="5400000">
            <a:off x="1379537" y="4313238"/>
            <a:ext cx="485775" cy="349250"/>
          </a:xfrm>
          <a:prstGeom prst="rightArrow">
            <a:avLst>
              <a:gd name="adj1" fmla="val 50000"/>
              <a:gd name="adj2" fmla="val 5006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2057" name="Right Arrow 9"/>
          <p:cNvSpPr>
            <a:spLocks noChangeArrowheads="1"/>
          </p:cNvSpPr>
          <p:nvPr/>
        </p:nvSpPr>
        <p:spPr bwMode="auto">
          <a:xfrm rot="5400000">
            <a:off x="4106862" y="4370388"/>
            <a:ext cx="485775" cy="349250"/>
          </a:xfrm>
          <a:prstGeom prst="rightArrow">
            <a:avLst>
              <a:gd name="adj1" fmla="val 50000"/>
              <a:gd name="adj2" fmla="val 5006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2058" name="TextBox 5"/>
          <p:cNvSpPr txBox="1">
            <a:spLocks noChangeArrowheads="1"/>
          </p:cNvSpPr>
          <p:nvPr/>
        </p:nvSpPr>
        <p:spPr bwMode="auto">
          <a:xfrm>
            <a:off x="320675" y="4783138"/>
            <a:ext cx="2652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14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Monthly PDFs of DCC reference radiances (MODIS Aqua)</a:t>
            </a:r>
          </a:p>
        </p:txBody>
      </p:sp>
      <p:sp>
        <p:nvSpPr>
          <p:cNvPr id="2059" name="TextBox 5"/>
          <p:cNvSpPr txBox="1">
            <a:spLocks noChangeArrowheads="1"/>
          </p:cNvSpPr>
          <p:nvPr/>
        </p:nvSpPr>
        <p:spPr bwMode="auto">
          <a:xfrm>
            <a:off x="3224213" y="4751388"/>
            <a:ext cx="23256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Monthly PDFs of DCC target counts (geostationary satellites [Meteosat])</a:t>
            </a:r>
          </a:p>
        </p:txBody>
      </p:sp>
      <p:sp>
        <p:nvSpPr>
          <p:cNvPr id="2060" name="TextBox 10"/>
          <p:cNvSpPr txBox="1">
            <a:spLocks noChangeArrowheads="1"/>
          </p:cNvSpPr>
          <p:nvPr/>
        </p:nvSpPr>
        <p:spPr bwMode="auto">
          <a:xfrm>
            <a:off x="1952625" y="1755775"/>
            <a:ext cx="2528888" cy="522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After BRDF correction to overhead sun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84200" y="5946775"/>
          <a:ext cx="4032250" cy="757238"/>
        </p:xfrm>
        <a:graphic>
          <a:graphicData uri="http://schemas.openxmlformats.org/presentationml/2006/ole">
            <p:oleObj spid="_x0000_s110594" name="Equation" r:id="rId6" imgW="2527200" imgH="469800" progId="Equation.3">
              <p:embed/>
            </p:oleObj>
          </a:graphicData>
        </a:graphic>
      </p:graphicFrame>
      <p:sp>
        <p:nvSpPr>
          <p:cNvPr id="2061" name="Right Arrow 14"/>
          <p:cNvSpPr>
            <a:spLocks noChangeArrowheads="1"/>
          </p:cNvSpPr>
          <p:nvPr/>
        </p:nvSpPr>
        <p:spPr bwMode="auto">
          <a:xfrm rot="8082615">
            <a:off x="2771775" y="5508626"/>
            <a:ext cx="600075" cy="349250"/>
          </a:xfrm>
          <a:prstGeom prst="rightArrow">
            <a:avLst>
              <a:gd name="adj1" fmla="val 50000"/>
              <a:gd name="adj2" fmla="val 50074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2062" name="Right Arrow 15"/>
          <p:cNvSpPr>
            <a:spLocks noChangeArrowheads="1"/>
          </p:cNvSpPr>
          <p:nvPr/>
        </p:nvSpPr>
        <p:spPr bwMode="auto">
          <a:xfrm rot="2763382">
            <a:off x="1858963" y="5449888"/>
            <a:ext cx="749300" cy="34925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2063" name="TextBox 5"/>
          <p:cNvSpPr txBox="1">
            <a:spLocks noChangeArrowheads="1"/>
          </p:cNvSpPr>
          <p:nvPr/>
        </p:nvSpPr>
        <p:spPr bwMode="auto">
          <a:xfrm>
            <a:off x="6008688" y="1033463"/>
            <a:ext cx="3648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Deep Convective Clouds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inter-calibration transfer targets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No need for simultaneous observations (DCC stability over time)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Inter-calibration between all GEOs possible due to DCC global distribution (common calibration reference)</a:t>
            </a:r>
          </a:p>
        </p:txBody>
      </p:sp>
      <p:pic>
        <p:nvPicPr>
          <p:cNvPr id="16" name="Picture 2" descr="H:\My Documents\Work\Calibration\DCCs\Figures\Gain_MET-09_MODIS-Aqua_200610_201212_MEAN_SE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978275"/>
            <a:ext cx="441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Box 5"/>
          <p:cNvSpPr txBox="1">
            <a:spLocks noChangeArrowheads="1"/>
          </p:cNvSpPr>
          <p:nvPr/>
        </p:nvSpPr>
        <p:spPr bwMode="auto">
          <a:xfrm>
            <a:off x="5595938" y="3541713"/>
            <a:ext cx="4310062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/>
            <a:r>
              <a:rPr lang="en-GB" sz="1600">
                <a:solidFill>
                  <a:schemeClr val="tx1"/>
                </a:solidFill>
                <a:latin typeface="Calibri" pitchFamily="34" charset="0"/>
                <a:cs typeface="Courier New" pitchFamily="49" charset="0"/>
              </a:rPr>
              <a:t>Example of gain derived for Meteosat-9 VIS0.6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mtClean="0"/>
              <a:t>Vicarious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5114925" cy="5541962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Operational Calibration: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Meteosat VIS/NIR channels “SSCC”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Pseudo-Invariant Targets +RTM: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Desert Targets in Sahara/Arabia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Rayleigh Scattering over clear ocean </a:t>
            </a:r>
            <a:br>
              <a:rPr lang="en-GB" dirty="0" smtClean="0"/>
            </a:br>
            <a:r>
              <a:rPr lang="en-GB" dirty="0" smtClean="0"/>
              <a:t>(for validation)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Deep Convective Cloud</a:t>
            </a:r>
            <a:br>
              <a:rPr lang="en-GB" dirty="0" smtClean="0"/>
            </a:br>
            <a:r>
              <a:rPr lang="en-GB" dirty="0" smtClean="0"/>
              <a:t>(currently inactive)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In Development: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Lunar Calibration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Based on ROLO model, </a:t>
            </a:r>
          </a:p>
          <a:p>
            <a:pPr lvl="3">
              <a:buFont typeface="Arial" charset="0"/>
              <a:buChar char="•"/>
              <a:defRPr/>
            </a:pPr>
            <a:r>
              <a:rPr lang="en-GB" dirty="0" smtClean="0"/>
              <a:t>Implemented at EUMETSAT</a:t>
            </a:r>
          </a:p>
          <a:p>
            <a:pPr lvl="3">
              <a:buFont typeface="Arial" charset="0"/>
              <a:buChar char="•"/>
              <a:defRPr/>
            </a:pPr>
            <a:r>
              <a:rPr lang="en-GB" dirty="0" smtClean="0"/>
              <a:t>Validated against USGS version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For all VIS/NIR Channels </a:t>
            </a:r>
          </a:p>
          <a:p>
            <a:pPr lvl="3">
              <a:buFont typeface="Arial" charset="0"/>
              <a:buChar char="•"/>
              <a:defRPr/>
            </a:pPr>
            <a:r>
              <a:rPr lang="en-GB" dirty="0" smtClean="0"/>
              <a:t>Meteosat/SEVIRI and MVIRI</a:t>
            </a:r>
          </a:p>
          <a:p>
            <a:pPr lvl="3">
              <a:buFont typeface="Arial" charset="0"/>
              <a:buChar char="•"/>
              <a:defRPr/>
            </a:pPr>
            <a:r>
              <a:rPr lang="en-GB" dirty="0" smtClean="0"/>
              <a:t>Applicable to other instruments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Deep Convective Cloud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smtClean="0"/>
              <a:t>Through GSICS</a:t>
            </a:r>
            <a:br>
              <a:rPr lang="en-GB" dirty="0" smtClean="0"/>
            </a:br>
            <a:endParaRPr lang="en-GB" dirty="0" smtClean="0"/>
          </a:p>
          <a:p>
            <a:pPr lvl="1">
              <a:buFont typeface="Arial" charset="0"/>
              <a:buChar char="•"/>
              <a:defRPr/>
            </a:pPr>
            <a:r>
              <a:rPr lang="en-GB" dirty="0" smtClean="0"/>
              <a:t>Integrated Calibration/Monitoring System</a:t>
            </a:r>
          </a:p>
        </p:txBody>
      </p:sp>
      <p:pic>
        <p:nvPicPr>
          <p:cNvPr id="3584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854075"/>
            <a:ext cx="3067050" cy="282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7877175" y="847725"/>
            <a:ext cx="2028825" cy="21526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SEVIRI Solar Channel Calibration System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Uses Pseudo Invariant Targets: Desert Targets</a:t>
            </a:r>
            <a:b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Open Ocean Targets</a:t>
            </a:r>
            <a:b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(Rayleigh Scattering)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91025" y="3838575"/>
            <a:ext cx="5429250" cy="1628775"/>
            <a:chOff x="171450" y="1409700"/>
            <a:chExt cx="5429250" cy="162877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1450" y="1409700"/>
              <a:ext cx="5429250" cy="16287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35849" name="Picture 7" descr="LAB07_Moon_MSG2_200810110945_NIR16_LowResExtr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225" y="1509712"/>
              <a:ext cx="5219700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TextBox 8"/>
            <p:cNvSpPr txBox="1">
              <a:spLocks noChangeArrowheads="1"/>
            </p:cNvSpPr>
            <p:nvPr/>
          </p:nvSpPr>
          <p:spPr bwMode="auto">
            <a:xfrm>
              <a:off x="266700" y="1504950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VIS06</a:t>
              </a:r>
            </a:p>
          </p:txBody>
        </p:sp>
        <p:sp>
          <p:nvSpPr>
            <p:cNvPr id="35851" name="TextBox 9"/>
            <p:cNvSpPr txBox="1">
              <a:spLocks noChangeArrowheads="1"/>
            </p:cNvSpPr>
            <p:nvPr/>
          </p:nvSpPr>
          <p:spPr bwMode="auto">
            <a:xfrm>
              <a:off x="2181225" y="1504950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00CC00"/>
                  </a:solidFill>
                  <a:latin typeface="Calibri" pitchFamily="34" charset="0"/>
                  <a:cs typeface="Calibri" pitchFamily="34" charset="0"/>
                </a:rPr>
                <a:t>VIS08</a:t>
              </a:r>
            </a:p>
          </p:txBody>
        </p:sp>
        <p:sp>
          <p:nvSpPr>
            <p:cNvPr id="35852" name="TextBox 10"/>
            <p:cNvSpPr txBox="1">
              <a:spLocks noChangeArrowheads="1"/>
            </p:cNvSpPr>
            <p:nvPr/>
          </p:nvSpPr>
          <p:spPr bwMode="auto">
            <a:xfrm>
              <a:off x="4086225" y="1504950"/>
              <a:ext cx="697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EE2D24"/>
                  </a:solidFill>
                  <a:latin typeface="Calibri" pitchFamily="34" charset="0"/>
                  <a:cs typeface="Calibri" pitchFamily="34" charset="0"/>
                </a:rPr>
                <a:t>NIR16</a:t>
              </a:r>
            </a:p>
          </p:txBody>
        </p:sp>
      </p:grpSp>
      <p:sp>
        <p:nvSpPr>
          <p:cNvPr id="12" name="Content Placeholder 7"/>
          <p:cNvSpPr txBox="1">
            <a:spLocks/>
          </p:cNvSpPr>
          <p:nvPr/>
        </p:nvSpPr>
        <p:spPr>
          <a:xfrm>
            <a:off x="5429250" y="5505450"/>
            <a:ext cx="3905250" cy="533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SEVIRI Imagettes Extracted for Lunar Calibration</a:t>
            </a:r>
            <a:endParaRPr lang="en-GB" sz="1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Event Logging Actions on EUMETSAT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863715"/>
            <a:ext cx="9447213" cy="5391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Joint07_05 </a:t>
            </a:r>
            <a:r>
              <a:rPr lang="en-GB" sz="1400" dirty="0" smtClean="0">
                <a:solidFill>
                  <a:srgbClr val="C00000"/>
                </a:solidFill>
              </a:rPr>
              <a:t>Reports on what events can be made available from a legal point of view – All GPRCs (led by Roebeling)</a:t>
            </a:r>
          </a:p>
          <a:p>
            <a:r>
              <a:rPr lang="en-GB" sz="1400" dirty="0" smtClean="0"/>
              <a:t> Rob/Sebastien: Send mail to the space agencies asking their opinion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Joint07_09 </a:t>
            </a:r>
            <a:r>
              <a:rPr lang="en-GB" sz="1400" dirty="0" smtClean="0">
                <a:solidFill>
                  <a:srgbClr val="C00000"/>
                </a:solidFill>
              </a:rPr>
              <a:t>Check and provide comments to provide shortlist of instrument events to be logged – All GPRCs</a:t>
            </a:r>
          </a:p>
          <a:p>
            <a:r>
              <a:rPr lang="en-GB" sz="1400" dirty="0" smtClean="0"/>
              <a:t> Rob/Sebastien: Send mail to space agencies including a memo with the list we compiled based on earlier inventories. Take the table from the CGMS paper as starting point</a:t>
            </a:r>
          </a:p>
          <a:p>
            <a:pPr>
              <a:buNone/>
            </a:pPr>
            <a:endParaRPr lang="en-GB" sz="14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Joint07_10 </a:t>
            </a:r>
            <a:r>
              <a:rPr lang="en-GB" sz="1400" dirty="0" smtClean="0">
                <a:solidFill>
                  <a:srgbClr val="C00000"/>
                </a:solidFill>
              </a:rPr>
              <a:t>Propose an event logging procedure including standard – EUMETSAT (R. Roebeling + P. Miu)</a:t>
            </a:r>
            <a:endParaRPr lang="en-GB" sz="1400" u="sng" dirty="0" smtClean="0"/>
          </a:p>
          <a:p>
            <a:r>
              <a:rPr lang="en-GB" sz="1400" dirty="0" smtClean="0"/>
              <a:t> This needs to wait. Following the outcome of CGMS-41, where it was advised to move the event logging activity to GSICS we need to rethink and </a:t>
            </a:r>
            <a:r>
              <a:rPr lang="en-GB" sz="1400" dirty="0" err="1" smtClean="0"/>
              <a:t>rediscuss</a:t>
            </a:r>
            <a:r>
              <a:rPr lang="en-GB" sz="1400" dirty="0" smtClean="0"/>
              <a:t> how to proceed. As a first step best to get existing event logging systems in the OSCAR database. As a second step, to harmonize the naming conventions used. As a third step, to harmonize the procedures.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Joint07_11 </a:t>
            </a:r>
            <a:r>
              <a:rPr lang="en-GB" sz="1400" dirty="0" smtClean="0">
                <a:solidFill>
                  <a:srgbClr val="C00000"/>
                </a:solidFill>
              </a:rPr>
              <a:t>propose a web based interface for event logging for GSICS - </a:t>
            </a:r>
            <a:r>
              <a:rPr lang="en-GB" sz="1400" dirty="0" err="1" smtClean="0">
                <a:solidFill>
                  <a:srgbClr val="C00000"/>
                </a:solidFill>
              </a:rPr>
              <a:t>Main.EUMETSAT</a:t>
            </a:r>
            <a:r>
              <a:rPr lang="en-GB" sz="1400" dirty="0" smtClean="0">
                <a:solidFill>
                  <a:srgbClr val="C00000"/>
                </a:solidFill>
              </a:rPr>
              <a:t>(</a:t>
            </a:r>
            <a:r>
              <a:rPr lang="en-GB" sz="1400" dirty="0" err="1" smtClean="0">
                <a:solidFill>
                  <a:srgbClr val="C00000"/>
                </a:solidFill>
              </a:rPr>
              <a:t>Roebleing+Miu</a:t>
            </a:r>
            <a:r>
              <a:rPr lang="en-GB" sz="1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GB" sz="1400" dirty="0" smtClean="0"/>
              <a:t> This needs to wait. As indicated before, we will follow the advice to link existing systems to OSCAR</a:t>
            </a:r>
          </a:p>
          <a:p>
            <a:endParaRPr lang="en-GB" sz="1400" u="sng" dirty="0" smtClean="0"/>
          </a:p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EP-12.22 </a:t>
            </a:r>
            <a:r>
              <a:rPr lang="en-GB" sz="1400" dirty="0" smtClean="0">
                <a:solidFill>
                  <a:srgbClr val="C00000"/>
                </a:solidFill>
              </a:rPr>
              <a:t>GDWG and EUMETSAT/CDWG to define a controlled vocabulary for instruments events - Main/GDWG+EUMETSAT.CDWG</a:t>
            </a:r>
          </a:p>
          <a:p>
            <a:r>
              <a:rPr lang="en-GB" sz="1400" dirty="0" smtClean="0"/>
              <a:t> Rob/Sebastien: Send mail to space agencies including a memo with the list we compiled based on earlier inventories. Take the table from the CGMS paper as starting point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GWG_13.9 </a:t>
            </a:r>
            <a:r>
              <a:rPr lang="en-GB" sz="1400" dirty="0" smtClean="0">
                <a:solidFill>
                  <a:srgbClr val="C00000"/>
                </a:solidFill>
              </a:rPr>
              <a:t>Rob Roebeling to consider using this high level concept to illustrate how the event logging WG could start with a simple concept acceptable for all space agencies.  </a:t>
            </a:r>
          </a:p>
          <a:p>
            <a:r>
              <a:rPr lang="en-GB" sz="1400" dirty="0" smtClean="0"/>
              <a:t>Rob/Sebastien: To prepare a memo outlining a high level concept. To iterate internally. To iterate between space agencies. This can come later. At the GRWG we can present our ideas for a concept.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Event Logging Actions on EUMETSAT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70" y="863715"/>
            <a:ext cx="9537223" cy="5391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u="sng" dirty="0" smtClean="0">
                <a:solidFill>
                  <a:srgbClr val="C00000"/>
                </a:solidFill>
              </a:rPr>
              <a:t>GWG_13.54 </a:t>
            </a:r>
            <a:r>
              <a:rPr lang="en-GB" sz="1400" dirty="0" smtClean="0">
                <a:solidFill>
                  <a:srgbClr val="C00000"/>
                </a:solidFill>
              </a:rPr>
              <a:t>NOAA and EUMETSAT to work together to produce examples of events in XML format. – </a:t>
            </a:r>
            <a:r>
              <a:rPr lang="en-GB" sz="1400" u="sng" dirty="0" smtClean="0">
                <a:solidFill>
                  <a:srgbClr val="C00000"/>
                </a:solidFill>
              </a:rPr>
              <a:t>ManikBali </a:t>
            </a:r>
            <a:r>
              <a:rPr lang="en-GB" sz="1400" u="sng" dirty="0" err="1" smtClean="0">
                <a:solidFill>
                  <a:srgbClr val="C00000"/>
                </a:solidFill>
              </a:rPr>
              <a:t>PeterMiu</a:t>
            </a:r>
            <a:endParaRPr lang="en-GB" sz="1400" dirty="0" smtClean="0">
              <a:solidFill>
                <a:srgbClr val="C00000"/>
              </a:solidFill>
            </a:endParaRPr>
          </a:p>
          <a:p>
            <a:r>
              <a:rPr lang="en-GB" sz="1400" dirty="0" smtClean="0"/>
              <a:t>EUMETSAT to discuss with NOAA at the GDWG how to proceed now Aleksandar has left  NOAA. </a:t>
            </a:r>
          </a:p>
          <a:p>
            <a:endParaRPr lang="en-GB" sz="1400" dirty="0" smtClean="0">
              <a:hlinkClick r:id="rId2"/>
            </a:endParaRPr>
          </a:p>
          <a:p>
            <a:pPr>
              <a:buNone/>
            </a:pPr>
            <a:r>
              <a:rPr lang="en-GB" sz="1400" dirty="0" smtClean="0">
                <a:solidFill>
                  <a:srgbClr val="C00000"/>
                </a:solidFill>
              </a:rPr>
              <a:t>GWG_13.55 All GPRC to provide examples of the events applicable to their instruments. Support NOAA and EUMETSAT work on the common list of event types - GPRC</a:t>
            </a:r>
          </a:p>
          <a:p>
            <a:r>
              <a:rPr lang="en-GB" sz="1400" dirty="0" smtClean="0"/>
              <a:t>Rob/Sebastien: Send mail to space agencies including a memo with the list we compiled based on earlier inventories. Take the table from the CGMS paper as starting point</a:t>
            </a:r>
          </a:p>
          <a:p>
            <a:pPr>
              <a:buNone/>
            </a:pPr>
            <a:endParaRPr lang="en-GB" sz="14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GSICS Personnel Changes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4" y="855023"/>
            <a:ext cx="5396881" cy="5581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Executive Panel</a:t>
            </a:r>
          </a:p>
          <a:p>
            <a:pPr>
              <a:buFontTx/>
              <a:buChar char="•"/>
            </a:pPr>
            <a:r>
              <a:rPr lang="en-GB" sz="1800" dirty="0" smtClean="0"/>
              <a:t>Ken Holmlund 		 – replaces Jo Schmetz</a:t>
            </a:r>
          </a:p>
          <a:p>
            <a:pPr>
              <a:buFontTx/>
              <a:buChar char="•"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Data Working Group </a:t>
            </a:r>
          </a:p>
          <a:p>
            <a:pPr>
              <a:buFontTx/>
              <a:buChar char="•"/>
            </a:pPr>
            <a:r>
              <a:rPr lang="en-GB" sz="1800" dirty="0" smtClean="0"/>
              <a:t>Simon Elliot 		 – joins Formats Expert </a:t>
            </a:r>
          </a:p>
          <a:p>
            <a:pPr>
              <a:buFontTx/>
              <a:buChar char="•"/>
            </a:pPr>
            <a:r>
              <a:rPr lang="en-GB" sz="1800" dirty="0" smtClean="0"/>
              <a:t>Peter Miu  		 – Everything Expert</a:t>
            </a:r>
          </a:p>
          <a:p>
            <a:pPr>
              <a:buFontTx/>
              <a:buChar char="•"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Research Working Group </a:t>
            </a:r>
          </a:p>
          <a:p>
            <a:pPr>
              <a:buFontTx/>
              <a:buChar char="•"/>
            </a:pPr>
            <a:r>
              <a:rPr lang="en-GB" sz="1800" dirty="0" smtClean="0"/>
              <a:t>Tim Hewison 		– Chair and IR</a:t>
            </a:r>
          </a:p>
          <a:p>
            <a:pPr>
              <a:buFontTx/>
              <a:buChar char="•"/>
            </a:pPr>
            <a:r>
              <a:rPr lang="en-GB" sz="1800" dirty="0" smtClean="0"/>
              <a:t>S</a:t>
            </a:r>
            <a:r>
              <a:rPr lang="en-GB" altLang="en-US" sz="1800" dirty="0" smtClean="0"/>
              <a:t>é</a:t>
            </a:r>
            <a:r>
              <a:rPr lang="en-GB" sz="1800" dirty="0" smtClean="0"/>
              <a:t>bastien Wagner 	– Vis/NIR</a:t>
            </a:r>
          </a:p>
          <a:p>
            <a:pPr>
              <a:buFontTx/>
              <a:buChar char="•"/>
            </a:pPr>
            <a:r>
              <a:rPr lang="en-GB" sz="1800" dirty="0" smtClean="0"/>
              <a:t>Rob Roebeling  	– Archive Re-Cal</a:t>
            </a:r>
          </a:p>
          <a:p>
            <a:pPr>
              <a:buFontTx/>
              <a:buChar char="•"/>
            </a:pPr>
            <a:r>
              <a:rPr lang="en-GB" sz="1800" dirty="0" smtClean="0"/>
              <a:t>Rose Munro 		– UV Sub-Group</a:t>
            </a:r>
          </a:p>
          <a:p>
            <a:pPr>
              <a:buFontTx/>
              <a:buChar char="•"/>
            </a:pPr>
            <a:r>
              <a:rPr lang="en-GB" sz="1800" dirty="0" smtClean="0"/>
              <a:t>Joerg Ackermann 	– Microwave Sub-Group</a:t>
            </a:r>
          </a:p>
          <a:p>
            <a:pPr>
              <a:buNone/>
            </a:pPr>
            <a:r>
              <a:rPr lang="en-GB" sz="1800" dirty="0" smtClean="0"/>
              <a:t>Supported by:</a:t>
            </a:r>
          </a:p>
          <a:p>
            <a:pPr>
              <a:buFontTx/>
              <a:buChar char="•"/>
            </a:pPr>
            <a:r>
              <a:rPr lang="en-GB" sz="1800" dirty="0" smtClean="0"/>
              <a:t>Bartolomeo Viticchi</a:t>
            </a:r>
            <a:r>
              <a:rPr lang="en-US" altLang="en-US" sz="1800" dirty="0" smtClean="0"/>
              <a:t>è</a:t>
            </a:r>
            <a:r>
              <a:rPr lang="en-GB" sz="1800" dirty="0" smtClean="0"/>
              <a:t> 	– Lunar Cal</a:t>
            </a:r>
          </a:p>
          <a:p>
            <a:pPr>
              <a:buFontTx/>
              <a:buChar char="•"/>
            </a:pPr>
            <a:r>
              <a:rPr lang="en-GB" sz="1800" dirty="0" smtClean="0"/>
              <a:t>Viju John 		– Meteosat-HIRS</a:t>
            </a:r>
          </a:p>
          <a:p>
            <a:pPr>
              <a:buFontTx/>
              <a:buChar char="•"/>
            </a:pPr>
            <a:r>
              <a:rPr lang="en-GB" sz="1800" dirty="0" smtClean="0"/>
              <a:t>Anne O’Carroll 		– AVHRR-IASI</a:t>
            </a:r>
          </a:p>
          <a:p>
            <a:pPr>
              <a:buFontTx/>
              <a:buChar char="•"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Point of Contact for Operational Matters:</a:t>
            </a:r>
          </a:p>
          <a:p>
            <a:pPr>
              <a:buFontTx/>
              <a:buChar char="•"/>
            </a:pPr>
            <a:r>
              <a:rPr lang="en-GB" sz="1800" dirty="0" smtClean="0"/>
              <a:t>Harald Rothfuss</a:t>
            </a:r>
          </a:p>
          <a:p>
            <a:pPr>
              <a:buFontTx/>
              <a:buChar char="•"/>
            </a:pPr>
            <a:endParaRPr lang="en-GB" sz="1800" dirty="0" smtClean="0"/>
          </a:p>
          <a:p>
            <a:pPr>
              <a:buFontTx/>
              <a:buChar char="•"/>
            </a:pPr>
            <a:endParaRPr lang="en-GB" sz="1800" dirty="0" smtClean="0"/>
          </a:p>
        </p:txBody>
      </p:sp>
      <p:pic>
        <p:nvPicPr>
          <p:cNvPr id="109570" name="Picture 2" descr="http://OPW01/CGI/ad_userphoto.php?user=Holml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863715"/>
            <a:ext cx="533400" cy="800100"/>
          </a:xfrm>
          <a:prstGeom prst="rect">
            <a:avLst/>
          </a:prstGeom>
          <a:noFill/>
        </p:spPr>
      </p:pic>
      <p:pic>
        <p:nvPicPr>
          <p:cNvPr id="109572" name="Picture 4" descr="http://OPW01/CGI/ad_userphoto.php?user=Ellio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235" y="1763815"/>
            <a:ext cx="533400" cy="800100"/>
          </a:xfrm>
          <a:prstGeom prst="rect">
            <a:avLst/>
          </a:prstGeom>
          <a:noFill/>
        </p:spPr>
      </p:pic>
      <p:pic>
        <p:nvPicPr>
          <p:cNvPr id="109574" name="Picture 6" descr="http://OPW01/CGI/ad_userphoto.php?user=Mi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160" y="1763815"/>
            <a:ext cx="533400" cy="800100"/>
          </a:xfrm>
          <a:prstGeom prst="rect">
            <a:avLst/>
          </a:prstGeom>
          <a:noFill/>
        </p:spPr>
      </p:pic>
      <p:pic>
        <p:nvPicPr>
          <p:cNvPr id="109576" name="Picture 8" descr="http://OPW01/CGI/ad_userphoto.php?user=Wag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054" y="2732671"/>
            <a:ext cx="533400" cy="800100"/>
          </a:xfrm>
          <a:prstGeom prst="rect">
            <a:avLst/>
          </a:prstGeom>
          <a:noFill/>
        </p:spPr>
      </p:pic>
      <p:pic>
        <p:nvPicPr>
          <p:cNvPr id="109578" name="Picture 10" descr="http://OPW01/CGI/ad_userphoto.php?user=Hewiso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3160" y="2708920"/>
            <a:ext cx="533400" cy="800100"/>
          </a:xfrm>
          <a:prstGeom prst="rect">
            <a:avLst/>
          </a:prstGeom>
          <a:noFill/>
        </p:spPr>
      </p:pic>
      <p:pic>
        <p:nvPicPr>
          <p:cNvPr id="109580" name="Picture 12" descr="http://OPW01/CGI/ad_userphoto.php?user=Viticch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165" y="4689140"/>
            <a:ext cx="533400" cy="800100"/>
          </a:xfrm>
          <a:prstGeom prst="rect">
            <a:avLst/>
          </a:prstGeom>
          <a:noFill/>
        </p:spPr>
      </p:pic>
      <p:pic>
        <p:nvPicPr>
          <p:cNvPr id="109582" name="Picture 14" descr="https://encrypted-tbn3.gstatic.com/images?q=tbn:ANd9GcSPZVW8M1Hl5bllqI_v7iguM0KYkdJ2AreoEgy5cypMYz4tlMmBMmE9cF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0256" y="4695573"/>
            <a:ext cx="598003" cy="799200"/>
          </a:xfrm>
          <a:prstGeom prst="rect">
            <a:avLst/>
          </a:prstGeom>
          <a:noFill/>
        </p:spPr>
      </p:pic>
      <p:pic>
        <p:nvPicPr>
          <p:cNvPr id="109584" name="Picture 16" descr="http://OPW01/CGI/ad_userphoto.php?user=Ocarro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8201" y="4665389"/>
            <a:ext cx="533400" cy="800100"/>
          </a:xfrm>
          <a:prstGeom prst="rect">
            <a:avLst/>
          </a:prstGeom>
          <a:noFill/>
        </p:spPr>
      </p:pic>
      <p:pic>
        <p:nvPicPr>
          <p:cNvPr id="109586" name="Picture 18" descr="http://OPW01/CGI/ad_userphoto.php?user=Roebe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3196" y="2732671"/>
            <a:ext cx="533400" cy="800100"/>
          </a:xfrm>
          <a:prstGeom prst="rect">
            <a:avLst/>
          </a:prstGeom>
          <a:noFill/>
        </p:spPr>
      </p:pic>
      <p:pic>
        <p:nvPicPr>
          <p:cNvPr id="109588" name="Picture 20" descr="http://OPW01/CGI/ad_userphoto.php?user=Munr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93160" y="3654025"/>
            <a:ext cx="533400" cy="800100"/>
          </a:xfrm>
          <a:prstGeom prst="rect">
            <a:avLst/>
          </a:prstGeom>
          <a:noFill/>
        </p:spPr>
      </p:pic>
      <p:pic>
        <p:nvPicPr>
          <p:cNvPr id="109590" name="Picture 22" descr="http://OPW01/CGI/ad_userphoto.php?user=Ackermann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0053" y="3642150"/>
            <a:ext cx="533400" cy="800100"/>
          </a:xfrm>
          <a:prstGeom prst="rect">
            <a:avLst/>
          </a:prstGeom>
          <a:noFill/>
        </p:spPr>
      </p:pic>
      <p:pic>
        <p:nvPicPr>
          <p:cNvPr id="109592" name="Picture 24" descr="http://OPW01/CGI/ad_userphoto.php?user=Rothfu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83170" y="5634245"/>
            <a:ext cx="533400" cy="80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11"/>
          <p:cNvCxnSpPr>
            <a:cxnSpLocks noChangeShapeType="1"/>
            <a:endCxn id="144" idx="1"/>
          </p:cNvCxnSpPr>
          <p:nvPr/>
        </p:nvCxnSpPr>
        <p:spPr bwMode="auto">
          <a:xfrm>
            <a:off x="0" y="5600700"/>
            <a:ext cx="4724400" cy="7938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847725" y="898525"/>
            <a:ext cx="8343900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60489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0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1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2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3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4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5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6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7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8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99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0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1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2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3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4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5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6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507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6" name="TextBox 177"/>
          <p:cNvSpPr txBox="1">
            <a:spLocks noChangeArrowheads="1"/>
          </p:cNvSpPr>
          <p:nvPr/>
        </p:nvSpPr>
        <p:spPr bwMode="auto">
          <a:xfrm>
            <a:off x="59213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8437" name="TextBox 178"/>
          <p:cNvSpPr txBox="1">
            <a:spLocks noChangeArrowheads="1"/>
          </p:cNvSpPr>
          <p:nvPr/>
        </p:nvSpPr>
        <p:spPr bwMode="auto">
          <a:xfrm>
            <a:off x="81280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18438" name="TextBox 179"/>
          <p:cNvSpPr txBox="1">
            <a:spLocks noChangeArrowheads="1"/>
          </p:cNvSpPr>
          <p:nvPr/>
        </p:nvSpPr>
        <p:spPr bwMode="auto">
          <a:xfrm>
            <a:off x="10429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sp>
        <p:nvSpPr>
          <p:cNvPr id="18439" name="TextBox 180"/>
          <p:cNvSpPr txBox="1">
            <a:spLocks noChangeArrowheads="1"/>
          </p:cNvSpPr>
          <p:nvPr/>
        </p:nvSpPr>
        <p:spPr bwMode="auto">
          <a:xfrm>
            <a:off x="126206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sp>
        <p:nvSpPr>
          <p:cNvPr id="18440" name="TextBox 181"/>
          <p:cNvSpPr txBox="1">
            <a:spLocks noChangeArrowheads="1"/>
          </p:cNvSpPr>
          <p:nvPr/>
        </p:nvSpPr>
        <p:spPr bwMode="auto">
          <a:xfrm>
            <a:off x="149225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sp>
        <p:nvSpPr>
          <p:cNvPr id="18441" name="TextBox 182"/>
          <p:cNvSpPr txBox="1">
            <a:spLocks noChangeArrowheads="1"/>
          </p:cNvSpPr>
          <p:nvPr/>
        </p:nvSpPr>
        <p:spPr bwMode="auto">
          <a:xfrm>
            <a:off x="17160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08</a:t>
            </a:r>
          </a:p>
        </p:txBody>
      </p:sp>
      <p:sp>
        <p:nvSpPr>
          <p:cNvPr id="18442" name="TextBox 183"/>
          <p:cNvSpPr txBox="1">
            <a:spLocks noChangeArrowheads="1"/>
          </p:cNvSpPr>
          <p:nvPr/>
        </p:nvSpPr>
        <p:spPr bwMode="auto">
          <a:xfrm>
            <a:off x="194786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09</a:t>
            </a:r>
          </a:p>
        </p:txBody>
      </p:sp>
      <p:sp>
        <p:nvSpPr>
          <p:cNvPr id="18443" name="TextBox 184"/>
          <p:cNvSpPr txBox="1">
            <a:spLocks noChangeArrowheads="1"/>
          </p:cNvSpPr>
          <p:nvPr/>
        </p:nvSpPr>
        <p:spPr bwMode="auto">
          <a:xfrm>
            <a:off x="21605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444" name="TextBox 185"/>
          <p:cNvSpPr txBox="1">
            <a:spLocks noChangeArrowheads="1"/>
          </p:cNvSpPr>
          <p:nvPr/>
        </p:nvSpPr>
        <p:spPr bwMode="auto">
          <a:xfrm>
            <a:off x="239077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8445" name="TextBox 186"/>
          <p:cNvSpPr txBox="1">
            <a:spLocks noChangeArrowheads="1"/>
          </p:cNvSpPr>
          <p:nvPr/>
        </p:nvSpPr>
        <p:spPr bwMode="auto">
          <a:xfrm>
            <a:off x="26130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8446" name="TextBox 187"/>
          <p:cNvSpPr txBox="1">
            <a:spLocks noChangeArrowheads="1"/>
          </p:cNvSpPr>
          <p:nvPr/>
        </p:nvSpPr>
        <p:spPr bwMode="auto">
          <a:xfrm>
            <a:off x="284321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8447" name="TextBox 188"/>
          <p:cNvSpPr txBox="1">
            <a:spLocks noChangeArrowheads="1"/>
          </p:cNvSpPr>
          <p:nvPr/>
        </p:nvSpPr>
        <p:spPr bwMode="auto">
          <a:xfrm>
            <a:off x="30622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8448" name="TextBox 189"/>
          <p:cNvSpPr txBox="1">
            <a:spLocks noChangeArrowheads="1"/>
          </p:cNvSpPr>
          <p:nvPr/>
        </p:nvSpPr>
        <p:spPr bwMode="auto">
          <a:xfrm>
            <a:off x="329247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8449" name="TextBox 190"/>
          <p:cNvSpPr txBox="1">
            <a:spLocks noChangeArrowheads="1"/>
          </p:cNvSpPr>
          <p:nvPr/>
        </p:nvSpPr>
        <p:spPr bwMode="auto">
          <a:xfrm>
            <a:off x="35194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8450" name="TextBox 191"/>
          <p:cNvSpPr txBox="1">
            <a:spLocks noChangeArrowheads="1"/>
          </p:cNvSpPr>
          <p:nvPr/>
        </p:nvSpPr>
        <p:spPr bwMode="auto">
          <a:xfrm>
            <a:off x="374967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8451" name="TextBox 192"/>
          <p:cNvSpPr txBox="1">
            <a:spLocks noChangeArrowheads="1"/>
          </p:cNvSpPr>
          <p:nvPr/>
        </p:nvSpPr>
        <p:spPr bwMode="auto">
          <a:xfrm>
            <a:off x="396240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8452" name="TextBox 193"/>
          <p:cNvSpPr txBox="1">
            <a:spLocks noChangeArrowheads="1"/>
          </p:cNvSpPr>
          <p:nvPr/>
        </p:nvSpPr>
        <p:spPr bwMode="auto">
          <a:xfrm>
            <a:off x="419417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8453" name="TextBox 194"/>
          <p:cNvSpPr txBox="1">
            <a:spLocks noChangeArrowheads="1"/>
          </p:cNvSpPr>
          <p:nvPr/>
        </p:nvSpPr>
        <p:spPr bwMode="auto">
          <a:xfrm>
            <a:off x="441483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54" name="TextBox 195"/>
          <p:cNvSpPr txBox="1">
            <a:spLocks noChangeArrowheads="1"/>
          </p:cNvSpPr>
          <p:nvPr/>
        </p:nvSpPr>
        <p:spPr bwMode="auto">
          <a:xfrm>
            <a:off x="46450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8455" name="TextBox 196"/>
          <p:cNvSpPr txBox="1">
            <a:spLocks noChangeArrowheads="1"/>
          </p:cNvSpPr>
          <p:nvPr/>
        </p:nvSpPr>
        <p:spPr bwMode="auto">
          <a:xfrm>
            <a:off x="486410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18456" name="TextBox 197"/>
          <p:cNvSpPr txBox="1">
            <a:spLocks noChangeArrowheads="1"/>
          </p:cNvSpPr>
          <p:nvPr/>
        </p:nvSpPr>
        <p:spPr bwMode="auto">
          <a:xfrm>
            <a:off x="50942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8457" name="TextBox 198"/>
          <p:cNvSpPr txBox="1">
            <a:spLocks noChangeArrowheads="1"/>
          </p:cNvSpPr>
          <p:nvPr/>
        </p:nvSpPr>
        <p:spPr bwMode="auto">
          <a:xfrm>
            <a:off x="53181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458" name="TextBox 199"/>
          <p:cNvSpPr txBox="1">
            <a:spLocks noChangeArrowheads="1"/>
          </p:cNvSpPr>
          <p:nvPr/>
        </p:nvSpPr>
        <p:spPr bwMode="auto">
          <a:xfrm>
            <a:off x="554990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8459" name="TextBox 200"/>
          <p:cNvSpPr txBox="1">
            <a:spLocks noChangeArrowheads="1"/>
          </p:cNvSpPr>
          <p:nvPr/>
        </p:nvSpPr>
        <p:spPr bwMode="auto">
          <a:xfrm>
            <a:off x="57626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18460" name="TextBox 201"/>
          <p:cNvSpPr txBox="1">
            <a:spLocks noChangeArrowheads="1"/>
          </p:cNvSpPr>
          <p:nvPr/>
        </p:nvSpPr>
        <p:spPr bwMode="auto">
          <a:xfrm>
            <a:off x="599281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18461" name="TextBox 202"/>
          <p:cNvSpPr txBox="1">
            <a:spLocks noChangeArrowheads="1"/>
          </p:cNvSpPr>
          <p:nvPr/>
        </p:nvSpPr>
        <p:spPr bwMode="auto">
          <a:xfrm>
            <a:off x="621506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8462" name="TextBox 203"/>
          <p:cNvSpPr txBox="1">
            <a:spLocks noChangeArrowheads="1"/>
          </p:cNvSpPr>
          <p:nvPr/>
        </p:nvSpPr>
        <p:spPr bwMode="auto">
          <a:xfrm>
            <a:off x="644525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18463" name="TextBox 204"/>
          <p:cNvSpPr txBox="1">
            <a:spLocks noChangeArrowheads="1"/>
          </p:cNvSpPr>
          <p:nvPr/>
        </p:nvSpPr>
        <p:spPr bwMode="auto">
          <a:xfrm>
            <a:off x="66643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8464" name="TextBox 205"/>
          <p:cNvSpPr txBox="1">
            <a:spLocks noChangeArrowheads="1"/>
          </p:cNvSpPr>
          <p:nvPr/>
        </p:nvSpPr>
        <p:spPr bwMode="auto">
          <a:xfrm>
            <a:off x="689451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8465" name="TextBox 206"/>
          <p:cNvSpPr txBox="1">
            <a:spLocks noChangeArrowheads="1"/>
          </p:cNvSpPr>
          <p:nvPr/>
        </p:nvSpPr>
        <p:spPr bwMode="auto">
          <a:xfrm>
            <a:off x="712470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8466" name="TextBox 207"/>
          <p:cNvSpPr txBox="1">
            <a:spLocks noChangeArrowheads="1"/>
          </p:cNvSpPr>
          <p:nvPr/>
        </p:nvSpPr>
        <p:spPr bwMode="auto">
          <a:xfrm>
            <a:off x="734853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8467" name="TextBox 208"/>
          <p:cNvSpPr txBox="1">
            <a:spLocks noChangeArrowheads="1"/>
          </p:cNvSpPr>
          <p:nvPr/>
        </p:nvSpPr>
        <p:spPr bwMode="auto">
          <a:xfrm>
            <a:off x="75787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8468" name="TextBox 209"/>
          <p:cNvSpPr txBox="1">
            <a:spLocks noChangeArrowheads="1"/>
          </p:cNvSpPr>
          <p:nvPr/>
        </p:nvSpPr>
        <p:spPr bwMode="auto">
          <a:xfrm>
            <a:off x="779303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8469" name="TextBox 210"/>
          <p:cNvSpPr txBox="1">
            <a:spLocks noChangeArrowheads="1"/>
          </p:cNvSpPr>
          <p:nvPr/>
        </p:nvSpPr>
        <p:spPr bwMode="auto">
          <a:xfrm>
            <a:off x="80232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18470" name="TextBox 211"/>
          <p:cNvSpPr txBox="1">
            <a:spLocks noChangeArrowheads="1"/>
          </p:cNvSpPr>
          <p:nvPr/>
        </p:nvSpPr>
        <p:spPr bwMode="auto">
          <a:xfrm>
            <a:off x="8243888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18471" name="TextBox 212"/>
          <p:cNvSpPr txBox="1">
            <a:spLocks noChangeArrowheads="1"/>
          </p:cNvSpPr>
          <p:nvPr/>
        </p:nvSpPr>
        <p:spPr bwMode="auto">
          <a:xfrm>
            <a:off x="8475663" y="90011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18472" name="TextBox 213"/>
          <p:cNvSpPr txBox="1">
            <a:spLocks noChangeArrowheads="1"/>
          </p:cNvSpPr>
          <p:nvPr/>
        </p:nvSpPr>
        <p:spPr bwMode="auto">
          <a:xfrm>
            <a:off x="8693150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8473" name="TextBox 214"/>
          <p:cNvSpPr txBox="1">
            <a:spLocks noChangeArrowheads="1"/>
          </p:cNvSpPr>
          <p:nvPr/>
        </p:nvSpPr>
        <p:spPr bwMode="auto">
          <a:xfrm>
            <a:off x="8924925" y="90011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474" name="TextBox 215"/>
          <p:cNvSpPr txBox="1">
            <a:spLocks noChangeArrowheads="1"/>
          </p:cNvSpPr>
          <p:nvPr/>
        </p:nvSpPr>
        <p:spPr bwMode="auto">
          <a:xfrm>
            <a:off x="142875" y="900113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YEAR...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846138" y="1257300"/>
            <a:ext cx="4962525" cy="1651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SECOND GENERATION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4373563" y="2157413"/>
            <a:ext cx="4841875" cy="16827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THIRD GENERATION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1568450" y="3055938"/>
            <a:ext cx="3740150" cy="165100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EUMETSAT POLAR SYSTEM (EPS)</a:t>
            </a:r>
          </a:p>
        </p:txBody>
      </p:sp>
      <p:cxnSp>
        <p:nvCxnSpPr>
          <p:cNvPr id="18478" name="Straight Connector 95"/>
          <p:cNvCxnSpPr>
            <a:cxnSpLocks noChangeShapeType="1"/>
          </p:cNvCxnSpPr>
          <p:nvPr/>
        </p:nvCxnSpPr>
        <p:spPr bwMode="auto">
          <a:xfrm rot="10800000" flipV="1">
            <a:off x="-781050" y="4441825"/>
            <a:ext cx="247650" cy="150813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20" name="Rectangle 119"/>
          <p:cNvSpPr/>
          <p:nvPr/>
        </p:nvSpPr>
        <p:spPr>
          <a:xfrm>
            <a:off x="846138" y="1435100"/>
            <a:ext cx="2032000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METEOSAT-8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411288" y="1619250"/>
            <a:ext cx="1924050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METEOSAT-9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874963" y="1797050"/>
            <a:ext cx="1692275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MSG-3/METEOSAT-10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576638" y="1976438"/>
            <a:ext cx="2370137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MSG-4/METEOSAT-11*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373563" y="2339975"/>
            <a:ext cx="1916112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MTG-I-1 : IMAGERY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883150" y="2513013"/>
            <a:ext cx="1916113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MTG-S-1: SOUNDING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362575" y="2701925"/>
            <a:ext cx="1916113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MTG-I-2: IMAGERY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176963" y="2884488"/>
            <a:ext cx="1917700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MTG-I-3: IMAGERY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661150" y="3054350"/>
            <a:ext cx="1916113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MTG-S-2: SOUNDING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299325" y="3241675"/>
            <a:ext cx="1916113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MTG-I-4: IMAGERY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568450" y="3232150"/>
            <a:ext cx="1952625" cy="15875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METOP-A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924175" y="3406775"/>
            <a:ext cx="1276350" cy="1651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METOP-B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148138" y="3614738"/>
            <a:ext cx="1268412" cy="1651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METOP-C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868863" y="3795713"/>
            <a:ext cx="4402137" cy="165100"/>
          </a:xfrm>
          <a:prstGeom prst="rect">
            <a:avLst/>
          </a:prstGeom>
          <a:solidFill>
            <a:srgbClr val="FED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EPS-SECOND GENERATION (EPS-SG)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868863" y="3976688"/>
            <a:ext cx="4402137" cy="1651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METOP-SG: SOUNDING AND IMAGERY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5178425" y="4157663"/>
            <a:ext cx="4092575" cy="165100"/>
          </a:xfrm>
          <a:prstGeom prst="rect">
            <a:avLst/>
          </a:prstGeom>
          <a:solidFill>
            <a:srgbClr val="FEDB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METOP-SG: MICROWAVE IMAGERY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1974850" y="4818063"/>
            <a:ext cx="2808288" cy="182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974850" y="5008563"/>
            <a:ext cx="1619250" cy="1778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JASON-2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481388" y="5222875"/>
            <a:ext cx="1328737" cy="1428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JASON-3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448050" y="5713413"/>
            <a:ext cx="6091238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COPERNICUS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448050" y="5886450"/>
            <a:ext cx="3559175" cy="1587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SENTINEL-3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4794250" y="6057900"/>
            <a:ext cx="3722688" cy="1651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SENTINEL-4 ON MTG-S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151438" y="6229350"/>
            <a:ext cx="4394200" cy="1651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SENTINEL-5 ON EPS-SG</a:t>
            </a:r>
          </a:p>
        </p:txBody>
      </p:sp>
      <p:cxnSp>
        <p:nvCxnSpPr>
          <p:cNvPr id="18502" name="Straight Connector 11"/>
          <p:cNvCxnSpPr>
            <a:cxnSpLocks noChangeShapeType="1"/>
          </p:cNvCxnSpPr>
          <p:nvPr/>
        </p:nvCxnSpPr>
        <p:spPr bwMode="auto">
          <a:xfrm>
            <a:off x="0" y="4643438"/>
            <a:ext cx="9906000" cy="17462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8503" name="TextBox 177"/>
          <p:cNvSpPr txBox="1">
            <a:spLocks noChangeArrowheads="1"/>
          </p:cNvSpPr>
          <p:nvPr/>
        </p:nvSpPr>
        <p:spPr bwMode="auto">
          <a:xfrm>
            <a:off x="59055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8504" name="TextBox 178"/>
          <p:cNvSpPr txBox="1">
            <a:spLocks noChangeArrowheads="1"/>
          </p:cNvSpPr>
          <p:nvPr/>
        </p:nvSpPr>
        <p:spPr bwMode="auto">
          <a:xfrm>
            <a:off x="81121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18505" name="TextBox 179"/>
          <p:cNvSpPr txBox="1">
            <a:spLocks noChangeArrowheads="1"/>
          </p:cNvSpPr>
          <p:nvPr/>
        </p:nvSpPr>
        <p:spPr bwMode="auto">
          <a:xfrm>
            <a:off x="10414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05</a:t>
            </a:r>
          </a:p>
        </p:txBody>
      </p:sp>
      <p:sp>
        <p:nvSpPr>
          <p:cNvPr id="18506" name="TextBox 180"/>
          <p:cNvSpPr txBox="1">
            <a:spLocks noChangeArrowheads="1"/>
          </p:cNvSpPr>
          <p:nvPr/>
        </p:nvSpPr>
        <p:spPr bwMode="auto">
          <a:xfrm>
            <a:off x="126047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06</a:t>
            </a:r>
          </a:p>
        </p:txBody>
      </p:sp>
      <p:sp>
        <p:nvSpPr>
          <p:cNvPr id="18507" name="TextBox 181"/>
          <p:cNvSpPr txBox="1">
            <a:spLocks noChangeArrowheads="1"/>
          </p:cNvSpPr>
          <p:nvPr/>
        </p:nvSpPr>
        <p:spPr bwMode="auto">
          <a:xfrm>
            <a:off x="149066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sp>
        <p:nvSpPr>
          <p:cNvPr id="18508" name="TextBox 182"/>
          <p:cNvSpPr txBox="1">
            <a:spLocks noChangeArrowheads="1"/>
          </p:cNvSpPr>
          <p:nvPr/>
        </p:nvSpPr>
        <p:spPr bwMode="auto">
          <a:xfrm>
            <a:off x="17145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08</a:t>
            </a:r>
          </a:p>
        </p:txBody>
      </p:sp>
      <p:sp>
        <p:nvSpPr>
          <p:cNvPr id="18509" name="TextBox 183"/>
          <p:cNvSpPr txBox="1">
            <a:spLocks noChangeArrowheads="1"/>
          </p:cNvSpPr>
          <p:nvPr/>
        </p:nvSpPr>
        <p:spPr bwMode="auto">
          <a:xfrm>
            <a:off x="194627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09</a:t>
            </a:r>
          </a:p>
        </p:txBody>
      </p:sp>
      <p:sp>
        <p:nvSpPr>
          <p:cNvPr id="18510" name="TextBox 184"/>
          <p:cNvSpPr txBox="1">
            <a:spLocks noChangeArrowheads="1"/>
          </p:cNvSpPr>
          <p:nvPr/>
        </p:nvSpPr>
        <p:spPr bwMode="auto">
          <a:xfrm>
            <a:off x="21590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511" name="TextBox 185"/>
          <p:cNvSpPr txBox="1">
            <a:spLocks noChangeArrowheads="1"/>
          </p:cNvSpPr>
          <p:nvPr/>
        </p:nvSpPr>
        <p:spPr bwMode="auto">
          <a:xfrm>
            <a:off x="238918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8512" name="TextBox 186"/>
          <p:cNvSpPr txBox="1">
            <a:spLocks noChangeArrowheads="1"/>
          </p:cNvSpPr>
          <p:nvPr/>
        </p:nvSpPr>
        <p:spPr bwMode="auto">
          <a:xfrm>
            <a:off x="26114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8513" name="TextBox 187"/>
          <p:cNvSpPr txBox="1">
            <a:spLocks noChangeArrowheads="1"/>
          </p:cNvSpPr>
          <p:nvPr/>
        </p:nvSpPr>
        <p:spPr bwMode="auto">
          <a:xfrm>
            <a:off x="284162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8514" name="TextBox 188"/>
          <p:cNvSpPr txBox="1">
            <a:spLocks noChangeArrowheads="1"/>
          </p:cNvSpPr>
          <p:nvPr/>
        </p:nvSpPr>
        <p:spPr bwMode="auto">
          <a:xfrm>
            <a:off x="30607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8515" name="TextBox 189"/>
          <p:cNvSpPr txBox="1">
            <a:spLocks noChangeArrowheads="1"/>
          </p:cNvSpPr>
          <p:nvPr/>
        </p:nvSpPr>
        <p:spPr bwMode="auto">
          <a:xfrm>
            <a:off x="329088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8516" name="TextBox 190"/>
          <p:cNvSpPr txBox="1">
            <a:spLocks noChangeArrowheads="1"/>
          </p:cNvSpPr>
          <p:nvPr/>
        </p:nvSpPr>
        <p:spPr bwMode="auto">
          <a:xfrm>
            <a:off x="35179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8517" name="TextBox 191"/>
          <p:cNvSpPr txBox="1">
            <a:spLocks noChangeArrowheads="1"/>
          </p:cNvSpPr>
          <p:nvPr/>
        </p:nvSpPr>
        <p:spPr bwMode="auto">
          <a:xfrm>
            <a:off x="374808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8518" name="TextBox 192"/>
          <p:cNvSpPr txBox="1">
            <a:spLocks noChangeArrowheads="1"/>
          </p:cNvSpPr>
          <p:nvPr/>
        </p:nvSpPr>
        <p:spPr bwMode="auto">
          <a:xfrm>
            <a:off x="396081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8519" name="TextBox 193"/>
          <p:cNvSpPr txBox="1">
            <a:spLocks noChangeArrowheads="1"/>
          </p:cNvSpPr>
          <p:nvPr/>
        </p:nvSpPr>
        <p:spPr bwMode="auto">
          <a:xfrm>
            <a:off x="419258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8520" name="TextBox 194"/>
          <p:cNvSpPr txBox="1">
            <a:spLocks noChangeArrowheads="1"/>
          </p:cNvSpPr>
          <p:nvPr/>
        </p:nvSpPr>
        <p:spPr bwMode="auto">
          <a:xfrm>
            <a:off x="441325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521" name="TextBox 195"/>
          <p:cNvSpPr txBox="1">
            <a:spLocks noChangeArrowheads="1"/>
          </p:cNvSpPr>
          <p:nvPr/>
        </p:nvSpPr>
        <p:spPr bwMode="auto">
          <a:xfrm>
            <a:off x="46434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8522" name="TextBox 196"/>
          <p:cNvSpPr txBox="1">
            <a:spLocks noChangeArrowheads="1"/>
          </p:cNvSpPr>
          <p:nvPr/>
        </p:nvSpPr>
        <p:spPr bwMode="auto">
          <a:xfrm>
            <a:off x="486251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18523" name="TextBox 197"/>
          <p:cNvSpPr txBox="1">
            <a:spLocks noChangeArrowheads="1"/>
          </p:cNvSpPr>
          <p:nvPr/>
        </p:nvSpPr>
        <p:spPr bwMode="auto">
          <a:xfrm>
            <a:off x="50927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8524" name="TextBox 198"/>
          <p:cNvSpPr txBox="1">
            <a:spLocks noChangeArrowheads="1"/>
          </p:cNvSpPr>
          <p:nvPr/>
        </p:nvSpPr>
        <p:spPr bwMode="auto">
          <a:xfrm>
            <a:off x="53165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525" name="TextBox 199"/>
          <p:cNvSpPr txBox="1">
            <a:spLocks noChangeArrowheads="1"/>
          </p:cNvSpPr>
          <p:nvPr/>
        </p:nvSpPr>
        <p:spPr bwMode="auto">
          <a:xfrm>
            <a:off x="554831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8526" name="TextBox 200"/>
          <p:cNvSpPr txBox="1">
            <a:spLocks noChangeArrowheads="1"/>
          </p:cNvSpPr>
          <p:nvPr/>
        </p:nvSpPr>
        <p:spPr bwMode="auto">
          <a:xfrm>
            <a:off x="57610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18527" name="TextBox 201"/>
          <p:cNvSpPr txBox="1">
            <a:spLocks noChangeArrowheads="1"/>
          </p:cNvSpPr>
          <p:nvPr/>
        </p:nvSpPr>
        <p:spPr bwMode="auto">
          <a:xfrm>
            <a:off x="599122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18528" name="TextBox 202"/>
          <p:cNvSpPr txBox="1">
            <a:spLocks noChangeArrowheads="1"/>
          </p:cNvSpPr>
          <p:nvPr/>
        </p:nvSpPr>
        <p:spPr bwMode="auto">
          <a:xfrm>
            <a:off x="621347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8529" name="TextBox 203"/>
          <p:cNvSpPr txBox="1">
            <a:spLocks noChangeArrowheads="1"/>
          </p:cNvSpPr>
          <p:nvPr/>
        </p:nvSpPr>
        <p:spPr bwMode="auto">
          <a:xfrm>
            <a:off x="644366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18530" name="TextBox 204"/>
          <p:cNvSpPr txBox="1">
            <a:spLocks noChangeArrowheads="1"/>
          </p:cNvSpPr>
          <p:nvPr/>
        </p:nvSpPr>
        <p:spPr bwMode="auto">
          <a:xfrm>
            <a:off x="66627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8531" name="TextBox 205"/>
          <p:cNvSpPr txBox="1">
            <a:spLocks noChangeArrowheads="1"/>
          </p:cNvSpPr>
          <p:nvPr/>
        </p:nvSpPr>
        <p:spPr bwMode="auto">
          <a:xfrm>
            <a:off x="689292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8532" name="TextBox 206"/>
          <p:cNvSpPr txBox="1">
            <a:spLocks noChangeArrowheads="1"/>
          </p:cNvSpPr>
          <p:nvPr/>
        </p:nvSpPr>
        <p:spPr bwMode="auto">
          <a:xfrm>
            <a:off x="712311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8533" name="TextBox 207"/>
          <p:cNvSpPr txBox="1">
            <a:spLocks noChangeArrowheads="1"/>
          </p:cNvSpPr>
          <p:nvPr/>
        </p:nvSpPr>
        <p:spPr bwMode="auto">
          <a:xfrm>
            <a:off x="734695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8534" name="TextBox 208"/>
          <p:cNvSpPr txBox="1">
            <a:spLocks noChangeArrowheads="1"/>
          </p:cNvSpPr>
          <p:nvPr/>
        </p:nvSpPr>
        <p:spPr bwMode="auto">
          <a:xfrm>
            <a:off x="75771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8535" name="TextBox 209"/>
          <p:cNvSpPr txBox="1">
            <a:spLocks noChangeArrowheads="1"/>
          </p:cNvSpPr>
          <p:nvPr/>
        </p:nvSpPr>
        <p:spPr bwMode="auto">
          <a:xfrm>
            <a:off x="779145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8536" name="TextBox 210"/>
          <p:cNvSpPr txBox="1">
            <a:spLocks noChangeArrowheads="1"/>
          </p:cNvSpPr>
          <p:nvPr/>
        </p:nvSpPr>
        <p:spPr bwMode="auto">
          <a:xfrm>
            <a:off x="80216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18537" name="TextBox 211"/>
          <p:cNvSpPr txBox="1">
            <a:spLocks noChangeArrowheads="1"/>
          </p:cNvSpPr>
          <p:nvPr/>
        </p:nvSpPr>
        <p:spPr bwMode="auto">
          <a:xfrm>
            <a:off x="8242300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18538" name="TextBox 212"/>
          <p:cNvSpPr txBox="1">
            <a:spLocks noChangeArrowheads="1"/>
          </p:cNvSpPr>
          <p:nvPr/>
        </p:nvSpPr>
        <p:spPr bwMode="auto">
          <a:xfrm>
            <a:off x="8474075" y="6389688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18539" name="TextBox 213"/>
          <p:cNvSpPr txBox="1">
            <a:spLocks noChangeArrowheads="1"/>
          </p:cNvSpPr>
          <p:nvPr/>
        </p:nvSpPr>
        <p:spPr bwMode="auto">
          <a:xfrm>
            <a:off x="8691563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8540" name="TextBox 214"/>
          <p:cNvSpPr txBox="1">
            <a:spLocks noChangeArrowheads="1"/>
          </p:cNvSpPr>
          <p:nvPr/>
        </p:nvSpPr>
        <p:spPr bwMode="auto">
          <a:xfrm>
            <a:off x="8923338" y="6389688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541" name="TextBox 215"/>
          <p:cNvSpPr txBox="1">
            <a:spLocks noChangeArrowheads="1"/>
          </p:cNvSpPr>
          <p:nvPr/>
        </p:nvSpPr>
        <p:spPr bwMode="auto">
          <a:xfrm>
            <a:off x="141288" y="6389688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YEAR...</a:t>
            </a:r>
          </a:p>
        </p:txBody>
      </p:sp>
      <p:pic>
        <p:nvPicPr>
          <p:cNvPr id="18542" name="Picture 5" descr="mtg.png"/>
          <p:cNvPicPr>
            <a:picLocks noChangeAspect="1"/>
          </p:cNvPicPr>
          <p:nvPr/>
        </p:nvPicPr>
        <p:blipFill>
          <a:blip r:embed="rId3" cstate="print"/>
          <a:srcRect l="38713" t="16418" r="8209" b="28761"/>
          <a:stretch>
            <a:fillRect/>
          </a:stretch>
        </p:blipFill>
        <p:spPr bwMode="auto">
          <a:xfrm>
            <a:off x="3216275" y="2108200"/>
            <a:ext cx="714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43" name="Picture 5" descr="mtg.png"/>
          <p:cNvPicPr>
            <a:picLocks noChangeAspect="1"/>
          </p:cNvPicPr>
          <p:nvPr/>
        </p:nvPicPr>
        <p:blipFill>
          <a:blip r:embed="rId4" cstate="print"/>
          <a:srcRect l="38713" t="16418" r="8209" b="28761"/>
          <a:stretch>
            <a:fillRect/>
          </a:stretch>
        </p:blipFill>
        <p:spPr bwMode="auto">
          <a:xfrm>
            <a:off x="3441700" y="2317750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 descr="Sentinel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78399">
            <a:off x="2444750" y="5722938"/>
            <a:ext cx="1054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Content Placeholder 3" descr="Screen Shot 2013-03-29 at 10.30.45.png"/>
          <p:cNvPicPr>
            <a:picLocks noChangeAspect="1"/>
          </p:cNvPicPr>
          <p:nvPr/>
        </p:nvPicPr>
        <p:blipFill>
          <a:blip r:embed="rId6" cstate="print"/>
          <a:srcRect t="4185" r="24763" b="4185"/>
          <a:stretch>
            <a:fillRect/>
          </a:stretch>
        </p:blipFill>
        <p:spPr bwMode="auto">
          <a:xfrm>
            <a:off x="8012113" y="5391150"/>
            <a:ext cx="6889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46" name="Picture 4" descr="eps-sg.png"/>
          <p:cNvPicPr>
            <a:picLocks noChangeAspect="1"/>
          </p:cNvPicPr>
          <p:nvPr/>
        </p:nvPicPr>
        <p:blipFill>
          <a:blip r:embed="rId7" cstate="print"/>
          <a:srcRect t="56575" r="64468"/>
          <a:stretch>
            <a:fillRect/>
          </a:stretch>
        </p:blipFill>
        <p:spPr bwMode="auto">
          <a:xfrm>
            <a:off x="4143375" y="4124325"/>
            <a:ext cx="120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47" name="Picture 4" descr="eps-sg.png"/>
          <p:cNvPicPr>
            <a:picLocks noChangeAspect="1"/>
          </p:cNvPicPr>
          <p:nvPr/>
        </p:nvPicPr>
        <p:blipFill>
          <a:blip r:embed="rId8" cstate="print"/>
          <a:srcRect l="38553"/>
          <a:stretch>
            <a:fillRect/>
          </a:stretch>
        </p:blipFill>
        <p:spPr bwMode="auto">
          <a:xfrm>
            <a:off x="3648075" y="3779838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48" name="TextBox 99"/>
          <p:cNvSpPr txBox="1">
            <a:spLocks noChangeArrowheads="1"/>
          </p:cNvSpPr>
          <p:nvPr/>
        </p:nvSpPr>
        <p:spPr bwMode="auto">
          <a:xfrm>
            <a:off x="185738" y="2571750"/>
            <a:ext cx="211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2569"/>
                </a:solidFill>
              </a:rPr>
              <a:t>Mandatory Programmes</a:t>
            </a:r>
          </a:p>
        </p:txBody>
      </p:sp>
      <p:sp>
        <p:nvSpPr>
          <p:cNvPr id="168" name="TextBox 99"/>
          <p:cNvSpPr txBox="1">
            <a:spLocks noChangeArrowheads="1"/>
          </p:cNvSpPr>
          <p:nvPr/>
        </p:nvSpPr>
        <p:spPr bwMode="auto">
          <a:xfrm>
            <a:off x="200025" y="5680075"/>
            <a:ext cx="2071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2569"/>
                </a:solidFill>
              </a:rPr>
              <a:t>Third Party Programmes</a:t>
            </a:r>
          </a:p>
        </p:txBody>
      </p:sp>
      <p:sp>
        <p:nvSpPr>
          <p:cNvPr id="18550" name="Title 95"/>
          <p:cNvSpPr>
            <a:spLocks noGrp="1"/>
          </p:cNvSpPr>
          <p:nvPr>
            <p:ph type="title"/>
          </p:nvPr>
        </p:nvSpPr>
        <p:spPr>
          <a:xfrm>
            <a:off x="0" y="0"/>
            <a:ext cx="9736138" cy="839788"/>
          </a:xfrm>
        </p:spPr>
        <p:txBody>
          <a:bodyPr/>
          <a:lstStyle/>
          <a:p>
            <a:pPr marL="179388"/>
            <a:r>
              <a:rPr lang="en-GB" b="0" smtClean="0"/>
              <a:t>EUMETSAT commitment to long term continuity...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724400" y="5526088"/>
            <a:ext cx="3405188" cy="1651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 6  (JASON-CS)</a:t>
            </a:r>
          </a:p>
        </p:txBody>
      </p:sp>
      <p:cxnSp>
        <p:nvCxnSpPr>
          <p:cNvPr id="160" name="Straight Connector 11"/>
          <p:cNvCxnSpPr>
            <a:cxnSpLocks noChangeShapeType="1"/>
          </p:cNvCxnSpPr>
          <p:nvPr/>
        </p:nvCxnSpPr>
        <p:spPr bwMode="auto">
          <a:xfrm>
            <a:off x="8356600" y="5638800"/>
            <a:ext cx="1549400" cy="6350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8553" name="TextBox 99"/>
          <p:cNvSpPr txBox="1">
            <a:spLocks noChangeArrowheads="1"/>
          </p:cNvSpPr>
          <p:nvPr/>
        </p:nvSpPr>
        <p:spPr bwMode="auto">
          <a:xfrm>
            <a:off x="0" y="4841875"/>
            <a:ext cx="1868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002569"/>
                </a:solidFill>
              </a:rPr>
              <a:t>Optional Programmes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0" grpId="0" animBg="1"/>
      <p:bldP spid="152" grpId="0" animBg="1"/>
      <p:bldP spid="156" grpId="0" animBg="1"/>
      <p:bldP spid="168" grpId="0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58775" y="1465263"/>
            <a:ext cx="473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1"/>
                </a:solidFill>
              </a:rPr>
              <a:t>Meteosat Second Generation (MSG)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Geostationary satellites</a:t>
            </a:r>
          </a:p>
        </p:txBody>
      </p:sp>
      <p:pic>
        <p:nvPicPr>
          <p:cNvPr id="19460" name="Picture 7" descr="m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8025"/>
            <a:ext cx="5207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5381625" y="1739900"/>
            <a:ext cx="41227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buFontTx/>
              <a:buChar char="•"/>
            </a:pPr>
            <a:r>
              <a:rPr lang="en-GB" sz="1500" b="0">
                <a:solidFill>
                  <a:schemeClr val="tx1"/>
                </a:solidFill>
              </a:rPr>
              <a:t>4 geostationary weather satellites, operations at least until 2018</a:t>
            </a:r>
            <a:r>
              <a:rPr lang="en-GB" sz="1400" b="0">
                <a:solidFill>
                  <a:schemeClr val="tx1"/>
                </a:solidFill>
              </a:rPr>
              <a:t> (MTG)</a:t>
            </a:r>
          </a:p>
          <a:p>
            <a:pPr marL="177800" indent="-177800" eaLnBrk="0" hangingPunct="0">
              <a:buFontTx/>
              <a:buChar char="•"/>
            </a:pPr>
            <a:endParaRPr lang="en-GB" sz="1500" b="0">
              <a:solidFill>
                <a:schemeClr val="tx1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GB" sz="1500" b="0">
                <a:solidFill>
                  <a:schemeClr val="tx1"/>
                </a:solidFill>
              </a:rPr>
              <a:t>Full disk imagery: Imaging European weather, every 15 minutes with 12 spectral bands (currently Meteosat-10)</a:t>
            </a:r>
          </a:p>
          <a:p>
            <a:pPr marL="177800" indent="-177800" eaLnBrk="0" hangingPunct="0">
              <a:buFontTx/>
              <a:buChar char="•"/>
            </a:pPr>
            <a:endParaRPr lang="en-GB" sz="1500" b="0">
              <a:solidFill>
                <a:schemeClr val="tx1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GB" sz="1500" b="0">
                <a:solidFill>
                  <a:schemeClr val="tx1"/>
                </a:solidFill>
              </a:rPr>
              <a:t>Rapid Scan Service (RSS) every 5 minutes (currently Meteosat-9): detection of rapid, local development of convective systems</a:t>
            </a:r>
          </a:p>
          <a:p>
            <a:pPr marL="177800" indent="-177800" eaLnBrk="0" hangingPunct="0">
              <a:buFontTx/>
              <a:buChar char="•"/>
            </a:pPr>
            <a:endParaRPr lang="en-GB" sz="1500" b="0">
              <a:solidFill>
                <a:schemeClr val="tx1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GB" sz="1500" b="0">
                <a:solidFill>
                  <a:schemeClr val="tx1"/>
                </a:solidFill>
              </a:rPr>
              <a:t>Data collection for environmental monitoring </a:t>
            </a:r>
          </a:p>
          <a:p>
            <a:pPr marL="177800" indent="-177800" eaLnBrk="0" hangingPunct="0"/>
            <a:endParaRPr lang="en-GB" sz="1500" b="0">
              <a:solidFill>
                <a:schemeClr val="tx1"/>
              </a:solidFill>
            </a:endParaRPr>
          </a:p>
          <a:p>
            <a:pPr marL="177800" indent="-177800" eaLnBrk="0" hangingPunct="0">
              <a:buFontTx/>
              <a:buChar char="•"/>
            </a:pPr>
            <a:endParaRPr lang="en-GB" sz="15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smtClean="0"/>
              <a:t>EUMETSAT’s geostationary satellite coverage</a:t>
            </a:r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4691063" y="1487488"/>
            <a:ext cx="0" cy="42195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5108575" y="1487488"/>
            <a:ext cx="1588" cy="42195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5526088" y="1487488"/>
            <a:ext cx="1587" cy="42195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5957888" y="1487488"/>
            <a:ext cx="11112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6426200" y="1484313"/>
            <a:ext cx="1588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6846888" y="1455738"/>
            <a:ext cx="1587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7262813" y="1474788"/>
            <a:ext cx="1587" cy="42322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7681913" y="1487488"/>
            <a:ext cx="1587" cy="41941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8099425" y="1487488"/>
            <a:ext cx="1588" cy="41941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8518525" y="1503363"/>
            <a:ext cx="1588" cy="4191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>
            <a:off x="4259263" y="1487488"/>
            <a:ext cx="1587" cy="41941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3840163" y="1487488"/>
            <a:ext cx="1587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3421063" y="1487488"/>
            <a:ext cx="1587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2990850" y="1487488"/>
            <a:ext cx="1588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2571750" y="1487488"/>
            <a:ext cx="1588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2152650" y="1487488"/>
            <a:ext cx="1588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1724025" y="1487488"/>
            <a:ext cx="0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00" name="Line 41"/>
          <p:cNvSpPr>
            <a:spLocks noChangeShapeType="1"/>
          </p:cNvSpPr>
          <p:nvPr/>
        </p:nvSpPr>
        <p:spPr bwMode="auto">
          <a:xfrm>
            <a:off x="1020763" y="4154488"/>
            <a:ext cx="7643812" cy="1587"/>
          </a:xfrm>
          <a:prstGeom prst="line">
            <a:avLst/>
          </a:prstGeom>
          <a:noFill/>
          <a:ln w="3175" cap="sq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01" name="Line 42"/>
          <p:cNvSpPr>
            <a:spLocks noChangeShapeType="1"/>
          </p:cNvSpPr>
          <p:nvPr/>
        </p:nvSpPr>
        <p:spPr bwMode="auto">
          <a:xfrm>
            <a:off x="1057275" y="2544763"/>
            <a:ext cx="7607300" cy="1587"/>
          </a:xfrm>
          <a:prstGeom prst="line">
            <a:avLst/>
          </a:prstGeom>
          <a:noFill/>
          <a:ln w="3175" cap="sq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02" name="Line 47"/>
          <p:cNvSpPr>
            <a:spLocks noChangeShapeType="1"/>
          </p:cNvSpPr>
          <p:nvPr/>
        </p:nvSpPr>
        <p:spPr bwMode="auto">
          <a:xfrm>
            <a:off x="1309688" y="1487488"/>
            <a:ext cx="0" cy="4206875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256" name="Freeform 48"/>
          <p:cNvSpPr>
            <a:spLocks noEditPoints="1"/>
          </p:cNvSpPr>
          <p:nvPr/>
        </p:nvSpPr>
        <p:spPr bwMode="auto">
          <a:xfrm>
            <a:off x="1044575" y="1566863"/>
            <a:ext cx="7618413" cy="4038600"/>
          </a:xfrm>
          <a:custGeom>
            <a:avLst/>
            <a:gdLst/>
            <a:ahLst/>
            <a:cxnLst>
              <a:cxn ang="0">
                <a:pos x="1117" y="1456"/>
              </a:cxn>
              <a:cxn ang="0">
                <a:pos x="1183" y="1048"/>
              </a:cxn>
              <a:cxn ang="0">
                <a:pos x="1533" y="843"/>
              </a:cxn>
              <a:cxn ang="0">
                <a:pos x="1041" y="559"/>
              </a:cxn>
              <a:cxn ang="0">
                <a:pos x="962" y="356"/>
              </a:cxn>
              <a:cxn ang="0">
                <a:pos x="649" y="380"/>
              </a:cxn>
              <a:cxn ang="0">
                <a:pos x="30" y="577"/>
              </a:cxn>
              <a:cxn ang="0">
                <a:pos x="486" y="686"/>
              </a:cxn>
              <a:cxn ang="0">
                <a:pos x="727" y="1311"/>
              </a:cxn>
              <a:cxn ang="0">
                <a:pos x="1225" y="2321"/>
              </a:cxn>
              <a:cxn ang="0">
                <a:pos x="1671" y="1967"/>
              </a:cxn>
              <a:cxn ang="0">
                <a:pos x="860" y="175"/>
              </a:cxn>
              <a:cxn ang="0">
                <a:pos x="932" y="205"/>
              </a:cxn>
              <a:cxn ang="0">
                <a:pos x="1750" y="1311"/>
              </a:cxn>
              <a:cxn ang="0">
                <a:pos x="1864" y="1919"/>
              </a:cxn>
              <a:cxn ang="0">
                <a:pos x="1316" y="1348"/>
              </a:cxn>
              <a:cxn ang="0">
                <a:pos x="1159" y="1305"/>
              </a:cxn>
              <a:cxn ang="0">
                <a:pos x="1017" y="205"/>
              </a:cxn>
              <a:cxn ang="0">
                <a:pos x="4751" y="1852"/>
              </a:cxn>
              <a:cxn ang="0">
                <a:pos x="3007" y="109"/>
              </a:cxn>
              <a:cxn ang="0">
                <a:pos x="3566" y="139"/>
              </a:cxn>
              <a:cxn ang="0">
                <a:pos x="1077" y="121"/>
              </a:cxn>
              <a:cxn ang="0">
                <a:pos x="2965" y="103"/>
              </a:cxn>
              <a:cxn ang="0">
                <a:pos x="1099" y="211"/>
              </a:cxn>
              <a:cxn ang="0">
                <a:pos x="1177" y="66"/>
              </a:cxn>
              <a:cxn ang="0">
                <a:pos x="1268" y="374"/>
              </a:cxn>
              <a:cxn ang="0">
                <a:pos x="1153" y="535"/>
              </a:cxn>
              <a:cxn ang="0">
                <a:pos x="4466" y="1669"/>
              </a:cxn>
              <a:cxn ang="0">
                <a:pos x="4389" y="837"/>
              </a:cxn>
              <a:cxn ang="0">
                <a:pos x="4449" y="1744"/>
              </a:cxn>
              <a:cxn ang="0">
                <a:pos x="4263" y="969"/>
              </a:cxn>
              <a:cxn ang="0">
                <a:pos x="4636" y="1768"/>
              </a:cxn>
              <a:cxn ang="0">
                <a:pos x="4763" y="2255"/>
              </a:cxn>
              <a:cxn ang="0">
                <a:pos x="2760" y="1042"/>
              </a:cxn>
              <a:cxn ang="0">
                <a:pos x="4431" y="356"/>
              </a:cxn>
              <a:cxn ang="0">
                <a:pos x="3535" y="187"/>
              </a:cxn>
              <a:cxn ang="0">
                <a:pos x="3180" y="447"/>
              </a:cxn>
              <a:cxn ang="0">
                <a:pos x="2802" y="428"/>
              </a:cxn>
              <a:cxn ang="0">
                <a:pos x="2495" y="656"/>
              </a:cxn>
              <a:cxn ang="0">
                <a:pos x="2386" y="680"/>
              </a:cxn>
              <a:cxn ang="0">
                <a:pos x="2194" y="825"/>
              </a:cxn>
              <a:cxn ang="0">
                <a:pos x="2471" y="915"/>
              </a:cxn>
              <a:cxn ang="0">
                <a:pos x="2513" y="1082"/>
              </a:cxn>
              <a:cxn ang="0">
                <a:pos x="2435" y="1683"/>
              </a:cxn>
              <a:cxn ang="0">
                <a:pos x="2999" y="1420"/>
              </a:cxn>
              <a:cxn ang="0">
                <a:pos x="3541" y="1287"/>
              </a:cxn>
              <a:cxn ang="0">
                <a:pos x="4024" y="1732"/>
              </a:cxn>
              <a:cxn ang="0">
                <a:pos x="3879" y="1354"/>
              </a:cxn>
              <a:cxn ang="0">
                <a:pos x="4108" y="957"/>
              </a:cxn>
              <a:cxn ang="0">
                <a:pos x="4359" y="601"/>
              </a:cxn>
              <a:cxn ang="0">
                <a:pos x="2869" y="1311"/>
              </a:cxn>
              <a:cxn ang="0">
                <a:pos x="3073" y="1665"/>
              </a:cxn>
              <a:cxn ang="0">
                <a:pos x="1967" y="356"/>
              </a:cxn>
              <a:cxn ang="0">
                <a:pos x="2027" y="42"/>
              </a:cxn>
              <a:cxn ang="0">
                <a:pos x="1418" y="199"/>
              </a:cxn>
              <a:cxn ang="0">
                <a:pos x="1943" y="356"/>
              </a:cxn>
              <a:cxn ang="0">
                <a:pos x="2929" y="1792"/>
              </a:cxn>
              <a:cxn ang="0">
                <a:pos x="4335" y="2297"/>
              </a:cxn>
              <a:cxn ang="0">
                <a:pos x="4060" y="1378"/>
              </a:cxn>
              <a:cxn ang="0">
                <a:pos x="3975" y="1919"/>
              </a:cxn>
              <a:cxn ang="0">
                <a:pos x="4431" y="2190"/>
              </a:cxn>
              <a:cxn ang="0">
                <a:pos x="3915" y="1653"/>
              </a:cxn>
              <a:cxn ang="0">
                <a:pos x="3355" y="1553"/>
              </a:cxn>
            </a:cxnLst>
            <a:rect l="0" t="0" r="r" b="b"/>
            <a:pathLst>
              <a:path w="4799" h="2544">
                <a:moveTo>
                  <a:pt x="1412" y="843"/>
                </a:moveTo>
                <a:lnTo>
                  <a:pt x="1406" y="843"/>
                </a:lnTo>
                <a:lnTo>
                  <a:pt x="1400" y="837"/>
                </a:lnTo>
                <a:lnTo>
                  <a:pt x="1388" y="837"/>
                </a:lnTo>
                <a:lnTo>
                  <a:pt x="1382" y="843"/>
                </a:lnTo>
                <a:lnTo>
                  <a:pt x="1400" y="849"/>
                </a:lnTo>
                <a:lnTo>
                  <a:pt x="1412" y="843"/>
                </a:lnTo>
                <a:close/>
                <a:moveTo>
                  <a:pt x="1436" y="788"/>
                </a:moveTo>
                <a:lnTo>
                  <a:pt x="1418" y="788"/>
                </a:lnTo>
                <a:lnTo>
                  <a:pt x="1430" y="794"/>
                </a:lnTo>
                <a:lnTo>
                  <a:pt x="1442" y="794"/>
                </a:lnTo>
                <a:lnTo>
                  <a:pt x="1436" y="788"/>
                </a:lnTo>
                <a:close/>
                <a:moveTo>
                  <a:pt x="1171" y="722"/>
                </a:moveTo>
                <a:lnTo>
                  <a:pt x="1165" y="716"/>
                </a:lnTo>
                <a:lnTo>
                  <a:pt x="1165" y="722"/>
                </a:lnTo>
                <a:lnTo>
                  <a:pt x="1171" y="722"/>
                </a:lnTo>
                <a:close/>
                <a:moveTo>
                  <a:pt x="1720" y="1677"/>
                </a:moveTo>
                <a:lnTo>
                  <a:pt x="1689" y="1665"/>
                </a:lnTo>
                <a:lnTo>
                  <a:pt x="1635" y="1659"/>
                </a:lnTo>
                <a:lnTo>
                  <a:pt x="1611" y="1641"/>
                </a:lnTo>
                <a:lnTo>
                  <a:pt x="1587" y="1631"/>
                </a:lnTo>
                <a:lnTo>
                  <a:pt x="1575" y="1625"/>
                </a:lnTo>
                <a:lnTo>
                  <a:pt x="1551" y="1625"/>
                </a:lnTo>
                <a:lnTo>
                  <a:pt x="1515" y="1641"/>
                </a:lnTo>
                <a:lnTo>
                  <a:pt x="1533" y="1607"/>
                </a:lnTo>
                <a:lnTo>
                  <a:pt x="1527" y="1595"/>
                </a:lnTo>
                <a:lnTo>
                  <a:pt x="1533" y="1571"/>
                </a:lnTo>
                <a:lnTo>
                  <a:pt x="1521" y="1553"/>
                </a:lnTo>
                <a:lnTo>
                  <a:pt x="1503" y="1541"/>
                </a:lnTo>
                <a:lnTo>
                  <a:pt x="1479" y="1535"/>
                </a:lnTo>
                <a:lnTo>
                  <a:pt x="1454" y="1535"/>
                </a:lnTo>
                <a:lnTo>
                  <a:pt x="1442" y="1522"/>
                </a:lnTo>
                <a:lnTo>
                  <a:pt x="1424" y="1510"/>
                </a:lnTo>
                <a:lnTo>
                  <a:pt x="1412" y="1498"/>
                </a:lnTo>
                <a:lnTo>
                  <a:pt x="1406" y="1480"/>
                </a:lnTo>
                <a:lnTo>
                  <a:pt x="1400" y="1474"/>
                </a:lnTo>
                <a:lnTo>
                  <a:pt x="1382" y="1462"/>
                </a:lnTo>
                <a:lnTo>
                  <a:pt x="1370" y="1456"/>
                </a:lnTo>
                <a:lnTo>
                  <a:pt x="1346" y="1450"/>
                </a:lnTo>
                <a:lnTo>
                  <a:pt x="1298" y="1462"/>
                </a:lnTo>
                <a:lnTo>
                  <a:pt x="1280" y="1444"/>
                </a:lnTo>
                <a:lnTo>
                  <a:pt x="1268" y="1438"/>
                </a:lnTo>
                <a:lnTo>
                  <a:pt x="1231" y="1438"/>
                </a:lnTo>
                <a:lnTo>
                  <a:pt x="1213" y="1444"/>
                </a:lnTo>
                <a:lnTo>
                  <a:pt x="1225" y="1426"/>
                </a:lnTo>
                <a:lnTo>
                  <a:pt x="1213" y="1420"/>
                </a:lnTo>
                <a:lnTo>
                  <a:pt x="1201" y="1432"/>
                </a:lnTo>
                <a:lnTo>
                  <a:pt x="1183" y="1432"/>
                </a:lnTo>
                <a:lnTo>
                  <a:pt x="1171" y="1438"/>
                </a:lnTo>
                <a:lnTo>
                  <a:pt x="1165" y="1444"/>
                </a:lnTo>
                <a:lnTo>
                  <a:pt x="1159" y="1450"/>
                </a:lnTo>
                <a:lnTo>
                  <a:pt x="1147" y="1456"/>
                </a:lnTo>
                <a:lnTo>
                  <a:pt x="1135" y="1468"/>
                </a:lnTo>
                <a:lnTo>
                  <a:pt x="1129" y="1480"/>
                </a:lnTo>
                <a:lnTo>
                  <a:pt x="1123" y="1468"/>
                </a:lnTo>
                <a:lnTo>
                  <a:pt x="1117" y="1456"/>
                </a:lnTo>
                <a:lnTo>
                  <a:pt x="1105" y="1450"/>
                </a:lnTo>
                <a:lnTo>
                  <a:pt x="1071" y="1450"/>
                </a:lnTo>
                <a:lnTo>
                  <a:pt x="1059" y="1456"/>
                </a:lnTo>
                <a:lnTo>
                  <a:pt x="1047" y="1444"/>
                </a:lnTo>
                <a:lnTo>
                  <a:pt x="1053" y="1420"/>
                </a:lnTo>
                <a:lnTo>
                  <a:pt x="1059" y="1396"/>
                </a:lnTo>
                <a:lnTo>
                  <a:pt x="1053" y="1378"/>
                </a:lnTo>
                <a:lnTo>
                  <a:pt x="1041" y="1372"/>
                </a:lnTo>
                <a:lnTo>
                  <a:pt x="1010" y="1366"/>
                </a:lnTo>
                <a:lnTo>
                  <a:pt x="986" y="1372"/>
                </a:lnTo>
                <a:lnTo>
                  <a:pt x="980" y="1366"/>
                </a:lnTo>
                <a:lnTo>
                  <a:pt x="980" y="1348"/>
                </a:lnTo>
                <a:lnTo>
                  <a:pt x="986" y="1335"/>
                </a:lnTo>
                <a:lnTo>
                  <a:pt x="1004" y="1323"/>
                </a:lnTo>
                <a:lnTo>
                  <a:pt x="1010" y="1299"/>
                </a:lnTo>
                <a:lnTo>
                  <a:pt x="1004" y="1287"/>
                </a:lnTo>
                <a:lnTo>
                  <a:pt x="986" y="1281"/>
                </a:lnTo>
                <a:lnTo>
                  <a:pt x="968" y="1281"/>
                </a:lnTo>
                <a:lnTo>
                  <a:pt x="950" y="1293"/>
                </a:lnTo>
                <a:lnTo>
                  <a:pt x="932" y="1311"/>
                </a:lnTo>
                <a:lnTo>
                  <a:pt x="908" y="1323"/>
                </a:lnTo>
                <a:lnTo>
                  <a:pt x="884" y="1323"/>
                </a:lnTo>
                <a:lnTo>
                  <a:pt x="872" y="1311"/>
                </a:lnTo>
                <a:lnTo>
                  <a:pt x="866" y="1293"/>
                </a:lnTo>
                <a:lnTo>
                  <a:pt x="860" y="1269"/>
                </a:lnTo>
                <a:lnTo>
                  <a:pt x="860" y="1239"/>
                </a:lnTo>
                <a:lnTo>
                  <a:pt x="866" y="1209"/>
                </a:lnTo>
                <a:lnTo>
                  <a:pt x="866" y="1191"/>
                </a:lnTo>
                <a:lnTo>
                  <a:pt x="872" y="1179"/>
                </a:lnTo>
                <a:lnTo>
                  <a:pt x="884" y="1173"/>
                </a:lnTo>
                <a:lnTo>
                  <a:pt x="896" y="1160"/>
                </a:lnTo>
                <a:lnTo>
                  <a:pt x="926" y="1154"/>
                </a:lnTo>
                <a:lnTo>
                  <a:pt x="938" y="1154"/>
                </a:lnTo>
                <a:lnTo>
                  <a:pt x="962" y="1167"/>
                </a:lnTo>
                <a:lnTo>
                  <a:pt x="998" y="1167"/>
                </a:lnTo>
                <a:lnTo>
                  <a:pt x="986" y="1154"/>
                </a:lnTo>
                <a:lnTo>
                  <a:pt x="1010" y="1148"/>
                </a:lnTo>
                <a:lnTo>
                  <a:pt x="1041" y="1154"/>
                </a:lnTo>
                <a:lnTo>
                  <a:pt x="1065" y="1154"/>
                </a:lnTo>
                <a:lnTo>
                  <a:pt x="1077" y="1160"/>
                </a:lnTo>
                <a:lnTo>
                  <a:pt x="1077" y="1203"/>
                </a:lnTo>
                <a:lnTo>
                  <a:pt x="1087" y="1221"/>
                </a:lnTo>
                <a:lnTo>
                  <a:pt x="1099" y="1233"/>
                </a:lnTo>
                <a:lnTo>
                  <a:pt x="1111" y="1227"/>
                </a:lnTo>
                <a:lnTo>
                  <a:pt x="1117" y="1209"/>
                </a:lnTo>
                <a:lnTo>
                  <a:pt x="1117" y="1185"/>
                </a:lnTo>
                <a:lnTo>
                  <a:pt x="1111" y="1167"/>
                </a:lnTo>
                <a:lnTo>
                  <a:pt x="1099" y="1142"/>
                </a:lnTo>
                <a:lnTo>
                  <a:pt x="1105" y="1118"/>
                </a:lnTo>
                <a:lnTo>
                  <a:pt x="1111" y="1118"/>
                </a:lnTo>
                <a:lnTo>
                  <a:pt x="1135" y="1094"/>
                </a:lnTo>
                <a:lnTo>
                  <a:pt x="1147" y="1076"/>
                </a:lnTo>
                <a:lnTo>
                  <a:pt x="1171" y="1070"/>
                </a:lnTo>
                <a:lnTo>
                  <a:pt x="1183" y="1064"/>
                </a:lnTo>
                <a:lnTo>
                  <a:pt x="1189" y="1058"/>
                </a:lnTo>
                <a:lnTo>
                  <a:pt x="1183" y="1048"/>
                </a:lnTo>
                <a:lnTo>
                  <a:pt x="1183" y="1036"/>
                </a:lnTo>
                <a:lnTo>
                  <a:pt x="1207" y="1036"/>
                </a:lnTo>
                <a:lnTo>
                  <a:pt x="1213" y="1030"/>
                </a:lnTo>
                <a:lnTo>
                  <a:pt x="1219" y="1012"/>
                </a:lnTo>
                <a:lnTo>
                  <a:pt x="1219" y="988"/>
                </a:lnTo>
                <a:lnTo>
                  <a:pt x="1225" y="975"/>
                </a:lnTo>
                <a:lnTo>
                  <a:pt x="1237" y="963"/>
                </a:lnTo>
                <a:lnTo>
                  <a:pt x="1274" y="939"/>
                </a:lnTo>
                <a:lnTo>
                  <a:pt x="1280" y="915"/>
                </a:lnTo>
                <a:lnTo>
                  <a:pt x="1298" y="897"/>
                </a:lnTo>
                <a:lnTo>
                  <a:pt x="1310" y="891"/>
                </a:lnTo>
                <a:lnTo>
                  <a:pt x="1334" y="891"/>
                </a:lnTo>
                <a:lnTo>
                  <a:pt x="1364" y="873"/>
                </a:lnTo>
                <a:lnTo>
                  <a:pt x="1370" y="873"/>
                </a:lnTo>
                <a:lnTo>
                  <a:pt x="1370" y="879"/>
                </a:lnTo>
                <a:lnTo>
                  <a:pt x="1364" y="879"/>
                </a:lnTo>
                <a:lnTo>
                  <a:pt x="1346" y="897"/>
                </a:lnTo>
                <a:lnTo>
                  <a:pt x="1346" y="903"/>
                </a:lnTo>
                <a:lnTo>
                  <a:pt x="1352" y="903"/>
                </a:lnTo>
                <a:lnTo>
                  <a:pt x="1364" y="897"/>
                </a:lnTo>
                <a:lnTo>
                  <a:pt x="1394" y="879"/>
                </a:lnTo>
                <a:lnTo>
                  <a:pt x="1406" y="873"/>
                </a:lnTo>
                <a:lnTo>
                  <a:pt x="1418" y="867"/>
                </a:lnTo>
                <a:lnTo>
                  <a:pt x="1412" y="861"/>
                </a:lnTo>
                <a:lnTo>
                  <a:pt x="1382" y="861"/>
                </a:lnTo>
                <a:lnTo>
                  <a:pt x="1382" y="843"/>
                </a:lnTo>
                <a:lnTo>
                  <a:pt x="1376" y="843"/>
                </a:lnTo>
                <a:lnTo>
                  <a:pt x="1376" y="825"/>
                </a:lnTo>
                <a:lnTo>
                  <a:pt x="1400" y="819"/>
                </a:lnTo>
                <a:lnTo>
                  <a:pt x="1406" y="800"/>
                </a:lnTo>
                <a:lnTo>
                  <a:pt x="1376" y="800"/>
                </a:lnTo>
                <a:lnTo>
                  <a:pt x="1394" y="788"/>
                </a:lnTo>
                <a:lnTo>
                  <a:pt x="1382" y="776"/>
                </a:lnTo>
                <a:lnTo>
                  <a:pt x="1418" y="782"/>
                </a:lnTo>
                <a:lnTo>
                  <a:pt x="1430" y="782"/>
                </a:lnTo>
                <a:lnTo>
                  <a:pt x="1460" y="776"/>
                </a:lnTo>
                <a:lnTo>
                  <a:pt x="1473" y="770"/>
                </a:lnTo>
                <a:lnTo>
                  <a:pt x="1479" y="764"/>
                </a:lnTo>
                <a:lnTo>
                  <a:pt x="1485" y="764"/>
                </a:lnTo>
                <a:lnTo>
                  <a:pt x="1479" y="770"/>
                </a:lnTo>
                <a:lnTo>
                  <a:pt x="1473" y="782"/>
                </a:lnTo>
                <a:lnTo>
                  <a:pt x="1479" y="794"/>
                </a:lnTo>
                <a:lnTo>
                  <a:pt x="1466" y="794"/>
                </a:lnTo>
                <a:lnTo>
                  <a:pt x="1448" y="807"/>
                </a:lnTo>
                <a:lnTo>
                  <a:pt x="1436" y="843"/>
                </a:lnTo>
                <a:lnTo>
                  <a:pt x="1424" y="849"/>
                </a:lnTo>
                <a:lnTo>
                  <a:pt x="1436" y="849"/>
                </a:lnTo>
                <a:lnTo>
                  <a:pt x="1448" y="855"/>
                </a:lnTo>
                <a:lnTo>
                  <a:pt x="1454" y="855"/>
                </a:lnTo>
                <a:lnTo>
                  <a:pt x="1448" y="837"/>
                </a:lnTo>
                <a:lnTo>
                  <a:pt x="1485" y="843"/>
                </a:lnTo>
                <a:lnTo>
                  <a:pt x="1491" y="849"/>
                </a:lnTo>
                <a:lnTo>
                  <a:pt x="1497" y="843"/>
                </a:lnTo>
                <a:lnTo>
                  <a:pt x="1509" y="855"/>
                </a:lnTo>
                <a:lnTo>
                  <a:pt x="1521" y="855"/>
                </a:lnTo>
                <a:lnTo>
                  <a:pt x="1533" y="843"/>
                </a:lnTo>
                <a:lnTo>
                  <a:pt x="1539" y="825"/>
                </a:lnTo>
                <a:lnTo>
                  <a:pt x="1539" y="807"/>
                </a:lnTo>
                <a:lnTo>
                  <a:pt x="1521" y="782"/>
                </a:lnTo>
                <a:lnTo>
                  <a:pt x="1509" y="770"/>
                </a:lnTo>
                <a:lnTo>
                  <a:pt x="1509" y="746"/>
                </a:lnTo>
                <a:lnTo>
                  <a:pt x="1503" y="734"/>
                </a:lnTo>
                <a:lnTo>
                  <a:pt x="1503" y="716"/>
                </a:lnTo>
                <a:lnTo>
                  <a:pt x="1485" y="692"/>
                </a:lnTo>
                <a:lnTo>
                  <a:pt x="1466" y="680"/>
                </a:lnTo>
                <a:lnTo>
                  <a:pt x="1442" y="668"/>
                </a:lnTo>
                <a:lnTo>
                  <a:pt x="1442" y="656"/>
                </a:lnTo>
                <a:lnTo>
                  <a:pt x="1448" y="638"/>
                </a:lnTo>
                <a:lnTo>
                  <a:pt x="1442" y="613"/>
                </a:lnTo>
                <a:lnTo>
                  <a:pt x="1418" y="589"/>
                </a:lnTo>
                <a:lnTo>
                  <a:pt x="1412" y="571"/>
                </a:lnTo>
                <a:lnTo>
                  <a:pt x="1406" y="577"/>
                </a:lnTo>
                <a:lnTo>
                  <a:pt x="1400" y="595"/>
                </a:lnTo>
                <a:lnTo>
                  <a:pt x="1394" y="607"/>
                </a:lnTo>
                <a:lnTo>
                  <a:pt x="1346" y="613"/>
                </a:lnTo>
                <a:lnTo>
                  <a:pt x="1340" y="607"/>
                </a:lnTo>
                <a:lnTo>
                  <a:pt x="1340" y="601"/>
                </a:lnTo>
                <a:lnTo>
                  <a:pt x="1346" y="595"/>
                </a:lnTo>
                <a:lnTo>
                  <a:pt x="1346" y="565"/>
                </a:lnTo>
                <a:lnTo>
                  <a:pt x="1298" y="541"/>
                </a:lnTo>
                <a:lnTo>
                  <a:pt x="1286" y="535"/>
                </a:lnTo>
                <a:lnTo>
                  <a:pt x="1268" y="535"/>
                </a:lnTo>
                <a:lnTo>
                  <a:pt x="1256" y="529"/>
                </a:lnTo>
                <a:lnTo>
                  <a:pt x="1237" y="535"/>
                </a:lnTo>
                <a:lnTo>
                  <a:pt x="1237" y="547"/>
                </a:lnTo>
                <a:lnTo>
                  <a:pt x="1231" y="565"/>
                </a:lnTo>
                <a:lnTo>
                  <a:pt x="1231" y="589"/>
                </a:lnTo>
                <a:lnTo>
                  <a:pt x="1225" y="607"/>
                </a:lnTo>
                <a:lnTo>
                  <a:pt x="1219" y="626"/>
                </a:lnTo>
                <a:lnTo>
                  <a:pt x="1231" y="644"/>
                </a:lnTo>
                <a:lnTo>
                  <a:pt x="1231" y="674"/>
                </a:lnTo>
                <a:lnTo>
                  <a:pt x="1219" y="686"/>
                </a:lnTo>
                <a:lnTo>
                  <a:pt x="1195" y="692"/>
                </a:lnTo>
                <a:lnTo>
                  <a:pt x="1189" y="698"/>
                </a:lnTo>
                <a:lnTo>
                  <a:pt x="1183" y="704"/>
                </a:lnTo>
                <a:lnTo>
                  <a:pt x="1189" y="734"/>
                </a:lnTo>
                <a:lnTo>
                  <a:pt x="1183" y="746"/>
                </a:lnTo>
                <a:lnTo>
                  <a:pt x="1171" y="746"/>
                </a:lnTo>
                <a:lnTo>
                  <a:pt x="1165" y="740"/>
                </a:lnTo>
                <a:lnTo>
                  <a:pt x="1159" y="722"/>
                </a:lnTo>
                <a:lnTo>
                  <a:pt x="1159" y="680"/>
                </a:lnTo>
                <a:lnTo>
                  <a:pt x="1111" y="680"/>
                </a:lnTo>
                <a:lnTo>
                  <a:pt x="1099" y="674"/>
                </a:lnTo>
                <a:lnTo>
                  <a:pt x="1087" y="668"/>
                </a:lnTo>
                <a:lnTo>
                  <a:pt x="1071" y="656"/>
                </a:lnTo>
                <a:lnTo>
                  <a:pt x="1041" y="644"/>
                </a:lnTo>
                <a:lnTo>
                  <a:pt x="1029" y="632"/>
                </a:lnTo>
                <a:lnTo>
                  <a:pt x="1029" y="613"/>
                </a:lnTo>
                <a:lnTo>
                  <a:pt x="1023" y="607"/>
                </a:lnTo>
                <a:lnTo>
                  <a:pt x="1017" y="601"/>
                </a:lnTo>
                <a:lnTo>
                  <a:pt x="1023" y="577"/>
                </a:lnTo>
                <a:lnTo>
                  <a:pt x="1041" y="559"/>
                </a:lnTo>
                <a:lnTo>
                  <a:pt x="1059" y="541"/>
                </a:lnTo>
                <a:lnTo>
                  <a:pt x="1093" y="511"/>
                </a:lnTo>
                <a:lnTo>
                  <a:pt x="1117" y="499"/>
                </a:lnTo>
                <a:lnTo>
                  <a:pt x="1129" y="487"/>
                </a:lnTo>
                <a:lnTo>
                  <a:pt x="1141" y="471"/>
                </a:lnTo>
                <a:lnTo>
                  <a:pt x="1147" y="471"/>
                </a:lnTo>
                <a:lnTo>
                  <a:pt x="1171" y="465"/>
                </a:lnTo>
                <a:lnTo>
                  <a:pt x="1165" y="459"/>
                </a:lnTo>
                <a:lnTo>
                  <a:pt x="1177" y="447"/>
                </a:lnTo>
                <a:lnTo>
                  <a:pt x="1207" y="447"/>
                </a:lnTo>
                <a:lnTo>
                  <a:pt x="1213" y="434"/>
                </a:lnTo>
                <a:lnTo>
                  <a:pt x="1219" y="410"/>
                </a:lnTo>
                <a:lnTo>
                  <a:pt x="1231" y="404"/>
                </a:lnTo>
                <a:lnTo>
                  <a:pt x="1231" y="392"/>
                </a:lnTo>
                <a:lnTo>
                  <a:pt x="1225" y="380"/>
                </a:lnTo>
                <a:lnTo>
                  <a:pt x="1177" y="380"/>
                </a:lnTo>
                <a:lnTo>
                  <a:pt x="1171" y="386"/>
                </a:lnTo>
                <a:lnTo>
                  <a:pt x="1177" y="392"/>
                </a:lnTo>
                <a:lnTo>
                  <a:pt x="1165" y="398"/>
                </a:lnTo>
                <a:lnTo>
                  <a:pt x="1159" y="410"/>
                </a:lnTo>
                <a:lnTo>
                  <a:pt x="1147" y="416"/>
                </a:lnTo>
                <a:lnTo>
                  <a:pt x="1135" y="416"/>
                </a:lnTo>
                <a:lnTo>
                  <a:pt x="1135" y="410"/>
                </a:lnTo>
                <a:lnTo>
                  <a:pt x="1141" y="392"/>
                </a:lnTo>
                <a:lnTo>
                  <a:pt x="1141" y="386"/>
                </a:lnTo>
                <a:lnTo>
                  <a:pt x="1129" y="380"/>
                </a:lnTo>
                <a:lnTo>
                  <a:pt x="1117" y="386"/>
                </a:lnTo>
                <a:lnTo>
                  <a:pt x="1111" y="380"/>
                </a:lnTo>
                <a:lnTo>
                  <a:pt x="1099" y="356"/>
                </a:lnTo>
                <a:lnTo>
                  <a:pt x="1087" y="338"/>
                </a:lnTo>
                <a:lnTo>
                  <a:pt x="1081" y="326"/>
                </a:lnTo>
                <a:lnTo>
                  <a:pt x="1077" y="320"/>
                </a:lnTo>
                <a:lnTo>
                  <a:pt x="1053" y="332"/>
                </a:lnTo>
                <a:lnTo>
                  <a:pt x="1047" y="344"/>
                </a:lnTo>
                <a:lnTo>
                  <a:pt x="1047" y="362"/>
                </a:lnTo>
                <a:lnTo>
                  <a:pt x="1059" y="380"/>
                </a:lnTo>
                <a:lnTo>
                  <a:pt x="1065" y="386"/>
                </a:lnTo>
                <a:lnTo>
                  <a:pt x="1059" y="392"/>
                </a:lnTo>
                <a:lnTo>
                  <a:pt x="1041" y="380"/>
                </a:lnTo>
                <a:lnTo>
                  <a:pt x="1029" y="374"/>
                </a:lnTo>
                <a:lnTo>
                  <a:pt x="1017" y="380"/>
                </a:lnTo>
                <a:lnTo>
                  <a:pt x="998" y="380"/>
                </a:lnTo>
                <a:lnTo>
                  <a:pt x="980" y="386"/>
                </a:lnTo>
                <a:lnTo>
                  <a:pt x="980" y="392"/>
                </a:lnTo>
                <a:lnTo>
                  <a:pt x="998" y="398"/>
                </a:lnTo>
                <a:lnTo>
                  <a:pt x="998" y="410"/>
                </a:lnTo>
                <a:lnTo>
                  <a:pt x="968" y="404"/>
                </a:lnTo>
                <a:lnTo>
                  <a:pt x="956" y="410"/>
                </a:lnTo>
                <a:lnTo>
                  <a:pt x="950" y="404"/>
                </a:lnTo>
                <a:lnTo>
                  <a:pt x="950" y="398"/>
                </a:lnTo>
                <a:lnTo>
                  <a:pt x="968" y="392"/>
                </a:lnTo>
                <a:lnTo>
                  <a:pt x="974" y="380"/>
                </a:lnTo>
                <a:lnTo>
                  <a:pt x="986" y="368"/>
                </a:lnTo>
                <a:lnTo>
                  <a:pt x="980" y="356"/>
                </a:lnTo>
                <a:lnTo>
                  <a:pt x="980" y="350"/>
                </a:lnTo>
                <a:lnTo>
                  <a:pt x="962" y="356"/>
                </a:lnTo>
                <a:lnTo>
                  <a:pt x="950" y="350"/>
                </a:lnTo>
                <a:lnTo>
                  <a:pt x="950" y="320"/>
                </a:lnTo>
                <a:lnTo>
                  <a:pt x="968" y="290"/>
                </a:lnTo>
                <a:lnTo>
                  <a:pt x="962" y="278"/>
                </a:lnTo>
                <a:lnTo>
                  <a:pt x="926" y="290"/>
                </a:lnTo>
                <a:lnTo>
                  <a:pt x="914" y="290"/>
                </a:lnTo>
                <a:lnTo>
                  <a:pt x="908" y="302"/>
                </a:lnTo>
                <a:lnTo>
                  <a:pt x="908" y="320"/>
                </a:lnTo>
                <a:lnTo>
                  <a:pt x="908" y="320"/>
                </a:lnTo>
                <a:lnTo>
                  <a:pt x="902" y="320"/>
                </a:lnTo>
                <a:lnTo>
                  <a:pt x="902" y="320"/>
                </a:lnTo>
                <a:lnTo>
                  <a:pt x="896" y="320"/>
                </a:lnTo>
                <a:lnTo>
                  <a:pt x="890" y="302"/>
                </a:lnTo>
                <a:lnTo>
                  <a:pt x="872" y="296"/>
                </a:lnTo>
                <a:lnTo>
                  <a:pt x="842" y="284"/>
                </a:lnTo>
                <a:lnTo>
                  <a:pt x="836" y="278"/>
                </a:lnTo>
                <a:lnTo>
                  <a:pt x="818" y="272"/>
                </a:lnTo>
                <a:lnTo>
                  <a:pt x="788" y="266"/>
                </a:lnTo>
                <a:lnTo>
                  <a:pt x="782" y="266"/>
                </a:lnTo>
                <a:lnTo>
                  <a:pt x="763" y="253"/>
                </a:lnTo>
                <a:lnTo>
                  <a:pt x="745" y="259"/>
                </a:lnTo>
                <a:lnTo>
                  <a:pt x="721" y="259"/>
                </a:lnTo>
                <a:lnTo>
                  <a:pt x="703" y="266"/>
                </a:lnTo>
                <a:lnTo>
                  <a:pt x="703" y="284"/>
                </a:lnTo>
                <a:lnTo>
                  <a:pt x="679" y="302"/>
                </a:lnTo>
                <a:lnTo>
                  <a:pt x="673" y="308"/>
                </a:lnTo>
                <a:lnTo>
                  <a:pt x="673" y="320"/>
                </a:lnTo>
                <a:lnTo>
                  <a:pt x="685" y="332"/>
                </a:lnTo>
                <a:lnTo>
                  <a:pt x="685" y="350"/>
                </a:lnTo>
                <a:lnTo>
                  <a:pt x="709" y="344"/>
                </a:lnTo>
                <a:lnTo>
                  <a:pt x="733" y="344"/>
                </a:lnTo>
                <a:lnTo>
                  <a:pt x="745" y="326"/>
                </a:lnTo>
                <a:lnTo>
                  <a:pt x="757" y="326"/>
                </a:lnTo>
                <a:lnTo>
                  <a:pt x="751" y="338"/>
                </a:lnTo>
                <a:lnTo>
                  <a:pt x="757" y="350"/>
                </a:lnTo>
                <a:lnTo>
                  <a:pt x="782" y="356"/>
                </a:lnTo>
                <a:lnTo>
                  <a:pt x="769" y="362"/>
                </a:lnTo>
                <a:lnTo>
                  <a:pt x="782" y="380"/>
                </a:lnTo>
                <a:lnTo>
                  <a:pt x="824" y="392"/>
                </a:lnTo>
                <a:lnTo>
                  <a:pt x="824" y="404"/>
                </a:lnTo>
                <a:lnTo>
                  <a:pt x="842" y="398"/>
                </a:lnTo>
                <a:lnTo>
                  <a:pt x="878" y="410"/>
                </a:lnTo>
                <a:lnTo>
                  <a:pt x="878" y="422"/>
                </a:lnTo>
                <a:lnTo>
                  <a:pt x="872" y="428"/>
                </a:lnTo>
                <a:lnTo>
                  <a:pt x="860" y="428"/>
                </a:lnTo>
                <a:lnTo>
                  <a:pt x="842" y="416"/>
                </a:lnTo>
                <a:lnTo>
                  <a:pt x="818" y="410"/>
                </a:lnTo>
                <a:lnTo>
                  <a:pt x="806" y="410"/>
                </a:lnTo>
                <a:lnTo>
                  <a:pt x="782" y="398"/>
                </a:lnTo>
                <a:lnTo>
                  <a:pt x="751" y="386"/>
                </a:lnTo>
                <a:lnTo>
                  <a:pt x="727" y="386"/>
                </a:lnTo>
                <a:lnTo>
                  <a:pt x="703" y="368"/>
                </a:lnTo>
                <a:lnTo>
                  <a:pt x="685" y="368"/>
                </a:lnTo>
                <a:lnTo>
                  <a:pt x="673" y="380"/>
                </a:lnTo>
                <a:lnTo>
                  <a:pt x="655" y="386"/>
                </a:lnTo>
                <a:lnTo>
                  <a:pt x="649" y="380"/>
                </a:lnTo>
                <a:lnTo>
                  <a:pt x="655" y="380"/>
                </a:lnTo>
                <a:lnTo>
                  <a:pt x="655" y="368"/>
                </a:lnTo>
                <a:lnTo>
                  <a:pt x="643" y="356"/>
                </a:lnTo>
                <a:lnTo>
                  <a:pt x="625" y="362"/>
                </a:lnTo>
                <a:lnTo>
                  <a:pt x="601" y="380"/>
                </a:lnTo>
                <a:lnTo>
                  <a:pt x="571" y="380"/>
                </a:lnTo>
                <a:lnTo>
                  <a:pt x="546" y="374"/>
                </a:lnTo>
                <a:lnTo>
                  <a:pt x="540" y="368"/>
                </a:lnTo>
                <a:lnTo>
                  <a:pt x="534" y="386"/>
                </a:lnTo>
                <a:lnTo>
                  <a:pt x="528" y="392"/>
                </a:lnTo>
                <a:lnTo>
                  <a:pt x="516" y="380"/>
                </a:lnTo>
                <a:lnTo>
                  <a:pt x="456" y="380"/>
                </a:lnTo>
                <a:lnTo>
                  <a:pt x="456" y="368"/>
                </a:lnTo>
                <a:lnTo>
                  <a:pt x="426" y="368"/>
                </a:lnTo>
                <a:lnTo>
                  <a:pt x="402" y="356"/>
                </a:lnTo>
                <a:lnTo>
                  <a:pt x="336" y="356"/>
                </a:lnTo>
                <a:lnTo>
                  <a:pt x="330" y="362"/>
                </a:lnTo>
                <a:lnTo>
                  <a:pt x="311" y="344"/>
                </a:lnTo>
                <a:lnTo>
                  <a:pt x="269" y="338"/>
                </a:lnTo>
                <a:lnTo>
                  <a:pt x="233" y="338"/>
                </a:lnTo>
                <a:lnTo>
                  <a:pt x="209" y="344"/>
                </a:lnTo>
                <a:lnTo>
                  <a:pt x="191" y="350"/>
                </a:lnTo>
                <a:lnTo>
                  <a:pt x="167" y="356"/>
                </a:lnTo>
                <a:lnTo>
                  <a:pt x="149" y="362"/>
                </a:lnTo>
                <a:lnTo>
                  <a:pt x="137" y="380"/>
                </a:lnTo>
                <a:lnTo>
                  <a:pt x="143" y="392"/>
                </a:lnTo>
                <a:lnTo>
                  <a:pt x="155" y="398"/>
                </a:lnTo>
                <a:lnTo>
                  <a:pt x="185" y="398"/>
                </a:lnTo>
                <a:lnTo>
                  <a:pt x="203" y="404"/>
                </a:lnTo>
                <a:lnTo>
                  <a:pt x="215" y="410"/>
                </a:lnTo>
                <a:lnTo>
                  <a:pt x="191" y="416"/>
                </a:lnTo>
                <a:lnTo>
                  <a:pt x="185" y="434"/>
                </a:lnTo>
                <a:lnTo>
                  <a:pt x="173" y="440"/>
                </a:lnTo>
                <a:lnTo>
                  <a:pt x="155" y="428"/>
                </a:lnTo>
                <a:lnTo>
                  <a:pt x="125" y="422"/>
                </a:lnTo>
                <a:lnTo>
                  <a:pt x="107" y="434"/>
                </a:lnTo>
                <a:lnTo>
                  <a:pt x="95" y="447"/>
                </a:lnTo>
                <a:lnTo>
                  <a:pt x="88" y="453"/>
                </a:lnTo>
                <a:lnTo>
                  <a:pt x="82" y="465"/>
                </a:lnTo>
                <a:lnTo>
                  <a:pt x="88" y="471"/>
                </a:lnTo>
                <a:lnTo>
                  <a:pt x="107" y="475"/>
                </a:lnTo>
                <a:lnTo>
                  <a:pt x="113" y="481"/>
                </a:lnTo>
                <a:lnTo>
                  <a:pt x="101" y="499"/>
                </a:lnTo>
                <a:lnTo>
                  <a:pt x="107" y="505"/>
                </a:lnTo>
                <a:lnTo>
                  <a:pt x="131" y="499"/>
                </a:lnTo>
                <a:lnTo>
                  <a:pt x="149" y="499"/>
                </a:lnTo>
                <a:lnTo>
                  <a:pt x="173" y="493"/>
                </a:lnTo>
                <a:lnTo>
                  <a:pt x="185" y="493"/>
                </a:lnTo>
                <a:lnTo>
                  <a:pt x="173" y="517"/>
                </a:lnTo>
                <a:lnTo>
                  <a:pt x="161" y="529"/>
                </a:lnTo>
                <a:lnTo>
                  <a:pt x="137" y="529"/>
                </a:lnTo>
                <a:lnTo>
                  <a:pt x="113" y="523"/>
                </a:lnTo>
                <a:lnTo>
                  <a:pt x="82" y="535"/>
                </a:lnTo>
                <a:lnTo>
                  <a:pt x="70" y="547"/>
                </a:lnTo>
                <a:lnTo>
                  <a:pt x="42" y="559"/>
                </a:lnTo>
                <a:lnTo>
                  <a:pt x="30" y="577"/>
                </a:lnTo>
                <a:lnTo>
                  <a:pt x="42" y="583"/>
                </a:lnTo>
                <a:lnTo>
                  <a:pt x="64" y="589"/>
                </a:lnTo>
                <a:lnTo>
                  <a:pt x="70" y="595"/>
                </a:lnTo>
                <a:lnTo>
                  <a:pt x="64" y="595"/>
                </a:lnTo>
                <a:lnTo>
                  <a:pt x="30" y="601"/>
                </a:lnTo>
                <a:lnTo>
                  <a:pt x="36" y="619"/>
                </a:lnTo>
                <a:lnTo>
                  <a:pt x="30" y="638"/>
                </a:lnTo>
                <a:lnTo>
                  <a:pt x="60" y="644"/>
                </a:lnTo>
                <a:lnTo>
                  <a:pt x="60" y="662"/>
                </a:lnTo>
                <a:lnTo>
                  <a:pt x="70" y="680"/>
                </a:lnTo>
                <a:lnTo>
                  <a:pt x="88" y="680"/>
                </a:lnTo>
                <a:lnTo>
                  <a:pt x="119" y="668"/>
                </a:lnTo>
                <a:lnTo>
                  <a:pt x="137" y="662"/>
                </a:lnTo>
                <a:lnTo>
                  <a:pt x="155" y="662"/>
                </a:lnTo>
                <a:lnTo>
                  <a:pt x="143" y="686"/>
                </a:lnTo>
                <a:lnTo>
                  <a:pt x="119" y="704"/>
                </a:lnTo>
                <a:lnTo>
                  <a:pt x="101" y="722"/>
                </a:lnTo>
                <a:lnTo>
                  <a:pt x="82" y="740"/>
                </a:lnTo>
                <a:lnTo>
                  <a:pt x="82" y="746"/>
                </a:lnTo>
                <a:lnTo>
                  <a:pt x="60" y="758"/>
                </a:lnTo>
                <a:lnTo>
                  <a:pt x="42" y="776"/>
                </a:lnTo>
                <a:lnTo>
                  <a:pt x="18" y="788"/>
                </a:lnTo>
                <a:lnTo>
                  <a:pt x="0" y="819"/>
                </a:lnTo>
                <a:lnTo>
                  <a:pt x="6" y="819"/>
                </a:lnTo>
                <a:lnTo>
                  <a:pt x="24" y="813"/>
                </a:lnTo>
                <a:lnTo>
                  <a:pt x="64" y="794"/>
                </a:lnTo>
                <a:lnTo>
                  <a:pt x="82" y="776"/>
                </a:lnTo>
                <a:lnTo>
                  <a:pt x="113" y="764"/>
                </a:lnTo>
                <a:lnTo>
                  <a:pt x="137" y="752"/>
                </a:lnTo>
                <a:lnTo>
                  <a:pt x="155" y="740"/>
                </a:lnTo>
                <a:lnTo>
                  <a:pt x="173" y="710"/>
                </a:lnTo>
                <a:lnTo>
                  <a:pt x="185" y="692"/>
                </a:lnTo>
                <a:lnTo>
                  <a:pt x="197" y="686"/>
                </a:lnTo>
                <a:lnTo>
                  <a:pt x="221" y="674"/>
                </a:lnTo>
                <a:lnTo>
                  <a:pt x="251" y="650"/>
                </a:lnTo>
                <a:lnTo>
                  <a:pt x="263" y="662"/>
                </a:lnTo>
                <a:lnTo>
                  <a:pt x="251" y="662"/>
                </a:lnTo>
                <a:lnTo>
                  <a:pt x="227" y="692"/>
                </a:lnTo>
                <a:lnTo>
                  <a:pt x="221" y="710"/>
                </a:lnTo>
                <a:lnTo>
                  <a:pt x="221" y="734"/>
                </a:lnTo>
                <a:lnTo>
                  <a:pt x="257" y="716"/>
                </a:lnTo>
                <a:lnTo>
                  <a:pt x="263" y="704"/>
                </a:lnTo>
                <a:lnTo>
                  <a:pt x="287" y="680"/>
                </a:lnTo>
                <a:lnTo>
                  <a:pt x="305" y="662"/>
                </a:lnTo>
                <a:lnTo>
                  <a:pt x="324" y="650"/>
                </a:lnTo>
                <a:lnTo>
                  <a:pt x="324" y="613"/>
                </a:lnTo>
                <a:lnTo>
                  <a:pt x="330" y="607"/>
                </a:lnTo>
                <a:lnTo>
                  <a:pt x="378" y="601"/>
                </a:lnTo>
                <a:lnTo>
                  <a:pt x="402" y="613"/>
                </a:lnTo>
                <a:lnTo>
                  <a:pt x="420" y="632"/>
                </a:lnTo>
                <a:lnTo>
                  <a:pt x="420" y="644"/>
                </a:lnTo>
                <a:lnTo>
                  <a:pt x="432" y="656"/>
                </a:lnTo>
                <a:lnTo>
                  <a:pt x="468" y="656"/>
                </a:lnTo>
                <a:lnTo>
                  <a:pt x="474" y="662"/>
                </a:lnTo>
                <a:lnTo>
                  <a:pt x="480" y="662"/>
                </a:lnTo>
                <a:lnTo>
                  <a:pt x="486" y="686"/>
                </a:lnTo>
                <a:lnTo>
                  <a:pt x="492" y="692"/>
                </a:lnTo>
                <a:lnTo>
                  <a:pt x="504" y="722"/>
                </a:lnTo>
                <a:lnTo>
                  <a:pt x="516" y="722"/>
                </a:lnTo>
                <a:lnTo>
                  <a:pt x="516" y="740"/>
                </a:lnTo>
                <a:lnTo>
                  <a:pt x="546" y="770"/>
                </a:lnTo>
                <a:lnTo>
                  <a:pt x="534" y="776"/>
                </a:lnTo>
                <a:lnTo>
                  <a:pt x="486" y="764"/>
                </a:lnTo>
                <a:lnTo>
                  <a:pt x="480" y="770"/>
                </a:lnTo>
                <a:lnTo>
                  <a:pt x="498" y="782"/>
                </a:lnTo>
                <a:lnTo>
                  <a:pt x="510" y="794"/>
                </a:lnTo>
                <a:lnTo>
                  <a:pt x="528" y="813"/>
                </a:lnTo>
                <a:lnTo>
                  <a:pt x="540" y="825"/>
                </a:lnTo>
                <a:lnTo>
                  <a:pt x="522" y="837"/>
                </a:lnTo>
                <a:lnTo>
                  <a:pt x="528" y="843"/>
                </a:lnTo>
                <a:lnTo>
                  <a:pt x="522" y="849"/>
                </a:lnTo>
                <a:lnTo>
                  <a:pt x="528" y="885"/>
                </a:lnTo>
                <a:lnTo>
                  <a:pt x="528" y="915"/>
                </a:lnTo>
                <a:lnTo>
                  <a:pt x="504" y="963"/>
                </a:lnTo>
                <a:lnTo>
                  <a:pt x="498" y="975"/>
                </a:lnTo>
                <a:lnTo>
                  <a:pt x="504" y="981"/>
                </a:lnTo>
                <a:lnTo>
                  <a:pt x="522" y="988"/>
                </a:lnTo>
                <a:lnTo>
                  <a:pt x="516" y="1006"/>
                </a:lnTo>
                <a:lnTo>
                  <a:pt x="516" y="1024"/>
                </a:lnTo>
                <a:lnTo>
                  <a:pt x="528" y="1054"/>
                </a:lnTo>
                <a:lnTo>
                  <a:pt x="553" y="1076"/>
                </a:lnTo>
                <a:lnTo>
                  <a:pt x="583" y="1082"/>
                </a:lnTo>
                <a:lnTo>
                  <a:pt x="583" y="1106"/>
                </a:lnTo>
                <a:lnTo>
                  <a:pt x="589" y="1136"/>
                </a:lnTo>
                <a:lnTo>
                  <a:pt x="601" y="1148"/>
                </a:lnTo>
                <a:lnTo>
                  <a:pt x="625" y="1173"/>
                </a:lnTo>
                <a:lnTo>
                  <a:pt x="607" y="1173"/>
                </a:lnTo>
                <a:lnTo>
                  <a:pt x="595" y="1179"/>
                </a:lnTo>
                <a:lnTo>
                  <a:pt x="625" y="1197"/>
                </a:lnTo>
                <a:lnTo>
                  <a:pt x="637" y="1209"/>
                </a:lnTo>
                <a:lnTo>
                  <a:pt x="649" y="1239"/>
                </a:lnTo>
                <a:lnTo>
                  <a:pt x="667" y="1251"/>
                </a:lnTo>
                <a:lnTo>
                  <a:pt x="697" y="1275"/>
                </a:lnTo>
                <a:lnTo>
                  <a:pt x="697" y="1269"/>
                </a:lnTo>
                <a:lnTo>
                  <a:pt x="679" y="1245"/>
                </a:lnTo>
                <a:lnTo>
                  <a:pt x="673" y="1233"/>
                </a:lnTo>
                <a:lnTo>
                  <a:pt x="667" y="1209"/>
                </a:lnTo>
                <a:lnTo>
                  <a:pt x="655" y="1191"/>
                </a:lnTo>
                <a:lnTo>
                  <a:pt x="643" y="1173"/>
                </a:lnTo>
                <a:lnTo>
                  <a:pt x="631" y="1154"/>
                </a:lnTo>
                <a:lnTo>
                  <a:pt x="625" y="1130"/>
                </a:lnTo>
                <a:lnTo>
                  <a:pt x="625" y="1106"/>
                </a:lnTo>
                <a:lnTo>
                  <a:pt x="643" y="1142"/>
                </a:lnTo>
                <a:lnTo>
                  <a:pt x="649" y="1154"/>
                </a:lnTo>
                <a:lnTo>
                  <a:pt x="655" y="1167"/>
                </a:lnTo>
                <a:lnTo>
                  <a:pt x="673" y="1197"/>
                </a:lnTo>
                <a:lnTo>
                  <a:pt x="691" y="1215"/>
                </a:lnTo>
                <a:lnTo>
                  <a:pt x="715" y="1239"/>
                </a:lnTo>
                <a:lnTo>
                  <a:pt x="727" y="1257"/>
                </a:lnTo>
                <a:lnTo>
                  <a:pt x="733" y="1263"/>
                </a:lnTo>
                <a:lnTo>
                  <a:pt x="727" y="1287"/>
                </a:lnTo>
                <a:lnTo>
                  <a:pt x="727" y="1311"/>
                </a:lnTo>
                <a:lnTo>
                  <a:pt x="739" y="1323"/>
                </a:lnTo>
                <a:lnTo>
                  <a:pt x="757" y="1341"/>
                </a:lnTo>
                <a:lnTo>
                  <a:pt x="794" y="1354"/>
                </a:lnTo>
                <a:lnTo>
                  <a:pt x="824" y="1366"/>
                </a:lnTo>
                <a:lnTo>
                  <a:pt x="842" y="1378"/>
                </a:lnTo>
                <a:lnTo>
                  <a:pt x="866" y="1378"/>
                </a:lnTo>
                <a:lnTo>
                  <a:pt x="896" y="1384"/>
                </a:lnTo>
                <a:lnTo>
                  <a:pt x="920" y="1396"/>
                </a:lnTo>
                <a:lnTo>
                  <a:pt x="944" y="1408"/>
                </a:lnTo>
                <a:lnTo>
                  <a:pt x="962" y="1420"/>
                </a:lnTo>
                <a:lnTo>
                  <a:pt x="992" y="1432"/>
                </a:lnTo>
                <a:lnTo>
                  <a:pt x="1010" y="1450"/>
                </a:lnTo>
                <a:lnTo>
                  <a:pt x="1010" y="1468"/>
                </a:lnTo>
                <a:lnTo>
                  <a:pt x="1035" y="1486"/>
                </a:lnTo>
                <a:lnTo>
                  <a:pt x="1053" y="1504"/>
                </a:lnTo>
                <a:lnTo>
                  <a:pt x="1077" y="1504"/>
                </a:lnTo>
                <a:lnTo>
                  <a:pt x="1081" y="1492"/>
                </a:lnTo>
                <a:lnTo>
                  <a:pt x="1099" y="1486"/>
                </a:lnTo>
                <a:lnTo>
                  <a:pt x="1105" y="1492"/>
                </a:lnTo>
                <a:lnTo>
                  <a:pt x="1111" y="1498"/>
                </a:lnTo>
                <a:lnTo>
                  <a:pt x="1111" y="1516"/>
                </a:lnTo>
                <a:lnTo>
                  <a:pt x="1123" y="1529"/>
                </a:lnTo>
                <a:lnTo>
                  <a:pt x="1111" y="1559"/>
                </a:lnTo>
                <a:lnTo>
                  <a:pt x="1105" y="1589"/>
                </a:lnTo>
                <a:lnTo>
                  <a:pt x="1093" y="1601"/>
                </a:lnTo>
                <a:lnTo>
                  <a:pt x="1087" y="1595"/>
                </a:lnTo>
                <a:lnTo>
                  <a:pt x="1081" y="1595"/>
                </a:lnTo>
                <a:lnTo>
                  <a:pt x="1081" y="1601"/>
                </a:lnTo>
                <a:lnTo>
                  <a:pt x="1087" y="1631"/>
                </a:lnTo>
                <a:lnTo>
                  <a:pt x="1077" y="1647"/>
                </a:lnTo>
                <a:lnTo>
                  <a:pt x="1081" y="1653"/>
                </a:lnTo>
                <a:lnTo>
                  <a:pt x="1093" y="1659"/>
                </a:lnTo>
                <a:lnTo>
                  <a:pt x="1087" y="1671"/>
                </a:lnTo>
                <a:lnTo>
                  <a:pt x="1071" y="1683"/>
                </a:lnTo>
                <a:lnTo>
                  <a:pt x="1071" y="1701"/>
                </a:lnTo>
                <a:lnTo>
                  <a:pt x="1081" y="1707"/>
                </a:lnTo>
                <a:lnTo>
                  <a:pt x="1099" y="1738"/>
                </a:lnTo>
                <a:lnTo>
                  <a:pt x="1111" y="1768"/>
                </a:lnTo>
                <a:lnTo>
                  <a:pt x="1129" y="1798"/>
                </a:lnTo>
                <a:lnTo>
                  <a:pt x="1141" y="1822"/>
                </a:lnTo>
                <a:lnTo>
                  <a:pt x="1153" y="1840"/>
                </a:lnTo>
                <a:lnTo>
                  <a:pt x="1171" y="1864"/>
                </a:lnTo>
                <a:lnTo>
                  <a:pt x="1189" y="1876"/>
                </a:lnTo>
                <a:lnTo>
                  <a:pt x="1207" y="1888"/>
                </a:lnTo>
                <a:lnTo>
                  <a:pt x="1231" y="1907"/>
                </a:lnTo>
                <a:lnTo>
                  <a:pt x="1237" y="1931"/>
                </a:lnTo>
                <a:lnTo>
                  <a:pt x="1237" y="2039"/>
                </a:lnTo>
                <a:lnTo>
                  <a:pt x="1250" y="2100"/>
                </a:lnTo>
                <a:lnTo>
                  <a:pt x="1237" y="2124"/>
                </a:lnTo>
                <a:lnTo>
                  <a:pt x="1231" y="2136"/>
                </a:lnTo>
                <a:lnTo>
                  <a:pt x="1219" y="2166"/>
                </a:lnTo>
                <a:lnTo>
                  <a:pt x="1219" y="2236"/>
                </a:lnTo>
                <a:lnTo>
                  <a:pt x="1231" y="2230"/>
                </a:lnTo>
                <a:lnTo>
                  <a:pt x="1219" y="2267"/>
                </a:lnTo>
                <a:lnTo>
                  <a:pt x="1219" y="2291"/>
                </a:lnTo>
                <a:lnTo>
                  <a:pt x="1225" y="2321"/>
                </a:lnTo>
                <a:lnTo>
                  <a:pt x="1225" y="2351"/>
                </a:lnTo>
                <a:lnTo>
                  <a:pt x="1231" y="2357"/>
                </a:lnTo>
                <a:lnTo>
                  <a:pt x="1237" y="2399"/>
                </a:lnTo>
                <a:lnTo>
                  <a:pt x="1237" y="2436"/>
                </a:lnTo>
                <a:lnTo>
                  <a:pt x="1244" y="2454"/>
                </a:lnTo>
                <a:lnTo>
                  <a:pt x="1250" y="2472"/>
                </a:lnTo>
                <a:lnTo>
                  <a:pt x="1280" y="2502"/>
                </a:lnTo>
                <a:lnTo>
                  <a:pt x="1280" y="2526"/>
                </a:lnTo>
                <a:lnTo>
                  <a:pt x="1304" y="2532"/>
                </a:lnTo>
                <a:lnTo>
                  <a:pt x="1322" y="2538"/>
                </a:lnTo>
                <a:lnTo>
                  <a:pt x="1352" y="2544"/>
                </a:lnTo>
                <a:lnTo>
                  <a:pt x="1376" y="2538"/>
                </a:lnTo>
                <a:lnTo>
                  <a:pt x="1358" y="2526"/>
                </a:lnTo>
                <a:lnTo>
                  <a:pt x="1328" y="2502"/>
                </a:lnTo>
                <a:lnTo>
                  <a:pt x="1322" y="2490"/>
                </a:lnTo>
                <a:lnTo>
                  <a:pt x="1328" y="2460"/>
                </a:lnTo>
                <a:lnTo>
                  <a:pt x="1340" y="2442"/>
                </a:lnTo>
                <a:lnTo>
                  <a:pt x="1340" y="2429"/>
                </a:lnTo>
                <a:lnTo>
                  <a:pt x="1358" y="2411"/>
                </a:lnTo>
                <a:lnTo>
                  <a:pt x="1364" y="2393"/>
                </a:lnTo>
                <a:lnTo>
                  <a:pt x="1352" y="2387"/>
                </a:lnTo>
                <a:lnTo>
                  <a:pt x="1346" y="2369"/>
                </a:lnTo>
                <a:lnTo>
                  <a:pt x="1346" y="2357"/>
                </a:lnTo>
                <a:lnTo>
                  <a:pt x="1358" y="2345"/>
                </a:lnTo>
                <a:lnTo>
                  <a:pt x="1364" y="2339"/>
                </a:lnTo>
                <a:lnTo>
                  <a:pt x="1364" y="2321"/>
                </a:lnTo>
                <a:lnTo>
                  <a:pt x="1376" y="2309"/>
                </a:lnTo>
                <a:lnTo>
                  <a:pt x="1370" y="2303"/>
                </a:lnTo>
                <a:lnTo>
                  <a:pt x="1352" y="2303"/>
                </a:lnTo>
                <a:lnTo>
                  <a:pt x="1352" y="2291"/>
                </a:lnTo>
                <a:lnTo>
                  <a:pt x="1358" y="2285"/>
                </a:lnTo>
                <a:lnTo>
                  <a:pt x="1382" y="2285"/>
                </a:lnTo>
                <a:lnTo>
                  <a:pt x="1388" y="2279"/>
                </a:lnTo>
                <a:lnTo>
                  <a:pt x="1394" y="2261"/>
                </a:lnTo>
                <a:lnTo>
                  <a:pt x="1400" y="2248"/>
                </a:lnTo>
                <a:lnTo>
                  <a:pt x="1424" y="2242"/>
                </a:lnTo>
                <a:lnTo>
                  <a:pt x="1454" y="2218"/>
                </a:lnTo>
                <a:lnTo>
                  <a:pt x="1466" y="2208"/>
                </a:lnTo>
                <a:lnTo>
                  <a:pt x="1473" y="2196"/>
                </a:lnTo>
                <a:lnTo>
                  <a:pt x="1448" y="2172"/>
                </a:lnTo>
                <a:lnTo>
                  <a:pt x="1466" y="2166"/>
                </a:lnTo>
                <a:lnTo>
                  <a:pt x="1491" y="2160"/>
                </a:lnTo>
                <a:lnTo>
                  <a:pt x="1503" y="2166"/>
                </a:lnTo>
                <a:lnTo>
                  <a:pt x="1521" y="2160"/>
                </a:lnTo>
                <a:lnTo>
                  <a:pt x="1533" y="2136"/>
                </a:lnTo>
                <a:lnTo>
                  <a:pt x="1545" y="2130"/>
                </a:lnTo>
                <a:lnTo>
                  <a:pt x="1551" y="2106"/>
                </a:lnTo>
                <a:lnTo>
                  <a:pt x="1557" y="2094"/>
                </a:lnTo>
                <a:lnTo>
                  <a:pt x="1575" y="2082"/>
                </a:lnTo>
                <a:lnTo>
                  <a:pt x="1581" y="2076"/>
                </a:lnTo>
                <a:lnTo>
                  <a:pt x="1581" y="2045"/>
                </a:lnTo>
                <a:lnTo>
                  <a:pt x="1587" y="2027"/>
                </a:lnTo>
                <a:lnTo>
                  <a:pt x="1605" y="2009"/>
                </a:lnTo>
                <a:lnTo>
                  <a:pt x="1623" y="1997"/>
                </a:lnTo>
                <a:lnTo>
                  <a:pt x="1647" y="1985"/>
                </a:lnTo>
                <a:lnTo>
                  <a:pt x="1671" y="1967"/>
                </a:lnTo>
                <a:lnTo>
                  <a:pt x="1677" y="1943"/>
                </a:lnTo>
                <a:lnTo>
                  <a:pt x="1677" y="1901"/>
                </a:lnTo>
                <a:lnTo>
                  <a:pt x="1683" y="1888"/>
                </a:lnTo>
                <a:lnTo>
                  <a:pt x="1689" y="1876"/>
                </a:lnTo>
                <a:lnTo>
                  <a:pt x="1695" y="1870"/>
                </a:lnTo>
                <a:lnTo>
                  <a:pt x="1701" y="1840"/>
                </a:lnTo>
                <a:lnTo>
                  <a:pt x="1720" y="1828"/>
                </a:lnTo>
                <a:lnTo>
                  <a:pt x="1720" y="1804"/>
                </a:lnTo>
                <a:lnTo>
                  <a:pt x="1732" y="1792"/>
                </a:lnTo>
                <a:lnTo>
                  <a:pt x="1750" y="1774"/>
                </a:lnTo>
                <a:lnTo>
                  <a:pt x="1762" y="1756"/>
                </a:lnTo>
                <a:lnTo>
                  <a:pt x="1768" y="1732"/>
                </a:lnTo>
                <a:lnTo>
                  <a:pt x="1768" y="1714"/>
                </a:lnTo>
                <a:lnTo>
                  <a:pt x="1744" y="1689"/>
                </a:lnTo>
                <a:lnTo>
                  <a:pt x="1720" y="1677"/>
                </a:lnTo>
                <a:close/>
                <a:moveTo>
                  <a:pt x="1231" y="529"/>
                </a:moveTo>
                <a:lnTo>
                  <a:pt x="1225" y="523"/>
                </a:lnTo>
                <a:lnTo>
                  <a:pt x="1213" y="523"/>
                </a:lnTo>
                <a:lnTo>
                  <a:pt x="1207" y="535"/>
                </a:lnTo>
                <a:lnTo>
                  <a:pt x="1225" y="535"/>
                </a:lnTo>
                <a:lnTo>
                  <a:pt x="1231" y="529"/>
                </a:lnTo>
                <a:close/>
                <a:moveTo>
                  <a:pt x="1189" y="668"/>
                </a:moveTo>
                <a:lnTo>
                  <a:pt x="1195" y="674"/>
                </a:lnTo>
                <a:lnTo>
                  <a:pt x="1201" y="668"/>
                </a:lnTo>
                <a:lnTo>
                  <a:pt x="1207" y="662"/>
                </a:lnTo>
                <a:lnTo>
                  <a:pt x="1207" y="656"/>
                </a:lnTo>
                <a:lnTo>
                  <a:pt x="1201" y="656"/>
                </a:lnTo>
                <a:lnTo>
                  <a:pt x="1189" y="662"/>
                </a:lnTo>
                <a:lnTo>
                  <a:pt x="1189" y="668"/>
                </a:lnTo>
                <a:close/>
                <a:moveTo>
                  <a:pt x="1207" y="505"/>
                </a:moveTo>
                <a:lnTo>
                  <a:pt x="1195" y="499"/>
                </a:lnTo>
                <a:lnTo>
                  <a:pt x="1189" y="493"/>
                </a:lnTo>
                <a:lnTo>
                  <a:pt x="1177" y="487"/>
                </a:lnTo>
                <a:lnTo>
                  <a:pt x="1159" y="475"/>
                </a:lnTo>
                <a:lnTo>
                  <a:pt x="1147" y="481"/>
                </a:lnTo>
                <a:lnTo>
                  <a:pt x="1135" y="505"/>
                </a:lnTo>
                <a:lnTo>
                  <a:pt x="1117" y="511"/>
                </a:lnTo>
                <a:lnTo>
                  <a:pt x="1123" y="517"/>
                </a:lnTo>
                <a:lnTo>
                  <a:pt x="1135" y="511"/>
                </a:lnTo>
                <a:lnTo>
                  <a:pt x="1141" y="523"/>
                </a:lnTo>
                <a:lnTo>
                  <a:pt x="1153" y="517"/>
                </a:lnTo>
                <a:lnTo>
                  <a:pt x="1165" y="505"/>
                </a:lnTo>
                <a:lnTo>
                  <a:pt x="1171" y="505"/>
                </a:lnTo>
                <a:lnTo>
                  <a:pt x="1195" y="517"/>
                </a:lnTo>
                <a:lnTo>
                  <a:pt x="1207" y="517"/>
                </a:lnTo>
                <a:lnTo>
                  <a:pt x="1207" y="505"/>
                </a:lnTo>
                <a:close/>
                <a:moveTo>
                  <a:pt x="1105" y="2160"/>
                </a:moveTo>
                <a:lnTo>
                  <a:pt x="1117" y="2166"/>
                </a:lnTo>
                <a:lnTo>
                  <a:pt x="1123" y="2166"/>
                </a:lnTo>
                <a:lnTo>
                  <a:pt x="1123" y="2160"/>
                </a:lnTo>
                <a:lnTo>
                  <a:pt x="1105" y="2154"/>
                </a:lnTo>
                <a:lnTo>
                  <a:pt x="1105" y="2160"/>
                </a:lnTo>
                <a:close/>
                <a:moveTo>
                  <a:pt x="866" y="187"/>
                </a:moveTo>
                <a:lnTo>
                  <a:pt x="878" y="181"/>
                </a:lnTo>
                <a:lnTo>
                  <a:pt x="872" y="175"/>
                </a:lnTo>
                <a:lnTo>
                  <a:pt x="860" y="175"/>
                </a:lnTo>
                <a:lnTo>
                  <a:pt x="854" y="181"/>
                </a:lnTo>
                <a:lnTo>
                  <a:pt x="860" y="187"/>
                </a:lnTo>
                <a:lnTo>
                  <a:pt x="866" y="187"/>
                </a:lnTo>
                <a:close/>
                <a:moveTo>
                  <a:pt x="890" y="133"/>
                </a:moveTo>
                <a:lnTo>
                  <a:pt x="878" y="127"/>
                </a:lnTo>
                <a:lnTo>
                  <a:pt x="866" y="133"/>
                </a:lnTo>
                <a:lnTo>
                  <a:pt x="860" y="133"/>
                </a:lnTo>
                <a:lnTo>
                  <a:pt x="854" y="145"/>
                </a:lnTo>
                <a:lnTo>
                  <a:pt x="872" y="139"/>
                </a:lnTo>
                <a:lnTo>
                  <a:pt x="890" y="133"/>
                </a:lnTo>
                <a:close/>
                <a:moveTo>
                  <a:pt x="1479" y="2472"/>
                </a:moveTo>
                <a:lnTo>
                  <a:pt x="1473" y="2478"/>
                </a:lnTo>
                <a:lnTo>
                  <a:pt x="1466" y="2484"/>
                </a:lnTo>
                <a:lnTo>
                  <a:pt x="1473" y="2484"/>
                </a:lnTo>
                <a:lnTo>
                  <a:pt x="1485" y="2490"/>
                </a:lnTo>
                <a:lnTo>
                  <a:pt x="1491" y="2484"/>
                </a:lnTo>
                <a:lnTo>
                  <a:pt x="1491" y="2478"/>
                </a:lnTo>
                <a:lnTo>
                  <a:pt x="1485" y="2472"/>
                </a:lnTo>
                <a:lnTo>
                  <a:pt x="1479" y="2472"/>
                </a:lnTo>
                <a:close/>
                <a:moveTo>
                  <a:pt x="890" y="163"/>
                </a:moveTo>
                <a:lnTo>
                  <a:pt x="926" y="163"/>
                </a:lnTo>
                <a:lnTo>
                  <a:pt x="944" y="169"/>
                </a:lnTo>
                <a:lnTo>
                  <a:pt x="944" y="157"/>
                </a:lnTo>
                <a:lnTo>
                  <a:pt x="920" y="151"/>
                </a:lnTo>
                <a:lnTo>
                  <a:pt x="890" y="157"/>
                </a:lnTo>
                <a:lnTo>
                  <a:pt x="890" y="163"/>
                </a:lnTo>
                <a:close/>
                <a:moveTo>
                  <a:pt x="800" y="247"/>
                </a:moveTo>
                <a:lnTo>
                  <a:pt x="812" y="247"/>
                </a:lnTo>
                <a:lnTo>
                  <a:pt x="818" y="241"/>
                </a:lnTo>
                <a:lnTo>
                  <a:pt x="806" y="235"/>
                </a:lnTo>
                <a:lnTo>
                  <a:pt x="800" y="241"/>
                </a:lnTo>
                <a:lnTo>
                  <a:pt x="800" y="247"/>
                </a:lnTo>
                <a:close/>
                <a:moveTo>
                  <a:pt x="932" y="205"/>
                </a:moveTo>
                <a:lnTo>
                  <a:pt x="914" y="211"/>
                </a:lnTo>
                <a:lnTo>
                  <a:pt x="908" y="229"/>
                </a:lnTo>
                <a:lnTo>
                  <a:pt x="896" y="235"/>
                </a:lnTo>
                <a:lnTo>
                  <a:pt x="884" y="229"/>
                </a:lnTo>
                <a:lnTo>
                  <a:pt x="860" y="223"/>
                </a:lnTo>
                <a:lnTo>
                  <a:pt x="836" y="223"/>
                </a:lnTo>
                <a:lnTo>
                  <a:pt x="824" y="241"/>
                </a:lnTo>
                <a:lnTo>
                  <a:pt x="824" y="247"/>
                </a:lnTo>
                <a:lnTo>
                  <a:pt x="848" y="266"/>
                </a:lnTo>
                <a:lnTo>
                  <a:pt x="866" y="266"/>
                </a:lnTo>
                <a:lnTo>
                  <a:pt x="890" y="259"/>
                </a:lnTo>
                <a:lnTo>
                  <a:pt x="926" y="247"/>
                </a:lnTo>
                <a:lnTo>
                  <a:pt x="974" y="253"/>
                </a:lnTo>
                <a:lnTo>
                  <a:pt x="980" y="247"/>
                </a:lnTo>
                <a:lnTo>
                  <a:pt x="968" y="235"/>
                </a:lnTo>
                <a:lnTo>
                  <a:pt x="968" y="223"/>
                </a:lnTo>
                <a:lnTo>
                  <a:pt x="992" y="217"/>
                </a:lnTo>
                <a:lnTo>
                  <a:pt x="980" y="199"/>
                </a:lnTo>
                <a:lnTo>
                  <a:pt x="968" y="205"/>
                </a:lnTo>
                <a:lnTo>
                  <a:pt x="962" y="199"/>
                </a:lnTo>
                <a:lnTo>
                  <a:pt x="950" y="187"/>
                </a:lnTo>
                <a:lnTo>
                  <a:pt x="938" y="187"/>
                </a:lnTo>
                <a:lnTo>
                  <a:pt x="932" y="205"/>
                </a:lnTo>
                <a:close/>
                <a:moveTo>
                  <a:pt x="782" y="229"/>
                </a:moveTo>
                <a:lnTo>
                  <a:pt x="794" y="217"/>
                </a:lnTo>
                <a:lnTo>
                  <a:pt x="854" y="205"/>
                </a:lnTo>
                <a:lnTo>
                  <a:pt x="842" y="199"/>
                </a:lnTo>
                <a:lnTo>
                  <a:pt x="848" y="193"/>
                </a:lnTo>
                <a:lnTo>
                  <a:pt x="836" y="187"/>
                </a:lnTo>
                <a:lnTo>
                  <a:pt x="806" y="193"/>
                </a:lnTo>
                <a:lnTo>
                  <a:pt x="782" y="199"/>
                </a:lnTo>
                <a:lnTo>
                  <a:pt x="775" y="205"/>
                </a:lnTo>
                <a:lnTo>
                  <a:pt x="769" y="205"/>
                </a:lnTo>
                <a:lnTo>
                  <a:pt x="769" y="211"/>
                </a:lnTo>
                <a:lnTo>
                  <a:pt x="757" y="217"/>
                </a:lnTo>
                <a:lnTo>
                  <a:pt x="745" y="223"/>
                </a:lnTo>
                <a:lnTo>
                  <a:pt x="751" y="229"/>
                </a:lnTo>
                <a:lnTo>
                  <a:pt x="782" y="229"/>
                </a:lnTo>
                <a:close/>
                <a:moveTo>
                  <a:pt x="1135" y="2136"/>
                </a:moveTo>
                <a:lnTo>
                  <a:pt x="1135" y="2148"/>
                </a:lnTo>
                <a:lnTo>
                  <a:pt x="1129" y="2154"/>
                </a:lnTo>
                <a:lnTo>
                  <a:pt x="1135" y="2160"/>
                </a:lnTo>
                <a:lnTo>
                  <a:pt x="1141" y="2160"/>
                </a:lnTo>
                <a:lnTo>
                  <a:pt x="1153" y="2154"/>
                </a:lnTo>
                <a:lnTo>
                  <a:pt x="1159" y="2148"/>
                </a:lnTo>
                <a:lnTo>
                  <a:pt x="1159" y="2142"/>
                </a:lnTo>
                <a:lnTo>
                  <a:pt x="1147" y="2136"/>
                </a:lnTo>
                <a:lnTo>
                  <a:pt x="1135" y="2136"/>
                </a:lnTo>
                <a:close/>
                <a:moveTo>
                  <a:pt x="1436" y="2478"/>
                </a:moveTo>
                <a:lnTo>
                  <a:pt x="1430" y="2490"/>
                </a:lnTo>
                <a:lnTo>
                  <a:pt x="1442" y="2484"/>
                </a:lnTo>
                <a:lnTo>
                  <a:pt x="1454" y="2484"/>
                </a:lnTo>
                <a:lnTo>
                  <a:pt x="1460" y="2478"/>
                </a:lnTo>
                <a:lnTo>
                  <a:pt x="1460" y="2472"/>
                </a:lnTo>
                <a:lnTo>
                  <a:pt x="1442" y="2472"/>
                </a:lnTo>
                <a:lnTo>
                  <a:pt x="1436" y="2478"/>
                </a:lnTo>
                <a:close/>
                <a:moveTo>
                  <a:pt x="1388" y="1372"/>
                </a:moveTo>
                <a:lnTo>
                  <a:pt x="1388" y="1378"/>
                </a:lnTo>
                <a:lnTo>
                  <a:pt x="1394" y="1384"/>
                </a:lnTo>
                <a:lnTo>
                  <a:pt x="1400" y="1378"/>
                </a:lnTo>
                <a:lnTo>
                  <a:pt x="1394" y="1372"/>
                </a:lnTo>
                <a:lnTo>
                  <a:pt x="1388" y="1372"/>
                </a:lnTo>
                <a:close/>
                <a:moveTo>
                  <a:pt x="1111" y="2033"/>
                </a:moveTo>
                <a:lnTo>
                  <a:pt x="1111" y="2027"/>
                </a:lnTo>
                <a:lnTo>
                  <a:pt x="1105" y="2021"/>
                </a:lnTo>
                <a:lnTo>
                  <a:pt x="1099" y="2021"/>
                </a:lnTo>
                <a:lnTo>
                  <a:pt x="1099" y="2039"/>
                </a:lnTo>
                <a:lnTo>
                  <a:pt x="1105" y="2039"/>
                </a:lnTo>
                <a:lnTo>
                  <a:pt x="1111" y="2033"/>
                </a:lnTo>
                <a:close/>
                <a:moveTo>
                  <a:pt x="456" y="674"/>
                </a:moveTo>
                <a:lnTo>
                  <a:pt x="450" y="692"/>
                </a:lnTo>
                <a:lnTo>
                  <a:pt x="474" y="692"/>
                </a:lnTo>
                <a:lnTo>
                  <a:pt x="474" y="680"/>
                </a:lnTo>
                <a:lnTo>
                  <a:pt x="468" y="674"/>
                </a:lnTo>
                <a:lnTo>
                  <a:pt x="456" y="674"/>
                </a:lnTo>
                <a:close/>
                <a:moveTo>
                  <a:pt x="1756" y="1299"/>
                </a:moveTo>
                <a:lnTo>
                  <a:pt x="1750" y="1299"/>
                </a:lnTo>
                <a:lnTo>
                  <a:pt x="1744" y="1311"/>
                </a:lnTo>
                <a:lnTo>
                  <a:pt x="1750" y="1311"/>
                </a:lnTo>
                <a:lnTo>
                  <a:pt x="1756" y="1305"/>
                </a:lnTo>
                <a:lnTo>
                  <a:pt x="1756" y="1299"/>
                </a:lnTo>
                <a:close/>
                <a:moveTo>
                  <a:pt x="1225" y="1341"/>
                </a:moveTo>
                <a:lnTo>
                  <a:pt x="1237" y="1341"/>
                </a:lnTo>
                <a:lnTo>
                  <a:pt x="1244" y="1335"/>
                </a:lnTo>
                <a:lnTo>
                  <a:pt x="1280" y="1335"/>
                </a:lnTo>
                <a:lnTo>
                  <a:pt x="1280" y="1329"/>
                </a:lnTo>
                <a:lnTo>
                  <a:pt x="1268" y="1323"/>
                </a:lnTo>
                <a:lnTo>
                  <a:pt x="1256" y="1305"/>
                </a:lnTo>
                <a:lnTo>
                  <a:pt x="1244" y="1305"/>
                </a:lnTo>
                <a:lnTo>
                  <a:pt x="1219" y="1311"/>
                </a:lnTo>
                <a:lnTo>
                  <a:pt x="1207" y="1305"/>
                </a:lnTo>
                <a:lnTo>
                  <a:pt x="1201" y="1305"/>
                </a:lnTo>
                <a:lnTo>
                  <a:pt x="1201" y="1317"/>
                </a:lnTo>
                <a:lnTo>
                  <a:pt x="1189" y="1323"/>
                </a:lnTo>
                <a:lnTo>
                  <a:pt x="1189" y="1335"/>
                </a:lnTo>
                <a:lnTo>
                  <a:pt x="1219" y="1335"/>
                </a:lnTo>
                <a:lnTo>
                  <a:pt x="1225" y="1341"/>
                </a:lnTo>
                <a:close/>
                <a:moveTo>
                  <a:pt x="1894" y="1179"/>
                </a:moveTo>
                <a:lnTo>
                  <a:pt x="1894" y="1191"/>
                </a:lnTo>
                <a:lnTo>
                  <a:pt x="1900" y="1191"/>
                </a:lnTo>
                <a:lnTo>
                  <a:pt x="1906" y="1185"/>
                </a:lnTo>
                <a:lnTo>
                  <a:pt x="1900" y="1179"/>
                </a:lnTo>
                <a:lnTo>
                  <a:pt x="1894" y="1179"/>
                </a:lnTo>
                <a:close/>
                <a:moveTo>
                  <a:pt x="1183" y="1257"/>
                </a:moveTo>
                <a:lnTo>
                  <a:pt x="1183" y="1263"/>
                </a:lnTo>
                <a:lnTo>
                  <a:pt x="1189" y="1263"/>
                </a:lnTo>
                <a:lnTo>
                  <a:pt x="1195" y="1257"/>
                </a:lnTo>
                <a:lnTo>
                  <a:pt x="1183" y="1257"/>
                </a:lnTo>
                <a:close/>
                <a:moveTo>
                  <a:pt x="1171" y="1221"/>
                </a:moveTo>
                <a:lnTo>
                  <a:pt x="1165" y="1227"/>
                </a:lnTo>
                <a:lnTo>
                  <a:pt x="1171" y="1239"/>
                </a:lnTo>
                <a:lnTo>
                  <a:pt x="1177" y="1245"/>
                </a:lnTo>
                <a:lnTo>
                  <a:pt x="1189" y="1245"/>
                </a:lnTo>
                <a:lnTo>
                  <a:pt x="1195" y="1239"/>
                </a:lnTo>
                <a:lnTo>
                  <a:pt x="1195" y="1233"/>
                </a:lnTo>
                <a:lnTo>
                  <a:pt x="1177" y="1221"/>
                </a:lnTo>
                <a:lnTo>
                  <a:pt x="1171" y="1221"/>
                </a:lnTo>
                <a:close/>
                <a:moveTo>
                  <a:pt x="1244" y="1275"/>
                </a:moveTo>
                <a:lnTo>
                  <a:pt x="1237" y="1269"/>
                </a:lnTo>
                <a:lnTo>
                  <a:pt x="1231" y="1269"/>
                </a:lnTo>
                <a:lnTo>
                  <a:pt x="1225" y="1275"/>
                </a:lnTo>
                <a:lnTo>
                  <a:pt x="1231" y="1281"/>
                </a:lnTo>
                <a:lnTo>
                  <a:pt x="1244" y="1281"/>
                </a:lnTo>
                <a:lnTo>
                  <a:pt x="1244" y="1275"/>
                </a:lnTo>
                <a:close/>
                <a:moveTo>
                  <a:pt x="1213" y="1269"/>
                </a:moveTo>
                <a:lnTo>
                  <a:pt x="1219" y="1263"/>
                </a:lnTo>
                <a:lnTo>
                  <a:pt x="1219" y="1251"/>
                </a:lnTo>
                <a:lnTo>
                  <a:pt x="1201" y="1251"/>
                </a:lnTo>
                <a:lnTo>
                  <a:pt x="1201" y="1263"/>
                </a:lnTo>
                <a:lnTo>
                  <a:pt x="1207" y="1269"/>
                </a:lnTo>
                <a:lnTo>
                  <a:pt x="1213" y="1269"/>
                </a:lnTo>
                <a:close/>
                <a:moveTo>
                  <a:pt x="1852" y="1931"/>
                </a:moveTo>
                <a:lnTo>
                  <a:pt x="1870" y="1931"/>
                </a:lnTo>
                <a:lnTo>
                  <a:pt x="1870" y="1919"/>
                </a:lnTo>
                <a:lnTo>
                  <a:pt x="1864" y="1919"/>
                </a:lnTo>
                <a:lnTo>
                  <a:pt x="1852" y="1931"/>
                </a:lnTo>
                <a:close/>
                <a:moveTo>
                  <a:pt x="1834" y="1931"/>
                </a:moveTo>
                <a:lnTo>
                  <a:pt x="1834" y="1943"/>
                </a:lnTo>
                <a:lnTo>
                  <a:pt x="1840" y="1949"/>
                </a:lnTo>
                <a:lnTo>
                  <a:pt x="1846" y="1943"/>
                </a:lnTo>
                <a:lnTo>
                  <a:pt x="1846" y="1937"/>
                </a:lnTo>
                <a:lnTo>
                  <a:pt x="1840" y="1931"/>
                </a:lnTo>
                <a:lnTo>
                  <a:pt x="1834" y="1931"/>
                </a:lnTo>
                <a:close/>
                <a:moveTo>
                  <a:pt x="1376" y="1341"/>
                </a:moveTo>
                <a:lnTo>
                  <a:pt x="1370" y="1348"/>
                </a:lnTo>
                <a:lnTo>
                  <a:pt x="1370" y="1354"/>
                </a:lnTo>
                <a:lnTo>
                  <a:pt x="1376" y="1354"/>
                </a:lnTo>
                <a:lnTo>
                  <a:pt x="1376" y="1341"/>
                </a:lnTo>
                <a:close/>
                <a:moveTo>
                  <a:pt x="1023" y="181"/>
                </a:moveTo>
                <a:lnTo>
                  <a:pt x="1059" y="175"/>
                </a:lnTo>
                <a:lnTo>
                  <a:pt x="1059" y="169"/>
                </a:lnTo>
                <a:lnTo>
                  <a:pt x="1053" y="163"/>
                </a:lnTo>
                <a:lnTo>
                  <a:pt x="1053" y="157"/>
                </a:lnTo>
                <a:lnTo>
                  <a:pt x="1059" y="145"/>
                </a:lnTo>
                <a:lnTo>
                  <a:pt x="1029" y="145"/>
                </a:lnTo>
                <a:lnTo>
                  <a:pt x="1010" y="133"/>
                </a:lnTo>
                <a:lnTo>
                  <a:pt x="998" y="145"/>
                </a:lnTo>
                <a:lnTo>
                  <a:pt x="992" y="157"/>
                </a:lnTo>
                <a:lnTo>
                  <a:pt x="998" y="163"/>
                </a:lnTo>
                <a:lnTo>
                  <a:pt x="986" y="163"/>
                </a:lnTo>
                <a:lnTo>
                  <a:pt x="986" y="175"/>
                </a:lnTo>
                <a:lnTo>
                  <a:pt x="1017" y="175"/>
                </a:lnTo>
                <a:lnTo>
                  <a:pt x="1023" y="181"/>
                </a:lnTo>
                <a:close/>
                <a:moveTo>
                  <a:pt x="1798" y="1390"/>
                </a:moveTo>
                <a:lnTo>
                  <a:pt x="1792" y="1396"/>
                </a:lnTo>
                <a:lnTo>
                  <a:pt x="1786" y="1402"/>
                </a:lnTo>
                <a:lnTo>
                  <a:pt x="1792" y="1408"/>
                </a:lnTo>
                <a:lnTo>
                  <a:pt x="1804" y="1402"/>
                </a:lnTo>
                <a:lnTo>
                  <a:pt x="1804" y="1396"/>
                </a:lnTo>
                <a:lnTo>
                  <a:pt x="1798" y="1396"/>
                </a:lnTo>
                <a:lnTo>
                  <a:pt x="1798" y="1390"/>
                </a:lnTo>
                <a:close/>
                <a:moveTo>
                  <a:pt x="1352" y="1335"/>
                </a:moveTo>
                <a:lnTo>
                  <a:pt x="1358" y="1335"/>
                </a:lnTo>
                <a:lnTo>
                  <a:pt x="1358" y="1329"/>
                </a:lnTo>
                <a:lnTo>
                  <a:pt x="1352" y="1329"/>
                </a:lnTo>
                <a:lnTo>
                  <a:pt x="1352" y="1335"/>
                </a:lnTo>
                <a:close/>
                <a:moveTo>
                  <a:pt x="1195" y="1287"/>
                </a:moveTo>
                <a:lnTo>
                  <a:pt x="1207" y="1287"/>
                </a:lnTo>
                <a:lnTo>
                  <a:pt x="1207" y="1281"/>
                </a:lnTo>
                <a:lnTo>
                  <a:pt x="1195" y="1281"/>
                </a:lnTo>
                <a:lnTo>
                  <a:pt x="1195" y="1287"/>
                </a:lnTo>
                <a:close/>
                <a:moveTo>
                  <a:pt x="1382" y="1396"/>
                </a:moveTo>
                <a:lnTo>
                  <a:pt x="1376" y="1402"/>
                </a:lnTo>
                <a:lnTo>
                  <a:pt x="1382" y="1402"/>
                </a:lnTo>
                <a:lnTo>
                  <a:pt x="1382" y="1396"/>
                </a:lnTo>
                <a:close/>
                <a:moveTo>
                  <a:pt x="1292" y="1335"/>
                </a:moveTo>
                <a:lnTo>
                  <a:pt x="1286" y="1348"/>
                </a:lnTo>
                <a:lnTo>
                  <a:pt x="1292" y="1348"/>
                </a:lnTo>
                <a:lnTo>
                  <a:pt x="1298" y="1341"/>
                </a:lnTo>
                <a:lnTo>
                  <a:pt x="1304" y="1341"/>
                </a:lnTo>
                <a:lnTo>
                  <a:pt x="1316" y="1348"/>
                </a:lnTo>
                <a:lnTo>
                  <a:pt x="1322" y="1348"/>
                </a:lnTo>
                <a:lnTo>
                  <a:pt x="1328" y="1341"/>
                </a:lnTo>
                <a:lnTo>
                  <a:pt x="1334" y="1323"/>
                </a:lnTo>
                <a:lnTo>
                  <a:pt x="1328" y="1329"/>
                </a:lnTo>
                <a:lnTo>
                  <a:pt x="1298" y="1329"/>
                </a:lnTo>
                <a:lnTo>
                  <a:pt x="1292" y="1335"/>
                </a:lnTo>
                <a:close/>
                <a:moveTo>
                  <a:pt x="1370" y="1420"/>
                </a:moveTo>
                <a:lnTo>
                  <a:pt x="1376" y="1414"/>
                </a:lnTo>
                <a:lnTo>
                  <a:pt x="1370" y="1414"/>
                </a:lnTo>
                <a:lnTo>
                  <a:pt x="1370" y="1420"/>
                </a:lnTo>
                <a:close/>
                <a:moveTo>
                  <a:pt x="1352" y="1354"/>
                </a:moveTo>
                <a:lnTo>
                  <a:pt x="1352" y="1348"/>
                </a:lnTo>
                <a:lnTo>
                  <a:pt x="1346" y="1354"/>
                </a:lnTo>
                <a:lnTo>
                  <a:pt x="1352" y="1354"/>
                </a:lnTo>
                <a:close/>
                <a:moveTo>
                  <a:pt x="1147" y="1245"/>
                </a:moveTo>
                <a:lnTo>
                  <a:pt x="1141" y="1233"/>
                </a:lnTo>
                <a:lnTo>
                  <a:pt x="1135" y="1221"/>
                </a:lnTo>
                <a:lnTo>
                  <a:pt x="1129" y="1221"/>
                </a:lnTo>
                <a:lnTo>
                  <a:pt x="1123" y="1227"/>
                </a:lnTo>
                <a:lnTo>
                  <a:pt x="1129" y="1239"/>
                </a:lnTo>
                <a:lnTo>
                  <a:pt x="1135" y="1245"/>
                </a:lnTo>
                <a:lnTo>
                  <a:pt x="1147" y="1245"/>
                </a:lnTo>
                <a:close/>
                <a:moveTo>
                  <a:pt x="1159" y="1088"/>
                </a:moveTo>
                <a:lnTo>
                  <a:pt x="1171" y="1088"/>
                </a:lnTo>
                <a:lnTo>
                  <a:pt x="1165" y="1082"/>
                </a:lnTo>
                <a:lnTo>
                  <a:pt x="1165" y="1076"/>
                </a:lnTo>
                <a:lnTo>
                  <a:pt x="1159" y="1088"/>
                </a:lnTo>
                <a:close/>
                <a:moveTo>
                  <a:pt x="1135" y="1323"/>
                </a:moveTo>
                <a:lnTo>
                  <a:pt x="1129" y="1323"/>
                </a:lnTo>
                <a:lnTo>
                  <a:pt x="1123" y="1335"/>
                </a:lnTo>
                <a:lnTo>
                  <a:pt x="1141" y="1335"/>
                </a:lnTo>
                <a:lnTo>
                  <a:pt x="1153" y="1341"/>
                </a:lnTo>
                <a:lnTo>
                  <a:pt x="1159" y="1341"/>
                </a:lnTo>
                <a:lnTo>
                  <a:pt x="1159" y="1329"/>
                </a:lnTo>
                <a:lnTo>
                  <a:pt x="1153" y="1329"/>
                </a:lnTo>
                <a:lnTo>
                  <a:pt x="1135" y="1323"/>
                </a:lnTo>
                <a:close/>
                <a:moveTo>
                  <a:pt x="1183" y="1305"/>
                </a:moveTo>
                <a:lnTo>
                  <a:pt x="1189" y="1299"/>
                </a:lnTo>
                <a:lnTo>
                  <a:pt x="1189" y="1287"/>
                </a:lnTo>
                <a:lnTo>
                  <a:pt x="1171" y="1281"/>
                </a:lnTo>
                <a:lnTo>
                  <a:pt x="1159" y="1275"/>
                </a:lnTo>
                <a:lnTo>
                  <a:pt x="1147" y="1269"/>
                </a:lnTo>
                <a:lnTo>
                  <a:pt x="1135" y="1263"/>
                </a:lnTo>
                <a:lnTo>
                  <a:pt x="1111" y="1257"/>
                </a:lnTo>
                <a:lnTo>
                  <a:pt x="1053" y="1257"/>
                </a:lnTo>
                <a:lnTo>
                  <a:pt x="1041" y="1269"/>
                </a:lnTo>
                <a:lnTo>
                  <a:pt x="1035" y="1281"/>
                </a:lnTo>
                <a:lnTo>
                  <a:pt x="1053" y="1281"/>
                </a:lnTo>
                <a:lnTo>
                  <a:pt x="1065" y="1275"/>
                </a:lnTo>
                <a:lnTo>
                  <a:pt x="1065" y="1269"/>
                </a:lnTo>
                <a:lnTo>
                  <a:pt x="1077" y="1269"/>
                </a:lnTo>
                <a:lnTo>
                  <a:pt x="1117" y="1287"/>
                </a:lnTo>
                <a:lnTo>
                  <a:pt x="1129" y="1299"/>
                </a:lnTo>
                <a:lnTo>
                  <a:pt x="1129" y="1311"/>
                </a:lnTo>
                <a:lnTo>
                  <a:pt x="1153" y="1311"/>
                </a:lnTo>
                <a:lnTo>
                  <a:pt x="1159" y="1305"/>
                </a:lnTo>
                <a:lnTo>
                  <a:pt x="1183" y="1305"/>
                </a:lnTo>
                <a:close/>
                <a:moveTo>
                  <a:pt x="1153" y="1209"/>
                </a:moveTo>
                <a:lnTo>
                  <a:pt x="1165" y="1209"/>
                </a:lnTo>
                <a:lnTo>
                  <a:pt x="1165" y="1197"/>
                </a:lnTo>
                <a:lnTo>
                  <a:pt x="1153" y="1197"/>
                </a:lnTo>
                <a:lnTo>
                  <a:pt x="1153" y="1209"/>
                </a:lnTo>
                <a:close/>
                <a:moveTo>
                  <a:pt x="3407" y="117"/>
                </a:moveTo>
                <a:lnTo>
                  <a:pt x="3433" y="133"/>
                </a:lnTo>
                <a:lnTo>
                  <a:pt x="3451" y="133"/>
                </a:lnTo>
                <a:lnTo>
                  <a:pt x="3487" y="145"/>
                </a:lnTo>
                <a:lnTo>
                  <a:pt x="3511" y="151"/>
                </a:lnTo>
                <a:lnTo>
                  <a:pt x="3505" y="145"/>
                </a:lnTo>
                <a:lnTo>
                  <a:pt x="3511" y="145"/>
                </a:lnTo>
                <a:lnTo>
                  <a:pt x="3505" y="139"/>
                </a:lnTo>
                <a:lnTo>
                  <a:pt x="3499" y="133"/>
                </a:lnTo>
                <a:lnTo>
                  <a:pt x="3499" y="127"/>
                </a:lnTo>
                <a:lnTo>
                  <a:pt x="3493" y="115"/>
                </a:lnTo>
                <a:lnTo>
                  <a:pt x="3469" y="115"/>
                </a:lnTo>
                <a:lnTo>
                  <a:pt x="3457" y="97"/>
                </a:lnTo>
                <a:lnTo>
                  <a:pt x="3445" y="97"/>
                </a:lnTo>
                <a:lnTo>
                  <a:pt x="3433" y="103"/>
                </a:lnTo>
                <a:lnTo>
                  <a:pt x="3427" y="103"/>
                </a:lnTo>
                <a:lnTo>
                  <a:pt x="3409" y="97"/>
                </a:lnTo>
                <a:lnTo>
                  <a:pt x="3391" y="109"/>
                </a:lnTo>
                <a:lnTo>
                  <a:pt x="3385" y="115"/>
                </a:lnTo>
                <a:lnTo>
                  <a:pt x="3385" y="139"/>
                </a:lnTo>
                <a:lnTo>
                  <a:pt x="3391" y="133"/>
                </a:lnTo>
                <a:lnTo>
                  <a:pt x="3407" y="117"/>
                </a:lnTo>
                <a:close/>
                <a:moveTo>
                  <a:pt x="3445" y="85"/>
                </a:moveTo>
                <a:lnTo>
                  <a:pt x="3445" y="78"/>
                </a:lnTo>
                <a:lnTo>
                  <a:pt x="3439" y="66"/>
                </a:lnTo>
                <a:lnTo>
                  <a:pt x="3427" y="60"/>
                </a:lnTo>
                <a:lnTo>
                  <a:pt x="3409" y="72"/>
                </a:lnTo>
                <a:lnTo>
                  <a:pt x="3385" y="91"/>
                </a:lnTo>
                <a:lnTo>
                  <a:pt x="3403" y="91"/>
                </a:lnTo>
                <a:lnTo>
                  <a:pt x="3445" y="85"/>
                </a:lnTo>
                <a:close/>
                <a:moveTo>
                  <a:pt x="3604" y="155"/>
                </a:moveTo>
                <a:lnTo>
                  <a:pt x="3608" y="151"/>
                </a:lnTo>
                <a:lnTo>
                  <a:pt x="3590" y="151"/>
                </a:lnTo>
                <a:lnTo>
                  <a:pt x="3584" y="157"/>
                </a:lnTo>
                <a:lnTo>
                  <a:pt x="3608" y="157"/>
                </a:lnTo>
                <a:lnTo>
                  <a:pt x="3604" y="155"/>
                </a:lnTo>
                <a:close/>
                <a:moveTo>
                  <a:pt x="4060" y="253"/>
                </a:moveTo>
                <a:lnTo>
                  <a:pt x="4054" y="253"/>
                </a:lnTo>
                <a:lnTo>
                  <a:pt x="4060" y="266"/>
                </a:lnTo>
                <a:lnTo>
                  <a:pt x="4090" y="266"/>
                </a:lnTo>
                <a:lnTo>
                  <a:pt x="4090" y="259"/>
                </a:lnTo>
                <a:lnTo>
                  <a:pt x="4066" y="259"/>
                </a:lnTo>
                <a:lnTo>
                  <a:pt x="4060" y="253"/>
                </a:lnTo>
                <a:close/>
                <a:moveTo>
                  <a:pt x="1017" y="205"/>
                </a:moveTo>
                <a:lnTo>
                  <a:pt x="1017" y="181"/>
                </a:lnTo>
                <a:lnTo>
                  <a:pt x="998" y="181"/>
                </a:lnTo>
                <a:lnTo>
                  <a:pt x="992" y="187"/>
                </a:lnTo>
                <a:lnTo>
                  <a:pt x="998" y="199"/>
                </a:lnTo>
                <a:lnTo>
                  <a:pt x="998" y="205"/>
                </a:lnTo>
                <a:lnTo>
                  <a:pt x="1017" y="205"/>
                </a:lnTo>
                <a:close/>
                <a:moveTo>
                  <a:pt x="3013" y="223"/>
                </a:moveTo>
                <a:lnTo>
                  <a:pt x="3001" y="223"/>
                </a:lnTo>
                <a:lnTo>
                  <a:pt x="2989" y="229"/>
                </a:lnTo>
                <a:lnTo>
                  <a:pt x="2971" y="253"/>
                </a:lnTo>
                <a:lnTo>
                  <a:pt x="2959" y="266"/>
                </a:lnTo>
                <a:lnTo>
                  <a:pt x="2971" y="272"/>
                </a:lnTo>
                <a:lnTo>
                  <a:pt x="2995" y="266"/>
                </a:lnTo>
                <a:lnTo>
                  <a:pt x="3013" y="266"/>
                </a:lnTo>
                <a:lnTo>
                  <a:pt x="3025" y="247"/>
                </a:lnTo>
                <a:lnTo>
                  <a:pt x="3055" y="235"/>
                </a:lnTo>
                <a:lnTo>
                  <a:pt x="3079" y="229"/>
                </a:lnTo>
                <a:lnTo>
                  <a:pt x="3104" y="217"/>
                </a:lnTo>
                <a:lnTo>
                  <a:pt x="3120" y="205"/>
                </a:lnTo>
                <a:lnTo>
                  <a:pt x="3132" y="205"/>
                </a:lnTo>
                <a:lnTo>
                  <a:pt x="3132" y="193"/>
                </a:lnTo>
                <a:lnTo>
                  <a:pt x="3098" y="193"/>
                </a:lnTo>
                <a:lnTo>
                  <a:pt x="3073" y="205"/>
                </a:lnTo>
                <a:lnTo>
                  <a:pt x="3055" y="211"/>
                </a:lnTo>
                <a:lnTo>
                  <a:pt x="3013" y="223"/>
                </a:lnTo>
                <a:close/>
                <a:moveTo>
                  <a:pt x="3067" y="78"/>
                </a:moveTo>
                <a:lnTo>
                  <a:pt x="3061" y="72"/>
                </a:lnTo>
                <a:lnTo>
                  <a:pt x="3055" y="85"/>
                </a:lnTo>
                <a:lnTo>
                  <a:pt x="3043" y="91"/>
                </a:lnTo>
                <a:lnTo>
                  <a:pt x="3067" y="91"/>
                </a:lnTo>
                <a:lnTo>
                  <a:pt x="3067" y="78"/>
                </a:lnTo>
                <a:close/>
                <a:moveTo>
                  <a:pt x="3025" y="350"/>
                </a:moveTo>
                <a:lnTo>
                  <a:pt x="3043" y="356"/>
                </a:lnTo>
                <a:lnTo>
                  <a:pt x="3049" y="362"/>
                </a:lnTo>
                <a:lnTo>
                  <a:pt x="3055" y="356"/>
                </a:lnTo>
                <a:lnTo>
                  <a:pt x="3049" y="344"/>
                </a:lnTo>
                <a:lnTo>
                  <a:pt x="3031" y="332"/>
                </a:lnTo>
                <a:lnTo>
                  <a:pt x="3019" y="338"/>
                </a:lnTo>
                <a:lnTo>
                  <a:pt x="3013" y="338"/>
                </a:lnTo>
                <a:lnTo>
                  <a:pt x="3017" y="340"/>
                </a:lnTo>
                <a:lnTo>
                  <a:pt x="3013" y="344"/>
                </a:lnTo>
                <a:lnTo>
                  <a:pt x="3025" y="350"/>
                </a:lnTo>
                <a:close/>
                <a:moveTo>
                  <a:pt x="2935" y="109"/>
                </a:moveTo>
                <a:lnTo>
                  <a:pt x="2941" y="109"/>
                </a:lnTo>
                <a:lnTo>
                  <a:pt x="2935" y="103"/>
                </a:lnTo>
                <a:lnTo>
                  <a:pt x="2935" y="109"/>
                </a:lnTo>
                <a:close/>
                <a:moveTo>
                  <a:pt x="2941" y="338"/>
                </a:moveTo>
                <a:lnTo>
                  <a:pt x="2959" y="338"/>
                </a:lnTo>
                <a:lnTo>
                  <a:pt x="2971" y="350"/>
                </a:lnTo>
                <a:lnTo>
                  <a:pt x="2989" y="362"/>
                </a:lnTo>
                <a:lnTo>
                  <a:pt x="3007" y="356"/>
                </a:lnTo>
                <a:lnTo>
                  <a:pt x="3007" y="344"/>
                </a:lnTo>
                <a:lnTo>
                  <a:pt x="2989" y="326"/>
                </a:lnTo>
                <a:lnTo>
                  <a:pt x="2979" y="302"/>
                </a:lnTo>
                <a:lnTo>
                  <a:pt x="2977" y="290"/>
                </a:lnTo>
                <a:lnTo>
                  <a:pt x="2959" y="290"/>
                </a:lnTo>
                <a:lnTo>
                  <a:pt x="2929" y="314"/>
                </a:lnTo>
                <a:lnTo>
                  <a:pt x="2929" y="320"/>
                </a:lnTo>
                <a:lnTo>
                  <a:pt x="2931" y="322"/>
                </a:lnTo>
                <a:lnTo>
                  <a:pt x="2929" y="326"/>
                </a:lnTo>
                <a:lnTo>
                  <a:pt x="2941" y="338"/>
                </a:lnTo>
                <a:close/>
                <a:moveTo>
                  <a:pt x="4751" y="1852"/>
                </a:moveTo>
                <a:lnTo>
                  <a:pt x="4751" y="1846"/>
                </a:lnTo>
                <a:lnTo>
                  <a:pt x="4743" y="1842"/>
                </a:lnTo>
                <a:lnTo>
                  <a:pt x="4739" y="1834"/>
                </a:lnTo>
                <a:lnTo>
                  <a:pt x="4727" y="1828"/>
                </a:lnTo>
                <a:lnTo>
                  <a:pt x="4721" y="1834"/>
                </a:lnTo>
                <a:lnTo>
                  <a:pt x="4739" y="1846"/>
                </a:lnTo>
                <a:lnTo>
                  <a:pt x="4739" y="1852"/>
                </a:lnTo>
                <a:lnTo>
                  <a:pt x="4751" y="1852"/>
                </a:lnTo>
                <a:close/>
                <a:moveTo>
                  <a:pt x="4709" y="1937"/>
                </a:moveTo>
                <a:lnTo>
                  <a:pt x="4715" y="1943"/>
                </a:lnTo>
                <a:lnTo>
                  <a:pt x="4715" y="1937"/>
                </a:lnTo>
                <a:lnTo>
                  <a:pt x="4709" y="1919"/>
                </a:lnTo>
                <a:lnTo>
                  <a:pt x="4703" y="1913"/>
                </a:lnTo>
                <a:lnTo>
                  <a:pt x="4684" y="1901"/>
                </a:lnTo>
                <a:lnTo>
                  <a:pt x="4678" y="1895"/>
                </a:lnTo>
                <a:lnTo>
                  <a:pt x="4672" y="1895"/>
                </a:lnTo>
                <a:lnTo>
                  <a:pt x="4660" y="1907"/>
                </a:lnTo>
                <a:lnTo>
                  <a:pt x="4664" y="1909"/>
                </a:lnTo>
                <a:lnTo>
                  <a:pt x="4660" y="1913"/>
                </a:lnTo>
                <a:lnTo>
                  <a:pt x="4678" y="1919"/>
                </a:lnTo>
                <a:lnTo>
                  <a:pt x="4697" y="1937"/>
                </a:lnTo>
                <a:lnTo>
                  <a:pt x="4697" y="1943"/>
                </a:lnTo>
                <a:lnTo>
                  <a:pt x="4709" y="1937"/>
                </a:lnTo>
                <a:close/>
                <a:moveTo>
                  <a:pt x="4721" y="1919"/>
                </a:moveTo>
                <a:lnTo>
                  <a:pt x="4727" y="1925"/>
                </a:lnTo>
                <a:lnTo>
                  <a:pt x="4733" y="1919"/>
                </a:lnTo>
                <a:lnTo>
                  <a:pt x="4733" y="1913"/>
                </a:lnTo>
                <a:lnTo>
                  <a:pt x="4715" y="1913"/>
                </a:lnTo>
                <a:lnTo>
                  <a:pt x="4715" y="1919"/>
                </a:lnTo>
                <a:lnTo>
                  <a:pt x="4721" y="1919"/>
                </a:lnTo>
                <a:close/>
                <a:moveTo>
                  <a:pt x="4048" y="229"/>
                </a:moveTo>
                <a:lnTo>
                  <a:pt x="4066" y="241"/>
                </a:lnTo>
                <a:lnTo>
                  <a:pt x="4072" y="241"/>
                </a:lnTo>
                <a:lnTo>
                  <a:pt x="4072" y="223"/>
                </a:lnTo>
                <a:lnTo>
                  <a:pt x="4084" y="223"/>
                </a:lnTo>
                <a:lnTo>
                  <a:pt x="4090" y="217"/>
                </a:lnTo>
                <a:lnTo>
                  <a:pt x="4090" y="211"/>
                </a:lnTo>
                <a:lnTo>
                  <a:pt x="4060" y="205"/>
                </a:lnTo>
                <a:lnTo>
                  <a:pt x="3993" y="211"/>
                </a:lnTo>
                <a:lnTo>
                  <a:pt x="3993" y="217"/>
                </a:lnTo>
                <a:lnTo>
                  <a:pt x="4006" y="229"/>
                </a:lnTo>
                <a:lnTo>
                  <a:pt x="4048" y="229"/>
                </a:lnTo>
                <a:close/>
                <a:moveTo>
                  <a:pt x="4721" y="1895"/>
                </a:moveTo>
                <a:lnTo>
                  <a:pt x="4715" y="1888"/>
                </a:lnTo>
                <a:lnTo>
                  <a:pt x="4709" y="1895"/>
                </a:lnTo>
                <a:lnTo>
                  <a:pt x="4709" y="1907"/>
                </a:lnTo>
                <a:lnTo>
                  <a:pt x="4715" y="1913"/>
                </a:lnTo>
                <a:lnTo>
                  <a:pt x="4721" y="1907"/>
                </a:lnTo>
                <a:lnTo>
                  <a:pt x="4721" y="1895"/>
                </a:lnTo>
                <a:close/>
                <a:moveTo>
                  <a:pt x="4721" y="1744"/>
                </a:moveTo>
                <a:lnTo>
                  <a:pt x="4709" y="1744"/>
                </a:lnTo>
                <a:lnTo>
                  <a:pt x="4709" y="1750"/>
                </a:lnTo>
                <a:lnTo>
                  <a:pt x="4721" y="1750"/>
                </a:lnTo>
                <a:lnTo>
                  <a:pt x="4721" y="1744"/>
                </a:lnTo>
                <a:close/>
                <a:moveTo>
                  <a:pt x="2989" y="115"/>
                </a:moveTo>
                <a:lnTo>
                  <a:pt x="3007" y="109"/>
                </a:lnTo>
                <a:lnTo>
                  <a:pt x="3025" y="103"/>
                </a:lnTo>
                <a:lnTo>
                  <a:pt x="3031" y="97"/>
                </a:lnTo>
                <a:lnTo>
                  <a:pt x="3031" y="91"/>
                </a:lnTo>
                <a:lnTo>
                  <a:pt x="3025" y="85"/>
                </a:lnTo>
                <a:lnTo>
                  <a:pt x="3007" y="85"/>
                </a:lnTo>
                <a:lnTo>
                  <a:pt x="3001" y="89"/>
                </a:lnTo>
                <a:lnTo>
                  <a:pt x="2989" y="91"/>
                </a:lnTo>
                <a:lnTo>
                  <a:pt x="2983" y="97"/>
                </a:lnTo>
                <a:lnTo>
                  <a:pt x="2971" y="103"/>
                </a:lnTo>
                <a:lnTo>
                  <a:pt x="2983" y="115"/>
                </a:lnTo>
                <a:lnTo>
                  <a:pt x="2989" y="115"/>
                </a:lnTo>
                <a:close/>
                <a:moveTo>
                  <a:pt x="4751" y="1882"/>
                </a:moveTo>
                <a:lnTo>
                  <a:pt x="4745" y="1882"/>
                </a:lnTo>
                <a:lnTo>
                  <a:pt x="4745" y="1888"/>
                </a:lnTo>
                <a:lnTo>
                  <a:pt x="4763" y="1888"/>
                </a:lnTo>
                <a:lnTo>
                  <a:pt x="4751" y="1882"/>
                </a:lnTo>
                <a:close/>
                <a:moveTo>
                  <a:pt x="4594" y="338"/>
                </a:moveTo>
                <a:lnTo>
                  <a:pt x="4600" y="338"/>
                </a:lnTo>
                <a:lnTo>
                  <a:pt x="4606" y="332"/>
                </a:lnTo>
                <a:lnTo>
                  <a:pt x="4594" y="320"/>
                </a:lnTo>
                <a:lnTo>
                  <a:pt x="4588" y="314"/>
                </a:lnTo>
                <a:lnTo>
                  <a:pt x="4588" y="314"/>
                </a:lnTo>
                <a:lnTo>
                  <a:pt x="4588" y="314"/>
                </a:lnTo>
                <a:lnTo>
                  <a:pt x="4576" y="302"/>
                </a:lnTo>
                <a:lnTo>
                  <a:pt x="4572" y="302"/>
                </a:lnTo>
                <a:lnTo>
                  <a:pt x="4570" y="302"/>
                </a:lnTo>
                <a:lnTo>
                  <a:pt x="4558" y="308"/>
                </a:lnTo>
                <a:lnTo>
                  <a:pt x="4552" y="320"/>
                </a:lnTo>
                <a:lnTo>
                  <a:pt x="4576" y="326"/>
                </a:lnTo>
                <a:lnTo>
                  <a:pt x="4594" y="338"/>
                </a:lnTo>
                <a:close/>
                <a:moveTo>
                  <a:pt x="4154" y="241"/>
                </a:moveTo>
                <a:lnTo>
                  <a:pt x="4156" y="241"/>
                </a:lnTo>
                <a:lnTo>
                  <a:pt x="4160" y="241"/>
                </a:lnTo>
                <a:lnTo>
                  <a:pt x="4166" y="241"/>
                </a:lnTo>
                <a:lnTo>
                  <a:pt x="4160" y="235"/>
                </a:lnTo>
                <a:lnTo>
                  <a:pt x="4160" y="229"/>
                </a:lnTo>
                <a:lnTo>
                  <a:pt x="4154" y="229"/>
                </a:lnTo>
                <a:lnTo>
                  <a:pt x="4126" y="223"/>
                </a:lnTo>
                <a:lnTo>
                  <a:pt x="4120" y="217"/>
                </a:lnTo>
                <a:lnTo>
                  <a:pt x="4114" y="211"/>
                </a:lnTo>
                <a:lnTo>
                  <a:pt x="4108" y="211"/>
                </a:lnTo>
                <a:lnTo>
                  <a:pt x="4102" y="217"/>
                </a:lnTo>
                <a:lnTo>
                  <a:pt x="4102" y="229"/>
                </a:lnTo>
                <a:lnTo>
                  <a:pt x="4114" y="235"/>
                </a:lnTo>
                <a:lnTo>
                  <a:pt x="4154" y="241"/>
                </a:lnTo>
                <a:close/>
                <a:moveTo>
                  <a:pt x="4763" y="1858"/>
                </a:moveTo>
                <a:lnTo>
                  <a:pt x="4751" y="1858"/>
                </a:lnTo>
                <a:lnTo>
                  <a:pt x="4745" y="1870"/>
                </a:lnTo>
                <a:lnTo>
                  <a:pt x="4763" y="1870"/>
                </a:lnTo>
                <a:lnTo>
                  <a:pt x="4763" y="1858"/>
                </a:lnTo>
                <a:close/>
                <a:moveTo>
                  <a:pt x="3529" y="163"/>
                </a:moveTo>
                <a:lnTo>
                  <a:pt x="3541" y="157"/>
                </a:lnTo>
                <a:lnTo>
                  <a:pt x="3566" y="157"/>
                </a:lnTo>
                <a:lnTo>
                  <a:pt x="3572" y="151"/>
                </a:lnTo>
                <a:lnTo>
                  <a:pt x="3572" y="145"/>
                </a:lnTo>
                <a:lnTo>
                  <a:pt x="3566" y="139"/>
                </a:lnTo>
                <a:lnTo>
                  <a:pt x="3560" y="133"/>
                </a:lnTo>
                <a:lnTo>
                  <a:pt x="3554" y="121"/>
                </a:lnTo>
                <a:lnTo>
                  <a:pt x="3541" y="127"/>
                </a:lnTo>
                <a:lnTo>
                  <a:pt x="3529" y="121"/>
                </a:lnTo>
                <a:lnTo>
                  <a:pt x="3523" y="127"/>
                </a:lnTo>
                <a:lnTo>
                  <a:pt x="3523" y="133"/>
                </a:lnTo>
                <a:lnTo>
                  <a:pt x="3517" y="145"/>
                </a:lnTo>
                <a:lnTo>
                  <a:pt x="3523" y="151"/>
                </a:lnTo>
                <a:lnTo>
                  <a:pt x="3529" y="163"/>
                </a:lnTo>
                <a:close/>
                <a:moveTo>
                  <a:pt x="1135" y="187"/>
                </a:moveTo>
                <a:lnTo>
                  <a:pt x="1129" y="181"/>
                </a:lnTo>
                <a:lnTo>
                  <a:pt x="1117" y="181"/>
                </a:lnTo>
                <a:lnTo>
                  <a:pt x="1105" y="187"/>
                </a:lnTo>
                <a:lnTo>
                  <a:pt x="1099" y="181"/>
                </a:lnTo>
                <a:lnTo>
                  <a:pt x="1087" y="187"/>
                </a:lnTo>
                <a:lnTo>
                  <a:pt x="1099" y="193"/>
                </a:lnTo>
                <a:lnTo>
                  <a:pt x="1123" y="199"/>
                </a:lnTo>
                <a:lnTo>
                  <a:pt x="1135" y="187"/>
                </a:lnTo>
                <a:close/>
                <a:moveTo>
                  <a:pt x="1093" y="308"/>
                </a:moveTo>
                <a:lnTo>
                  <a:pt x="1117" y="302"/>
                </a:lnTo>
                <a:lnTo>
                  <a:pt x="1123" y="290"/>
                </a:lnTo>
                <a:lnTo>
                  <a:pt x="1111" y="278"/>
                </a:lnTo>
                <a:lnTo>
                  <a:pt x="1105" y="272"/>
                </a:lnTo>
                <a:lnTo>
                  <a:pt x="1071" y="272"/>
                </a:lnTo>
                <a:lnTo>
                  <a:pt x="1071" y="290"/>
                </a:lnTo>
                <a:lnTo>
                  <a:pt x="1087" y="302"/>
                </a:lnTo>
                <a:lnTo>
                  <a:pt x="1081" y="314"/>
                </a:lnTo>
                <a:lnTo>
                  <a:pt x="1093" y="308"/>
                </a:lnTo>
                <a:close/>
                <a:moveTo>
                  <a:pt x="1262" y="392"/>
                </a:moveTo>
                <a:lnTo>
                  <a:pt x="1268" y="386"/>
                </a:lnTo>
                <a:lnTo>
                  <a:pt x="1250" y="386"/>
                </a:lnTo>
                <a:lnTo>
                  <a:pt x="1250" y="398"/>
                </a:lnTo>
                <a:lnTo>
                  <a:pt x="1262" y="398"/>
                </a:lnTo>
                <a:lnTo>
                  <a:pt x="1262" y="392"/>
                </a:lnTo>
                <a:close/>
                <a:moveTo>
                  <a:pt x="1237" y="511"/>
                </a:moveTo>
                <a:lnTo>
                  <a:pt x="1244" y="511"/>
                </a:lnTo>
                <a:lnTo>
                  <a:pt x="1244" y="505"/>
                </a:lnTo>
                <a:lnTo>
                  <a:pt x="1237" y="499"/>
                </a:lnTo>
                <a:lnTo>
                  <a:pt x="1231" y="505"/>
                </a:lnTo>
                <a:lnTo>
                  <a:pt x="1237" y="511"/>
                </a:lnTo>
                <a:close/>
                <a:moveTo>
                  <a:pt x="1286" y="428"/>
                </a:moveTo>
                <a:lnTo>
                  <a:pt x="1304" y="422"/>
                </a:lnTo>
                <a:lnTo>
                  <a:pt x="1304" y="410"/>
                </a:lnTo>
                <a:lnTo>
                  <a:pt x="1298" y="410"/>
                </a:lnTo>
                <a:lnTo>
                  <a:pt x="1292" y="404"/>
                </a:lnTo>
                <a:lnTo>
                  <a:pt x="1274" y="410"/>
                </a:lnTo>
                <a:lnTo>
                  <a:pt x="1274" y="422"/>
                </a:lnTo>
                <a:lnTo>
                  <a:pt x="1280" y="428"/>
                </a:lnTo>
                <a:lnTo>
                  <a:pt x="1286" y="428"/>
                </a:lnTo>
                <a:close/>
                <a:moveTo>
                  <a:pt x="1081" y="121"/>
                </a:moveTo>
                <a:lnTo>
                  <a:pt x="1093" y="115"/>
                </a:lnTo>
                <a:lnTo>
                  <a:pt x="1087" y="109"/>
                </a:lnTo>
                <a:lnTo>
                  <a:pt x="1087" y="103"/>
                </a:lnTo>
                <a:lnTo>
                  <a:pt x="1077" y="109"/>
                </a:lnTo>
                <a:lnTo>
                  <a:pt x="1071" y="115"/>
                </a:lnTo>
                <a:lnTo>
                  <a:pt x="1077" y="121"/>
                </a:lnTo>
                <a:lnTo>
                  <a:pt x="1081" y="121"/>
                </a:lnTo>
                <a:close/>
                <a:moveTo>
                  <a:pt x="1059" y="211"/>
                </a:moveTo>
                <a:lnTo>
                  <a:pt x="1053" y="205"/>
                </a:lnTo>
                <a:lnTo>
                  <a:pt x="1029" y="211"/>
                </a:lnTo>
                <a:lnTo>
                  <a:pt x="1010" y="223"/>
                </a:lnTo>
                <a:lnTo>
                  <a:pt x="998" y="217"/>
                </a:lnTo>
                <a:lnTo>
                  <a:pt x="986" y="235"/>
                </a:lnTo>
                <a:lnTo>
                  <a:pt x="998" y="235"/>
                </a:lnTo>
                <a:lnTo>
                  <a:pt x="1010" y="253"/>
                </a:lnTo>
                <a:lnTo>
                  <a:pt x="1035" y="253"/>
                </a:lnTo>
                <a:lnTo>
                  <a:pt x="1059" y="247"/>
                </a:lnTo>
                <a:lnTo>
                  <a:pt x="1059" y="211"/>
                </a:lnTo>
                <a:close/>
                <a:moveTo>
                  <a:pt x="1059" y="278"/>
                </a:moveTo>
                <a:lnTo>
                  <a:pt x="1041" y="266"/>
                </a:lnTo>
                <a:lnTo>
                  <a:pt x="1023" y="272"/>
                </a:lnTo>
                <a:lnTo>
                  <a:pt x="998" y="278"/>
                </a:lnTo>
                <a:lnTo>
                  <a:pt x="992" y="284"/>
                </a:lnTo>
                <a:lnTo>
                  <a:pt x="998" y="290"/>
                </a:lnTo>
                <a:lnTo>
                  <a:pt x="1004" y="296"/>
                </a:lnTo>
                <a:lnTo>
                  <a:pt x="986" y="302"/>
                </a:lnTo>
                <a:lnTo>
                  <a:pt x="980" y="314"/>
                </a:lnTo>
                <a:lnTo>
                  <a:pt x="992" y="326"/>
                </a:lnTo>
                <a:lnTo>
                  <a:pt x="1010" y="338"/>
                </a:lnTo>
                <a:lnTo>
                  <a:pt x="1023" y="350"/>
                </a:lnTo>
                <a:lnTo>
                  <a:pt x="1029" y="338"/>
                </a:lnTo>
                <a:lnTo>
                  <a:pt x="1035" y="332"/>
                </a:lnTo>
                <a:lnTo>
                  <a:pt x="1047" y="326"/>
                </a:lnTo>
                <a:lnTo>
                  <a:pt x="1059" y="308"/>
                </a:lnTo>
                <a:lnTo>
                  <a:pt x="1047" y="302"/>
                </a:lnTo>
                <a:lnTo>
                  <a:pt x="1059" y="290"/>
                </a:lnTo>
                <a:lnTo>
                  <a:pt x="1059" y="278"/>
                </a:lnTo>
                <a:close/>
                <a:moveTo>
                  <a:pt x="1081" y="157"/>
                </a:moveTo>
                <a:lnTo>
                  <a:pt x="1081" y="169"/>
                </a:lnTo>
                <a:lnTo>
                  <a:pt x="1099" y="163"/>
                </a:lnTo>
                <a:lnTo>
                  <a:pt x="1105" y="157"/>
                </a:lnTo>
                <a:lnTo>
                  <a:pt x="1105" y="151"/>
                </a:lnTo>
                <a:lnTo>
                  <a:pt x="1081" y="139"/>
                </a:lnTo>
                <a:lnTo>
                  <a:pt x="1071" y="139"/>
                </a:lnTo>
                <a:lnTo>
                  <a:pt x="1071" y="151"/>
                </a:lnTo>
                <a:lnTo>
                  <a:pt x="1077" y="151"/>
                </a:lnTo>
                <a:lnTo>
                  <a:pt x="1081" y="157"/>
                </a:lnTo>
                <a:close/>
                <a:moveTo>
                  <a:pt x="1071" y="253"/>
                </a:moveTo>
                <a:lnTo>
                  <a:pt x="1087" y="259"/>
                </a:lnTo>
                <a:lnTo>
                  <a:pt x="1099" y="259"/>
                </a:lnTo>
                <a:lnTo>
                  <a:pt x="1099" y="247"/>
                </a:lnTo>
                <a:lnTo>
                  <a:pt x="1093" y="241"/>
                </a:lnTo>
                <a:lnTo>
                  <a:pt x="1065" y="241"/>
                </a:lnTo>
                <a:lnTo>
                  <a:pt x="1059" y="253"/>
                </a:lnTo>
                <a:lnTo>
                  <a:pt x="1071" y="253"/>
                </a:lnTo>
                <a:close/>
                <a:moveTo>
                  <a:pt x="2965" y="103"/>
                </a:moveTo>
                <a:lnTo>
                  <a:pt x="2959" y="103"/>
                </a:lnTo>
                <a:lnTo>
                  <a:pt x="2959" y="121"/>
                </a:lnTo>
                <a:lnTo>
                  <a:pt x="2965" y="121"/>
                </a:lnTo>
                <a:lnTo>
                  <a:pt x="2971" y="115"/>
                </a:lnTo>
                <a:lnTo>
                  <a:pt x="2965" y="109"/>
                </a:lnTo>
                <a:lnTo>
                  <a:pt x="2965" y="103"/>
                </a:lnTo>
                <a:close/>
                <a:moveTo>
                  <a:pt x="2941" y="85"/>
                </a:moveTo>
                <a:lnTo>
                  <a:pt x="2935" y="89"/>
                </a:lnTo>
                <a:lnTo>
                  <a:pt x="2935" y="85"/>
                </a:lnTo>
                <a:lnTo>
                  <a:pt x="2923" y="91"/>
                </a:lnTo>
                <a:lnTo>
                  <a:pt x="2941" y="91"/>
                </a:lnTo>
                <a:lnTo>
                  <a:pt x="2941" y="85"/>
                </a:lnTo>
                <a:close/>
                <a:moveTo>
                  <a:pt x="2911" y="115"/>
                </a:moveTo>
                <a:lnTo>
                  <a:pt x="2917" y="115"/>
                </a:lnTo>
                <a:lnTo>
                  <a:pt x="2923" y="109"/>
                </a:lnTo>
                <a:lnTo>
                  <a:pt x="2917" y="103"/>
                </a:lnTo>
                <a:lnTo>
                  <a:pt x="2911" y="103"/>
                </a:lnTo>
                <a:lnTo>
                  <a:pt x="2911" y="109"/>
                </a:lnTo>
                <a:lnTo>
                  <a:pt x="2905" y="115"/>
                </a:lnTo>
                <a:lnTo>
                  <a:pt x="2911" y="113"/>
                </a:lnTo>
                <a:lnTo>
                  <a:pt x="2911" y="115"/>
                </a:lnTo>
                <a:close/>
                <a:moveTo>
                  <a:pt x="2959" y="72"/>
                </a:moveTo>
                <a:lnTo>
                  <a:pt x="2947" y="78"/>
                </a:lnTo>
                <a:lnTo>
                  <a:pt x="2965" y="78"/>
                </a:lnTo>
                <a:lnTo>
                  <a:pt x="2959" y="72"/>
                </a:lnTo>
                <a:close/>
                <a:moveTo>
                  <a:pt x="2917" y="386"/>
                </a:moveTo>
                <a:lnTo>
                  <a:pt x="2923" y="374"/>
                </a:lnTo>
                <a:lnTo>
                  <a:pt x="2923" y="356"/>
                </a:lnTo>
                <a:lnTo>
                  <a:pt x="2905" y="362"/>
                </a:lnTo>
                <a:lnTo>
                  <a:pt x="2899" y="374"/>
                </a:lnTo>
                <a:lnTo>
                  <a:pt x="2899" y="380"/>
                </a:lnTo>
                <a:lnTo>
                  <a:pt x="2905" y="386"/>
                </a:lnTo>
                <a:lnTo>
                  <a:pt x="2917" y="386"/>
                </a:lnTo>
                <a:close/>
                <a:moveTo>
                  <a:pt x="2218" y="368"/>
                </a:moveTo>
                <a:lnTo>
                  <a:pt x="2212" y="362"/>
                </a:lnTo>
                <a:lnTo>
                  <a:pt x="2206" y="380"/>
                </a:lnTo>
                <a:lnTo>
                  <a:pt x="2212" y="380"/>
                </a:lnTo>
                <a:lnTo>
                  <a:pt x="2218" y="368"/>
                </a:lnTo>
                <a:close/>
                <a:moveTo>
                  <a:pt x="1123" y="145"/>
                </a:moveTo>
                <a:lnTo>
                  <a:pt x="1135" y="163"/>
                </a:lnTo>
                <a:lnTo>
                  <a:pt x="1147" y="175"/>
                </a:lnTo>
                <a:lnTo>
                  <a:pt x="1177" y="175"/>
                </a:lnTo>
                <a:lnTo>
                  <a:pt x="1183" y="157"/>
                </a:lnTo>
                <a:lnTo>
                  <a:pt x="1177" y="151"/>
                </a:lnTo>
                <a:lnTo>
                  <a:pt x="1177" y="145"/>
                </a:lnTo>
                <a:lnTo>
                  <a:pt x="1183" y="139"/>
                </a:lnTo>
                <a:lnTo>
                  <a:pt x="1195" y="151"/>
                </a:lnTo>
                <a:lnTo>
                  <a:pt x="1207" y="151"/>
                </a:lnTo>
                <a:lnTo>
                  <a:pt x="1213" y="157"/>
                </a:lnTo>
                <a:lnTo>
                  <a:pt x="1207" y="163"/>
                </a:lnTo>
                <a:lnTo>
                  <a:pt x="1195" y="163"/>
                </a:lnTo>
                <a:lnTo>
                  <a:pt x="1183" y="181"/>
                </a:lnTo>
                <a:lnTo>
                  <a:pt x="1177" y="205"/>
                </a:lnTo>
                <a:lnTo>
                  <a:pt x="1159" y="199"/>
                </a:lnTo>
                <a:lnTo>
                  <a:pt x="1141" y="205"/>
                </a:lnTo>
                <a:lnTo>
                  <a:pt x="1135" y="211"/>
                </a:lnTo>
                <a:lnTo>
                  <a:pt x="1129" y="205"/>
                </a:lnTo>
                <a:lnTo>
                  <a:pt x="1117" y="205"/>
                </a:lnTo>
                <a:lnTo>
                  <a:pt x="1105" y="199"/>
                </a:lnTo>
                <a:lnTo>
                  <a:pt x="1077" y="199"/>
                </a:lnTo>
                <a:lnTo>
                  <a:pt x="1081" y="205"/>
                </a:lnTo>
                <a:lnTo>
                  <a:pt x="1099" y="211"/>
                </a:lnTo>
                <a:lnTo>
                  <a:pt x="1117" y="223"/>
                </a:lnTo>
                <a:lnTo>
                  <a:pt x="1105" y="229"/>
                </a:lnTo>
                <a:lnTo>
                  <a:pt x="1111" y="235"/>
                </a:lnTo>
                <a:lnTo>
                  <a:pt x="1123" y="247"/>
                </a:lnTo>
                <a:lnTo>
                  <a:pt x="1159" y="253"/>
                </a:lnTo>
                <a:lnTo>
                  <a:pt x="1183" y="259"/>
                </a:lnTo>
                <a:lnTo>
                  <a:pt x="1225" y="266"/>
                </a:lnTo>
                <a:lnTo>
                  <a:pt x="1262" y="259"/>
                </a:lnTo>
                <a:lnTo>
                  <a:pt x="1268" y="253"/>
                </a:lnTo>
                <a:lnTo>
                  <a:pt x="1262" y="247"/>
                </a:lnTo>
                <a:lnTo>
                  <a:pt x="1237" y="247"/>
                </a:lnTo>
                <a:lnTo>
                  <a:pt x="1213" y="241"/>
                </a:lnTo>
                <a:lnTo>
                  <a:pt x="1195" y="241"/>
                </a:lnTo>
                <a:lnTo>
                  <a:pt x="1207" y="235"/>
                </a:lnTo>
                <a:lnTo>
                  <a:pt x="1237" y="235"/>
                </a:lnTo>
                <a:lnTo>
                  <a:pt x="1268" y="241"/>
                </a:lnTo>
                <a:lnTo>
                  <a:pt x="1292" y="241"/>
                </a:lnTo>
                <a:lnTo>
                  <a:pt x="1274" y="229"/>
                </a:lnTo>
                <a:lnTo>
                  <a:pt x="1268" y="223"/>
                </a:lnTo>
                <a:lnTo>
                  <a:pt x="1274" y="217"/>
                </a:lnTo>
                <a:lnTo>
                  <a:pt x="1298" y="211"/>
                </a:lnTo>
                <a:lnTo>
                  <a:pt x="1310" y="217"/>
                </a:lnTo>
                <a:lnTo>
                  <a:pt x="1316" y="211"/>
                </a:lnTo>
                <a:lnTo>
                  <a:pt x="1316" y="199"/>
                </a:lnTo>
                <a:lnTo>
                  <a:pt x="1304" y="193"/>
                </a:lnTo>
                <a:lnTo>
                  <a:pt x="1310" y="187"/>
                </a:lnTo>
                <a:lnTo>
                  <a:pt x="1334" y="187"/>
                </a:lnTo>
                <a:lnTo>
                  <a:pt x="1340" y="181"/>
                </a:lnTo>
                <a:lnTo>
                  <a:pt x="1358" y="169"/>
                </a:lnTo>
                <a:lnTo>
                  <a:pt x="1370" y="151"/>
                </a:lnTo>
                <a:lnTo>
                  <a:pt x="1376" y="139"/>
                </a:lnTo>
                <a:lnTo>
                  <a:pt x="1394" y="127"/>
                </a:lnTo>
                <a:lnTo>
                  <a:pt x="1430" y="121"/>
                </a:lnTo>
                <a:lnTo>
                  <a:pt x="1448" y="109"/>
                </a:lnTo>
                <a:lnTo>
                  <a:pt x="1466" y="103"/>
                </a:lnTo>
                <a:lnTo>
                  <a:pt x="1515" y="72"/>
                </a:lnTo>
                <a:lnTo>
                  <a:pt x="1503" y="66"/>
                </a:lnTo>
                <a:lnTo>
                  <a:pt x="1539" y="60"/>
                </a:lnTo>
                <a:lnTo>
                  <a:pt x="1545" y="60"/>
                </a:lnTo>
                <a:lnTo>
                  <a:pt x="1551" y="48"/>
                </a:lnTo>
                <a:lnTo>
                  <a:pt x="1545" y="48"/>
                </a:lnTo>
                <a:lnTo>
                  <a:pt x="1503" y="42"/>
                </a:lnTo>
                <a:lnTo>
                  <a:pt x="1485" y="42"/>
                </a:lnTo>
                <a:lnTo>
                  <a:pt x="1448" y="36"/>
                </a:lnTo>
                <a:lnTo>
                  <a:pt x="1418" y="30"/>
                </a:lnTo>
                <a:lnTo>
                  <a:pt x="1400" y="42"/>
                </a:lnTo>
                <a:lnTo>
                  <a:pt x="1376" y="42"/>
                </a:lnTo>
                <a:lnTo>
                  <a:pt x="1364" y="48"/>
                </a:lnTo>
                <a:lnTo>
                  <a:pt x="1340" y="48"/>
                </a:lnTo>
                <a:lnTo>
                  <a:pt x="1322" y="42"/>
                </a:lnTo>
                <a:lnTo>
                  <a:pt x="1310" y="42"/>
                </a:lnTo>
                <a:lnTo>
                  <a:pt x="1286" y="48"/>
                </a:lnTo>
                <a:lnTo>
                  <a:pt x="1244" y="48"/>
                </a:lnTo>
                <a:lnTo>
                  <a:pt x="1201" y="54"/>
                </a:lnTo>
                <a:lnTo>
                  <a:pt x="1183" y="60"/>
                </a:lnTo>
                <a:lnTo>
                  <a:pt x="1177" y="66"/>
                </a:lnTo>
                <a:lnTo>
                  <a:pt x="1183" y="85"/>
                </a:lnTo>
                <a:lnTo>
                  <a:pt x="1201" y="97"/>
                </a:lnTo>
                <a:lnTo>
                  <a:pt x="1207" y="103"/>
                </a:lnTo>
                <a:lnTo>
                  <a:pt x="1244" y="109"/>
                </a:lnTo>
                <a:lnTo>
                  <a:pt x="1250" y="115"/>
                </a:lnTo>
                <a:lnTo>
                  <a:pt x="1244" y="121"/>
                </a:lnTo>
                <a:lnTo>
                  <a:pt x="1225" y="109"/>
                </a:lnTo>
                <a:lnTo>
                  <a:pt x="1201" y="109"/>
                </a:lnTo>
                <a:lnTo>
                  <a:pt x="1177" y="97"/>
                </a:lnTo>
                <a:lnTo>
                  <a:pt x="1165" y="78"/>
                </a:lnTo>
                <a:lnTo>
                  <a:pt x="1147" y="78"/>
                </a:lnTo>
                <a:lnTo>
                  <a:pt x="1129" y="91"/>
                </a:lnTo>
                <a:lnTo>
                  <a:pt x="1111" y="115"/>
                </a:lnTo>
                <a:lnTo>
                  <a:pt x="1105" y="127"/>
                </a:lnTo>
                <a:lnTo>
                  <a:pt x="1111" y="133"/>
                </a:lnTo>
                <a:lnTo>
                  <a:pt x="1123" y="145"/>
                </a:lnTo>
                <a:close/>
                <a:moveTo>
                  <a:pt x="2212" y="459"/>
                </a:moveTo>
                <a:lnTo>
                  <a:pt x="2212" y="453"/>
                </a:lnTo>
                <a:lnTo>
                  <a:pt x="2206" y="453"/>
                </a:lnTo>
                <a:lnTo>
                  <a:pt x="2194" y="459"/>
                </a:lnTo>
                <a:lnTo>
                  <a:pt x="2194" y="465"/>
                </a:lnTo>
                <a:lnTo>
                  <a:pt x="2206" y="465"/>
                </a:lnTo>
                <a:lnTo>
                  <a:pt x="2212" y="459"/>
                </a:lnTo>
                <a:close/>
                <a:moveTo>
                  <a:pt x="1412" y="374"/>
                </a:moveTo>
                <a:lnTo>
                  <a:pt x="1406" y="350"/>
                </a:lnTo>
                <a:lnTo>
                  <a:pt x="1388" y="338"/>
                </a:lnTo>
                <a:lnTo>
                  <a:pt x="1358" y="332"/>
                </a:lnTo>
                <a:lnTo>
                  <a:pt x="1340" y="332"/>
                </a:lnTo>
                <a:lnTo>
                  <a:pt x="1328" y="314"/>
                </a:lnTo>
                <a:lnTo>
                  <a:pt x="1310" y="302"/>
                </a:lnTo>
                <a:lnTo>
                  <a:pt x="1292" y="302"/>
                </a:lnTo>
                <a:lnTo>
                  <a:pt x="1268" y="314"/>
                </a:lnTo>
                <a:lnTo>
                  <a:pt x="1256" y="302"/>
                </a:lnTo>
                <a:lnTo>
                  <a:pt x="1250" y="284"/>
                </a:lnTo>
                <a:lnTo>
                  <a:pt x="1231" y="284"/>
                </a:lnTo>
                <a:lnTo>
                  <a:pt x="1213" y="290"/>
                </a:lnTo>
                <a:lnTo>
                  <a:pt x="1207" y="308"/>
                </a:lnTo>
                <a:lnTo>
                  <a:pt x="1213" y="344"/>
                </a:lnTo>
                <a:lnTo>
                  <a:pt x="1207" y="338"/>
                </a:lnTo>
                <a:lnTo>
                  <a:pt x="1195" y="308"/>
                </a:lnTo>
                <a:lnTo>
                  <a:pt x="1195" y="296"/>
                </a:lnTo>
                <a:lnTo>
                  <a:pt x="1201" y="290"/>
                </a:lnTo>
                <a:lnTo>
                  <a:pt x="1201" y="284"/>
                </a:lnTo>
                <a:lnTo>
                  <a:pt x="1177" y="272"/>
                </a:lnTo>
                <a:lnTo>
                  <a:pt x="1159" y="278"/>
                </a:lnTo>
                <a:lnTo>
                  <a:pt x="1153" y="284"/>
                </a:lnTo>
                <a:lnTo>
                  <a:pt x="1135" y="308"/>
                </a:lnTo>
                <a:lnTo>
                  <a:pt x="1129" y="338"/>
                </a:lnTo>
                <a:lnTo>
                  <a:pt x="1135" y="362"/>
                </a:lnTo>
                <a:lnTo>
                  <a:pt x="1141" y="368"/>
                </a:lnTo>
                <a:lnTo>
                  <a:pt x="1159" y="374"/>
                </a:lnTo>
                <a:lnTo>
                  <a:pt x="1189" y="374"/>
                </a:lnTo>
                <a:lnTo>
                  <a:pt x="1201" y="368"/>
                </a:lnTo>
                <a:lnTo>
                  <a:pt x="1231" y="368"/>
                </a:lnTo>
                <a:lnTo>
                  <a:pt x="1250" y="380"/>
                </a:lnTo>
                <a:lnTo>
                  <a:pt x="1268" y="374"/>
                </a:lnTo>
                <a:lnTo>
                  <a:pt x="1274" y="368"/>
                </a:lnTo>
                <a:lnTo>
                  <a:pt x="1280" y="380"/>
                </a:lnTo>
                <a:lnTo>
                  <a:pt x="1298" y="380"/>
                </a:lnTo>
                <a:lnTo>
                  <a:pt x="1316" y="404"/>
                </a:lnTo>
                <a:lnTo>
                  <a:pt x="1334" y="410"/>
                </a:lnTo>
                <a:lnTo>
                  <a:pt x="1340" y="422"/>
                </a:lnTo>
                <a:lnTo>
                  <a:pt x="1322" y="440"/>
                </a:lnTo>
                <a:lnTo>
                  <a:pt x="1316" y="447"/>
                </a:lnTo>
                <a:lnTo>
                  <a:pt x="1280" y="459"/>
                </a:lnTo>
                <a:lnTo>
                  <a:pt x="1274" y="465"/>
                </a:lnTo>
                <a:lnTo>
                  <a:pt x="1280" y="475"/>
                </a:lnTo>
                <a:lnTo>
                  <a:pt x="1262" y="475"/>
                </a:lnTo>
                <a:lnTo>
                  <a:pt x="1250" y="481"/>
                </a:lnTo>
                <a:lnTo>
                  <a:pt x="1250" y="493"/>
                </a:lnTo>
                <a:lnTo>
                  <a:pt x="1286" y="493"/>
                </a:lnTo>
                <a:lnTo>
                  <a:pt x="1304" y="499"/>
                </a:lnTo>
                <a:lnTo>
                  <a:pt x="1322" y="505"/>
                </a:lnTo>
                <a:lnTo>
                  <a:pt x="1340" y="523"/>
                </a:lnTo>
                <a:lnTo>
                  <a:pt x="1364" y="541"/>
                </a:lnTo>
                <a:lnTo>
                  <a:pt x="1382" y="553"/>
                </a:lnTo>
                <a:lnTo>
                  <a:pt x="1412" y="553"/>
                </a:lnTo>
                <a:lnTo>
                  <a:pt x="1406" y="541"/>
                </a:lnTo>
                <a:lnTo>
                  <a:pt x="1394" y="529"/>
                </a:lnTo>
                <a:lnTo>
                  <a:pt x="1406" y="523"/>
                </a:lnTo>
                <a:lnTo>
                  <a:pt x="1418" y="517"/>
                </a:lnTo>
                <a:lnTo>
                  <a:pt x="1418" y="499"/>
                </a:lnTo>
                <a:lnTo>
                  <a:pt x="1412" y="481"/>
                </a:lnTo>
                <a:lnTo>
                  <a:pt x="1394" y="459"/>
                </a:lnTo>
                <a:lnTo>
                  <a:pt x="1400" y="453"/>
                </a:lnTo>
                <a:lnTo>
                  <a:pt x="1406" y="453"/>
                </a:lnTo>
                <a:lnTo>
                  <a:pt x="1412" y="459"/>
                </a:lnTo>
                <a:lnTo>
                  <a:pt x="1454" y="481"/>
                </a:lnTo>
                <a:lnTo>
                  <a:pt x="1454" y="465"/>
                </a:lnTo>
                <a:lnTo>
                  <a:pt x="1466" y="459"/>
                </a:lnTo>
                <a:lnTo>
                  <a:pt x="1466" y="440"/>
                </a:lnTo>
                <a:lnTo>
                  <a:pt x="1473" y="434"/>
                </a:lnTo>
                <a:lnTo>
                  <a:pt x="1460" y="416"/>
                </a:lnTo>
                <a:lnTo>
                  <a:pt x="1436" y="404"/>
                </a:lnTo>
                <a:lnTo>
                  <a:pt x="1412" y="404"/>
                </a:lnTo>
                <a:lnTo>
                  <a:pt x="1406" y="398"/>
                </a:lnTo>
                <a:lnTo>
                  <a:pt x="1406" y="386"/>
                </a:lnTo>
                <a:lnTo>
                  <a:pt x="1412" y="374"/>
                </a:lnTo>
                <a:close/>
                <a:moveTo>
                  <a:pt x="2875" y="115"/>
                </a:moveTo>
                <a:lnTo>
                  <a:pt x="2893" y="121"/>
                </a:lnTo>
                <a:lnTo>
                  <a:pt x="2893" y="103"/>
                </a:lnTo>
                <a:lnTo>
                  <a:pt x="2881" y="97"/>
                </a:lnTo>
                <a:lnTo>
                  <a:pt x="2857" y="91"/>
                </a:lnTo>
                <a:lnTo>
                  <a:pt x="2844" y="97"/>
                </a:lnTo>
                <a:lnTo>
                  <a:pt x="2844" y="109"/>
                </a:lnTo>
                <a:lnTo>
                  <a:pt x="2857" y="115"/>
                </a:lnTo>
                <a:lnTo>
                  <a:pt x="2875" y="115"/>
                </a:lnTo>
                <a:close/>
                <a:moveTo>
                  <a:pt x="1177" y="535"/>
                </a:moveTo>
                <a:lnTo>
                  <a:pt x="1183" y="523"/>
                </a:lnTo>
                <a:lnTo>
                  <a:pt x="1165" y="517"/>
                </a:lnTo>
                <a:lnTo>
                  <a:pt x="1159" y="517"/>
                </a:lnTo>
                <a:lnTo>
                  <a:pt x="1153" y="535"/>
                </a:lnTo>
                <a:lnTo>
                  <a:pt x="1159" y="541"/>
                </a:lnTo>
                <a:lnTo>
                  <a:pt x="1171" y="541"/>
                </a:lnTo>
                <a:lnTo>
                  <a:pt x="1177" y="535"/>
                </a:lnTo>
                <a:close/>
                <a:moveTo>
                  <a:pt x="4090" y="1444"/>
                </a:moveTo>
                <a:lnTo>
                  <a:pt x="4096" y="1444"/>
                </a:lnTo>
                <a:lnTo>
                  <a:pt x="4096" y="1438"/>
                </a:lnTo>
                <a:lnTo>
                  <a:pt x="4090" y="1444"/>
                </a:lnTo>
                <a:close/>
                <a:moveTo>
                  <a:pt x="4078" y="1432"/>
                </a:moveTo>
                <a:lnTo>
                  <a:pt x="4078" y="1408"/>
                </a:lnTo>
                <a:lnTo>
                  <a:pt x="4066" y="1408"/>
                </a:lnTo>
                <a:lnTo>
                  <a:pt x="4060" y="1414"/>
                </a:lnTo>
                <a:lnTo>
                  <a:pt x="4060" y="1426"/>
                </a:lnTo>
                <a:lnTo>
                  <a:pt x="4066" y="1432"/>
                </a:lnTo>
                <a:lnTo>
                  <a:pt x="4078" y="1432"/>
                </a:lnTo>
                <a:close/>
                <a:moveTo>
                  <a:pt x="4072" y="1444"/>
                </a:moveTo>
                <a:lnTo>
                  <a:pt x="4078" y="1438"/>
                </a:lnTo>
                <a:lnTo>
                  <a:pt x="4084" y="1432"/>
                </a:lnTo>
                <a:lnTo>
                  <a:pt x="4084" y="1426"/>
                </a:lnTo>
                <a:lnTo>
                  <a:pt x="4078" y="1432"/>
                </a:lnTo>
                <a:lnTo>
                  <a:pt x="4072" y="1438"/>
                </a:lnTo>
                <a:lnTo>
                  <a:pt x="4072" y="1444"/>
                </a:lnTo>
                <a:close/>
                <a:moveTo>
                  <a:pt x="4102" y="1414"/>
                </a:moveTo>
                <a:lnTo>
                  <a:pt x="4096" y="1414"/>
                </a:lnTo>
                <a:lnTo>
                  <a:pt x="4098" y="1418"/>
                </a:lnTo>
                <a:lnTo>
                  <a:pt x="4096" y="1420"/>
                </a:lnTo>
                <a:lnTo>
                  <a:pt x="4100" y="1422"/>
                </a:lnTo>
                <a:lnTo>
                  <a:pt x="4102" y="1426"/>
                </a:lnTo>
                <a:lnTo>
                  <a:pt x="4104" y="1424"/>
                </a:lnTo>
                <a:lnTo>
                  <a:pt x="4108" y="1426"/>
                </a:lnTo>
                <a:lnTo>
                  <a:pt x="4108" y="1414"/>
                </a:lnTo>
                <a:lnTo>
                  <a:pt x="4104" y="1416"/>
                </a:lnTo>
                <a:lnTo>
                  <a:pt x="4102" y="1414"/>
                </a:lnTo>
                <a:close/>
                <a:moveTo>
                  <a:pt x="4048" y="1378"/>
                </a:moveTo>
                <a:lnTo>
                  <a:pt x="4036" y="1396"/>
                </a:lnTo>
                <a:lnTo>
                  <a:pt x="4048" y="1396"/>
                </a:lnTo>
                <a:lnTo>
                  <a:pt x="4054" y="1402"/>
                </a:lnTo>
                <a:lnTo>
                  <a:pt x="4060" y="1396"/>
                </a:lnTo>
                <a:lnTo>
                  <a:pt x="4054" y="1384"/>
                </a:lnTo>
                <a:lnTo>
                  <a:pt x="4054" y="1378"/>
                </a:lnTo>
                <a:lnTo>
                  <a:pt x="4048" y="1378"/>
                </a:lnTo>
                <a:close/>
                <a:moveTo>
                  <a:pt x="4570" y="1689"/>
                </a:moveTo>
                <a:lnTo>
                  <a:pt x="4570" y="1695"/>
                </a:lnTo>
                <a:lnTo>
                  <a:pt x="4582" y="1701"/>
                </a:lnTo>
                <a:lnTo>
                  <a:pt x="4588" y="1701"/>
                </a:lnTo>
                <a:lnTo>
                  <a:pt x="4588" y="1695"/>
                </a:lnTo>
                <a:lnTo>
                  <a:pt x="4582" y="1689"/>
                </a:lnTo>
                <a:lnTo>
                  <a:pt x="4570" y="1689"/>
                </a:lnTo>
                <a:close/>
                <a:moveTo>
                  <a:pt x="4552" y="1683"/>
                </a:moveTo>
                <a:lnTo>
                  <a:pt x="4564" y="1695"/>
                </a:lnTo>
                <a:lnTo>
                  <a:pt x="4564" y="1677"/>
                </a:lnTo>
                <a:lnTo>
                  <a:pt x="4558" y="1671"/>
                </a:lnTo>
                <a:lnTo>
                  <a:pt x="4552" y="1683"/>
                </a:lnTo>
                <a:close/>
                <a:moveTo>
                  <a:pt x="4492" y="1665"/>
                </a:moveTo>
                <a:lnTo>
                  <a:pt x="4468" y="1671"/>
                </a:lnTo>
                <a:lnTo>
                  <a:pt x="4468" y="1665"/>
                </a:lnTo>
                <a:lnTo>
                  <a:pt x="4466" y="1669"/>
                </a:lnTo>
                <a:lnTo>
                  <a:pt x="4461" y="1665"/>
                </a:lnTo>
                <a:lnTo>
                  <a:pt x="4461" y="1677"/>
                </a:lnTo>
                <a:lnTo>
                  <a:pt x="4480" y="1683"/>
                </a:lnTo>
                <a:lnTo>
                  <a:pt x="4504" y="1677"/>
                </a:lnTo>
                <a:lnTo>
                  <a:pt x="4510" y="1677"/>
                </a:lnTo>
                <a:lnTo>
                  <a:pt x="4522" y="1671"/>
                </a:lnTo>
                <a:lnTo>
                  <a:pt x="4516" y="1665"/>
                </a:lnTo>
                <a:lnTo>
                  <a:pt x="4492" y="1665"/>
                </a:lnTo>
                <a:close/>
                <a:moveTo>
                  <a:pt x="4036" y="1203"/>
                </a:moveTo>
                <a:lnTo>
                  <a:pt x="4024" y="1209"/>
                </a:lnTo>
                <a:lnTo>
                  <a:pt x="4018" y="1221"/>
                </a:lnTo>
                <a:lnTo>
                  <a:pt x="4012" y="1233"/>
                </a:lnTo>
                <a:lnTo>
                  <a:pt x="4024" y="1251"/>
                </a:lnTo>
                <a:lnTo>
                  <a:pt x="4036" y="1257"/>
                </a:lnTo>
                <a:lnTo>
                  <a:pt x="4042" y="1251"/>
                </a:lnTo>
                <a:lnTo>
                  <a:pt x="4048" y="1221"/>
                </a:lnTo>
                <a:lnTo>
                  <a:pt x="4048" y="1215"/>
                </a:lnTo>
                <a:lnTo>
                  <a:pt x="4042" y="1203"/>
                </a:lnTo>
                <a:lnTo>
                  <a:pt x="4036" y="1203"/>
                </a:lnTo>
                <a:close/>
                <a:moveTo>
                  <a:pt x="4100" y="1750"/>
                </a:moveTo>
                <a:lnTo>
                  <a:pt x="4102" y="1750"/>
                </a:lnTo>
                <a:lnTo>
                  <a:pt x="4120" y="1744"/>
                </a:lnTo>
                <a:lnTo>
                  <a:pt x="4136" y="1738"/>
                </a:lnTo>
                <a:lnTo>
                  <a:pt x="4142" y="1720"/>
                </a:lnTo>
                <a:lnTo>
                  <a:pt x="4142" y="1707"/>
                </a:lnTo>
                <a:lnTo>
                  <a:pt x="4126" y="1714"/>
                </a:lnTo>
                <a:lnTo>
                  <a:pt x="4102" y="1714"/>
                </a:lnTo>
                <a:lnTo>
                  <a:pt x="4096" y="1720"/>
                </a:lnTo>
                <a:lnTo>
                  <a:pt x="4096" y="1726"/>
                </a:lnTo>
                <a:lnTo>
                  <a:pt x="4098" y="1730"/>
                </a:lnTo>
                <a:lnTo>
                  <a:pt x="4090" y="1744"/>
                </a:lnTo>
                <a:lnTo>
                  <a:pt x="4096" y="1750"/>
                </a:lnTo>
                <a:lnTo>
                  <a:pt x="4100" y="1750"/>
                </a:lnTo>
                <a:close/>
                <a:moveTo>
                  <a:pt x="4078" y="1444"/>
                </a:moveTo>
                <a:lnTo>
                  <a:pt x="4084" y="1438"/>
                </a:lnTo>
                <a:lnTo>
                  <a:pt x="4084" y="1432"/>
                </a:lnTo>
                <a:lnTo>
                  <a:pt x="4072" y="1444"/>
                </a:lnTo>
                <a:lnTo>
                  <a:pt x="4078" y="1444"/>
                </a:lnTo>
                <a:close/>
                <a:moveTo>
                  <a:pt x="4395" y="825"/>
                </a:moveTo>
                <a:lnTo>
                  <a:pt x="4401" y="825"/>
                </a:lnTo>
                <a:lnTo>
                  <a:pt x="4401" y="819"/>
                </a:lnTo>
                <a:lnTo>
                  <a:pt x="4395" y="813"/>
                </a:lnTo>
                <a:lnTo>
                  <a:pt x="4383" y="813"/>
                </a:lnTo>
                <a:lnTo>
                  <a:pt x="4383" y="819"/>
                </a:lnTo>
                <a:lnTo>
                  <a:pt x="4389" y="819"/>
                </a:lnTo>
                <a:lnTo>
                  <a:pt x="4395" y="825"/>
                </a:lnTo>
                <a:close/>
                <a:moveTo>
                  <a:pt x="4353" y="849"/>
                </a:moveTo>
                <a:lnTo>
                  <a:pt x="4359" y="849"/>
                </a:lnTo>
                <a:lnTo>
                  <a:pt x="4359" y="843"/>
                </a:lnTo>
                <a:lnTo>
                  <a:pt x="4353" y="849"/>
                </a:lnTo>
                <a:close/>
                <a:moveTo>
                  <a:pt x="4371" y="825"/>
                </a:moveTo>
                <a:lnTo>
                  <a:pt x="4371" y="831"/>
                </a:lnTo>
                <a:lnTo>
                  <a:pt x="4377" y="837"/>
                </a:lnTo>
                <a:lnTo>
                  <a:pt x="4383" y="849"/>
                </a:lnTo>
                <a:lnTo>
                  <a:pt x="4389" y="849"/>
                </a:lnTo>
                <a:lnTo>
                  <a:pt x="4389" y="837"/>
                </a:lnTo>
                <a:lnTo>
                  <a:pt x="4377" y="825"/>
                </a:lnTo>
                <a:lnTo>
                  <a:pt x="4371" y="825"/>
                </a:lnTo>
                <a:close/>
                <a:moveTo>
                  <a:pt x="4136" y="1148"/>
                </a:moveTo>
                <a:lnTo>
                  <a:pt x="4148" y="1148"/>
                </a:lnTo>
                <a:lnTo>
                  <a:pt x="4154" y="1142"/>
                </a:lnTo>
                <a:lnTo>
                  <a:pt x="4154" y="1136"/>
                </a:lnTo>
                <a:lnTo>
                  <a:pt x="4142" y="1136"/>
                </a:lnTo>
                <a:lnTo>
                  <a:pt x="4136" y="1148"/>
                </a:lnTo>
                <a:close/>
                <a:moveTo>
                  <a:pt x="4245" y="915"/>
                </a:moveTo>
                <a:lnTo>
                  <a:pt x="4263" y="909"/>
                </a:lnTo>
                <a:lnTo>
                  <a:pt x="4269" y="903"/>
                </a:lnTo>
                <a:lnTo>
                  <a:pt x="4311" y="897"/>
                </a:lnTo>
                <a:lnTo>
                  <a:pt x="4323" y="885"/>
                </a:lnTo>
                <a:lnTo>
                  <a:pt x="4329" y="873"/>
                </a:lnTo>
                <a:lnTo>
                  <a:pt x="4323" y="861"/>
                </a:lnTo>
                <a:lnTo>
                  <a:pt x="4305" y="867"/>
                </a:lnTo>
                <a:lnTo>
                  <a:pt x="4293" y="861"/>
                </a:lnTo>
                <a:lnTo>
                  <a:pt x="4269" y="849"/>
                </a:lnTo>
                <a:lnTo>
                  <a:pt x="4251" y="849"/>
                </a:lnTo>
                <a:lnTo>
                  <a:pt x="4245" y="855"/>
                </a:lnTo>
                <a:lnTo>
                  <a:pt x="4251" y="885"/>
                </a:lnTo>
                <a:lnTo>
                  <a:pt x="4245" y="903"/>
                </a:lnTo>
                <a:lnTo>
                  <a:pt x="4245" y="915"/>
                </a:lnTo>
                <a:close/>
                <a:moveTo>
                  <a:pt x="4287" y="1607"/>
                </a:moveTo>
                <a:lnTo>
                  <a:pt x="4269" y="1607"/>
                </a:lnTo>
                <a:lnTo>
                  <a:pt x="4257" y="1619"/>
                </a:lnTo>
                <a:lnTo>
                  <a:pt x="4251" y="1607"/>
                </a:lnTo>
                <a:lnTo>
                  <a:pt x="4220" y="1601"/>
                </a:lnTo>
                <a:lnTo>
                  <a:pt x="4202" y="1613"/>
                </a:lnTo>
                <a:lnTo>
                  <a:pt x="4184" y="1619"/>
                </a:lnTo>
                <a:lnTo>
                  <a:pt x="4148" y="1619"/>
                </a:lnTo>
                <a:lnTo>
                  <a:pt x="4136" y="1625"/>
                </a:lnTo>
                <a:lnTo>
                  <a:pt x="4142" y="1631"/>
                </a:lnTo>
                <a:lnTo>
                  <a:pt x="4160" y="1635"/>
                </a:lnTo>
                <a:lnTo>
                  <a:pt x="4160" y="1641"/>
                </a:lnTo>
                <a:lnTo>
                  <a:pt x="4164" y="1643"/>
                </a:lnTo>
                <a:lnTo>
                  <a:pt x="4160" y="1647"/>
                </a:lnTo>
                <a:lnTo>
                  <a:pt x="4202" y="1653"/>
                </a:lnTo>
                <a:lnTo>
                  <a:pt x="4208" y="1653"/>
                </a:lnTo>
                <a:lnTo>
                  <a:pt x="4214" y="1647"/>
                </a:lnTo>
                <a:lnTo>
                  <a:pt x="4220" y="1653"/>
                </a:lnTo>
                <a:lnTo>
                  <a:pt x="4232" y="1659"/>
                </a:lnTo>
                <a:lnTo>
                  <a:pt x="4239" y="1659"/>
                </a:lnTo>
                <a:lnTo>
                  <a:pt x="4255" y="1649"/>
                </a:lnTo>
                <a:lnTo>
                  <a:pt x="4287" y="1665"/>
                </a:lnTo>
                <a:lnTo>
                  <a:pt x="4311" y="1683"/>
                </a:lnTo>
                <a:lnTo>
                  <a:pt x="4317" y="1707"/>
                </a:lnTo>
                <a:lnTo>
                  <a:pt x="4311" y="1720"/>
                </a:lnTo>
                <a:lnTo>
                  <a:pt x="4317" y="1726"/>
                </a:lnTo>
                <a:lnTo>
                  <a:pt x="4335" y="1720"/>
                </a:lnTo>
                <a:lnTo>
                  <a:pt x="4341" y="1726"/>
                </a:lnTo>
                <a:lnTo>
                  <a:pt x="4389" y="1738"/>
                </a:lnTo>
                <a:lnTo>
                  <a:pt x="4401" y="1732"/>
                </a:lnTo>
                <a:lnTo>
                  <a:pt x="4413" y="1720"/>
                </a:lnTo>
                <a:lnTo>
                  <a:pt x="4425" y="1720"/>
                </a:lnTo>
                <a:lnTo>
                  <a:pt x="4449" y="1744"/>
                </a:lnTo>
                <a:lnTo>
                  <a:pt x="4480" y="1744"/>
                </a:lnTo>
                <a:lnTo>
                  <a:pt x="4480" y="1732"/>
                </a:lnTo>
                <a:lnTo>
                  <a:pt x="4461" y="1726"/>
                </a:lnTo>
                <a:lnTo>
                  <a:pt x="4461" y="1707"/>
                </a:lnTo>
                <a:lnTo>
                  <a:pt x="4449" y="1695"/>
                </a:lnTo>
                <a:lnTo>
                  <a:pt x="4437" y="1689"/>
                </a:lnTo>
                <a:lnTo>
                  <a:pt x="4413" y="1677"/>
                </a:lnTo>
                <a:lnTo>
                  <a:pt x="4413" y="1659"/>
                </a:lnTo>
                <a:lnTo>
                  <a:pt x="4377" y="1641"/>
                </a:lnTo>
                <a:lnTo>
                  <a:pt x="4353" y="1635"/>
                </a:lnTo>
                <a:lnTo>
                  <a:pt x="4287" y="1607"/>
                </a:lnTo>
                <a:close/>
                <a:moveTo>
                  <a:pt x="4102" y="1444"/>
                </a:moveTo>
                <a:lnTo>
                  <a:pt x="4102" y="1450"/>
                </a:lnTo>
                <a:lnTo>
                  <a:pt x="4090" y="1456"/>
                </a:lnTo>
                <a:lnTo>
                  <a:pt x="4078" y="1456"/>
                </a:lnTo>
                <a:lnTo>
                  <a:pt x="4066" y="1462"/>
                </a:lnTo>
                <a:lnTo>
                  <a:pt x="4066" y="1480"/>
                </a:lnTo>
                <a:lnTo>
                  <a:pt x="4102" y="1480"/>
                </a:lnTo>
                <a:lnTo>
                  <a:pt x="4108" y="1486"/>
                </a:lnTo>
                <a:lnTo>
                  <a:pt x="4108" y="1492"/>
                </a:lnTo>
                <a:lnTo>
                  <a:pt x="4126" y="1504"/>
                </a:lnTo>
                <a:lnTo>
                  <a:pt x="4132" y="1504"/>
                </a:lnTo>
                <a:lnTo>
                  <a:pt x="4126" y="1486"/>
                </a:lnTo>
                <a:lnTo>
                  <a:pt x="4132" y="1480"/>
                </a:lnTo>
                <a:lnTo>
                  <a:pt x="4142" y="1486"/>
                </a:lnTo>
                <a:lnTo>
                  <a:pt x="4154" y="1474"/>
                </a:lnTo>
                <a:lnTo>
                  <a:pt x="4132" y="1450"/>
                </a:lnTo>
                <a:lnTo>
                  <a:pt x="4126" y="1426"/>
                </a:lnTo>
                <a:lnTo>
                  <a:pt x="4114" y="1426"/>
                </a:lnTo>
                <a:lnTo>
                  <a:pt x="4108" y="1438"/>
                </a:lnTo>
                <a:lnTo>
                  <a:pt x="4102" y="1444"/>
                </a:lnTo>
                <a:close/>
                <a:moveTo>
                  <a:pt x="4178" y="1024"/>
                </a:moveTo>
                <a:lnTo>
                  <a:pt x="4166" y="1036"/>
                </a:lnTo>
                <a:lnTo>
                  <a:pt x="4154" y="1048"/>
                </a:lnTo>
                <a:lnTo>
                  <a:pt x="4142" y="1070"/>
                </a:lnTo>
                <a:lnTo>
                  <a:pt x="4142" y="1082"/>
                </a:lnTo>
                <a:lnTo>
                  <a:pt x="4166" y="1094"/>
                </a:lnTo>
                <a:lnTo>
                  <a:pt x="4172" y="1100"/>
                </a:lnTo>
                <a:lnTo>
                  <a:pt x="4178" y="1094"/>
                </a:lnTo>
                <a:lnTo>
                  <a:pt x="4184" y="1070"/>
                </a:lnTo>
                <a:lnTo>
                  <a:pt x="4184" y="1058"/>
                </a:lnTo>
                <a:lnTo>
                  <a:pt x="4196" y="1054"/>
                </a:lnTo>
                <a:lnTo>
                  <a:pt x="4220" y="1054"/>
                </a:lnTo>
                <a:lnTo>
                  <a:pt x="4245" y="1048"/>
                </a:lnTo>
                <a:lnTo>
                  <a:pt x="4275" y="1036"/>
                </a:lnTo>
                <a:lnTo>
                  <a:pt x="4305" y="1036"/>
                </a:lnTo>
                <a:lnTo>
                  <a:pt x="4311" y="1024"/>
                </a:lnTo>
                <a:lnTo>
                  <a:pt x="4299" y="1018"/>
                </a:lnTo>
                <a:lnTo>
                  <a:pt x="4299" y="1012"/>
                </a:lnTo>
                <a:lnTo>
                  <a:pt x="4293" y="963"/>
                </a:lnTo>
                <a:lnTo>
                  <a:pt x="4287" y="945"/>
                </a:lnTo>
                <a:lnTo>
                  <a:pt x="4287" y="927"/>
                </a:lnTo>
                <a:lnTo>
                  <a:pt x="4275" y="915"/>
                </a:lnTo>
                <a:lnTo>
                  <a:pt x="4269" y="921"/>
                </a:lnTo>
                <a:lnTo>
                  <a:pt x="4269" y="945"/>
                </a:lnTo>
                <a:lnTo>
                  <a:pt x="4263" y="969"/>
                </a:lnTo>
                <a:lnTo>
                  <a:pt x="4263" y="988"/>
                </a:lnTo>
                <a:lnTo>
                  <a:pt x="4269" y="1006"/>
                </a:lnTo>
                <a:lnTo>
                  <a:pt x="4263" y="1012"/>
                </a:lnTo>
                <a:lnTo>
                  <a:pt x="4196" y="1012"/>
                </a:lnTo>
                <a:lnTo>
                  <a:pt x="4178" y="1024"/>
                </a:lnTo>
                <a:close/>
                <a:moveTo>
                  <a:pt x="4431" y="764"/>
                </a:moveTo>
                <a:lnTo>
                  <a:pt x="4425" y="758"/>
                </a:lnTo>
                <a:lnTo>
                  <a:pt x="4413" y="776"/>
                </a:lnTo>
                <a:lnTo>
                  <a:pt x="4425" y="776"/>
                </a:lnTo>
                <a:lnTo>
                  <a:pt x="4431" y="770"/>
                </a:lnTo>
                <a:lnTo>
                  <a:pt x="4431" y="764"/>
                </a:lnTo>
                <a:close/>
                <a:moveTo>
                  <a:pt x="4413" y="782"/>
                </a:moveTo>
                <a:lnTo>
                  <a:pt x="4401" y="782"/>
                </a:lnTo>
                <a:lnTo>
                  <a:pt x="4401" y="794"/>
                </a:lnTo>
                <a:lnTo>
                  <a:pt x="4407" y="800"/>
                </a:lnTo>
                <a:lnTo>
                  <a:pt x="4413" y="800"/>
                </a:lnTo>
                <a:lnTo>
                  <a:pt x="4413" y="782"/>
                </a:lnTo>
                <a:close/>
                <a:moveTo>
                  <a:pt x="4208" y="1720"/>
                </a:moveTo>
                <a:lnTo>
                  <a:pt x="4226" y="1707"/>
                </a:lnTo>
                <a:lnTo>
                  <a:pt x="4220" y="1695"/>
                </a:lnTo>
                <a:lnTo>
                  <a:pt x="4196" y="1695"/>
                </a:lnTo>
                <a:lnTo>
                  <a:pt x="4190" y="1701"/>
                </a:lnTo>
                <a:lnTo>
                  <a:pt x="4194" y="1705"/>
                </a:lnTo>
                <a:lnTo>
                  <a:pt x="4190" y="1707"/>
                </a:lnTo>
                <a:lnTo>
                  <a:pt x="4208" y="1720"/>
                </a:lnTo>
                <a:close/>
                <a:moveTo>
                  <a:pt x="4642" y="1720"/>
                </a:moveTo>
                <a:lnTo>
                  <a:pt x="4642" y="1756"/>
                </a:lnTo>
                <a:lnTo>
                  <a:pt x="4654" y="1756"/>
                </a:lnTo>
                <a:lnTo>
                  <a:pt x="4654" y="1738"/>
                </a:lnTo>
                <a:lnTo>
                  <a:pt x="4646" y="1728"/>
                </a:lnTo>
                <a:lnTo>
                  <a:pt x="4648" y="1720"/>
                </a:lnTo>
                <a:lnTo>
                  <a:pt x="4642" y="1720"/>
                </a:lnTo>
                <a:close/>
                <a:moveTo>
                  <a:pt x="2579" y="589"/>
                </a:moveTo>
                <a:lnTo>
                  <a:pt x="2585" y="583"/>
                </a:lnTo>
                <a:lnTo>
                  <a:pt x="2573" y="583"/>
                </a:lnTo>
                <a:lnTo>
                  <a:pt x="2561" y="589"/>
                </a:lnTo>
                <a:lnTo>
                  <a:pt x="2561" y="595"/>
                </a:lnTo>
                <a:lnTo>
                  <a:pt x="2567" y="593"/>
                </a:lnTo>
                <a:lnTo>
                  <a:pt x="2567" y="595"/>
                </a:lnTo>
                <a:lnTo>
                  <a:pt x="2579" y="589"/>
                </a:lnTo>
                <a:close/>
                <a:moveTo>
                  <a:pt x="2525" y="613"/>
                </a:moveTo>
                <a:lnTo>
                  <a:pt x="2513" y="626"/>
                </a:lnTo>
                <a:lnTo>
                  <a:pt x="2525" y="632"/>
                </a:lnTo>
                <a:lnTo>
                  <a:pt x="2537" y="626"/>
                </a:lnTo>
                <a:lnTo>
                  <a:pt x="2537" y="613"/>
                </a:lnTo>
                <a:lnTo>
                  <a:pt x="2531" y="607"/>
                </a:lnTo>
                <a:lnTo>
                  <a:pt x="2525" y="613"/>
                </a:lnTo>
                <a:close/>
                <a:moveTo>
                  <a:pt x="2543" y="565"/>
                </a:moveTo>
                <a:lnTo>
                  <a:pt x="2537" y="565"/>
                </a:lnTo>
                <a:lnTo>
                  <a:pt x="2531" y="559"/>
                </a:lnTo>
                <a:lnTo>
                  <a:pt x="2531" y="571"/>
                </a:lnTo>
                <a:lnTo>
                  <a:pt x="2543" y="571"/>
                </a:lnTo>
                <a:lnTo>
                  <a:pt x="2543" y="565"/>
                </a:lnTo>
                <a:close/>
                <a:moveTo>
                  <a:pt x="4642" y="1780"/>
                </a:moveTo>
                <a:lnTo>
                  <a:pt x="4642" y="1774"/>
                </a:lnTo>
                <a:lnTo>
                  <a:pt x="4636" y="1768"/>
                </a:lnTo>
                <a:lnTo>
                  <a:pt x="4630" y="1768"/>
                </a:lnTo>
                <a:lnTo>
                  <a:pt x="4624" y="1774"/>
                </a:lnTo>
                <a:lnTo>
                  <a:pt x="4630" y="1774"/>
                </a:lnTo>
                <a:lnTo>
                  <a:pt x="4630" y="1780"/>
                </a:lnTo>
                <a:lnTo>
                  <a:pt x="4642" y="1780"/>
                </a:lnTo>
                <a:close/>
                <a:moveTo>
                  <a:pt x="4745" y="2267"/>
                </a:moveTo>
                <a:lnTo>
                  <a:pt x="4739" y="2261"/>
                </a:lnTo>
                <a:lnTo>
                  <a:pt x="4739" y="2248"/>
                </a:lnTo>
                <a:lnTo>
                  <a:pt x="4737" y="2246"/>
                </a:lnTo>
                <a:lnTo>
                  <a:pt x="4739" y="2242"/>
                </a:lnTo>
                <a:lnTo>
                  <a:pt x="4727" y="2236"/>
                </a:lnTo>
                <a:lnTo>
                  <a:pt x="4721" y="2236"/>
                </a:lnTo>
                <a:lnTo>
                  <a:pt x="4697" y="2248"/>
                </a:lnTo>
                <a:lnTo>
                  <a:pt x="4684" y="2273"/>
                </a:lnTo>
                <a:lnTo>
                  <a:pt x="4654" y="2297"/>
                </a:lnTo>
                <a:lnTo>
                  <a:pt x="4630" y="2309"/>
                </a:lnTo>
                <a:lnTo>
                  <a:pt x="4618" y="2321"/>
                </a:lnTo>
                <a:lnTo>
                  <a:pt x="4600" y="2351"/>
                </a:lnTo>
                <a:lnTo>
                  <a:pt x="4606" y="2357"/>
                </a:lnTo>
                <a:lnTo>
                  <a:pt x="4606" y="2357"/>
                </a:lnTo>
                <a:lnTo>
                  <a:pt x="4606" y="2357"/>
                </a:lnTo>
                <a:lnTo>
                  <a:pt x="4612" y="2363"/>
                </a:lnTo>
                <a:lnTo>
                  <a:pt x="4616" y="2363"/>
                </a:lnTo>
                <a:lnTo>
                  <a:pt x="4618" y="2363"/>
                </a:lnTo>
                <a:lnTo>
                  <a:pt x="4648" y="2357"/>
                </a:lnTo>
                <a:lnTo>
                  <a:pt x="4666" y="2345"/>
                </a:lnTo>
                <a:lnTo>
                  <a:pt x="4672" y="2339"/>
                </a:lnTo>
                <a:lnTo>
                  <a:pt x="4684" y="2327"/>
                </a:lnTo>
                <a:lnTo>
                  <a:pt x="4715" y="2303"/>
                </a:lnTo>
                <a:lnTo>
                  <a:pt x="4739" y="2297"/>
                </a:lnTo>
                <a:lnTo>
                  <a:pt x="4751" y="2291"/>
                </a:lnTo>
                <a:lnTo>
                  <a:pt x="4751" y="2279"/>
                </a:lnTo>
                <a:lnTo>
                  <a:pt x="4745" y="2273"/>
                </a:lnTo>
                <a:lnTo>
                  <a:pt x="4745" y="2267"/>
                </a:lnTo>
                <a:close/>
                <a:moveTo>
                  <a:pt x="3837" y="1613"/>
                </a:moveTo>
                <a:lnTo>
                  <a:pt x="3831" y="1607"/>
                </a:lnTo>
                <a:lnTo>
                  <a:pt x="3831" y="1619"/>
                </a:lnTo>
                <a:lnTo>
                  <a:pt x="3843" y="1625"/>
                </a:lnTo>
                <a:lnTo>
                  <a:pt x="3843" y="1619"/>
                </a:lnTo>
                <a:lnTo>
                  <a:pt x="3837" y="1607"/>
                </a:lnTo>
                <a:lnTo>
                  <a:pt x="3837" y="1613"/>
                </a:lnTo>
                <a:close/>
                <a:moveTo>
                  <a:pt x="4793" y="2190"/>
                </a:moveTo>
                <a:lnTo>
                  <a:pt x="4793" y="2178"/>
                </a:lnTo>
                <a:lnTo>
                  <a:pt x="4775" y="2154"/>
                </a:lnTo>
                <a:lnTo>
                  <a:pt x="4763" y="2136"/>
                </a:lnTo>
                <a:lnTo>
                  <a:pt x="4757" y="2136"/>
                </a:lnTo>
                <a:lnTo>
                  <a:pt x="4757" y="2166"/>
                </a:lnTo>
                <a:lnTo>
                  <a:pt x="4763" y="2190"/>
                </a:lnTo>
                <a:lnTo>
                  <a:pt x="4751" y="2208"/>
                </a:lnTo>
                <a:lnTo>
                  <a:pt x="4747" y="2216"/>
                </a:lnTo>
                <a:lnTo>
                  <a:pt x="4745" y="2218"/>
                </a:lnTo>
                <a:lnTo>
                  <a:pt x="4747" y="2220"/>
                </a:lnTo>
                <a:lnTo>
                  <a:pt x="4745" y="2224"/>
                </a:lnTo>
                <a:lnTo>
                  <a:pt x="4757" y="2236"/>
                </a:lnTo>
                <a:lnTo>
                  <a:pt x="4757" y="2248"/>
                </a:lnTo>
                <a:lnTo>
                  <a:pt x="4763" y="2255"/>
                </a:lnTo>
                <a:lnTo>
                  <a:pt x="4765" y="2253"/>
                </a:lnTo>
                <a:lnTo>
                  <a:pt x="4769" y="2255"/>
                </a:lnTo>
                <a:lnTo>
                  <a:pt x="4775" y="2248"/>
                </a:lnTo>
                <a:lnTo>
                  <a:pt x="4793" y="2230"/>
                </a:lnTo>
                <a:lnTo>
                  <a:pt x="4799" y="2224"/>
                </a:lnTo>
                <a:lnTo>
                  <a:pt x="4793" y="2190"/>
                </a:lnTo>
                <a:close/>
                <a:moveTo>
                  <a:pt x="4612" y="1744"/>
                </a:moveTo>
                <a:lnTo>
                  <a:pt x="4618" y="1750"/>
                </a:lnTo>
                <a:lnTo>
                  <a:pt x="4636" y="1750"/>
                </a:lnTo>
                <a:lnTo>
                  <a:pt x="4636" y="1744"/>
                </a:lnTo>
                <a:lnTo>
                  <a:pt x="4630" y="1744"/>
                </a:lnTo>
                <a:lnTo>
                  <a:pt x="4624" y="1738"/>
                </a:lnTo>
                <a:lnTo>
                  <a:pt x="4612" y="1738"/>
                </a:lnTo>
                <a:lnTo>
                  <a:pt x="4606" y="1744"/>
                </a:lnTo>
                <a:lnTo>
                  <a:pt x="4612" y="1744"/>
                </a:lnTo>
                <a:close/>
                <a:moveTo>
                  <a:pt x="4618" y="1726"/>
                </a:moveTo>
                <a:lnTo>
                  <a:pt x="4624" y="1720"/>
                </a:lnTo>
                <a:lnTo>
                  <a:pt x="4612" y="1707"/>
                </a:lnTo>
                <a:lnTo>
                  <a:pt x="4606" y="1707"/>
                </a:lnTo>
                <a:lnTo>
                  <a:pt x="4606" y="1720"/>
                </a:lnTo>
                <a:lnTo>
                  <a:pt x="4612" y="1726"/>
                </a:lnTo>
                <a:lnTo>
                  <a:pt x="4618" y="1726"/>
                </a:lnTo>
                <a:close/>
                <a:moveTo>
                  <a:pt x="2411" y="975"/>
                </a:moveTo>
                <a:lnTo>
                  <a:pt x="2417" y="975"/>
                </a:lnTo>
                <a:lnTo>
                  <a:pt x="2423" y="963"/>
                </a:lnTo>
                <a:lnTo>
                  <a:pt x="2417" y="945"/>
                </a:lnTo>
                <a:lnTo>
                  <a:pt x="2411" y="933"/>
                </a:lnTo>
                <a:lnTo>
                  <a:pt x="2399" y="939"/>
                </a:lnTo>
                <a:lnTo>
                  <a:pt x="2392" y="945"/>
                </a:lnTo>
                <a:lnTo>
                  <a:pt x="2392" y="969"/>
                </a:lnTo>
                <a:lnTo>
                  <a:pt x="2405" y="981"/>
                </a:lnTo>
                <a:lnTo>
                  <a:pt x="2411" y="975"/>
                </a:lnTo>
                <a:close/>
                <a:moveTo>
                  <a:pt x="2399" y="927"/>
                </a:moveTo>
                <a:lnTo>
                  <a:pt x="2405" y="927"/>
                </a:lnTo>
                <a:lnTo>
                  <a:pt x="2411" y="921"/>
                </a:lnTo>
                <a:lnTo>
                  <a:pt x="2411" y="903"/>
                </a:lnTo>
                <a:lnTo>
                  <a:pt x="2399" y="903"/>
                </a:lnTo>
                <a:lnTo>
                  <a:pt x="2392" y="915"/>
                </a:lnTo>
                <a:lnTo>
                  <a:pt x="2395" y="917"/>
                </a:lnTo>
                <a:lnTo>
                  <a:pt x="2392" y="921"/>
                </a:lnTo>
                <a:lnTo>
                  <a:pt x="2399" y="927"/>
                </a:lnTo>
                <a:close/>
                <a:moveTo>
                  <a:pt x="2489" y="1012"/>
                </a:moveTo>
                <a:lnTo>
                  <a:pt x="2495" y="1006"/>
                </a:lnTo>
                <a:lnTo>
                  <a:pt x="2495" y="1002"/>
                </a:lnTo>
                <a:lnTo>
                  <a:pt x="2495" y="1000"/>
                </a:lnTo>
                <a:lnTo>
                  <a:pt x="2489" y="988"/>
                </a:lnTo>
                <a:lnTo>
                  <a:pt x="2483" y="988"/>
                </a:lnTo>
                <a:lnTo>
                  <a:pt x="2465" y="994"/>
                </a:lnTo>
                <a:lnTo>
                  <a:pt x="2471" y="1012"/>
                </a:lnTo>
                <a:lnTo>
                  <a:pt x="2489" y="1012"/>
                </a:lnTo>
                <a:close/>
                <a:moveTo>
                  <a:pt x="2760" y="1042"/>
                </a:moveTo>
                <a:lnTo>
                  <a:pt x="2748" y="1036"/>
                </a:lnTo>
                <a:lnTo>
                  <a:pt x="2736" y="1042"/>
                </a:lnTo>
                <a:lnTo>
                  <a:pt x="2736" y="1054"/>
                </a:lnTo>
                <a:lnTo>
                  <a:pt x="2760" y="1054"/>
                </a:lnTo>
                <a:lnTo>
                  <a:pt x="2760" y="1042"/>
                </a:lnTo>
                <a:close/>
                <a:moveTo>
                  <a:pt x="2640" y="1030"/>
                </a:moveTo>
                <a:lnTo>
                  <a:pt x="2621" y="1030"/>
                </a:lnTo>
                <a:lnTo>
                  <a:pt x="2603" y="1042"/>
                </a:lnTo>
                <a:lnTo>
                  <a:pt x="2646" y="1042"/>
                </a:lnTo>
                <a:lnTo>
                  <a:pt x="2640" y="1030"/>
                </a:lnTo>
                <a:close/>
                <a:moveTo>
                  <a:pt x="3861" y="1635"/>
                </a:moveTo>
                <a:lnTo>
                  <a:pt x="3867" y="1635"/>
                </a:lnTo>
                <a:lnTo>
                  <a:pt x="3867" y="1625"/>
                </a:lnTo>
                <a:lnTo>
                  <a:pt x="3861" y="1635"/>
                </a:lnTo>
                <a:close/>
                <a:moveTo>
                  <a:pt x="4024" y="1732"/>
                </a:moveTo>
                <a:lnTo>
                  <a:pt x="4024" y="1738"/>
                </a:lnTo>
                <a:lnTo>
                  <a:pt x="4018" y="1738"/>
                </a:lnTo>
                <a:lnTo>
                  <a:pt x="4018" y="1744"/>
                </a:lnTo>
                <a:lnTo>
                  <a:pt x="4036" y="1750"/>
                </a:lnTo>
                <a:lnTo>
                  <a:pt x="4048" y="1750"/>
                </a:lnTo>
                <a:lnTo>
                  <a:pt x="4042" y="1738"/>
                </a:lnTo>
                <a:lnTo>
                  <a:pt x="4030" y="1738"/>
                </a:lnTo>
                <a:lnTo>
                  <a:pt x="4030" y="1732"/>
                </a:lnTo>
                <a:lnTo>
                  <a:pt x="4026" y="1736"/>
                </a:lnTo>
                <a:lnTo>
                  <a:pt x="4024" y="1732"/>
                </a:lnTo>
                <a:close/>
                <a:moveTo>
                  <a:pt x="4642" y="529"/>
                </a:moveTo>
                <a:lnTo>
                  <a:pt x="4660" y="523"/>
                </a:lnTo>
                <a:lnTo>
                  <a:pt x="4678" y="517"/>
                </a:lnTo>
                <a:lnTo>
                  <a:pt x="4672" y="511"/>
                </a:lnTo>
                <a:lnTo>
                  <a:pt x="4672" y="505"/>
                </a:lnTo>
                <a:lnTo>
                  <a:pt x="4648" y="487"/>
                </a:lnTo>
                <a:lnTo>
                  <a:pt x="4644" y="481"/>
                </a:lnTo>
                <a:lnTo>
                  <a:pt x="4660" y="475"/>
                </a:lnTo>
                <a:lnTo>
                  <a:pt x="4666" y="475"/>
                </a:lnTo>
                <a:lnTo>
                  <a:pt x="4672" y="465"/>
                </a:lnTo>
                <a:lnTo>
                  <a:pt x="4672" y="453"/>
                </a:lnTo>
                <a:lnTo>
                  <a:pt x="4684" y="471"/>
                </a:lnTo>
                <a:lnTo>
                  <a:pt x="4721" y="487"/>
                </a:lnTo>
                <a:lnTo>
                  <a:pt x="4745" y="487"/>
                </a:lnTo>
                <a:lnTo>
                  <a:pt x="4751" y="475"/>
                </a:lnTo>
                <a:lnTo>
                  <a:pt x="4751" y="471"/>
                </a:lnTo>
                <a:lnTo>
                  <a:pt x="4727" y="447"/>
                </a:lnTo>
                <a:lnTo>
                  <a:pt x="4715" y="422"/>
                </a:lnTo>
                <a:lnTo>
                  <a:pt x="4697" y="404"/>
                </a:lnTo>
                <a:lnTo>
                  <a:pt x="4672" y="398"/>
                </a:lnTo>
                <a:lnTo>
                  <a:pt x="4654" y="386"/>
                </a:lnTo>
                <a:lnTo>
                  <a:pt x="4630" y="380"/>
                </a:lnTo>
                <a:lnTo>
                  <a:pt x="4618" y="380"/>
                </a:lnTo>
                <a:lnTo>
                  <a:pt x="4600" y="374"/>
                </a:lnTo>
                <a:lnTo>
                  <a:pt x="4576" y="368"/>
                </a:lnTo>
                <a:lnTo>
                  <a:pt x="4564" y="368"/>
                </a:lnTo>
                <a:lnTo>
                  <a:pt x="4546" y="356"/>
                </a:lnTo>
                <a:lnTo>
                  <a:pt x="4522" y="356"/>
                </a:lnTo>
                <a:lnTo>
                  <a:pt x="4504" y="350"/>
                </a:lnTo>
                <a:lnTo>
                  <a:pt x="4486" y="344"/>
                </a:lnTo>
                <a:lnTo>
                  <a:pt x="4480" y="344"/>
                </a:lnTo>
                <a:lnTo>
                  <a:pt x="4468" y="350"/>
                </a:lnTo>
                <a:lnTo>
                  <a:pt x="4468" y="368"/>
                </a:lnTo>
                <a:lnTo>
                  <a:pt x="4461" y="362"/>
                </a:lnTo>
                <a:lnTo>
                  <a:pt x="4455" y="362"/>
                </a:lnTo>
                <a:lnTo>
                  <a:pt x="4431" y="356"/>
                </a:lnTo>
                <a:lnTo>
                  <a:pt x="4413" y="362"/>
                </a:lnTo>
                <a:lnTo>
                  <a:pt x="4389" y="356"/>
                </a:lnTo>
                <a:lnTo>
                  <a:pt x="4383" y="356"/>
                </a:lnTo>
                <a:lnTo>
                  <a:pt x="4365" y="368"/>
                </a:lnTo>
                <a:lnTo>
                  <a:pt x="4359" y="374"/>
                </a:lnTo>
                <a:lnTo>
                  <a:pt x="4353" y="362"/>
                </a:lnTo>
                <a:lnTo>
                  <a:pt x="4335" y="344"/>
                </a:lnTo>
                <a:lnTo>
                  <a:pt x="4293" y="326"/>
                </a:lnTo>
                <a:lnTo>
                  <a:pt x="4269" y="326"/>
                </a:lnTo>
                <a:lnTo>
                  <a:pt x="4245" y="332"/>
                </a:lnTo>
                <a:lnTo>
                  <a:pt x="4226" y="320"/>
                </a:lnTo>
                <a:lnTo>
                  <a:pt x="4190" y="302"/>
                </a:lnTo>
                <a:lnTo>
                  <a:pt x="4178" y="296"/>
                </a:lnTo>
                <a:lnTo>
                  <a:pt x="4154" y="302"/>
                </a:lnTo>
                <a:lnTo>
                  <a:pt x="4142" y="302"/>
                </a:lnTo>
                <a:lnTo>
                  <a:pt x="4142" y="290"/>
                </a:lnTo>
                <a:lnTo>
                  <a:pt x="4132" y="284"/>
                </a:lnTo>
                <a:lnTo>
                  <a:pt x="4078" y="284"/>
                </a:lnTo>
                <a:lnTo>
                  <a:pt x="4060" y="278"/>
                </a:lnTo>
                <a:lnTo>
                  <a:pt x="4060" y="290"/>
                </a:lnTo>
                <a:lnTo>
                  <a:pt x="4054" y="308"/>
                </a:lnTo>
                <a:lnTo>
                  <a:pt x="4048" y="308"/>
                </a:lnTo>
                <a:lnTo>
                  <a:pt x="3999" y="314"/>
                </a:lnTo>
                <a:lnTo>
                  <a:pt x="3975" y="314"/>
                </a:lnTo>
                <a:lnTo>
                  <a:pt x="3957" y="330"/>
                </a:lnTo>
                <a:lnTo>
                  <a:pt x="3927" y="320"/>
                </a:lnTo>
                <a:lnTo>
                  <a:pt x="3909" y="308"/>
                </a:lnTo>
                <a:lnTo>
                  <a:pt x="3891" y="302"/>
                </a:lnTo>
                <a:lnTo>
                  <a:pt x="3885" y="302"/>
                </a:lnTo>
                <a:lnTo>
                  <a:pt x="3891" y="296"/>
                </a:lnTo>
                <a:lnTo>
                  <a:pt x="3903" y="290"/>
                </a:lnTo>
                <a:lnTo>
                  <a:pt x="3891" y="272"/>
                </a:lnTo>
                <a:lnTo>
                  <a:pt x="3867" y="266"/>
                </a:lnTo>
                <a:lnTo>
                  <a:pt x="3849" y="266"/>
                </a:lnTo>
                <a:lnTo>
                  <a:pt x="3843" y="284"/>
                </a:lnTo>
                <a:lnTo>
                  <a:pt x="3807" y="284"/>
                </a:lnTo>
                <a:lnTo>
                  <a:pt x="3783" y="272"/>
                </a:lnTo>
                <a:lnTo>
                  <a:pt x="3770" y="266"/>
                </a:lnTo>
                <a:lnTo>
                  <a:pt x="3674" y="266"/>
                </a:lnTo>
                <a:lnTo>
                  <a:pt x="3692" y="247"/>
                </a:lnTo>
                <a:lnTo>
                  <a:pt x="3698" y="235"/>
                </a:lnTo>
                <a:lnTo>
                  <a:pt x="3692" y="217"/>
                </a:lnTo>
                <a:lnTo>
                  <a:pt x="3692" y="211"/>
                </a:lnTo>
                <a:lnTo>
                  <a:pt x="3680" y="205"/>
                </a:lnTo>
                <a:lnTo>
                  <a:pt x="3650" y="193"/>
                </a:lnTo>
                <a:lnTo>
                  <a:pt x="3632" y="193"/>
                </a:lnTo>
                <a:lnTo>
                  <a:pt x="3620" y="205"/>
                </a:lnTo>
                <a:lnTo>
                  <a:pt x="3602" y="199"/>
                </a:lnTo>
                <a:lnTo>
                  <a:pt x="3596" y="199"/>
                </a:lnTo>
                <a:lnTo>
                  <a:pt x="3584" y="175"/>
                </a:lnTo>
                <a:lnTo>
                  <a:pt x="3582" y="175"/>
                </a:lnTo>
                <a:lnTo>
                  <a:pt x="3578" y="169"/>
                </a:lnTo>
                <a:lnTo>
                  <a:pt x="3541" y="169"/>
                </a:lnTo>
                <a:lnTo>
                  <a:pt x="3535" y="181"/>
                </a:lnTo>
                <a:lnTo>
                  <a:pt x="3537" y="185"/>
                </a:lnTo>
                <a:lnTo>
                  <a:pt x="3535" y="187"/>
                </a:lnTo>
                <a:lnTo>
                  <a:pt x="3541" y="205"/>
                </a:lnTo>
                <a:lnTo>
                  <a:pt x="3511" y="205"/>
                </a:lnTo>
                <a:lnTo>
                  <a:pt x="3515" y="207"/>
                </a:lnTo>
                <a:lnTo>
                  <a:pt x="3511" y="211"/>
                </a:lnTo>
                <a:lnTo>
                  <a:pt x="3517" y="217"/>
                </a:lnTo>
                <a:lnTo>
                  <a:pt x="3505" y="217"/>
                </a:lnTo>
                <a:lnTo>
                  <a:pt x="3481" y="211"/>
                </a:lnTo>
                <a:lnTo>
                  <a:pt x="3475" y="211"/>
                </a:lnTo>
                <a:lnTo>
                  <a:pt x="3439" y="223"/>
                </a:lnTo>
                <a:lnTo>
                  <a:pt x="3433" y="229"/>
                </a:lnTo>
                <a:lnTo>
                  <a:pt x="3415" y="229"/>
                </a:lnTo>
                <a:lnTo>
                  <a:pt x="3385" y="235"/>
                </a:lnTo>
                <a:lnTo>
                  <a:pt x="3361" y="241"/>
                </a:lnTo>
                <a:lnTo>
                  <a:pt x="3363" y="247"/>
                </a:lnTo>
                <a:lnTo>
                  <a:pt x="3361" y="247"/>
                </a:lnTo>
                <a:lnTo>
                  <a:pt x="3367" y="266"/>
                </a:lnTo>
                <a:lnTo>
                  <a:pt x="3355" y="272"/>
                </a:lnTo>
                <a:lnTo>
                  <a:pt x="3337" y="278"/>
                </a:lnTo>
                <a:lnTo>
                  <a:pt x="3294" y="278"/>
                </a:lnTo>
                <a:lnTo>
                  <a:pt x="3300" y="290"/>
                </a:lnTo>
                <a:lnTo>
                  <a:pt x="3300" y="296"/>
                </a:lnTo>
                <a:lnTo>
                  <a:pt x="3319" y="302"/>
                </a:lnTo>
                <a:lnTo>
                  <a:pt x="3331" y="308"/>
                </a:lnTo>
                <a:lnTo>
                  <a:pt x="3337" y="314"/>
                </a:lnTo>
                <a:lnTo>
                  <a:pt x="3343" y="332"/>
                </a:lnTo>
                <a:lnTo>
                  <a:pt x="3343" y="338"/>
                </a:lnTo>
                <a:lnTo>
                  <a:pt x="3347" y="340"/>
                </a:lnTo>
                <a:lnTo>
                  <a:pt x="3343" y="344"/>
                </a:lnTo>
                <a:lnTo>
                  <a:pt x="3337" y="338"/>
                </a:lnTo>
                <a:lnTo>
                  <a:pt x="3331" y="338"/>
                </a:lnTo>
                <a:lnTo>
                  <a:pt x="3331" y="320"/>
                </a:lnTo>
                <a:lnTo>
                  <a:pt x="3312" y="308"/>
                </a:lnTo>
                <a:lnTo>
                  <a:pt x="3288" y="302"/>
                </a:lnTo>
                <a:lnTo>
                  <a:pt x="3282" y="308"/>
                </a:lnTo>
                <a:lnTo>
                  <a:pt x="3258" y="308"/>
                </a:lnTo>
                <a:lnTo>
                  <a:pt x="3252" y="314"/>
                </a:lnTo>
                <a:lnTo>
                  <a:pt x="3258" y="326"/>
                </a:lnTo>
                <a:lnTo>
                  <a:pt x="3258" y="332"/>
                </a:lnTo>
                <a:lnTo>
                  <a:pt x="3246" y="332"/>
                </a:lnTo>
                <a:lnTo>
                  <a:pt x="3246" y="302"/>
                </a:lnTo>
                <a:lnTo>
                  <a:pt x="3240" y="296"/>
                </a:lnTo>
                <a:lnTo>
                  <a:pt x="3234" y="296"/>
                </a:lnTo>
                <a:lnTo>
                  <a:pt x="3228" y="314"/>
                </a:lnTo>
                <a:lnTo>
                  <a:pt x="3210" y="314"/>
                </a:lnTo>
                <a:lnTo>
                  <a:pt x="3216" y="320"/>
                </a:lnTo>
                <a:lnTo>
                  <a:pt x="3222" y="332"/>
                </a:lnTo>
                <a:lnTo>
                  <a:pt x="3222" y="344"/>
                </a:lnTo>
                <a:lnTo>
                  <a:pt x="3228" y="374"/>
                </a:lnTo>
                <a:lnTo>
                  <a:pt x="3252" y="380"/>
                </a:lnTo>
                <a:lnTo>
                  <a:pt x="3258" y="380"/>
                </a:lnTo>
                <a:lnTo>
                  <a:pt x="3264" y="386"/>
                </a:lnTo>
                <a:lnTo>
                  <a:pt x="3240" y="392"/>
                </a:lnTo>
                <a:lnTo>
                  <a:pt x="3240" y="410"/>
                </a:lnTo>
                <a:lnTo>
                  <a:pt x="3234" y="428"/>
                </a:lnTo>
                <a:lnTo>
                  <a:pt x="3198" y="447"/>
                </a:lnTo>
                <a:lnTo>
                  <a:pt x="3180" y="447"/>
                </a:lnTo>
                <a:lnTo>
                  <a:pt x="3162" y="434"/>
                </a:lnTo>
                <a:lnTo>
                  <a:pt x="3162" y="428"/>
                </a:lnTo>
                <a:lnTo>
                  <a:pt x="3174" y="434"/>
                </a:lnTo>
                <a:lnTo>
                  <a:pt x="3192" y="440"/>
                </a:lnTo>
                <a:lnTo>
                  <a:pt x="3198" y="434"/>
                </a:lnTo>
                <a:lnTo>
                  <a:pt x="3222" y="428"/>
                </a:lnTo>
                <a:lnTo>
                  <a:pt x="3228" y="422"/>
                </a:lnTo>
                <a:lnTo>
                  <a:pt x="3234" y="386"/>
                </a:lnTo>
                <a:lnTo>
                  <a:pt x="3222" y="374"/>
                </a:lnTo>
                <a:lnTo>
                  <a:pt x="3216" y="374"/>
                </a:lnTo>
                <a:lnTo>
                  <a:pt x="3216" y="350"/>
                </a:lnTo>
                <a:lnTo>
                  <a:pt x="3210" y="344"/>
                </a:lnTo>
                <a:lnTo>
                  <a:pt x="3210" y="332"/>
                </a:lnTo>
                <a:lnTo>
                  <a:pt x="3198" y="320"/>
                </a:lnTo>
                <a:lnTo>
                  <a:pt x="3198" y="302"/>
                </a:lnTo>
                <a:lnTo>
                  <a:pt x="3192" y="296"/>
                </a:lnTo>
                <a:lnTo>
                  <a:pt x="3156" y="296"/>
                </a:lnTo>
                <a:lnTo>
                  <a:pt x="3150" y="320"/>
                </a:lnTo>
                <a:lnTo>
                  <a:pt x="3126" y="338"/>
                </a:lnTo>
                <a:lnTo>
                  <a:pt x="3126" y="350"/>
                </a:lnTo>
                <a:lnTo>
                  <a:pt x="3144" y="368"/>
                </a:lnTo>
                <a:lnTo>
                  <a:pt x="3150" y="374"/>
                </a:lnTo>
                <a:lnTo>
                  <a:pt x="3152" y="378"/>
                </a:lnTo>
                <a:lnTo>
                  <a:pt x="3132" y="362"/>
                </a:lnTo>
                <a:lnTo>
                  <a:pt x="3114" y="356"/>
                </a:lnTo>
                <a:lnTo>
                  <a:pt x="3073" y="356"/>
                </a:lnTo>
                <a:lnTo>
                  <a:pt x="3061" y="362"/>
                </a:lnTo>
                <a:lnTo>
                  <a:pt x="3055" y="380"/>
                </a:lnTo>
                <a:lnTo>
                  <a:pt x="3019" y="380"/>
                </a:lnTo>
                <a:lnTo>
                  <a:pt x="3007" y="386"/>
                </a:lnTo>
                <a:lnTo>
                  <a:pt x="2971" y="380"/>
                </a:lnTo>
                <a:lnTo>
                  <a:pt x="2947" y="386"/>
                </a:lnTo>
                <a:lnTo>
                  <a:pt x="2923" y="398"/>
                </a:lnTo>
                <a:lnTo>
                  <a:pt x="2899" y="416"/>
                </a:lnTo>
                <a:lnTo>
                  <a:pt x="2887" y="422"/>
                </a:lnTo>
                <a:lnTo>
                  <a:pt x="2881" y="422"/>
                </a:lnTo>
                <a:lnTo>
                  <a:pt x="2881" y="410"/>
                </a:lnTo>
                <a:lnTo>
                  <a:pt x="2875" y="386"/>
                </a:lnTo>
                <a:lnTo>
                  <a:pt x="2850" y="380"/>
                </a:lnTo>
                <a:lnTo>
                  <a:pt x="2844" y="374"/>
                </a:lnTo>
                <a:lnTo>
                  <a:pt x="2838" y="380"/>
                </a:lnTo>
                <a:lnTo>
                  <a:pt x="2844" y="404"/>
                </a:lnTo>
                <a:lnTo>
                  <a:pt x="2844" y="428"/>
                </a:lnTo>
                <a:lnTo>
                  <a:pt x="2838" y="434"/>
                </a:lnTo>
                <a:lnTo>
                  <a:pt x="2790" y="459"/>
                </a:lnTo>
                <a:lnTo>
                  <a:pt x="2796" y="465"/>
                </a:lnTo>
                <a:lnTo>
                  <a:pt x="2808" y="481"/>
                </a:lnTo>
                <a:lnTo>
                  <a:pt x="2790" y="481"/>
                </a:lnTo>
                <a:lnTo>
                  <a:pt x="2754" y="459"/>
                </a:lnTo>
                <a:lnTo>
                  <a:pt x="2736" y="447"/>
                </a:lnTo>
                <a:lnTo>
                  <a:pt x="2724" y="428"/>
                </a:lnTo>
                <a:lnTo>
                  <a:pt x="2748" y="434"/>
                </a:lnTo>
                <a:lnTo>
                  <a:pt x="2760" y="428"/>
                </a:lnTo>
                <a:lnTo>
                  <a:pt x="2772" y="434"/>
                </a:lnTo>
                <a:lnTo>
                  <a:pt x="2796" y="434"/>
                </a:lnTo>
                <a:lnTo>
                  <a:pt x="2802" y="428"/>
                </a:lnTo>
                <a:lnTo>
                  <a:pt x="2814" y="428"/>
                </a:lnTo>
                <a:lnTo>
                  <a:pt x="2812" y="422"/>
                </a:lnTo>
                <a:lnTo>
                  <a:pt x="2814" y="422"/>
                </a:lnTo>
                <a:lnTo>
                  <a:pt x="2808" y="410"/>
                </a:lnTo>
                <a:lnTo>
                  <a:pt x="2802" y="398"/>
                </a:lnTo>
                <a:lnTo>
                  <a:pt x="2766" y="380"/>
                </a:lnTo>
                <a:lnTo>
                  <a:pt x="2742" y="374"/>
                </a:lnTo>
                <a:lnTo>
                  <a:pt x="2700" y="368"/>
                </a:lnTo>
                <a:lnTo>
                  <a:pt x="2700" y="362"/>
                </a:lnTo>
                <a:lnTo>
                  <a:pt x="2698" y="360"/>
                </a:lnTo>
                <a:lnTo>
                  <a:pt x="2700" y="356"/>
                </a:lnTo>
                <a:lnTo>
                  <a:pt x="2688" y="356"/>
                </a:lnTo>
                <a:lnTo>
                  <a:pt x="2670" y="362"/>
                </a:lnTo>
                <a:lnTo>
                  <a:pt x="2658" y="362"/>
                </a:lnTo>
                <a:lnTo>
                  <a:pt x="2676" y="350"/>
                </a:lnTo>
                <a:lnTo>
                  <a:pt x="2682" y="350"/>
                </a:lnTo>
                <a:lnTo>
                  <a:pt x="2676" y="338"/>
                </a:lnTo>
                <a:lnTo>
                  <a:pt x="2646" y="326"/>
                </a:lnTo>
                <a:lnTo>
                  <a:pt x="2615" y="332"/>
                </a:lnTo>
                <a:lnTo>
                  <a:pt x="2609" y="326"/>
                </a:lnTo>
                <a:lnTo>
                  <a:pt x="2603" y="326"/>
                </a:lnTo>
                <a:lnTo>
                  <a:pt x="2591" y="332"/>
                </a:lnTo>
                <a:lnTo>
                  <a:pt x="2585" y="338"/>
                </a:lnTo>
                <a:lnTo>
                  <a:pt x="2567" y="344"/>
                </a:lnTo>
                <a:lnTo>
                  <a:pt x="2549" y="356"/>
                </a:lnTo>
                <a:lnTo>
                  <a:pt x="2543" y="362"/>
                </a:lnTo>
                <a:lnTo>
                  <a:pt x="2525" y="368"/>
                </a:lnTo>
                <a:lnTo>
                  <a:pt x="2501" y="380"/>
                </a:lnTo>
                <a:lnTo>
                  <a:pt x="2483" y="392"/>
                </a:lnTo>
                <a:lnTo>
                  <a:pt x="2465" y="398"/>
                </a:lnTo>
                <a:lnTo>
                  <a:pt x="2453" y="416"/>
                </a:lnTo>
                <a:lnTo>
                  <a:pt x="2441" y="440"/>
                </a:lnTo>
                <a:lnTo>
                  <a:pt x="2417" y="475"/>
                </a:lnTo>
                <a:lnTo>
                  <a:pt x="2374" y="511"/>
                </a:lnTo>
                <a:lnTo>
                  <a:pt x="2350" y="517"/>
                </a:lnTo>
                <a:lnTo>
                  <a:pt x="2344" y="529"/>
                </a:lnTo>
                <a:lnTo>
                  <a:pt x="2338" y="535"/>
                </a:lnTo>
                <a:lnTo>
                  <a:pt x="2332" y="547"/>
                </a:lnTo>
                <a:lnTo>
                  <a:pt x="2344" y="565"/>
                </a:lnTo>
                <a:lnTo>
                  <a:pt x="2356" y="601"/>
                </a:lnTo>
                <a:lnTo>
                  <a:pt x="2368" y="601"/>
                </a:lnTo>
                <a:lnTo>
                  <a:pt x="2362" y="613"/>
                </a:lnTo>
                <a:lnTo>
                  <a:pt x="2362" y="619"/>
                </a:lnTo>
                <a:lnTo>
                  <a:pt x="2368" y="626"/>
                </a:lnTo>
                <a:lnTo>
                  <a:pt x="2374" y="626"/>
                </a:lnTo>
                <a:lnTo>
                  <a:pt x="2399" y="619"/>
                </a:lnTo>
                <a:lnTo>
                  <a:pt x="2425" y="605"/>
                </a:lnTo>
                <a:lnTo>
                  <a:pt x="2435" y="619"/>
                </a:lnTo>
                <a:lnTo>
                  <a:pt x="2441" y="644"/>
                </a:lnTo>
                <a:lnTo>
                  <a:pt x="2453" y="668"/>
                </a:lnTo>
                <a:lnTo>
                  <a:pt x="2471" y="674"/>
                </a:lnTo>
                <a:lnTo>
                  <a:pt x="2475" y="668"/>
                </a:lnTo>
                <a:lnTo>
                  <a:pt x="2477" y="668"/>
                </a:lnTo>
                <a:lnTo>
                  <a:pt x="2477" y="662"/>
                </a:lnTo>
                <a:lnTo>
                  <a:pt x="2483" y="668"/>
                </a:lnTo>
                <a:lnTo>
                  <a:pt x="2495" y="656"/>
                </a:lnTo>
                <a:lnTo>
                  <a:pt x="2507" y="638"/>
                </a:lnTo>
                <a:lnTo>
                  <a:pt x="2507" y="619"/>
                </a:lnTo>
                <a:lnTo>
                  <a:pt x="2519" y="607"/>
                </a:lnTo>
                <a:lnTo>
                  <a:pt x="2513" y="595"/>
                </a:lnTo>
                <a:lnTo>
                  <a:pt x="2519" y="571"/>
                </a:lnTo>
                <a:lnTo>
                  <a:pt x="2507" y="559"/>
                </a:lnTo>
                <a:lnTo>
                  <a:pt x="2513" y="529"/>
                </a:lnTo>
                <a:lnTo>
                  <a:pt x="2525" y="511"/>
                </a:lnTo>
                <a:lnTo>
                  <a:pt x="2549" y="499"/>
                </a:lnTo>
                <a:lnTo>
                  <a:pt x="2561" y="481"/>
                </a:lnTo>
                <a:lnTo>
                  <a:pt x="2567" y="459"/>
                </a:lnTo>
                <a:lnTo>
                  <a:pt x="2579" y="453"/>
                </a:lnTo>
                <a:lnTo>
                  <a:pt x="2597" y="453"/>
                </a:lnTo>
                <a:lnTo>
                  <a:pt x="2603" y="459"/>
                </a:lnTo>
                <a:lnTo>
                  <a:pt x="2603" y="465"/>
                </a:lnTo>
                <a:lnTo>
                  <a:pt x="2585" y="481"/>
                </a:lnTo>
                <a:lnTo>
                  <a:pt x="2561" y="499"/>
                </a:lnTo>
                <a:lnTo>
                  <a:pt x="2555" y="511"/>
                </a:lnTo>
                <a:lnTo>
                  <a:pt x="2555" y="529"/>
                </a:lnTo>
                <a:lnTo>
                  <a:pt x="2561" y="559"/>
                </a:lnTo>
                <a:lnTo>
                  <a:pt x="2585" y="571"/>
                </a:lnTo>
                <a:lnTo>
                  <a:pt x="2615" y="571"/>
                </a:lnTo>
                <a:lnTo>
                  <a:pt x="2646" y="565"/>
                </a:lnTo>
                <a:lnTo>
                  <a:pt x="2664" y="571"/>
                </a:lnTo>
                <a:lnTo>
                  <a:pt x="2666" y="577"/>
                </a:lnTo>
                <a:lnTo>
                  <a:pt x="2652" y="577"/>
                </a:lnTo>
                <a:lnTo>
                  <a:pt x="2628" y="583"/>
                </a:lnTo>
                <a:lnTo>
                  <a:pt x="2603" y="577"/>
                </a:lnTo>
                <a:lnTo>
                  <a:pt x="2597" y="583"/>
                </a:lnTo>
                <a:lnTo>
                  <a:pt x="2597" y="589"/>
                </a:lnTo>
                <a:lnTo>
                  <a:pt x="2603" y="628"/>
                </a:lnTo>
                <a:lnTo>
                  <a:pt x="2597" y="632"/>
                </a:lnTo>
                <a:lnTo>
                  <a:pt x="2591" y="619"/>
                </a:lnTo>
                <a:lnTo>
                  <a:pt x="2585" y="601"/>
                </a:lnTo>
                <a:lnTo>
                  <a:pt x="2573" y="595"/>
                </a:lnTo>
                <a:lnTo>
                  <a:pt x="2573" y="601"/>
                </a:lnTo>
                <a:lnTo>
                  <a:pt x="2567" y="619"/>
                </a:lnTo>
                <a:lnTo>
                  <a:pt x="2561" y="626"/>
                </a:lnTo>
                <a:lnTo>
                  <a:pt x="2561" y="650"/>
                </a:lnTo>
                <a:lnTo>
                  <a:pt x="2555" y="674"/>
                </a:lnTo>
                <a:lnTo>
                  <a:pt x="2543" y="680"/>
                </a:lnTo>
                <a:lnTo>
                  <a:pt x="2531" y="674"/>
                </a:lnTo>
                <a:lnTo>
                  <a:pt x="2489" y="680"/>
                </a:lnTo>
                <a:lnTo>
                  <a:pt x="2465" y="686"/>
                </a:lnTo>
                <a:lnTo>
                  <a:pt x="2441" y="686"/>
                </a:lnTo>
                <a:lnTo>
                  <a:pt x="2435" y="680"/>
                </a:lnTo>
                <a:lnTo>
                  <a:pt x="2435" y="662"/>
                </a:lnTo>
                <a:lnTo>
                  <a:pt x="2429" y="656"/>
                </a:lnTo>
                <a:lnTo>
                  <a:pt x="2423" y="644"/>
                </a:lnTo>
                <a:lnTo>
                  <a:pt x="2411" y="638"/>
                </a:lnTo>
                <a:lnTo>
                  <a:pt x="2386" y="638"/>
                </a:lnTo>
                <a:lnTo>
                  <a:pt x="2380" y="656"/>
                </a:lnTo>
                <a:lnTo>
                  <a:pt x="2382" y="660"/>
                </a:lnTo>
                <a:lnTo>
                  <a:pt x="2380" y="662"/>
                </a:lnTo>
                <a:lnTo>
                  <a:pt x="2386" y="674"/>
                </a:lnTo>
                <a:lnTo>
                  <a:pt x="2386" y="680"/>
                </a:lnTo>
                <a:lnTo>
                  <a:pt x="2368" y="698"/>
                </a:lnTo>
                <a:lnTo>
                  <a:pt x="2338" y="704"/>
                </a:lnTo>
                <a:lnTo>
                  <a:pt x="2314" y="704"/>
                </a:lnTo>
                <a:lnTo>
                  <a:pt x="2314" y="710"/>
                </a:lnTo>
                <a:lnTo>
                  <a:pt x="2302" y="728"/>
                </a:lnTo>
                <a:lnTo>
                  <a:pt x="2290" y="734"/>
                </a:lnTo>
                <a:lnTo>
                  <a:pt x="2302" y="716"/>
                </a:lnTo>
                <a:lnTo>
                  <a:pt x="2308" y="704"/>
                </a:lnTo>
                <a:lnTo>
                  <a:pt x="2284" y="692"/>
                </a:lnTo>
                <a:lnTo>
                  <a:pt x="2284" y="668"/>
                </a:lnTo>
                <a:lnTo>
                  <a:pt x="2266" y="644"/>
                </a:lnTo>
                <a:lnTo>
                  <a:pt x="2254" y="644"/>
                </a:lnTo>
                <a:lnTo>
                  <a:pt x="2266" y="626"/>
                </a:lnTo>
                <a:lnTo>
                  <a:pt x="2260" y="613"/>
                </a:lnTo>
                <a:lnTo>
                  <a:pt x="2242" y="613"/>
                </a:lnTo>
                <a:lnTo>
                  <a:pt x="2236" y="601"/>
                </a:lnTo>
                <a:lnTo>
                  <a:pt x="2230" y="601"/>
                </a:lnTo>
                <a:lnTo>
                  <a:pt x="2212" y="613"/>
                </a:lnTo>
                <a:lnTo>
                  <a:pt x="2212" y="638"/>
                </a:lnTo>
                <a:lnTo>
                  <a:pt x="2200" y="662"/>
                </a:lnTo>
                <a:lnTo>
                  <a:pt x="2182" y="668"/>
                </a:lnTo>
                <a:lnTo>
                  <a:pt x="2176" y="680"/>
                </a:lnTo>
                <a:lnTo>
                  <a:pt x="2164" y="686"/>
                </a:lnTo>
                <a:lnTo>
                  <a:pt x="2170" y="698"/>
                </a:lnTo>
                <a:lnTo>
                  <a:pt x="2157" y="710"/>
                </a:lnTo>
                <a:lnTo>
                  <a:pt x="2182" y="722"/>
                </a:lnTo>
                <a:lnTo>
                  <a:pt x="2194" y="722"/>
                </a:lnTo>
                <a:lnTo>
                  <a:pt x="2206" y="704"/>
                </a:lnTo>
                <a:lnTo>
                  <a:pt x="2200" y="686"/>
                </a:lnTo>
                <a:lnTo>
                  <a:pt x="2212" y="668"/>
                </a:lnTo>
                <a:lnTo>
                  <a:pt x="2218" y="668"/>
                </a:lnTo>
                <a:lnTo>
                  <a:pt x="2236" y="680"/>
                </a:lnTo>
                <a:lnTo>
                  <a:pt x="2248" y="692"/>
                </a:lnTo>
                <a:lnTo>
                  <a:pt x="2230" y="704"/>
                </a:lnTo>
                <a:lnTo>
                  <a:pt x="2212" y="710"/>
                </a:lnTo>
                <a:lnTo>
                  <a:pt x="2206" y="728"/>
                </a:lnTo>
                <a:lnTo>
                  <a:pt x="2224" y="746"/>
                </a:lnTo>
                <a:lnTo>
                  <a:pt x="2200" y="764"/>
                </a:lnTo>
                <a:lnTo>
                  <a:pt x="2188" y="770"/>
                </a:lnTo>
                <a:lnTo>
                  <a:pt x="2200" y="776"/>
                </a:lnTo>
                <a:lnTo>
                  <a:pt x="2224" y="770"/>
                </a:lnTo>
                <a:lnTo>
                  <a:pt x="2242" y="764"/>
                </a:lnTo>
                <a:lnTo>
                  <a:pt x="2260" y="764"/>
                </a:lnTo>
                <a:lnTo>
                  <a:pt x="2278" y="758"/>
                </a:lnTo>
                <a:lnTo>
                  <a:pt x="2290" y="764"/>
                </a:lnTo>
                <a:lnTo>
                  <a:pt x="2290" y="740"/>
                </a:lnTo>
                <a:lnTo>
                  <a:pt x="2302" y="758"/>
                </a:lnTo>
                <a:lnTo>
                  <a:pt x="2296" y="770"/>
                </a:lnTo>
                <a:lnTo>
                  <a:pt x="2272" y="782"/>
                </a:lnTo>
                <a:lnTo>
                  <a:pt x="2254" y="776"/>
                </a:lnTo>
                <a:lnTo>
                  <a:pt x="2242" y="776"/>
                </a:lnTo>
                <a:lnTo>
                  <a:pt x="2236" y="788"/>
                </a:lnTo>
                <a:lnTo>
                  <a:pt x="2230" y="807"/>
                </a:lnTo>
                <a:lnTo>
                  <a:pt x="2200" y="813"/>
                </a:lnTo>
                <a:lnTo>
                  <a:pt x="2188" y="813"/>
                </a:lnTo>
                <a:lnTo>
                  <a:pt x="2194" y="825"/>
                </a:lnTo>
                <a:lnTo>
                  <a:pt x="2224" y="825"/>
                </a:lnTo>
                <a:lnTo>
                  <a:pt x="2248" y="843"/>
                </a:lnTo>
                <a:lnTo>
                  <a:pt x="2260" y="867"/>
                </a:lnTo>
                <a:lnTo>
                  <a:pt x="2260" y="879"/>
                </a:lnTo>
                <a:lnTo>
                  <a:pt x="2218" y="903"/>
                </a:lnTo>
                <a:lnTo>
                  <a:pt x="2200" y="897"/>
                </a:lnTo>
                <a:lnTo>
                  <a:pt x="2194" y="909"/>
                </a:lnTo>
                <a:lnTo>
                  <a:pt x="2164" y="903"/>
                </a:lnTo>
                <a:lnTo>
                  <a:pt x="2151" y="903"/>
                </a:lnTo>
                <a:lnTo>
                  <a:pt x="2139" y="909"/>
                </a:lnTo>
                <a:lnTo>
                  <a:pt x="2145" y="939"/>
                </a:lnTo>
                <a:lnTo>
                  <a:pt x="2139" y="963"/>
                </a:lnTo>
                <a:lnTo>
                  <a:pt x="2127" y="969"/>
                </a:lnTo>
                <a:lnTo>
                  <a:pt x="2133" y="988"/>
                </a:lnTo>
                <a:lnTo>
                  <a:pt x="2145" y="1006"/>
                </a:lnTo>
                <a:lnTo>
                  <a:pt x="2164" y="1006"/>
                </a:lnTo>
                <a:lnTo>
                  <a:pt x="2170" y="1012"/>
                </a:lnTo>
                <a:lnTo>
                  <a:pt x="2194" y="1018"/>
                </a:lnTo>
                <a:lnTo>
                  <a:pt x="2206" y="1018"/>
                </a:lnTo>
                <a:lnTo>
                  <a:pt x="2224" y="1018"/>
                </a:lnTo>
                <a:lnTo>
                  <a:pt x="2248" y="1012"/>
                </a:lnTo>
                <a:lnTo>
                  <a:pt x="2272" y="988"/>
                </a:lnTo>
                <a:lnTo>
                  <a:pt x="2278" y="963"/>
                </a:lnTo>
                <a:lnTo>
                  <a:pt x="2284" y="963"/>
                </a:lnTo>
                <a:lnTo>
                  <a:pt x="2296" y="969"/>
                </a:lnTo>
                <a:lnTo>
                  <a:pt x="2302" y="969"/>
                </a:lnTo>
                <a:lnTo>
                  <a:pt x="2302" y="951"/>
                </a:lnTo>
                <a:lnTo>
                  <a:pt x="2308" y="939"/>
                </a:lnTo>
                <a:lnTo>
                  <a:pt x="2314" y="933"/>
                </a:lnTo>
                <a:lnTo>
                  <a:pt x="2338" y="921"/>
                </a:lnTo>
                <a:lnTo>
                  <a:pt x="2350" y="909"/>
                </a:lnTo>
                <a:lnTo>
                  <a:pt x="2386" y="909"/>
                </a:lnTo>
                <a:lnTo>
                  <a:pt x="2386" y="897"/>
                </a:lnTo>
                <a:lnTo>
                  <a:pt x="2392" y="885"/>
                </a:lnTo>
                <a:lnTo>
                  <a:pt x="2417" y="903"/>
                </a:lnTo>
                <a:lnTo>
                  <a:pt x="2435" y="921"/>
                </a:lnTo>
                <a:lnTo>
                  <a:pt x="2441" y="933"/>
                </a:lnTo>
                <a:lnTo>
                  <a:pt x="2453" y="939"/>
                </a:lnTo>
                <a:lnTo>
                  <a:pt x="2477" y="951"/>
                </a:lnTo>
                <a:lnTo>
                  <a:pt x="2495" y="957"/>
                </a:lnTo>
                <a:lnTo>
                  <a:pt x="2501" y="963"/>
                </a:lnTo>
                <a:lnTo>
                  <a:pt x="2495" y="988"/>
                </a:lnTo>
                <a:lnTo>
                  <a:pt x="2501" y="988"/>
                </a:lnTo>
                <a:lnTo>
                  <a:pt x="2513" y="981"/>
                </a:lnTo>
                <a:lnTo>
                  <a:pt x="2525" y="969"/>
                </a:lnTo>
                <a:lnTo>
                  <a:pt x="2519" y="963"/>
                </a:lnTo>
                <a:lnTo>
                  <a:pt x="2513" y="951"/>
                </a:lnTo>
                <a:lnTo>
                  <a:pt x="2525" y="951"/>
                </a:lnTo>
                <a:lnTo>
                  <a:pt x="2531" y="957"/>
                </a:lnTo>
                <a:lnTo>
                  <a:pt x="2531" y="963"/>
                </a:lnTo>
                <a:lnTo>
                  <a:pt x="2543" y="957"/>
                </a:lnTo>
                <a:lnTo>
                  <a:pt x="2543" y="951"/>
                </a:lnTo>
                <a:lnTo>
                  <a:pt x="2525" y="939"/>
                </a:lnTo>
                <a:lnTo>
                  <a:pt x="2507" y="927"/>
                </a:lnTo>
                <a:lnTo>
                  <a:pt x="2483" y="921"/>
                </a:lnTo>
                <a:lnTo>
                  <a:pt x="2471" y="915"/>
                </a:lnTo>
                <a:lnTo>
                  <a:pt x="2465" y="903"/>
                </a:lnTo>
                <a:lnTo>
                  <a:pt x="2459" y="885"/>
                </a:lnTo>
                <a:lnTo>
                  <a:pt x="2459" y="879"/>
                </a:lnTo>
                <a:lnTo>
                  <a:pt x="2465" y="873"/>
                </a:lnTo>
                <a:lnTo>
                  <a:pt x="2483" y="879"/>
                </a:lnTo>
                <a:lnTo>
                  <a:pt x="2489" y="897"/>
                </a:lnTo>
                <a:lnTo>
                  <a:pt x="2501" y="903"/>
                </a:lnTo>
                <a:lnTo>
                  <a:pt x="2525" y="921"/>
                </a:lnTo>
                <a:lnTo>
                  <a:pt x="2537" y="927"/>
                </a:lnTo>
                <a:lnTo>
                  <a:pt x="2549" y="939"/>
                </a:lnTo>
                <a:lnTo>
                  <a:pt x="2555" y="957"/>
                </a:lnTo>
                <a:lnTo>
                  <a:pt x="2567" y="975"/>
                </a:lnTo>
                <a:lnTo>
                  <a:pt x="2573" y="975"/>
                </a:lnTo>
                <a:lnTo>
                  <a:pt x="2585" y="981"/>
                </a:lnTo>
                <a:lnTo>
                  <a:pt x="2591" y="981"/>
                </a:lnTo>
                <a:lnTo>
                  <a:pt x="2603" y="988"/>
                </a:lnTo>
                <a:lnTo>
                  <a:pt x="2597" y="994"/>
                </a:lnTo>
                <a:lnTo>
                  <a:pt x="2585" y="994"/>
                </a:lnTo>
                <a:lnTo>
                  <a:pt x="2573" y="1000"/>
                </a:lnTo>
                <a:lnTo>
                  <a:pt x="2579" y="1018"/>
                </a:lnTo>
                <a:lnTo>
                  <a:pt x="2603" y="1018"/>
                </a:lnTo>
                <a:lnTo>
                  <a:pt x="2603" y="1012"/>
                </a:lnTo>
                <a:lnTo>
                  <a:pt x="2615" y="1012"/>
                </a:lnTo>
                <a:lnTo>
                  <a:pt x="2615" y="1000"/>
                </a:lnTo>
                <a:lnTo>
                  <a:pt x="2628" y="994"/>
                </a:lnTo>
                <a:lnTo>
                  <a:pt x="2615" y="994"/>
                </a:lnTo>
                <a:lnTo>
                  <a:pt x="2615" y="988"/>
                </a:lnTo>
                <a:lnTo>
                  <a:pt x="2621" y="975"/>
                </a:lnTo>
                <a:lnTo>
                  <a:pt x="2640" y="975"/>
                </a:lnTo>
                <a:lnTo>
                  <a:pt x="2640" y="994"/>
                </a:lnTo>
                <a:lnTo>
                  <a:pt x="2646" y="1006"/>
                </a:lnTo>
                <a:lnTo>
                  <a:pt x="2664" y="1018"/>
                </a:lnTo>
                <a:lnTo>
                  <a:pt x="2688" y="1024"/>
                </a:lnTo>
                <a:lnTo>
                  <a:pt x="2706" y="1036"/>
                </a:lnTo>
                <a:lnTo>
                  <a:pt x="2724" y="1024"/>
                </a:lnTo>
                <a:lnTo>
                  <a:pt x="2754" y="1030"/>
                </a:lnTo>
                <a:lnTo>
                  <a:pt x="2772" y="1024"/>
                </a:lnTo>
                <a:lnTo>
                  <a:pt x="2778" y="1024"/>
                </a:lnTo>
                <a:lnTo>
                  <a:pt x="2784" y="1030"/>
                </a:lnTo>
                <a:lnTo>
                  <a:pt x="2790" y="1048"/>
                </a:lnTo>
                <a:lnTo>
                  <a:pt x="2772" y="1070"/>
                </a:lnTo>
                <a:lnTo>
                  <a:pt x="2772" y="1082"/>
                </a:lnTo>
                <a:lnTo>
                  <a:pt x="2758" y="1096"/>
                </a:lnTo>
                <a:lnTo>
                  <a:pt x="2754" y="1094"/>
                </a:lnTo>
                <a:lnTo>
                  <a:pt x="2712" y="1094"/>
                </a:lnTo>
                <a:lnTo>
                  <a:pt x="2670" y="1088"/>
                </a:lnTo>
                <a:lnTo>
                  <a:pt x="2646" y="1082"/>
                </a:lnTo>
                <a:lnTo>
                  <a:pt x="2621" y="1070"/>
                </a:lnTo>
                <a:lnTo>
                  <a:pt x="2609" y="1076"/>
                </a:lnTo>
                <a:lnTo>
                  <a:pt x="2601" y="1082"/>
                </a:lnTo>
                <a:lnTo>
                  <a:pt x="2591" y="1082"/>
                </a:lnTo>
                <a:lnTo>
                  <a:pt x="2567" y="1100"/>
                </a:lnTo>
                <a:lnTo>
                  <a:pt x="2565" y="1112"/>
                </a:lnTo>
                <a:lnTo>
                  <a:pt x="2549" y="1100"/>
                </a:lnTo>
                <a:lnTo>
                  <a:pt x="2513" y="1088"/>
                </a:lnTo>
                <a:lnTo>
                  <a:pt x="2513" y="1082"/>
                </a:lnTo>
                <a:lnTo>
                  <a:pt x="2483" y="1076"/>
                </a:lnTo>
                <a:lnTo>
                  <a:pt x="2459" y="1064"/>
                </a:lnTo>
                <a:lnTo>
                  <a:pt x="2453" y="1048"/>
                </a:lnTo>
                <a:lnTo>
                  <a:pt x="2459" y="1048"/>
                </a:lnTo>
                <a:lnTo>
                  <a:pt x="2453" y="1024"/>
                </a:lnTo>
                <a:lnTo>
                  <a:pt x="2447" y="1012"/>
                </a:lnTo>
                <a:lnTo>
                  <a:pt x="2417" y="1006"/>
                </a:lnTo>
                <a:lnTo>
                  <a:pt x="2338" y="1012"/>
                </a:lnTo>
                <a:lnTo>
                  <a:pt x="2314" y="1012"/>
                </a:lnTo>
                <a:lnTo>
                  <a:pt x="2278" y="1030"/>
                </a:lnTo>
                <a:lnTo>
                  <a:pt x="2254" y="1036"/>
                </a:lnTo>
                <a:lnTo>
                  <a:pt x="2224" y="1030"/>
                </a:lnTo>
                <a:lnTo>
                  <a:pt x="2206" y="1018"/>
                </a:lnTo>
                <a:lnTo>
                  <a:pt x="2200" y="1024"/>
                </a:lnTo>
                <a:lnTo>
                  <a:pt x="2196" y="1032"/>
                </a:lnTo>
                <a:lnTo>
                  <a:pt x="2188" y="1030"/>
                </a:lnTo>
                <a:lnTo>
                  <a:pt x="2182" y="1036"/>
                </a:lnTo>
                <a:lnTo>
                  <a:pt x="2170" y="1054"/>
                </a:lnTo>
                <a:lnTo>
                  <a:pt x="2151" y="1070"/>
                </a:lnTo>
                <a:lnTo>
                  <a:pt x="2133" y="1088"/>
                </a:lnTo>
                <a:lnTo>
                  <a:pt x="2121" y="1130"/>
                </a:lnTo>
                <a:lnTo>
                  <a:pt x="2115" y="1148"/>
                </a:lnTo>
                <a:lnTo>
                  <a:pt x="2075" y="1185"/>
                </a:lnTo>
                <a:lnTo>
                  <a:pt x="2069" y="1191"/>
                </a:lnTo>
                <a:lnTo>
                  <a:pt x="2063" y="1215"/>
                </a:lnTo>
                <a:lnTo>
                  <a:pt x="2039" y="1251"/>
                </a:lnTo>
                <a:lnTo>
                  <a:pt x="2039" y="1275"/>
                </a:lnTo>
                <a:lnTo>
                  <a:pt x="2033" y="1305"/>
                </a:lnTo>
                <a:lnTo>
                  <a:pt x="2033" y="1414"/>
                </a:lnTo>
                <a:lnTo>
                  <a:pt x="2039" y="1432"/>
                </a:lnTo>
                <a:lnTo>
                  <a:pt x="2045" y="1438"/>
                </a:lnTo>
                <a:lnTo>
                  <a:pt x="2063" y="1462"/>
                </a:lnTo>
                <a:lnTo>
                  <a:pt x="2069" y="1480"/>
                </a:lnTo>
                <a:lnTo>
                  <a:pt x="2081" y="1498"/>
                </a:lnTo>
                <a:lnTo>
                  <a:pt x="2103" y="1516"/>
                </a:lnTo>
                <a:lnTo>
                  <a:pt x="2133" y="1541"/>
                </a:lnTo>
                <a:lnTo>
                  <a:pt x="2164" y="1553"/>
                </a:lnTo>
                <a:lnTo>
                  <a:pt x="2176" y="1553"/>
                </a:lnTo>
                <a:lnTo>
                  <a:pt x="2194" y="1541"/>
                </a:lnTo>
                <a:lnTo>
                  <a:pt x="2236" y="1541"/>
                </a:lnTo>
                <a:lnTo>
                  <a:pt x="2246" y="1535"/>
                </a:lnTo>
                <a:lnTo>
                  <a:pt x="2254" y="1535"/>
                </a:lnTo>
                <a:lnTo>
                  <a:pt x="2272" y="1522"/>
                </a:lnTo>
                <a:lnTo>
                  <a:pt x="2278" y="1516"/>
                </a:lnTo>
                <a:lnTo>
                  <a:pt x="2284" y="1510"/>
                </a:lnTo>
                <a:lnTo>
                  <a:pt x="2302" y="1529"/>
                </a:lnTo>
                <a:lnTo>
                  <a:pt x="2344" y="1529"/>
                </a:lnTo>
                <a:lnTo>
                  <a:pt x="2368" y="1547"/>
                </a:lnTo>
                <a:lnTo>
                  <a:pt x="2380" y="1547"/>
                </a:lnTo>
                <a:lnTo>
                  <a:pt x="2405" y="1559"/>
                </a:lnTo>
                <a:lnTo>
                  <a:pt x="2405" y="1577"/>
                </a:lnTo>
                <a:lnTo>
                  <a:pt x="2399" y="1595"/>
                </a:lnTo>
                <a:lnTo>
                  <a:pt x="2392" y="1631"/>
                </a:lnTo>
                <a:lnTo>
                  <a:pt x="2405" y="1653"/>
                </a:lnTo>
                <a:lnTo>
                  <a:pt x="2417" y="1665"/>
                </a:lnTo>
                <a:lnTo>
                  <a:pt x="2435" y="1683"/>
                </a:lnTo>
                <a:lnTo>
                  <a:pt x="2435" y="1720"/>
                </a:lnTo>
                <a:lnTo>
                  <a:pt x="2453" y="1780"/>
                </a:lnTo>
                <a:lnTo>
                  <a:pt x="2459" y="1798"/>
                </a:lnTo>
                <a:lnTo>
                  <a:pt x="2453" y="1822"/>
                </a:lnTo>
                <a:lnTo>
                  <a:pt x="2441" y="1846"/>
                </a:lnTo>
                <a:lnTo>
                  <a:pt x="2435" y="1907"/>
                </a:lnTo>
                <a:lnTo>
                  <a:pt x="2447" y="1925"/>
                </a:lnTo>
                <a:lnTo>
                  <a:pt x="2465" y="1949"/>
                </a:lnTo>
                <a:lnTo>
                  <a:pt x="2465" y="2003"/>
                </a:lnTo>
                <a:lnTo>
                  <a:pt x="2471" y="2003"/>
                </a:lnTo>
                <a:lnTo>
                  <a:pt x="2483" y="2027"/>
                </a:lnTo>
                <a:lnTo>
                  <a:pt x="2489" y="2045"/>
                </a:lnTo>
                <a:lnTo>
                  <a:pt x="2501" y="2069"/>
                </a:lnTo>
                <a:lnTo>
                  <a:pt x="2513" y="2094"/>
                </a:lnTo>
                <a:lnTo>
                  <a:pt x="2525" y="2130"/>
                </a:lnTo>
                <a:lnTo>
                  <a:pt x="2531" y="2148"/>
                </a:lnTo>
                <a:lnTo>
                  <a:pt x="2555" y="2166"/>
                </a:lnTo>
                <a:lnTo>
                  <a:pt x="2571" y="2158"/>
                </a:lnTo>
                <a:lnTo>
                  <a:pt x="2573" y="2160"/>
                </a:lnTo>
                <a:lnTo>
                  <a:pt x="2585" y="2152"/>
                </a:lnTo>
                <a:lnTo>
                  <a:pt x="2621" y="2142"/>
                </a:lnTo>
                <a:lnTo>
                  <a:pt x="2640" y="2136"/>
                </a:lnTo>
                <a:lnTo>
                  <a:pt x="2658" y="2130"/>
                </a:lnTo>
                <a:lnTo>
                  <a:pt x="2700" y="2112"/>
                </a:lnTo>
                <a:lnTo>
                  <a:pt x="2724" y="2094"/>
                </a:lnTo>
                <a:lnTo>
                  <a:pt x="2742" y="2069"/>
                </a:lnTo>
                <a:lnTo>
                  <a:pt x="2748" y="2051"/>
                </a:lnTo>
                <a:lnTo>
                  <a:pt x="2754" y="2033"/>
                </a:lnTo>
                <a:lnTo>
                  <a:pt x="2760" y="2003"/>
                </a:lnTo>
                <a:lnTo>
                  <a:pt x="2772" y="1991"/>
                </a:lnTo>
                <a:lnTo>
                  <a:pt x="2802" y="1973"/>
                </a:lnTo>
                <a:lnTo>
                  <a:pt x="2802" y="1925"/>
                </a:lnTo>
                <a:lnTo>
                  <a:pt x="2814" y="1901"/>
                </a:lnTo>
                <a:lnTo>
                  <a:pt x="2832" y="1876"/>
                </a:lnTo>
                <a:lnTo>
                  <a:pt x="2875" y="1840"/>
                </a:lnTo>
                <a:lnTo>
                  <a:pt x="2881" y="1822"/>
                </a:lnTo>
                <a:lnTo>
                  <a:pt x="2881" y="1786"/>
                </a:lnTo>
                <a:lnTo>
                  <a:pt x="2887" y="1744"/>
                </a:lnTo>
                <a:lnTo>
                  <a:pt x="2881" y="1720"/>
                </a:lnTo>
                <a:lnTo>
                  <a:pt x="2881" y="1671"/>
                </a:lnTo>
                <a:lnTo>
                  <a:pt x="2887" y="1653"/>
                </a:lnTo>
                <a:lnTo>
                  <a:pt x="2899" y="1635"/>
                </a:lnTo>
                <a:lnTo>
                  <a:pt x="2911" y="1613"/>
                </a:lnTo>
                <a:lnTo>
                  <a:pt x="2947" y="1583"/>
                </a:lnTo>
                <a:lnTo>
                  <a:pt x="2971" y="1559"/>
                </a:lnTo>
                <a:lnTo>
                  <a:pt x="2983" y="1541"/>
                </a:lnTo>
                <a:lnTo>
                  <a:pt x="3007" y="1510"/>
                </a:lnTo>
                <a:lnTo>
                  <a:pt x="3025" y="1486"/>
                </a:lnTo>
                <a:lnTo>
                  <a:pt x="3037" y="1456"/>
                </a:lnTo>
                <a:lnTo>
                  <a:pt x="3049" y="1438"/>
                </a:lnTo>
                <a:lnTo>
                  <a:pt x="3049" y="1426"/>
                </a:lnTo>
                <a:lnTo>
                  <a:pt x="3043" y="1414"/>
                </a:lnTo>
                <a:lnTo>
                  <a:pt x="3025" y="1408"/>
                </a:lnTo>
                <a:lnTo>
                  <a:pt x="3009" y="1416"/>
                </a:lnTo>
                <a:lnTo>
                  <a:pt x="3007" y="1414"/>
                </a:lnTo>
                <a:lnTo>
                  <a:pt x="2999" y="1420"/>
                </a:lnTo>
                <a:lnTo>
                  <a:pt x="2941" y="1420"/>
                </a:lnTo>
                <a:lnTo>
                  <a:pt x="2941" y="1408"/>
                </a:lnTo>
                <a:lnTo>
                  <a:pt x="2965" y="1396"/>
                </a:lnTo>
                <a:lnTo>
                  <a:pt x="2983" y="1390"/>
                </a:lnTo>
                <a:lnTo>
                  <a:pt x="3007" y="1378"/>
                </a:lnTo>
                <a:lnTo>
                  <a:pt x="3031" y="1366"/>
                </a:lnTo>
                <a:lnTo>
                  <a:pt x="3049" y="1360"/>
                </a:lnTo>
                <a:lnTo>
                  <a:pt x="3073" y="1341"/>
                </a:lnTo>
                <a:lnTo>
                  <a:pt x="3098" y="1329"/>
                </a:lnTo>
                <a:lnTo>
                  <a:pt x="3126" y="1305"/>
                </a:lnTo>
                <a:lnTo>
                  <a:pt x="3132" y="1287"/>
                </a:lnTo>
                <a:lnTo>
                  <a:pt x="3144" y="1263"/>
                </a:lnTo>
                <a:lnTo>
                  <a:pt x="3144" y="1257"/>
                </a:lnTo>
                <a:lnTo>
                  <a:pt x="3140" y="1251"/>
                </a:lnTo>
                <a:lnTo>
                  <a:pt x="3132" y="1233"/>
                </a:lnTo>
                <a:lnTo>
                  <a:pt x="3114" y="1215"/>
                </a:lnTo>
                <a:lnTo>
                  <a:pt x="3086" y="1191"/>
                </a:lnTo>
                <a:lnTo>
                  <a:pt x="3073" y="1191"/>
                </a:lnTo>
                <a:lnTo>
                  <a:pt x="3055" y="1197"/>
                </a:lnTo>
                <a:lnTo>
                  <a:pt x="3055" y="1191"/>
                </a:lnTo>
                <a:lnTo>
                  <a:pt x="3061" y="1185"/>
                </a:lnTo>
                <a:lnTo>
                  <a:pt x="3086" y="1185"/>
                </a:lnTo>
                <a:lnTo>
                  <a:pt x="3100" y="1189"/>
                </a:lnTo>
                <a:lnTo>
                  <a:pt x="3104" y="1191"/>
                </a:lnTo>
                <a:lnTo>
                  <a:pt x="3144" y="1227"/>
                </a:lnTo>
                <a:lnTo>
                  <a:pt x="3156" y="1221"/>
                </a:lnTo>
                <a:lnTo>
                  <a:pt x="3192" y="1215"/>
                </a:lnTo>
                <a:lnTo>
                  <a:pt x="3230" y="1215"/>
                </a:lnTo>
                <a:lnTo>
                  <a:pt x="3234" y="1221"/>
                </a:lnTo>
                <a:lnTo>
                  <a:pt x="3264" y="1233"/>
                </a:lnTo>
                <a:lnTo>
                  <a:pt x="3290" y="1253"/>
                </a:lnTo>
                <a:lnTo>
                  <a:pt x="3282" y="1257"/>
                </a:lnTo>
                <a:lnTo>
                  <a:pt x="3282" y="1269"/>
                </a:lnTo>
                <a:lnTo>
                  <a:pt x="3306" y="1275"/>
                </a:lnTo>
                <a:lnTo>
                  <a:pt x="3327" y="1289"/>
                </a:lnTo>
                <a:lnTo>
                  <a:pt x="3331" y="1305"/>
                </a:lnTo>
                <a:lnTo>
                  <a:pt x="3345" y="1335"/>
                </a:lnTo>
                <a:lnTo>
                  <a:pt x="3349" y="1354"/>
                </a:lnTo>
                <a:lnTo>
                  <a:pt x="3349" y="1378"/>
                </a:lnTo>
                <a:lnTo>
                  <a:pt x="3361" y="1396"/>
                </a:lnTo>
                <a:lnTo>
                  <a:pt x="3385" y="1426"/>
                </a:lnTo>
                <a:lnTo>
                  <a:pt x="3385" y="1450"/>
                </a:lnTo>
                <a:lnTo>
                  <a:pt x="3393" y="1462"/>
                </a:lnTo>
                <a:lnTo>
                  <a:pt x="3397" y="1474"/>
                </a:lnTo>
                <a:lnTo>
                  <a:pt x="3403" y="1480"/>
                </a:lnTo>
                <a:lnTo>
                  <a:pt x="3433" y="1480"/>
                </a:lnTo>
                <a:lnTo>
                  <a:pt x="3439" y="1468"/>
                </a:lnTo>
                <a:lnTo>
                  <a:pt x="3451" y="1444"/>
                </a:lnTo>
                <a:lnTo>
                  <a:pt x="3451" y="1432"/>
                </a:lnTo>
                <a:lnTo>
                  <a:pt x="3457" y="1414"/>
                </a:lnTo>
                <a:lnTo>
                  <a:pt x="3457" y="1390"/>
                </a:lnTo>
                <a:lnTo>
                  <a:pt x="3475" y="1360"/>
                </a:lnTo>
                <a:lnTo>
                  <a:pt x="3493" y="1335"/>
                </a:lnTo>
                <a:lnTo>
                  <a:pt x="3517" y="1317"/>
                </a:lnTo>
                <a:lnTo>
                  <a:pt x="3529" y="1311"/>
                </a:lnTo>
                <a:lnTo>
                  <a:pt x="3541" y="1287"/>
                </a:lnTo>
                <a:lnTo>
                  <a:pt x="3554" y="1287"/>
                </a:lnTo>
                <a:lnTo>
                  <a:pt x="3602" y="1263"/>
                </a:lnTo>
                <a:lnTo>
                  <a:pt x="3608" y="1269"/>
                </a:lnTo>
                <a:lnTo>
                  <a:pt x="3620" y="1287"/>
                </a:lnTo>
                <a:lnTo>
                  <a:pt x="3642" y="1321"/>
                </a:lnTo>
                <a:lnTo>
                  <a:pt x="3638" y="1335"/>
                </a:lnTo>
                <a:lnTo>
                  <a:pt x="3644" y="1348"/>
                </a:lnTo>
                <a:lnTo>
                  <a:pt x="3648" y="1348"/>
                </a:lnTo>
                <a:lnTo>
                  <a:pt x="3650" y="1354"/>
                </a:lnTo>
                <a:lnTo>
                  <a:pt x="3668" y="1360"/>
                </a:lnTo>
                <a:lnTo>
                  <a:pt x="3686" y="1354"/>
                </a:lnTo>
                <a:lnTo>
                  <a:pt x="3692" y="1354"/>
                </a:lnTo>
                <a:lnTo>
                  <a:pt x="3698" y="1366"/>
                </a:lnTo>
                <a:lnTo>
                  <a:pt x="3704" y="1396"/>
                </a:lnTo>
                <a:lnTo>
                  <a:pt x="3716" y="1414"/>
                </a:lnTo>
                <a:lnTo>
                  <a:pt x="3716" y="1456"/>
                </a:lnTo>
                <a:lnTo>
                  <a:pt x="3722" y="1480"/>
                </a:lnTo>
                <a:lnTo>
                  <a:pt x="3722" y="1486"/>
                </a:lnTo>
                <a:lnTo>
                  <a:pt x="3728" y="1504"/>
                </a:lnTo>
                <a:lnTo>
                  <a:pt x="3752" y="1529"/>
                </a:lnTo>
                <a:lnTo>
                  <a:pt x="3760" y="1537"/>
                </a:lnTo>
                <a:lnTo>
                  <a:pt x="3764" y="1541"/>
                </a:lnTo>
                <a:lnTo>
                  <a:pt x="3764" y="1565"/>
                </a:lnTo>
                <a:lnTo>
                  <a:pt x="3758" y="1565"/>
                </a:lnTo>
                <a:lnTo>
                  <a:pt x="3734" y="1541"/>
                </a:lnTo>
                <a:lnTo>
                  <a:pt x="3728" y="1516"/>
                </a:lnTo>
                <a:lnTo>
                  <a:pt x="3722" y="1510"/>
                </a:lnTo>
                <a:lnTo>
                  <a:pt x="3716" y="1504"/>
                </a:lnTo>
                <a:lnTo>
                  <a:pt x="3704" y="1516"/>
                </a:lnTo>
                <a:lnTo>
                  <a:pt x="3692" y="1510"/>
                </a:lnTo>
                <a:lnTo>
                  <a:pt x="3674" y="1510"/>
                </a:lnTo>
                <a:lnTo>
                  <a:pt x="3668" y="1516"/>
                </a:lnTo>
                <a:lnTo>
                  <a:pt x="3676" y="1526"/>
                </a:lnTo>
                <a:lnTo>
                  <a:pt x="3686" y="1553"/>
                </a:lnTo>
                <a:lnTo>
                  <a:pt x="3704" y="1571"/>
                </a:lnTo>
                <a:lnTo>
                  <a:pt x="3704" y="1601"/>
                </a:lnTo>
                <a:lnTo>
                  <a:pt x="3716" y="1607"/>
                </a:lnTo>
                <a:lnTo>
                  <a:pt x="3722" y="1589"/>
                </a:lnTo>
                <a:lnTo>
                  <a:pt x="3734" y="1589"/>
                </a:lnTo>
                <a:lnTo>
                  <a:pt x="3758" y="1619"/>
                </a:lnTo>
                <a:lnTo>
                  <a:pt x="3758" y="1647"/>
                </a:lnTo>
                <a:lnTo>
                  <a:pt x="3764" y="1653"/>
                </a:lnTo>
                <a:lnTo>
                  <a:pt x="3777" y="1659"/>
                </a:lnTo>
                <a:lnTo>
                  <a:pt x="3795" y="1677"/>
                </a:lnTo>
                <a:lnTo>
                  <a:pt x="3807" y="1695"/>
                </a:lnTo>
                <a:lnTo>
                  <a:pt x="3813" y="1701"/>
                </a:lnTo>
                <a:lnTo>
                  <a:pt x="3821" y="1697"/>
                </a:lnTo>
                <a:lnTo>
                  <a:pt x="3819" y="1701"/>
                </a:lnTo>
                <a:lnTo>
                  <a:pt x="3825" y="1701"/>
                </a:lnTo>
                <a:lnTo>
                  <a:pt x="3849" y="1707"/>
                </a:lnTo>
                <a:lnTo>
                  <a:pt x="3873" y="1720"/>
                </a:lnTo>
                <a:lnTo>
                  <a:pt x="3897" y="1720"/>
                </a:lnTo>
                <a:lnTo>
                  <a:pt x="3921" y="1732"/>
                </a:lnTo>
                <a:lnTo>
                  <a:pt x="3981" y="1732"/>
                </a:lnTo>
                <a:lnTo>
                  <a:pt x="3999" y="1738"/>
                </a:lnTo>
                <a:lnTo>
                  <a:pt x="4024" y="1732"/>
                </a:lnTo>
                <a:lnTo>
                  <a:pt x="4030" y="1732"/>
                </a:lnTo>
                <a:lnTo>
                  <a:pt x="4078" y="1732"/>
                </a:lnTo>
                <a:lnTo>
                  <a:pt x="4084" y="1726"/>
                </a:lnTo>
                <a:lnTo>
                  <a:pt x="4084" y="1714"/>
                </a:lnTo>
                <a:lnTo>
                  <a:pt x="4072" y="1720"/>
                </a:lnTo>
                <a:lnTo>
                  <a:pt x="4054" y="1714"/>
                </a:lnTo>
                <a:lnTo>
                  <a:pt x="4042" y="1726"/>
                </a:lnTo>
                <a:lnTo>
                  <a:pt x="4036" y="1720"/>
                </a:lnTo>
                <a:lnTo>
                  <a:pt x="4036" y="1714"/>
                </a:lnTo>
                <a:lnTo>
                  <a:pt x="4030" y="1720"/>
                </a:lnTo>
                <a:lnTo>
                  <a:pt x="4006" y="1726"/>
                </a:lnTo>
                <a:lnTo>
                  <a:pt x="3969" y="1720"/>
                </a:lnTo>
                <a:lnTo>
                  <a:pt x="3957" y="1707"/>
                </a:lnTo>
                <a:lnTo>
                  <a:pt x="3927" y="1701"/>
                </a:lnTo>
                <a:lnTo>
                  <a:pt x="3891" y="1689"/>
                </a:lnTo>
                <a:lnTo>
                  <a:pt x="3867" y="1689"/>
                </a:lnTo>
                <a:lnTo>
                  <a:pt x="3861" y="1671"/>
                </a:lnTo>
                <a:lnTo>
                  <a:pt x="3855" y="1665"/>
                </a:lnTo>
                <a:lnTo>
                  <a:pt x="3849" y="1665"/>
                </a:lnTo>
                <a:lnTo>
                  <a:pt x="3837" y="1677"/>
                </a:lnTo>
                <a:lnTo>
                  <a:pt x="3833" y="1681"/>
                </a:lnTo>
                <a:lnTo>
                  <a:pt x="3837" y="1671"/>
                </a:lnTo>
                <a:lnTo>
                  <a:pt x="3835" y="1669"/>
                </a:lnTo>
                <a:lnTo>
                  <a:pt x="3837" y="1665"/>
                </a:lnTo>
                <a:lnTo>
                  <a:pt x="3831" y="1635"/>
                </a:lnTo>
                <a:lnTo>
                  <a:pt x="3823" y="1633"/>
                </a:lnTo>
                <a:lnTo>
                  <a:pt x="3819" y="1619"/>
                </a:lnTo>
                <a:lnTo>
                  <a:pt x="3813" y="1613"/>
                </a:lnTo>
                <a:lnTo>
                  <a:pt x="3813" y="1613"/>
                </a:lnTo>
                <a:lnTo>
                  <a:pt x="3789" y="1589"/>
                </a:lnTo>
                <a:lnTo>
                  <a:pt x="3807" y="1589"/>
                </a:lnTo>
                <a:lnTo>
                  <a:pt x="3819" y="1583"/>
                </a:lnTo>
                <a:lnTo>
                  <a:pt x="3819" y="1565"/>
                </a:lnTo>
                <a:lnTo>
                  <a:pt x="3815" y="1561"/>
                </a:lnTo>
                <a:lnTo>
                  <a:pt x="3813" y="1553"/>
                </a:lnTo>
                <a:lnTo>
                  <a:pt x="3801" y="1535"/>
                </a:lnTo>
                <a:lnTo>
                  <a:pt x="3797" y="1526"/>
                </a:lnTo>
                <a:lnTo>
                  <a:pt x="3795" y="1516"/>
                </a:lnTo>
                <a:lnTo>
                  <a:pt x="3777" y="1498"/>
                </a:lnTo>
                <a:lnTo>
                  <a:pt x="3770" y="1492"/>
                </a:lnTo>
                <a:lnTo>
                  <a:pt x="3752" y="1474"/>
                </a:lnTo>
                <a:lnTo>
                  <a:pt x="3740" y="1450"/>
                </a:lnTo>
                <a:lnTo>
                  <a:pt x="3740" y="1444"/>
                </a:lnTo>
                <a:lnTo>
                  <a:pt x="3746" y="1438"/>
                </a:lnTo>
                <a:lnTo>
                  <a:pt x="3746" y="1408"/>
                </a:lnTo>
                <a:lnTo>
                  <a:pt x="3752" y="1402"/>
                </a:lnTo>
                <a:lnTo>
                  <a:pt x="3777" y="1426"/>
                </a:lnTo>
                <a:lnTo>
                  <a:pt x="3789" y="1444"/>
                </a:lnTo>
                <a:lnTo>
                  <a:pt x="3807" y="1444"/>
                </a:lnTo>
                <a:lnTo>
                  <a:pt x="3819" y="1468"/>
                </a:lnTo>
                <a:lnTo>
                  <a:pt x="3825" y="1474"/>
                </a:lnTo>
                <a:lnTo>
                  <a:pt x="3837" y="1468"/>
                </a:lnTo>
                <a:lnTo>
                  <a:pt x="3855" y="1450"/>
                </a:lnTo>
                <a:lnTo>
                  <a:pt x="3873" y="1432"/>
                </a:lnTo>
                <a:lnTo>
                  <a:pt x="3879" y="1414"/>
                </a:lnTo>
                <a:lnTo>
                  <a:pt x="3879" y="1354"/>
                </a:lnTo>
                <a:lnTo>
                  <a:pt x="3873" y="1350"/>
                </a:lnTo>
                <a:lnTo>
                  <a:pt x="3873" y="1348"/>
                </a:lnTo>
                <a:lnTo>
                  <a:pt x="3855" y="1329"/>
                </a:lnTo>
                <a:lnTo>
                  <a:pt x="3831" y="1305"/>
                </a:lnTo>
                <a:lnTo>
                  <a:pt x="3843" y="1287"/>
                </a:lnTo>
                <a:lnTo>
                  <a:pt x="3849" y="1281"/>
                </a:lnTo>
                <a:lnTo>
                  <a:pt x="3849" y="1287"/>
                </a:lnTo>
                <a:lnTo>
                  <a:pt x="3855" y="1305"/>
                </a:lnTo>
                <a:lnTo>
                  <a:pt x="3855" y="1323"/>
                </a:lnTo>
                <a:lnTo>
                  <a:pt x="3885" y="1323"/>
                </a:lnTo>
                <a:lnTo>
                  <a:pt x="3891" y="1311"/>
                </a:lnTo>
                <a:lnTo>
                  <a:pt x="3889" y="1307"/>
                </a:lnTo>
                <a:lnTo>
                  <a:pt x="3891" y="1305"/>
                </a:lnTo>
                <a:lnTo>
                  <a:pt x="3885" y="1281"/>
                </a:lnTo>
                <a:lnTo>
                  <a:pt x="3921" y="1281"/>
                </a:lnTo>
                <a:lnTo>
                  <a:pt x="3945" y="1275"/>
                </a:lnTo>
                <a:lnTo>
                  <a:pt x="3963" y="1263"/>
                </a:lnTo>
                <a:lnTo>
                  <a:pt x="3981" y="1239"/>
                </a:lnTo>
                <a:lnTo>
                  <a:pt x="3999" y="1221"/>
                </a:lnTo>
                <a:lnTo>
                  <a:pt x="4012" y="1191"/>
                </a:lnTo>
                <a:lnTo>
                  <a:pt x="4036" y="1160"/>
                </a:lnTo>
                <a:lnTo>
                  <a:pt x="4030" y="1118"/>
                </a:lnTo>
                <a:lnTo>
                  <a:pt x="4042" y="1106"/>
                </a:lnTo>
                <a:lnTo>
                  <a:pt x="4036" y="1088"/>
                </a:lnTo>
                <a:lnTo>
                  <a:pt x="4018" y="1070"/>
                </a:lnTo>
                <a:lnTo>
                  <a:pt x="4018" y="1070"/>
                </a:lnTo>
                <a:lnTo>
                  <a:pt x="4012" y="1064"/>
                </a:lnTo>
                <a:lnTo>
                  <a:pt x="3999" y="1054"/>
                </a:lnTo>
                <a:lnTo>
                  <a:pt x="3999" y="1024"/>
                </a:lnTo>
                <a:lnTo>
                  <a:pt x="4024" y="1018"/>
                </a:lnTo>
                <a:lnTo>
                  <a:pt x="4030" y="1012"/>
                </a:lnTo>
                <a:lnTo>
                  <a:pt x="4030" y="1000"/>
                </a:lnTo>
                <a:lnTo>
                  <a:pt x="4024" y="994"/>
                </a:lnTo>
                <a:lnTo>
                  <a:pt x="3957" y="994"/>
                </a:lnTo>
                <a:lnTo>
                  <a:pt x="3951" y="988"/>
                </a:lnTo>
                <a:lnTo>
                  <a:pt x="3947" y="983"/>
                </a:lnTo>
                <a:lnTo>
                  <a:pt x="3969" y="963"/>
                </a:lnTo>
                <a:lnTo>
                  <a:pt x="3981" y="957"/>
                </a:lnTo>
                <a:lnTo>
                  <a:pt x="3987" y="969"/>
                </a:lnTo>
                <a:lnTo>
                  <a:pt x="3993" y="975"/>
                </a:lnTo>
                <a:lnTo>
                  <a:pt x="4012" y="981"/>
                </a:lnTo>
                <a:lnTo>
                  <a:pt x="4036" y="957"/>
                </a:lnTo>
                <a:lnTo>
                  <a:pt x="4042" y="963"/>
                </a:lnTo>
                <a:lnTo>
                  <a:pt x="4042" y="981"/>
                </a:lnTo>
                <a:lnTo>
                  <a:pt x="4048" y="988"/>
                </a:lnTo>
                <a:lnTo>
                  <a:pt x="4066" y="994"/>
                </a:lnTo>
                <a:lnTo>
                  <a:pt x="4078" y="1012"/>
                </a:lnTo>
                <a:lnTo>
                  <a:pt x="4078" y="1030"/>
                </a:lnTo>
                <a:lnTo>
                  <a:pt x="4084" y="1042"/>
                </a:lnTo>
                <a:lnTo>
                  <a:pt x="4086" y="1042"/>
                </a:lnTo>
                <a:lnTo>
                  <a:pt x="4090" y="1048"/>
                </a:lnTo>
                <a:lnTo>
                  <a:pt x="4120" y="1048"/>
                </a:lnTo>
                <a:lnTo>
                  <a:pt x="4126" y="1036"/>
                </a:lnTo>
                <a:lnTo>
                  <a:pt x="4120" y="1012"/>
                </a:lnTo>
                <a:lnTo>
                  <a:pt x="4114" y="975"/>
                </a:lnTo>
                <a:lnTo>
                  <a:pt x="4108" y="957"/>
                </a:lnTo>
                <a:lnTo>
                  <a:pt x="4120" y="927"/>
                </a:lnTo>
                <a:lnTo>
                  <a:pt x="4132" y="909"/>
                </a:lnTo>
                <a:lnTo>
                  <a:pt x="4148" y="909"/>
                </a:lnTo>
                <a:lnTo>
                  <a:pt x="4160" y="903"/>
                </a:lnTo>
                <a:lnTo>
                  <a:pt x="4190" y="873"/>
                </a:lnTo>
                <a:lnTo>
                  <a:pt x="4196" y="855"/>
                </a:lnTo>
                <a:lnTo>
                  <a:pt x="4214" y="831"/>
                </a:lnTo>
                <a:lnTo>
                  <a:pt x="4220" y="813"/>
                </a:lnTo>
                <a:lnTo>
                  <a:pt x="4220" y="794"/>
                </a:lnTo>
                <a:lnTo>
                  <a:pt x="4214" y="758"/>
                </a:lnTo>
                <a:lnTo>
                  <a:pt x="4214" y="716"/>
                </a:lnTo>
                <a:lnTo>
                  <a:pt x="4220" y="716"/>
                </a:lnTo>
                <a:lnTo>
                  <a:pt x="4220" y="722"/>
                </a:lnTo>
                <a:lnTo>
                  <a:pt x="4226" y="746"/>
                </a:lnTo>
                <a:lnTo>
                  <a:pt x="4226" y="752"/>
                </a:lnTo>
                <a:lnTo>
                  <a:pt x="4239" y="770"/>
                </a:lnTo>
                <a:lnTo>
                  <a:pt x="4251" y="831"/>
                </a:lnTo>
                <a:lnTo>
                  <a:pt x="4245" y="837"/>
                </a:lnTo>
                <a:lnTo>
                  <a:pt x="4247" y="839"/>
                </a:lnTo>
                <a:lnTo>
                  <a:pt x="4245" y="843"/>
                </a:lnTo>
                <a:lnTo>
                  <a:pt x="4263" y="843"/>
                </a:lnTo>
                <a:lnTo>
                  <a:pt x="4275" y="837"/>
                </a:lnTo>
                <a:lnTo>
                  <a:pt x="4269" y="831"/>
                </a:lnTo>
                <a:lnTo>
                  <a:pt x="4269" y="825"/>
                </a:lnTo>
                <a:lnTo>
                  <a:pt x="4263" y="788"/>
                </a:lnTo>
                <a:lnTo>
                  <a:pt x="4275" y="800"/>
                </a:lnTo>
                <a:lnTo>
                  <a:pt x="4293" y="800"/>
                </a:lnTo>
                <a:lnTo>
                  <a:pt x="4293" y="794"/>
                </a:lnTo>
                <a:lnTo>
                  <a:pt x="4263" y="770"/>
                </a:lnTo>
                <a:lnTo>
                  <a:pt x="4251" y="752"/>
                </a:lnTo>
                <a:lnTo>
                  <a:pt x="4245" y="728"/>
                </a:lnTo>
                <a:lnTo>
                  <a:pt x="4245" y="710"/>
                </a:lnTo>
                <a:lnTo>
                  <a:pt x="4287" y="710"/>
                </a:lnTo>
                <a:lnTo>
                  <a:pt x="4287" y="704"/>
                </a:lnTo>
                <a:lnTo>
                  <a:pt x="4275" y="692"/>
                </a:lnTo>
                <a:lnTo>
                  <a:pt x="4251" y="692"/>
                </a:lnTo>
                <a:lnTo>
                  <a:pt x="4220" y="680"/>
                </a:lnTo>
                <a:lnTo>
                  <a:pt x="4214" y="698"/>
                </a:lnTo>
                <a:lnTo>
                  <a:pt x="4208" y="698"/>
                </a:lnTo>
                <a:lnTo>
                  <a:pt x="4184" y="680"/>
                </a:lnTo>
                <a:lnTo>
                  <a:pt x="4172" y="692"/>
                </a:lnTo>
                <a:lnTo>
                  <a:pt x="4166" y="698"/>
                </a:lnTo>
                <a:lnTo>
                  <a:pt x="4136" y="680"/>
                </a:lnTo>
                <a:lnTo>
                  <a:pt x="4132" y="680"/>
                </a:lnTo>
                <a:lnTo>
                  <a:pt x="4142" y="668"/>
                </a:lnTo>
                <a:lnTo>
                  <a:pt x="4154" y="650"/>
                </a:lnTo>
                <a:lnTo>
                  <a:pt x="4172" y="626"/>
                </a:lnTo>
                <a:lnTo>
                  <a:pt x="4184" y="607"/>
                </a:lnTo>
                <a:lnTo>
                  <a:pt x="4196" y="595"/>
                </a:lnTo>
                <a:lnTo>
                  <a:pt x="4220" y="589"/>
                </a:lnTo>
                <a:lnTo>
                  <a:pt x="4239" y="595"/>
                </a:lnTo>
                <a:lnTo>
                  <a:pt x="4269" y="595"/>
                </a:lnTo>
                <a:lnTo>
                  <a:pt x="4285" y="591"/>
                </a:lnTo>
                <a:lnTo>
                  <a:pt x="4305" y="601"/>
                </a:lnTo>
                <a:lnTo>
                  <a:pt x="4321" y="597"/>
                </a:lnTo>
                <a:lnTo>
                  <a:pt x="4359" y="601"/>
                </a:lnTo>
                <a:lnTo>
                  <a:pt x="4371" y="595"/>
                </a:lnTo>
                <a:lnTo>
                  <a:pt x="4377" y="559"/>
                </a:lnTo>
                <a:lnTo>
                  <a:pt x="4401" y="535"/>
                </a:lnTo>
                <a:lnTo>
                  <a:pt x="4407" y="553"/>
                </a:lnTo>
                <a:lnTo>
                  <a:pt x="4425" y="559"/>
                </a:lnTo>
                <a:lnTo>
                  <a:pt x="4443" y="547"/>
                </a:lnTo>
                <a:lnTo>
                  <a:pt x="4449" y="545"/>
                </a:lnTo>
                <a:lnTo>
                  <a:pt x="4443" y="559"/>
                </a:lnTo>
                <a:lnTo>
                  <a:pt x="4431" y="577"/>
                </a:lnTo>
                <a:lnTo>
                  <a:pt x="4425" y="601"/>
                </a:lnTo>
                <a:lnTo>
                  <a:pt x="4407" y="607"/>
                </a:lnTo>
                <a:lnTo>
                  <a:pt x="4401" y="601"/>
                </a:lnTo>
                <a:lnTo>
                  <a:pt x="4399" y="607"/>
                </a:lnTo>
                <a:lnTo>
                  <a:pt x="4395" y="607"/>
                </a:lnTo>
                <a:lnTo>
                  <a:pt x="4395" y="619"/>
                </a:lnTo>
                <a:lnTo>
                  <a:pt x="4389" y="638"/>
                </a:lnTo>
                <a:lnTo>
                  <a:pt x="4389" y="662"/>
                </a:lnTo>
                <a:lnTo>
                  <a:pt x="4413" y="698"/>
                </a:lnTo>
                <a:lnTo>
                  <a:pt x="4419" y="734"/>
                </a:lnTo>
                <a:lnTo>
                  <a:pt x="4431" y="740"/>
                </a:lnTo>
                <a:lnTo>
                  <a:pt x="4435" y="740"/>
                </a:lnTo>
                <a:lnTo>
                  <a:pt x="4437" y="740"/>
                </a:lnTo>
                <a:lnTo>
                  <a:pt x="4455" y="734"/>
                </a:lnTo>
                <a:lnTo>
                  <a:pt x="4461" y="722"/>
                </a:lnTo>
                <a:lnTo>
                  <a:pt x="4461" y="710"/>
                </a:lnTo>
                <a:lnTo>
                  <a:pt x="4474" y="704"/>
                </a:lnTo>
                <a:lnTo>
                  <a:pt x="4492" y="692"/>
                </a:lnTo>
                <a:lnTo>
                  <a:pt x="4486" y="674"/>
                </a:lnTo>
                <a:lnTo>
                  <a:pt x="4480" y="662"/>
                </a:lnTo>
                <a:lnTo>
                  <a:pt x="4480" y="652"/>
                </a:lnTo>
                <a:lnTo>
                  <a:pt x="4498" y="656"/>
                </a:lnTo>
                <a:lnTo>
                  <a:pt x="4498" y="650"/>
                </a:lnTo>
                <a:lnTo>
                  <a:pt x="4504" y="644"/>
                </a:lnTo>
                <a:lnTo>
                  <a:pt x="4498" y="638"/>
                </a:lnTo>
                <a:lnTo>
                  <a:pt x="4486" y="626"/>
                </a:lnTo>
                <a:lnTo>
                  <a:pt x="4480" y="607"/>
                </a:lnTo>
                <a:lnTo>
                  <a:pt x="4486" y="589"/>
                </a:lnTo>
                <a:lnTo>
                  <a:pt x="4492" y="577"/>
                </a:lnTo>
                <a:lnTo>
                  <a:pt x="4522" y="571"/>
                </a:lnTo>
                <a:lnTo>
                  <a:pt x="4558" y="571"/>
                </a:lnTo>
                <a:lnTo>
                  <a:pt x="4582" y="559"/>
                </a:lnTo>
                <a:lnTo>
                  <a:pt x="4594" y="547"/>
                </a:lnTo>
                <a:lnTo>
                  <a:pt x="4612" y="541"/>
                </a:lnTo>
                <a:lnTo>
                  <a:pt x="4642" y="529"/>
                </a:lnTo>
                <a:close/>
                <a:moveTo>
                  <a:pt x="2814" y="1233"/>
                </a:moveTo>
                <a:lnTo>
                  <a:pt x="2812" y="1227"/>
                </a:lnTo>
                <a:lnTo>
                  <a:pt x="2826" y="1245"/>
                </a:lnTo>
                <a:lnTo>
                  <a:pt x="2828" y="1251"/>
                </a:lnTo>
                <a:lnTo>
                  <a:pt x="2814" y="1233"/>
                </a:lnTo>
                <a:close/>
                <a:moveTo>
                  <a:pt x="2875" y="1354"/>
                </a:moveTo>
                <a:lnTo>
                  <a:pt x="2869" y="1341"/>
                </a:lnTo>
                <a:lnTo>
                  <a:pt x="2863" y="1317"/>
                </a:lnTo>
                <a:lnTo>
                  <a:pt x="2850" y="1305"/>
                </a:lnTo>
                <a:lnTo>
                  <a:pt x="2842" y="1277"/>
                </a:lnTo>
                <a:lnTo>
                  <a:pt x="2863" y="1293"/>
                </a:lnTo>
                <a:lnTo>
                  <a:pt x="2869" y="1311"/>
                </a:lnTo>
                <a:lnTo>
                  <a:pt x="2887" y="1329"/>
                </a:lnTo>
                <a:lnTo>
                  <a:pt x="2893" y="1354"/>
                </a:lnTo>
                <a:lnTo>
                  <a:pt x="2895" y="1364"/>
                </a:lnTo>
                <a:lnTo>
                  <a:pt x="2875" y="1354"/>
                </a:lnTo>
                <a:close/>
                <a:moveTo>
                  <a:pt x="3662" y="272"/>
                </a:moveTo>
                <a:lnTo>
                  <a:pt x="3656" y="278"/>
                </a:lnTo>
                <a:lnTo>
                  <a:pt x="3632" y="284"/>
                </a:lnTo>
                <a:lnTo>
                  <a:pt x="3626" y="284"/>
                </a:lnTo>
                <a:lnTo>
                  <a:pt x="3632" y="278"/>
                </a:lnTo>
                <a:lnTo>
                  <a:pt x="3650" y="272"/>
                </a:lnTo>
                <a:lnTo>
                  <a:pt x="3668" y="266"/>
                </a:lnTo>
                <a:lnTo>
                  <a:pt x="3662" y="272"/>
                </a:lnTo>
                <a:close/>
                <a:moveTo>
                  <a:pt x="3873" y="1625"/>
                </a:moveTo>
                <a:lnTo>
                  <a:pt x="3867" y="1635"/>
                </a:lnTo>
                <a:lnTo>
                  <a:pt x="3873" y="1631"/>
                </a:lnTo>
                <a:lnTo>
                  <a:pt x="3873" y="1625"/>
                </a:lnTo>
                <a:close/>
                <a:moveTo>
                  <a:pt x="2320" y="957"/>
                </a:moveTo>
                <a:lnTo>
                  <a:pt x="2308" y="957"/>
                </a:lnTo>
                <a:lnTo>
                  <a:pt x="2308" y="969"/>
                </a:lnTo>
                <a:lnTo>
                  <a:pt x="2320" y="969"/>
                </a:lnTo>
                <a:lnTo>
                  <a:pt x="2320" y="957"/>
                </a:lnTo>
                <a:close/>
                <a:moveTo>
                  <a:pt x="2344" y="951"/>
                </a:moveTo>
                <a:lnTo>
                  <a:pt x="2344" y="945"/>
                </a:lnTo>
                <a:lnTo>
                  <a:pt x="2338" y="945"/>
                </a:lnTo>
                <a:lnTo>
                  <a:pt x="2332" y="951"/>
                </a:lnTo>
                <a:lnTo>
                  <a:pt x="2332" y="957"/>
                </a:lnTo>
                <a:lnTo>
                  <a:pt x="2350" y="957"/>
                </a:lnTo>
                <a:lnTo>
                  <a:pt x="2344" y="951"/>
                </a:lnTo>
                <a:close/>
                <a:moveTo>
                  <a:pt x="3638" y="1384"/>
                </a:moveTo>
                <a:lnTo>
                  <a:pt x="3632" y="1384"/>
                </a:lnTo>
                <a:lnTo>
                  <a:pt x="3638" y="1390"/>
                </a:lnTo>
                <a:lnTo>
                  <a:pt x="3638" y="1384"/>
                </a:lnTo>
                <a:close/>
                <a:moveTo>
                  <a:pt x="3055" y="1671"/>
                </a:moveTo>
                <a:lnTo>
                  <a:pt x="3049" y="1677"/>
                </a:lnTo>
                <a:lnTo>
                  <a:pt x="3049" y="1683"/>
                </a:lnTo>
                <a:lnTo>
                  <a:pt x="3067" y="1683"/>
                </a:lnTo>
                <a:lnTo>
                  <a:pt x="3067" y="1677"/>
                </a:lnTo>
                <a:lnTo>
                  <a:pt x="3061" y="1671"/>
                </a:lnTo>
                <a:lnTo>
                  <a:pt x="3055" y="1671"/>
                </a:lnTo>
                <a:close/>
                <a:moveTo>
                  <a:pt x="3104" y="1659"/>
                </a:moveTo>
                <a:lnTo>
                  <a:pt x="3104" y="1653"/>
                </a:lnTo>
                <a:lnTo>
                  <a:pt x="3098" y="1647"/>
                </a:lnTo>
                <a:lnTo>
                  <a:pt x="3092" y="1647"/>
                </a:lnTo>
                <a:lnTo>
                  <a:pt x="3092" y="1653"/>
                </a:lnTo>
                <a:lnTo>
                  <a:pt x="3094" y="1653"/>
                </a:lnTo>
                <a:lnTo>
                  <a:pt x="3092" y="1659"/>
                </a:lnTo>
                <a:lnTo>
                  <a:pt x="3104" y="1659"/>
                </a:lnTo>
                <a:close/>
                <a:moveTo>
                  <a:pt x="3110" y="1919"/>
                </a:moveTo>
                <a:lnTo>
                  <a:pt x="3114" y="1919"/>
                </a:lnTo>
                <a:lnTo>
                  <a:pt x="3114" y="1907"/>
                </a:lnTo>
                <a:lnTo>
                  <a:pt x="3110" y="1907"/>
                </a:lnTo>
                <a:lnTo>
                  <a:pt x="3110" y="1919"/>
                </a:lnTo>
                <a:close/>
                <a:moveTo>
                  <a:pt x="3086" y="1659"/>
                </a:moveTo>
                <a:lnTo>
                  <a:pt x="3079" y="1647"/>
                </a:lnTo>
                <a:lnTo>
                  <a:pt x="3073" y="1653"/>
                </a:lnTo>
                <a:lnTo>
                  <a:pt x="3073" y="1665"/>
                </a:lnTo>
                <a:lnTo>
                  <a:pt x="3086" y="1671"/>
                </a:lnTo>
                <a:lnTo>
                  <a:pt x="3086" y="1659"/>
                </a:lnTo>
                <a:close/>
                <a:moveTo>
                  <a:pt x="3110" y="1750"/>
                </a:moveTo>
                <a:lnTo>
                  <a:pt x="3104" y="1744"/>
                </a:lnTo>
                <a:lnTo>
                  <a:pt x="3098" y="1744"/>
                </a:lnTo>
                <a:lnTo>
                  <a:pt x="3086" y="1750"/>
                </a:lnTo>
                <a:lnTo>
                  <a:pt x="3092" y="1756"/>
                </a:lnTo>
                <a:lnTo>
                  <a:pt x="3098" y="1756"/>
                </a:lnTo>
                <a:lnTo>
                  <a:pt x="3110" y="1750"/>
                </a:lnTo>
                <a:close/>
                <a:moveTo>
                  <a:pt x="3112" y="1764"/>
                </a:moveTo>
                <a:lnTo>
                  <a:pt x="3110" y="1762"/>
                </a:lnTo>
                <a:lnTo>
                  <a:pt x="3104" y="1768"/>
                </a:lnTo>
                <a:lnTo>
                  <a:pt x="3098" y="1774"/>
                </a:lnTo>
                <a:lnTo>
                  <a:pt x="3114" y="1774"/>
                </a:lnTo>
                <a:lnTo>
                  <a:pt x="3120" y="1768"/>
                </a:lnTo>
                <a:lnTo>
                  <a:pt x="3114" y="1762"/>
                </a:lnTo>
                <a:lnTo>
                  <a:pt x="3112" y="1764"/>
                </a:lnTo>
                <a:close/>
                <a:moveTo>
                  <a:pt x="3337" y="1529"/>
                </a:moveTo>
                <a:lnTo>
                  <a:pt x="3337" y="1541"/>
                </a:lnTo>
                <a:lnTo>
                  <a:pt x="3349" y="1541"/>
                </a:lnTo>
                <a:lnTo>
                  <a:pt x="3343" y="1535"/>
                </a:lnTo>
                <a:lnTo>
                  <a:pt x="3343" y="1529"/>
                </a:lnTo>
                <a:lnTo>
                  <a:pt x="3337" y="1529"/>
                </a:lnTo>
                <a:close/>
                <a:moveTo>
                  <a:pt x="3349" y="1522"/>
                </a:moveTo>
                <a:lnTo>
                  <a:pt x="3349" y="1516"/>
                </a:lnTo>
                <a:lnTo>
                  <a:pt x="3337" y="1510"/>
                </a:lnTo>
                <a:lnTo>
                  <a:pt x="3331" y="1510"/>
                </a:lnTo>
                <a:lnTo>
                  <a:pt x="3331" y="1516"/>
                </a:lnTo>
                <a:lnTo>
                  <a:pt x="3343" y="1529"/>
                </a:lnTo>
                <a:lnTo>
                  <a:pt x="3343" y="1522"/>
                </a:lnTo>
                <a:lnTo>
                  <a:pt x="3349" y="1522"/>
                </a:lnTo>
                <a:close/>
                <a:moveTo>
                  <a:pt x="3319" y="1677"/>
                </a:moveTo>
                <a:lnTo>
                  <a:pt x="3312" y="1695"/>
                </a:lnTo>
                <a:lnTo>
                  <a:pt x="3325" y="1701"/>
                </a:lnTo>
                <a:lnTo>
                  <a:pt x="3331" y="1683"/>
                </a:lnTo>
                <a:lnTo>
                  <a:pt x="3325" y="1677"/>
                </a:lnTo>
                <a:lnTo>
                  <a:pt x="3319" y="1677"/>
                </a:lnTo>
                <a:close/>
                <a:moveTo>
                  <a:pt x="3228" y="2393"/>
                </a:moveTo>
                <a:lnTo>
                  <a:pt x="3228" y="2417"/>
                </a:lnTo>
                <a:lnTo>
                  <a:pt x="3258" y="2417"/>
                </a:lnTo>
                <a:lnTo>
                  <a:pt x="3258" y="2405"/>
                </a:lnTo>
                <a:lnTo>
                  <a:pt x="3240" y="2387"/>
                </a:lnTo>
                <a:lnTo>
                  <a:pt x="3228" y="2393"/>
                </a:lnTo>
                <a:close/>
                <a:moveTo>
                  <a:pt x="3337" y="1438"/>
                </a:moveTo>
                <a:lnTo>
                  <a:pt x="3331" y="1438"/>
                </a:lnTo>
                <a:lnTo>
                  <a:pt x="3331" y="1444"/>
                </a:lnTo>
                <a:lnTo>
                  <a:pt x="3337" y="1444"/>
                </a:lnTo>
                <a:lnTo>
                  <a:pt x="3337" y="1438"/>
                </a:lnTo>
                <a:close/>
                <a:moveTo>
                  <a:pt x="1943" y="1191"/>
                </a:moveTo>
                <a:lnTo>
                  <a:pt x="1943" y="1203"/>
                </a:lnTo>
                <a:lnTo>
                  <a:pt x="1967" y="1203"/>
                </a:lnTo>
                <a:lnTo>
                  <a:pt x="1967" y="1197"/>
                </a:lnTo>
                <a:lnTo>
                  <a:pt x="1955" y="1185"/>
                </a:lnTo>
                <a:lnTo>
                  <a:pt x="1943" y="1191"/>
                </a:lnTo>
                <a:close/>
                <a:moveTo>
                  <a:pt x="1961" y="356"/>
                </a:moveTo>
                <a:lnTo>
                  <a:pt x="1967" y="356"/>
                </a:lnTo>
                <a:lnTo>
                  <a:pt x="1967" y="338"/>
                </a:lnTo>
                <a:lnTo>
                  <a:pt x="1973" y="338"/>
                </a:lnTo>
                <a:lnTo>
                  <a:pt x="1979" y="356"/>
                </a:lnTo>
                <a:lnTo>
                  <a:pt x="1985" y="356"/>
                </a:lnTo>
                <a:lnTo>
                  <a:pt x="2003" y="344"/>
                </a:lnTo>
                <a:lnTo>
                  <a:pt x="2003" y="332"/>
                </a:lnTo>
                <a:lnTo>
                  <a:pt x="1985" y="332"/>
                </a:lnTo>
                <a:lnTo>
                  <a:pt x="1973" y="302"/>
                </a:lnTo>
                <a:lnTo>
                  <a:pt x="1991" y="296"/>
                </a:lnTo>
                <a:lnTo>
                  <a:pt x="2021" y="290"/>
                </a:lnTo>
                <a:lnTo>
                  <a:pt x="2027" y="278"/>
                </a:lnTo>
                <a:lnTo>
                  <a:pt x="2033" y="272"/>
                </a:lnTo>
                <a:lnTo>
                  <a:pt x="2033" y="235"/>
                </a:lnTo>
                <a:lnTo>
                  <a:pt x="2027" y="217"/>
                </a:lnTo>
                <a:lnTo>
                  <a:pt x="2045" y="205"/>
                </a:lnTo>
                <a:lnTo>
                  <a:pt x="2057" y="187"/>
                </a:lnTo>
                <a:lnTo>
                  <a:pt x="2081" y="169"/>
                </a:lnTo>
                <a:lnTo>
                  <a:pt x="2087" y="163"/>
                </a:lnTo>
                <a:lnTo>
                  <a:pt x="2075" y="163"/>
                </a:lnTo>
                <a:lnTo>
                  <a:pt x="2051" y="175"/>
                </a:lnTo>
                <a:lnTo>
                  <a:pt x="2033" y="181"/>
                </a:lnTo>
                <a:lnTo>
                  <a:pt x="2027" y="181"/>
                </a:lnTo>
                <a:lnTo>
                  <a:pt x="2027" y="169"/>
                </a:lnTo>
                <a:lnTo>
                  <a:pt x="2039" y="163"/>
                </a:lnTo>
                <a:lnTo>
                  <a:pt x="2069" y="151"/>
                </a:lnTo>
                <a:lnTo>
                  <a:pt x="2081" y="145"/>
                </a:lnTo>
                <a:lnTo>
                  <a:pt x="2093" y="145"/>
                </a:lnTo>
                <a:lnTo>
                  <a:pt x="2075" y="139"/>
                </a:lnTo>
                <a:lnTo>
                  <a:pt x="2093" y="121"/>
                </a:lnTo>
                <a:lnTo>
                  <a:pt x="2127" y="103"/>
                </a:lnTo>
                <a:lnTo>
                  <a:pt x="2145" y="97"/>
                </a:lnTo>
                <a:lnTo>
                  <a:pt x="2151" y="91"/>
                </a:lnTo>
                <a:lnTo>
                  <a:pt x="2145" y="85"/>
                </a:lnTo>
                <a:lnTo>
                  <a:pt x="2121" y="78"/>
                </a:lnTo>
                <a:lnTo>
                  <a:pt x="2081" y="78"/>
                </a:lnTo>
                <a:lnTo>
                  <a:pt x="2063" y="72"/>
                </a:lnTo>
                <a:lnTo>
                  <a:pt x="2057" y="66"/>
                </a:lnTo>
                <a:lnTo>
                  <a:pt x="2045" y="72"/>
                </a:lnTo>
                <a:lnTo>
                  <a:pt x="2027" y="85"/>
                </a:lnTo>
                <a:lnTo>
                  <a:pt x="2015" y="91"/>
                </a:lnTo>
                <a:lnTo>
                  <a:pt x="2009" y="91"/>
                </a:lnTo>
                <a:lnTo>
                  <a:pt x="2009" y="72"/>
                </a:lnTo>
                <a:lnTo>
                  <a:pt x="2003" y="66"/>
                </a:lnTo>
                <a:lnTo>
                  <a:pt x="1997" y="66"/>
                </a:lnTo>
                <a:lnTo>
                  <a:pt x="1991" y="72"/>
                </a:lnTo>
                <a:lnTo>
                  <a:pt x="1961" y="66"/>
                </a:lnTo>
                <a:lnTo>
                  <a:pt x="1943" y="66"/>
                </a:lnTo>
                <a:lnTo>
                  <a:pt x="1906" y="72"/>
                </a:lnTo>
                <a:lnTo>
                  <a:pt x="1894" y="72"/>
                </a:lnTo>
                <a:lnTo>
                  <a:pt x="1906" y="66"/>
                </a:lnTo>
                <a:lnTo>
                  <a:pt x="1924" y="60"/>
                </a:lnTo>
                <a:lnTo>
                  <a:pt x="1912" y="42"/>
                </a:lnTo>
                <a:lnTo>
                  <a:pt x="1949" y="48"/>
                </a:lnTo>
                <a:lnTo>
                  <a:pt x="1979" y="42"/>
                </a:lnTo>
                <a:lnTo>
                  <a:pt x="2009" y="48"/>
                </a:lnTo>
                <a:lnTo>
                  <a:pt x="2027" y="42"/>
                </a:lnTo>
                <a:lnTo>
                  <a:pt x="2045" y="48"/>
                </a:lnTo>
                <a:lnTo>
                  <a:pt x="2069" y="42"/>
                </a:lnTo>
                <a:lnTo>
                  <a:pt x="2075" y="36"/>
                </a:lnTo>
                <a:lnTo>
                  <a:pt x="2039" y="36"/>
                </a:lnTo>
                <a:lnTo>
                  <a:pt x="2057" y="24"/>
                </a:lnTo>
                <a:lnTo>
                  <a:pt x="2063" y="18"/>
                </a:lnTo>
                <a:lnTo>
                  <a:pt x="2045" y="12"/>
                </a:lnTo>
                <a:lnTo>
                  <a:pt x="1930" y="12"/>
                </a:lnTo>
                <a:lnTo>
                  <a:pt x="1943" y="6"/>
                </a:lnTo>
                <a:lnTo>
                  <a:pt x="1937" y="0"/>
                </a:lnTo>
                <a:lnTo>
                  <a:pt x="1900" y="6"/>
                </a:lnTo>
                <a:lnTo>
                  <a:pt x="1852" y="6"/>
                </a:lnTo>
                <a:lnTo>
                  <a:pt x="1792" y="12"/>
                </a:lnTo>
                <a:lnTo>
                  <a:pt x="1762" y="18"/>
                </a:lnTo>
                <a:lnTo>
                  <a:pt x="1726" y="30"/>
                </a:lnTo>
                <a:lnTo>
                  <a:pt x="1720" y="30"/>
                </a:lnTo>
                <a:lnTo>
                  <a:pt x="1720" y="36"/>
                </a:lnTo>
                <a:lnTo>
                  <a:pt x="1732" y="42"/>
                </a:lnTo>
                <a:lnTo>
                  <a:pt x="1762" y="60"/>
                </a:lnTo>
                <a:lnTo>
                  <a:pt x="1738" y="78"/>
                </a:lnTo>
                <a:lnTo>
                  <a:pt x="1714" y="54"/>
                </a:lnTo>
                <a:lnTo>
                  <a:pt x="1708" y="60"/>
                </a:lnTo>
                <a:lnTo>
                  <a:pt x="1671" y="66"/>
                </a:lnTo>
                <a:lnTo>
                  <a:pt x="1677" y="78"/>
                </a:lnTo>
                <a:lnTo>
                  <a:pt x="1629" y="78"/>
                </a:lnTo>
                <a:lnTo>
                  <a:pt x="1635" y="60"/>
                </a:lnTo>
                <a:lnTo>
                  <a:pt x="1629" y="60"/>
                </a:lnTo>
                <a:lnTo>
                  <a:pt x="1563" y="72"/>
                </a:lnTo>
                <a:lnTo>
                  <a:pt x="1551" y="85"/>
                </a:lnTo>
                <a:lnTo>
                  <a:pt x="1533" y="103"/>
                </a:lnTo>
                <a:lnTo>
                  <a:pt x="1503" y="103"/>
                </a:lnTo>
                <a:lnTo>
                  <a:pt x="1485" y="109"/>
                </a:lnTo>
                <a:lnTo>
                  <a:pt x="1473" y="115"/>
                </a:lnTo>
                <a:lnTo>
                  <a:pt x="1473" y="121"/>
                </a:lnTo>
                <a:lnTo>
                  <a:pt x="1485" y="127"/>
                </a:lnTo>
                <a:lnTo>
                  <a:pt x="1491" y="133"/>
                </a:lnTo>
                <a:lnTo>
                  <a:pt x="1479" y="145"/>
                </a:lnTo>
                <a:lnTo>
                  <a:pt x="1448" y="145"/>
                </a:lnTo>
                <a:lnTo>
                  <a:pt x="1430" y="163"/>
                </a:lnTo>
                <a:lnTo>
                  <a:pt x="1400" y="163"/>
                </a:lnTo>
                <a:lnTo>
                  <a:pt x="1382" y="175"/>
                </a:lnTo>
                <a:lnTo>
                  <a:pt x="1382" y="181"/>
                </a:lnTo>
                <a:lnTo>
                  <a:pt x="1412" y="181"/>
                </a:lnTo>
                <a:lnTo>
                  <a:pt x="1430" y="193"/>
                </a:lnTo>
                <a:lnTo>
                  <a:pt x="1442" y="187"/>
                </a:lnTo>
                <a:lnTo>
                  <a:pt x="1454" y="187"/>
                </a:lnTo>
                <a:lnTo>
                  <a:pt x="1460" y="181"/>
                </a:lnTo>
                <a:lnTo>
                  <a:pt x="1473" y="181"/>
                </a:lnTo>
                <a:lnTo>
                  <a:pt x="1479" y="187"/>
                </a:lnTo>
                <a:lnTo>
                  <a:pt x="1485" y="187"/>
                </a:lnTo>
                <a:lnTo>
                  <a:pt x="1485" y="193"/>
                </a:lnTo>
                <a:lnTo>
                  <a:pt x="1479" y="193"/>
                </a:lnTo>
                <a:lnTo>
                  <a:pt x="1460" y="199"/>
                </a:lnTo>
                <a:lnTo>
                  <a:pt x="1442" y="193"/>
                </a:lnTo>
                <a:lnTo>
                  <a:pt x="1436" y="193"/>
                </a:lnTo>
                <a:lnTo>
                  <a:pt x="1418" y="199"/>
                </a:lnTo>
                <a:lnTo>
                  <a:pt x="1406" y="199"/>
                </a:lnTo>
                <a:lnTo>
                  <a:pt x="1400" y="205"/>
                </a:lnTo>
                <a:lnTo>
                  <a:pt x="1412" y="217"/>
                </a:lnTo>
                <a:lnTo>
                  <a:pt x="1418" y="223"/>
                </a:lnTo>
                <a:lnTo>
                  <a:pt x="1448" y="229"/>
                </a:lnTo>
                <a:lnTo>
                  <a:pt x="1473" y="223"/>
                </a:lnTo>
                <a:lnTo>
                  <a:pt x="1521" y="235"/>
                </a:lnTo>
                <a:lnTo>
                  <a:pt x="1545" y="241"/>
                </a:lnTo>
                <a:lnTo>
                  <a:pt x="1569" y="272"/>
                </a:lnTo>
                <a:lnTo>
                  <a:pt x="1581" y="290"/>
                </a:lnTo>
                <a:lnTo>
                  <a:pt x="1569" y="314"/>
                </a:lnTo>
                <a:lnTo>
                  <a:pt x="1569" y="338"/>
                </a:lnTo>
                <a:lnTo>
                  <a:pt x="1575" y="344"/>
                </a:lnTo>
                <a:lnTo>
                  <a:pt x="1581" y="344"/>
                </a:lnTo>
                <a:lnTo>
                  <a:pt x="1599" y="332"/>
                </a:lnTo>
                <a:lnTo>
                  <a:pt x="1617" y="344"/>
                </a:lnTo>
                <a:lnTo>
                  <a:pt x="1623" y="350"/>
                </a:lnTo>
                <a:lnTo>
                  <a:pt x="1617" y="356"/>
                </a:lnTo>
                <a:lnTo>
                  <a:pt x="1581" y="350"/>
                </a:lnTo>
                <a:lnTo>
                  <a:pt x="1581" y="356"/>
                </a:lnTo>
                <a:lnTo>
                  <a:pt x="1599" y="368"/>
                </a:lnTo>
                <a:lnTo>
                  <a:pt x="1623" y="374"/>
                </a:lnTo>
                <a:lnTo>
                  <a:pt x="1629" y="380"/>
                </a:lnTo>
                <a:lnTo>
                  <a:pt x="1623" y="392"/>
                </a:lnTo>
                <a:lnTo>
                  <a:pt x="1611" y="404"/>
                </a:lnTo>
                <a:lnTo>
                  <a:pt x="1593" y="416"/>
                </a:lnTo>
                <a:lnTo>
                  <a:pt x="1581" y="434"/>
                </a:lnTo>
                <a:lnTo>
                  <a:pt x="1581" y="453"/>
                </a:lnTo>
                <a:lnTo>
                  <a:pt x="1593" y="487"/>
                </a:lnTo>
                <a:lnTo>
                  <a:pt x="1605" y="505"/>
                </a:lnTo>
                <a:lnTo>
                  <a:pt x="1617" y="541"/>
                </a:lnTo>
                <a:lnTo>
                  <a:pt x="1617" y="571"/>
                </a:lnTo>
                <a:lnTo>
                  <a:pt x="1653" y="571"/>
                </a:lnTo>
                <a:lnTo>
                  <a:pt x="1671" y="583"/>
                </a:lnTo>
                <a:lnTo>
                  <a:pt x="1677" y="589"/>
                </a:lnTo>
                <a:lnTo>
                  <a:pt x="1689" y="595"/>
                </a:lnTo>
                <a:lnTo>
                  <a:pt x="1695" y="577"/>
                </a:lnTo>
                <a:lnTo>
                  <a:pt x="1708" y="571"/>
                </a:lnTo>
                <a:lnTo>
                  <a:pt x="1714" y="565"/>
                </a:lnTo>
                <a:lnTo>
                  <a:pt x="1720" y="541"/>
                </a:lnTo>
                <a:lnTo>
                  <a:pt x="1738" y="517"/>
                </a:lnTo>
                <a:lnTo>
                  <a:pt x="1744" y="511"/>
                </a:lnTo>
                <a:lnTo>
                  <a:pt x="1738" y="505"/>
                </a:lnTo>
                <a:lnTo>
                  <a:pt x="1744" y="493"/>
                </a:lnTo>
                <a:lnTo>
                  <a:pt x="1750" y="487"/>
                </a:lnTo>
                <a:lnTo>
                  <a:pt x="1774" y="471"/>
                </a:lnTo>
                <a:lnTo>
                  <a:pt x="1792" y="465"/>
                </a:lnTo>
                <a:lnTo>
                  <a:pt x="1816" y="459"/>
                </a:lnTo>
                <a:lnTo>
                  <a:pt x="1834" y="447"/>
                </a:lnTo>
                <a:lnTo>
                  <a:pt x="1840" y="447"/>
                </a:lnTo>
                <a:lnTo>
                  <a:pt x="1858" y="434"/>
                </a:lnTo>
                <a:lnTo>
                  <a:pt x="1900" y="398"/>
                </a:lnTo>
                <a:lnTo>
                  <a:pt x="1924" y="380"/>
                </a:lnTo>
                <a:lnTo>
                  <a:pt x="1967" y="368"/>
                </a:lnTo>
                <a:lnTo>
                  <a:pt x="1979" y="368"/>
                </a:lnTo>
                <a:lnTo>
                  <a:pt x="1943" y="356"/>
                </a:lnTo>
                <a:lnTo>
                  <a:pt x="1930" y="344"/>
                </a:lnTo>
                <a:lnTo>
                  <a:pt x="1937" y="338"/>
                </a:lnTo>
                <a:lnTo>
                  <a:pt x="1961" y="356"/>
                </a:lnTo>
                <a:close/>
                <a:moveTo>
                  <a:pt x="1924" y="1179"/>
                </a:moveTo>
                <a:lnTo>
                  <a:pt x="1918" y="1185"/>
                </a:lnTo>
                <a:lnTo>
                  <a:pt x="1918" y="1197"/>
                </a:lnTo>
                <a:lnTo>
                  <a:pt x="1924" y="1197"/>
                </a:lnTo>
                <a:lnTo>
                  <a:pt x="1930" y="1191"/>
                </a:lnTo>
                <a:lnTo>
                  <a:pt x="1924" y="1179"/>
                </a:lnTo>
                <a:close/>
                <a:moveTo>
                  <a:pt x="2103" y="499"/>
                </a:moveTo>
                <a:lnTo>
                  <a:pt x="2109" y="493"/>
                </a:lnTo>
                <a:lnTo>
                  <a:pt x="2115" y="471"/>
                </a:lnTo>
                <a:lnTo>
                  <a:pt x="2097" y="459"/>
                </a:lnTo>
                <a:lnTo>
                  <a:pt x="2097" y="447"/>
                </a:lnTo>
                <a:lnTo>
                  <a:pt x="2087" y="440"/>
                </a:lnTo>
                <a:lnTo>
                  <a:pt x="2051" y="447"/>
                </a:lnTo>
                <a:lnTo>
                  <a:pt x="2027" y="434"/>
                </a:lnTo>
                <a:lnTo>
                  <a:pt x="2009" y="428"/>
                </a:lnTo>
                <a:lnTo>
                  <a:pt x="2003" y="434"/>
                </a:lnTo>
                <a:lnTo>
                  <a:pt x="1997" y="447"/>
                </a:lnTo>
                <a:lnTo>
                  <a:pt x="1985" y="465"/>
                </a:lnTo>
                <a:lnTo>
                  <a:pt x="1985" y="471"/>
                </a:lnTo>
                <a:lnTo>
                  <a:pt x="2009" y="471"/>
                </a:lnTo>
                <a:lnTo>
                  <a:pt x="1991" y="481"/>
                </a:lnTo>
                <a:lnTo>
                  <a:pt x="1991" y="487"/>
                </a:lnTo>
                <a:lnTo>
                  <a:pt x="1997" y="493"/>
                </a:lnTo>
                <a:lnTo>
                  <a:pt x="2015" y="493"/>
                </a:lnTo>
                <a:lnTo>
                  <a:pt x="2009" y="499"/>
                </a:lnTo>
                <a:lnTo>
                  <a:pt x="2003" y="505"/>
                </a:lnTo>
                <a:lnTo>
                  <a:pt x="2003" y="511"/>
                </a:lnTo>
                <a:lnTo>
                  <a:pt x="2021" y="517"/>
                </a:lnTo>
                <a:lnTo>
                  <a:pt x="2075" y="511"/>
                </a:lnTo>
                <a:lnTo>
                  <a:pt x="2103" y="499"/>
                </a:lnTo>
                <a:close/>
                <a:moveTo>
                  <a:pt x="1943" y="1209"/>
                </a:moveTo>
                <a:lnTo>
                  <a:pt x="1930" y="1215"/>
                </a:lnTo>
                <a:lnTo>
                  <a:pt x="1943" y="1221"/>
                </a:lnTo>
                <a:lnTo>
                  <a:pt x="1949" y="1221"/>
                </a:lnTo>
                <a:lnTo>
                  <a:pt x="1943" y="1215"/>
                </a:lnTo>
                <a:lnTo>
                  <a:pt x="1943" y="1209"/>
                </a:lnTo>
                <a:close/>
                <a:moveTo>
                  <a:pt x="2935" y="1786"/>
                </a:moveTo>
                <a:lnTo>
                  <a:pt x="2947" y="1786"/>
                </a:lnTo>
                <a:lnTo>
                  <a:pt x="2947" y="1774"/>
                </a:lnTo>
                <a:lnTo>
                  <a:pt x="2935" y="1774"/>
                </a:lnTo>
                <a:lnTo>
                  <a:pt x="2935" y="1786"/>
                </a:lnTo>
                <a:close/>
                <a:moveTo>
                  <a:pt x="2941" y="1798"/>
                </a:moveTo>
                <a:lnTo>
                  <a:pt x="2947" y="1804"/>
                </a:lnTo>
                <a:lnTo>
                  <a:pt x="2959" y="1804"/>
                </a:lnTo>
                <a:lnTo>
                  <a:pt x="2959" y="1792"/>
                </a:lnTo>
                <a:lnTo>
                  <a:pt x="2955" y="1794"/>
                </a:lnTo>
                <a:lnTo>
                  <a:pt x="2953" y="1792"/>
                </a:lnTo>
                <a:lnTo>
                  <a:pt x="2947" y="1792"/>
                </a:lnTo>
                <a:lnTo>
                  <a:pt x="2941" y="1798"/>
                </a:lnTo>
                <a:close/>
                <a:moveTo>
                  <a:pt x="2923" y="1798"/>
                </a:moveTo>
                <a:lnTo>
                  <a:pt x="2917" y="1804"/>
                </a:lnTo>
                <a:lnTo>
                  <a:pt x="2929" y="1804"/>
                </a:lnTo>
                <a:lnTo>
                  <a:pt x="2929" y="1792"/>
                </a:lnTo>
                <a:lnTo>
                  <a:pt x="2923" y="1792"/>
                </a:lnTo>
                <a:lnTo>
                  <a:pt x="2923" y="1798"/>
                </a:lnTo>
                <a:close/>
                <a:moveTo>
                  <a:pt x="3007" y="1816"/>
                </a:moveTo>
                <a:lnTo>
                  <a:pt x="2995" y="1792"/>
                </a:lnTo>
                <a:lnTo>
                  <a:pt x="2989" y="1786"/>
                </a:lnTo>
                <a:lnTo>
                  <a:pt x="2971" y="1804"/>
                </a:lnTo>
                <a:lnTo>
                  <a:pt x="2965" y="1834"/>
                </a:lnTo>
                <a:lnTo>
                  <a:pt x="2953" y="1840"/>
                </a:lnTo>
                <a:lnTo>
                  <a:pt x="2935" y="1846"/>
                </a:lnTo>
                <a:lnTo>
                  <a:pt x="2923" y="1852"/>
                </a:lnTo>
                <a:lnTo>
                  <a:pt x="2917" y="1858"/>
                </a:lnTo>
                <a:lnTo>
                  <a:pt x="2911" y="1876"/>
                </a:lnTo>
                <a:lnTo>
                  <a:pt x="2911" y="1901"/>
                </a:lnTo>
                <a:lnTo>
                  <a:pt x="2905" y="1919"/>
                </a:lnTo>
                <a:lnTo>
                  <a:pt x="2893" y="1937"/>
                </a:lnTo>
                <a:lnTo>
                  <a:pt x="2893" y="1967"/>
                </a:lnTo>
                <a:lnTo>
                  <a:pt x="2899" y="1967"/>
                </a:lnTo>
                <a:lnTo>
                  <a:pt x="2899" y="1997"/>
                </a:lnTo>
                <a:lnTo>
                  <a:pt x="2911" y="2003"/>
                </a:lnTo>
                <a:lnTo>
                  <a:pt x="2953" y="1997"/>
                </a:lnTo>
                <a:lnTo>
                  <a:pt x="2953" y="1991"/>
                </a:lnTo>
                <a:lnTo>
                  <a:pt x="2965" y="1973"/>
                </a:lnTo>
                <a:lnTo>
                  <a:pt x="2971" y="1955"/>
                </a:lnTo>
                <a:lnTo>
                  <a:pt x="2977" y="1925"/>
                </a:lnTo>
                <a:lnTo>
                  <a:pt x="2995" y="1888"/>
                </a:lnTo>
                <a:lnTo>
                  <a:pt x="3001" y="1864"/>
                </a:lnTo>
                <a:lnTo>
                  <a:pt x="3001" y="1840"/>
                </a:lnTo>
                <a:lnTo>
                  <a:pt x="3007" y="1846"/>
                </a:lnTo>
                <a:lnTo>
                  <a:pt x="3007" y="1844"/>
                </a:lnTo>
                <a:lnTo>
                  <a:pt x="3013" y="1846"/>
                </a:lnTo>
                <a:lnTo>
                  <a:pt x="3007" y="1822"/>
                </a:lnTo>
                <a:lnTo>
                  <a:pt x="3007" y="1816"/>
                </a:lnTo>
                <a:close/>
                <a:moveTo>
                  <a:pt x="2911" y="1786"/>
                </a:moveTo>
                <a:lnTo>
                  <a:pt x="2923" y="1786"/>
                </a:lnTo>
                <a:lnTo>
                  <a:pt x="2923" y="1780"/>
                </a:lnTo>
                <a:lnTo>
                  <a:pt x="2911" y="1780"/>
                </a:lnTo>
                <a:lnTo>
                  <a:pt x="2911" y="1786"/>
                </a:lnTo>
                <a:close/>
                <a:moveTo>
                  <a:pt x="3632" y="1384"/>
                </a:moveTo>
                <a:lnTo>
                  <a:pt x="3626" y="1384"/>
                </a:lnTo>
                <a:lnTo>
                  <a:pt x="3626" y="1390"/>
                </a:lnTo>
                <a:lnTo>
                  <a:pt x="3632" y="1390"/>
                </a:lnTo>
                <a:lnTo>
                  <a:pt x="3632" y="1384"/>
                </a:lnTo>
                <a:close/>
                <a:moveTo>
                  <a:pt x="3325" y="1420"/>
                </a:moveTo>
                <a:lnTo>
                  <a:pt x="3331" y="1420"/>
                </a:lnTo>
                <a:lnTo>
                  <a:pt x="3325" y="1414"/>
                </a:lnTo>
                <a:lnTo>
                  <a:pt x="3325" y="1420"/>
                </a:lnTo>
                <a:close/>
                <a:moveTo>
                  <a:pt x="4347" y="2236"/>
                </a:moveTo>
                <a:lnTo>
                  <a:pt x="4341" y="2236"/>
                </a:lnTo>
                <a:lnTo>
                  <a:pt x="4339" y="2246"/>
                </a:lnTo>
                <a:lnTo>
                  <a:pt x="4329" y="2242"/>
                </a:lnTo>
                <a:lnTo>
                  <a:pt x="4323" y="2242"/>
                </a:lnTo>
                <a:lnTo>
                  <a:pt x="4323" y="2261"/>
                </a:lnTo>
                <a:lnTo>
                  <a:pt x="4311" y="2279"/>
                </a:lnTo>
                <a:lnTo>
                  <a:pt x="4317" y="2291"/>
                </a:lnTo>
                <a:lnTo>
                  <a:pt x="4323" y="2297"/>
                </a:lnTo>
                <a:lnTo>
                  <a:pt x="4335" y="2297"/>
                </a:lnTo>
                <a:lnTo>
                  <a:pt x="4347" y="2291"/>
                </a:lnTo>
                <a:lnTo>
                  <a:pt x="4353" y="2291"/>
                </a:lnTo>
                <a:lnTo>
                  <a:pt x="4359" y="2285"/>
                </a:lnTo>
                <a:lnTo>
                  <a:pt x="4377" y="2273"/>
                </a:lnTo>
                <a:lnTo>
                  <a:pt x="4377" y="2267"/>
                </a:lnTo>
                <a:lnTo>
                  <a:pt x="4389" y="2248"/>
                </a:lnTo>
                <a:lnTo>
                  <a:pt x="4389" y="2242"/>
                </a:lnTo>
                <a:lnTo>
                  <a:pt x="4365" y="2242"/>
                </a:lnTo>
                <a:lnTo>
                  <a:pt x="4347" y="2236"/>
                </a:lnTo>
                <a:close/>
                <a:moveTo>
                  <a:pt x="3457" y="1456"/>
                </a:moveTo>
                <a:lnTo>
                  <a:pt x="3451" y="1456"/>
                </a:lnTo>
                <a:lnTo>
                  <a:pt x="3439" y="1486"/>
                </a:lnTo>
                <a:lnTo>
                  <a:pt x="3439" y="1492"/>
                </a:lnTo>
                <a:lnTo>
                  <a:pt x="3445" y="1510"/>
                </a:lnTo>
                <a:lnTo>
                  <a:pt x="3463" y="1510"/>
                </a:lnTo>
                <a:lnTo>
                  <a:pt x="3469" y="1498"/>
                </a:lnTo>
                <a:lnTo>
                  <a:pt x="3463" y="1486"/>
                </a:lnTo>
                <a:lnTo>
                  <a:pt x="3457" y="1456"/>
                </a:lnTo>
                <a:close/>
                <a:moveTo>
                  <a:pt x="3626" y="1426"/>
                </a:moveTo>
                <a:lnTo>
                  <a:pt x="3620" y="1432"/>
                </a:lnTo>
                <a:lnTo>
                  <a:pt x="3638" y="1432"/>
                </a:lnTo>
                <a:lnTo>
                  <a:pt x="3632" y="1426"/>
                </a:lnTo>
                <a:lnTo>
                  <a:pt x="3626" y="1426"/>
                </a:lnTo>
                <a:close/>
                <a:moveTo>
                  <a:pt x="1912" y="1209"/>
                </a:moveTo>
                <a:lnTo>
                  <a:pt x="1912" y="1221"/>
                </a:lnTo>
                <a:lnTo>
                  <a:pt x="1924" y="1221"/>
                </a:lnTo>
                <a:lnTo>
                  <a:pt x="1918" y="1209"/>
                </a:lnTo>
                <a:lnTo>
                  <a:pt x="1912" y="1209"/>
                </a:lnTo>
                <a:close/>
                <a:moveTo>
                  <a:pt x="4132" y="1185"/>
                </a:moveTo>
                <a:lnTo>
                  <a:pt x="4136" y="1179"/>
                </a:lnTo>
                <a:lnTo>
                  <a:pt x="4132" y="1167"/>
                </a:lnTo>
                <a:lnTo>
                  <a:pt x="4120" y="1167"/>
                </a:lnTo>
                <a:lnTo>
                  <a:pt x="4120" y="1179"/>
                </a:lnTo>
                <a:lnTo>
                  <a:pt x="4126" y="1185"/>
                </a:lnTo>
                <a:lnTo>
                  <a:pt x="4132" y="1185"/>
                </a:lnTo>
                <a:close/>
                <a:moveTo>
                  <a:pt x="4114" y="1408"/>
                </a:moveTo>
                <a:lnTo>
                  <a:pt x="4126" y="1408"/>
                </a:lnTo>
                <a:lnTo>
                  <a:pt x="4124" y="1404"/>
                </a:lnTo>
                <a:lnTo>
                  <a:pt x="4126" y="1402"/>
                </a:lnTo>
                <a:lnTo>
                  <a:pt x="4120" y="1390"/>
                </a:lnTo>
                <a:lnTo>
                  <a:pt x="4114" y="1390"/>
                </a:lnTo>
                <a:lnTo>
                  <a:pt x="4108" y="1396"/>
                </a:lnTo>
                <a:lnTo>
                  <a:pt x="4108" y="1398"/>
                </a:lnTo>
                <a:lnTo>
                  <a:pt x="4108" y="1402"/>
                </a:lnTo>
                <a:lnTo>
                  <a:pt x="4114" y="1408"/>
                </a:lnTo>
                <a:close/>
                <a:moveTo>
                  <a:pt x="4048" y="1305"/>
                </a:moveTo>
                <a:lnTo>
                  <a:pt x="4030" y="1305"/>
                </a:lnTo>
                <a:lnTo>
                  <a:pt x="4036" y="1329"/>
                </a:lnTo>
                <a:lnTo>
                  <a:pt x="4024" y="1341"/>
                </a:lnTo>
                <a:lnTo>
                  <a:pt x="4024" y="1360"/>
                </a:lnTo>
                <a:lnTo>
                  <a:pt x="4036" y="1366"/>
                </a:lnTo>
                <a:lnTo>
                  <a:pt x="4042" y="1372"/>
                </a:lnTo>
                <a:lnTo>
                  <a:pt x="4044" y="1370"/>
                </a:lnTo>
                <a:lnTo>
                  <a:pt x="4048" y="1372"/>
                </a:lnTo>
                <a:lnTo>
                  <a:pt x="4060" y="1366"/>
                </a:lnTo>
                <a:lnTo>
                  <a:pt x="4060" y="1378"/>
                </a:lnTo>
                <a:lnTo>
                  <a:pt x="4066" y="1390"/>
                </a:lnTo>
                <a:lnTo>
                  <a:pt x="4078" y="1402"/>
                </a:lnTo>
                <a:lnTo>
                  <a:pt x="4084" y="1408"/>
                </a:lnTo>
                <a:lnTo>
                  <a:pt x="4096" y="1408"/>
                </a:lnTo>
                <a:lnTo>
                  <a:pt x="4096" y="1396"/>
                </a:lnTo>
                <a:lnTo>
                  <a:pt x="4090" y="1378"/>
                </a:lnTo>
                <a:lnTo>
                  <a:pt x="4066" y="1360"/>
                </a:lnTo>
                <a:lnTo>
                  <a:pt x="4066" y="1354"/>
                </a:lnTo>
                <a:lnTo>
                  <a:pt x="4072" y="1335"/>
                </a:lnTo>
                <a:lnTo>
                  <a:pt x="4072" y="1317"/>
                </a:lnTo>
                <a:lnTo>
                  <a:pt x="4066" y="1311"/>
                </a:lnTo>
                <a:lnTo>
                  <a:pt x="4072" y="1305"/>
                </a:lnTo>
                <a:lnTo>
                  <a:pt x="4066" y="1307"/>
                </a:lnTo>
                <a:lnTo>
                  <a:pt x="4066" y="1299"/>
                </a:lnTo>
                <a:lnTo>
                  <a:pt x="4048" y="1305"/>
                </a:lnTo>
                <a:close/>
                <a:moveTo>
                  <a:pt x="4486" y="1955"/>
                </a:moveTo>
                <a:lnTo>
                  <a:pt x="4461" y="1913"/>
                </a:lnTo>
                <a:lnTo>
                  <a:pt x="4437" y="1876"/>
                </a:lnTo>
                <a:lnTo>
                  <a:pt x="4419" y="1828"/>
                </a:lnTo>
                <a:lnTo>
                  <a:pt x="4407" y="1810"/>
                </a:lnTo>
                <a:lnTo>
                  <a:pt x="4401" y="1804"/>
                </a:lnTo>
                <a:lnTo>
                  <a:pt x="4389" y="1786"/>
                </a:lnTo>
                <a:lnTo>
                  <a:pt x="4389" y="1762"/>
                </a:lnTo>
                <a:lnTo>
                  <a:pt x="4377" y="1756"/>
                </a:lnTo>
                <a:lnTo>
                  <a:pt x="4365" y="1762"/>
                </a:lnTo>
                <a:lnTo>
                  <a:pt x="4347" y="1768"/>
                </a:lnTo>
                <a:lnTo>
                  <a:pt x="4341" y="1786"/>
                </a:lnTo>
                <a:lnTo>
                  <a:pt x="4347" y="1840"/>
                </a:lnTo>
                <a:lnTo>
                  <a:pt x="4339" y="1852"/>
                </a:lnTo>
                <a:lnTo>
                  <a:pt x="4329" y="1852"/>
                </a:lnTo>
                <a:lnTo>
                  <a:pt x="4311" y="1840"/>
                </a:lnTo>
                <a:lnTo>
                  <a:pt x="4299" y="1828"/>
                </a:lnTo>
                <a:lnTo>
                  <a:pt x="4287" y="1834"/>
                </a:lnTo>
                <a:lnTo>
                  <a:pt x="4281" y="1804"/>
                </a:lnTo>
                <a:lnTo>
                  <a:pt x="4287" y="1792"/>
                </a:lnTo>
                <a:lnTo>
                  <a:pt x="4305" y="1786"/>
                </a:lnTo>
                <a:lnTo>
                  <a:pt x="4299" y="1780"/>
                </a:lnTo>
                <a:lnTo>
                  <a:pt x="4257" y="1768"/>
                </a:lnTo>
                <a:lnTo>
                  <a:pt x="4190" y="1768"/>
                </a:lnTo>
                <a:lnTo>
                  <a:pt x="4190" y="1774"/>
                </a:lnTo>
                <a:lnTo>
                  <a:pt x="4178" y="1774"/>
                </a:lnTo>
                <a:lnTo>
                  <a:pt x="4172" y="1780"/>
                </a:lnTo>
                <a:lnTo>
                  <a:pt x="4172" y="1804"/>
                </a:lnTo>
                <a:lnTo>
                  <a:pt x="4168" y="1820"/>
                </a:lnTo>
                <a:lnTo>
                  <a:pt x="4148" y="1810"/>
                </a:lnTo>
                <a:lnTo>
                  <a:pt x="4142" y="1810"/>
                </a:lnTo>
                <a:lnTo>
                  <a:pt x="4134" y="1816"/>
                </a:lnTo>
                <a:lnTo>
                  <a:pt x="4126" y="1816"/>
                </a:lnTo>
                <a:lnTo>
                  <a:pt x="4108" y="1828"/>
                </a:lnTo>
                <a:lnTo>
                  <a:pt x="4084" y="1852"/>
                </a:lnTo>
                <a:lnTo>
                  <a:pt x="4066" y="1864"/>
                </a:lnTo>
                <a:lnTo>
                  <a:pt x="4060" y="1882"/>
                </a:lnTo>
                <a:lnTo>
                  <a:pt x="4042" y="1901"/>
                </a:lnTo>
                <a:lnTo>
                  <a:pt x="4026" y="1909"/>
                </a:lnTo>
                <a:lnTo>
                  <a:pt x="4006" y="1913"/>
                </a:lnTo>
                <a:lnTo>
                  <a:pt x="3975" y="1919"/>
                </a:lnTo>
                <a:lnTo>
                  <a:pt x="3969" y="1923"/>
                </a:lnTo>
                <a:lnTo>
                  <a:pt x="3957" y="1925"/>
                </a:lnTo>
                <a:lnTo>
                  <a:pt x="3927" y="1943"/>
                </a:lnTo>
                <a:lnTo>
                  <a:pt x="3921" y="1949"/>
                </a:lnTo>
                <a:lnTo>
                  <a:pt x="3915" y="1979"/>
                </a:lnTo>
                <a:lnTo>
                  <a:pt x="3909" y="1997"/>
                </a:lnTo>
                <a:lnTo>
                  <a:pt x="3921" y="2009"/>
                </a:lnTo>
                <a:lnTo>
                  <a:pt x="3921" y="2015"/>
                </a:lnTo>
                <a:lnTo>
                  <a:pt x="3927" y="2063"/>
                </a:lnTo>
                <a:lnTo>
                  <a:pt x="3927" y="2088"/>
                </a:lnTo>
                <a:lnTo>
                  <a:pt x="3933" y="2106"/>
                </a:lnTo>
                <a:lnTo>
                  <a:pt x="3927" y="2124"/>
                </a:lnTo>
                <a:lnTo>
                  <a:pt x="3921" y="2136"/>
                </a:lnTo>
                <a:lnTo>
                  <a:pt x="3927" y="2148"/>
                </a:lnTo>
                <a:lnTo>
                  <a:pt x="3951" y="2160"/>
                </a:lnTo>
                <a:lnTo>
                  <a:pt x="3981" y="2160"/>
                </a:lnTo>
                <a:lnTo>
                  <a:pt x="3987" y="2154"/>
                </a:lnTo>
                <a:lnTo>
                  <a:pt x="3993" y="2154"/>
                </a:lnTo>
                <a:lnTo>
                  <a:pt x="4012" y="2138"/>
                </a:lnTo>
                <a:lnTo>
                  <a:pt x="4024" y="2136"/>
                </a:lnTo>
                <a:lnTo>
                  <a:pt x="4042" y="2142"/>
                </a:lnTo>
                <a:lnTo>
                  <a:pt x="4054" y="2136"/>
                </a:lnTo>
                <a:lnTo>
                  <a:pt x="4060" y="2136"/>
                </a:lnTo>
                <a:lnTo>
                  <a:pt x="4078" y="2124"/>
                </a:lnTo>
                <a:lnTo>
                  <a:pt x="4090" y="2118"/>
                </a:lnTo>
                <a:lnTo>
                  <a:pt x="4114" y="2112"/>
                </a:lnTo>
                <a:lnTo>
                  <a:pt x="4120" y="2112"/>
                </a:lnTo>
                <a:lnTo>
                  <a:pt x="4122" y="2110"/>
                </a:lnTo>
                <a:lnTo>
                  <a:pt x="4136" y="2106"/>
                </a:lnTo>
                <a:lnTo>
                  <a:pt x="4160" y="2106"/>
                </a:lnTo>
                <a:lnTo>
                  <a:pt x="4178" y="2112"/>
                </a:lnTo>
                <a:lnTo>
                  <a:pt x="4178" y="2118"/>
                </a:lnTo>
                <a:lnTo>
                  <a:pt x="4202" y="2154"/>
                </a:lnTo>
                <a:lnTo>
                  <a:pt x="4214" y="2160"/>
                </a:lnTo>
                <a:lnTo>
                  <a:pt x="4220" y="2154"/>
                </a:lnTo>
                <a:lnTo>
                  <a:pt x="4220" y="2148"/>
                </a:lnTo>
                <a:lnTo>
                  <a:pt x="4226" y="2154"/>
                </a:lnTo>
                <a:lnTo>
                  <a:pt x="4232" y="2148"/>
                </a:lnTo>
                <a:lnTo>
                  <a:pt x="4226" y="2160"/>
                </a:lnTo>
                <a:lnTo>
                  <a:pt x="4232" y="2172"/>
                </a:lnTo>
                <a:lnTo>
                  <a:pt x="4239" y="2166"/>
                </a:lnTo>
                <a:lnTo>
                  <a:pt x="4245" y="2160"/>
                </a:lnTo>
                <a:lnTo>
                  <a:pt x="4251" y="2172"/>
                </a:lnTo>
                <a:lnTo>
                  <a:pt x="4275" y="2208"/>
                </a:lnTo>
                <a:lnTo>
                  <a:pt x="4263" y="2214"/>
                </a:lnTo>
                <a:lnTo>
                  <a:pt x="4269" y="2224"/>
                </a:lnTo>
                <a:lnTo>
                  <a:pt x="4287" y="2224"/>
                </a:lnTo>
                <a:lnTo>
                  <a:pt x="4303" y="2218"/>
                </a:lnTo>
                <a:lnTo>
                  <a:pt x="4305" y="2218"/>
                </a:lnTo>
                <a:lnTo>
                  <a:pt x="4319" y="2214"/>
                </a:lnTo>
                <a:lnTo>
                  <a:pt x="4335" y="2218"/>
                </a:lnTo>
                <a:lnTo>
                  <a:pt x="4365" y="2224"/>
                </a:lnTo>
                <a:lnTo>
                  <a:pt x="4377" y="2218"/>
                </a:lnTo>
                <a:lnTo>
                  <a:pt x="4395" y="2218"/>
                </a:lnTo>
                <a:lnTo>
                  <a:pt x="4413" y="2202"/>
                </a:lnTo>
                <a:lnTo>
                  <a:pt x="4431" y="2190"/>
                </a:lnTo>
                <a:lnTo>
                  <a:pt x="4455" y="2154"/>
                </a:lnTo>
                <a:lnTo>
                  <a:pt x="4474" y="2136"/>
                </a:lnTo>
                <a:lnTo>
                  <a:pt x="4486" y="2112"/>
                </a:lnTo>
                <a:lnTo>
                  <a:pt x="4492" y="2112"/>
                </a:lnTo>
                <a:lnTo>
                  <a:pt x="4498" y="2088"/>
                </a:lnTo>
                <a:lnTo>
                  <a:pt x="4504" y="2057"/>
                </a:lnTo>
                <a:lnTo>
                  <a:pt x="4504" y="1985"/>
                </a:lnTo>
                <a:lnTo>
                  <a:pt x="4498" y="1967"/>
                </a:lnTo>
                <a:lnTo>
                  <a:pt x="4486" y="1955"/>
                </a:lnTo>
                <a:close/>
                <a:moveTo>
                  <a:pt x="4030" y="1677"/>
                </a:moveTo>
                <a:lnTo>
                  <a:pt x="4042" y="1683"/>
                </a:lnTo>
                <a:lnTo>
                  <a:pt x="4048" y="1665"/>
                </a:lnTo>
                <a:lnTo>
                  <a:pt x="4060" y="1659"/>
                </a:lnTo>
                <a:lnTo>
                  <a:pt x="4078" y="1671"/>
                </a:lnTo>
                <a:lnTo>
                  <a:pt x="4090" y="1671"/>
                </a:lnTo>
                <a:lnTo>
                  <a:pt x="4096" y="1665"/>
                </a:lnTo>
                <a:lnTo>
                  <a:pt x="4096" y="1659"/>
                </a:lnTo>
                <a:lnTo>
                  <a:pt x="4084" y="1653"/>
                </a:lnTo>
                <a:lnTo>
                  <a:pt x="4084" y="1641"/>
                </a:lnTo>
                <a:lnTo>
                  <a:pt x="4072" y="1619"/>
                </a:lnTo>
                <a:lnTo>
                  <a:pt x="4084" y="1613"/>
                </a:lnTo>
                <a:lnTo>
                  <a:pt x="4080" y="1609"/>
                </a:lnTo>
                <a:lnTo>
                  <a:pt x="4084" y="1607"/>
                </a:lnTo>
                <a:lnTo>
                  <a:pt x="4084" y="1601"/>
                </a:lnTo>
                <a:lnTo>
                  <a:pt x="4066" y="1601"/>
                </a:lnTo>
                <a:lnTo>
                  <a:pt x="4066" y="1595"/>
                </a:lnTo>
                <a:lnTo>
                  <a:pt x="4090" y="1601"/>
                </a:lnTo>
                <a:lnTo>
                  <a:pt x="4108" y="1601"/>
                </a:lnTo>
                <a:lnTo>
                  <a:pt x="4120" y="1589"/>
                </a:lnTo>
                <a:lnTo>
                  <a:pt x="4120" y="1571"/>
                </a:lnTo>
                <a:lnTo>
                  <a:pt x="4114" y="1577"/>
                </a:lnTo>
                <a:lnTo>
                  <a:pt x="4096" y="1583"/>
                </a:lnTo>
                <a:lnTo>
                  <a:pt x="4072" y="1577"/>
                </a:lnTo>
                <a:lnTo>
                  <a:pt x="4054" y="1565"/>
                </a:lnTo>
                <a:lnTo>
                  <a:pt x="4048" y="1565"/>
                </a:lnTo>
                <a:lnTo>
                  <a:pt x="4030" y="1577"/>
                </a:lnTo>
                <a:lnTo>
                  <a:pt x="4024" y="1577"/>
                </a:lnTo>
                <a:lnTo>
                  <a:pt x="4018" y="1541"/>
                </a:lnTo>
                <a:lnTo>
                  <a:pt x="4018" y="1535"/>
                </a:lnTo>
                <a:lnTo>
                  <a:pt x="4030" y="1529"/>
                </a:lnTo>
                <a:lnTo>
                  <a:pt x="4030" y="1516"/>
                </a:lnTo>
                <a:lnTo>
                  <a:pt x="4018" y="1504"/>
                </a:lnTo>
                <a:lnTo>
                  <a:pt x="4012" y="1510"/>
                </a:lnTo>
                <a:lnTo>
                  <a:pt x="3999" y="1492"/>
                </a:lnTo>
                <a:lnTo>
                  <a:pt x="3981" y="1498"/>
                </a:lnTo>
                <a:lnTo>
                  <a:pt x="3975" y="1498"/>
                </a:lnTo>
                <a:lnTo>
                  <a:pt x="3969" y="1522"/>
                </a:lnTo>
                <a:lnTo>
                  <a:pt x="3927" y="1553"/>
                </a:lnTo>
                <a:lnTo>
                  <a:pt x="3897" y="1565"/>
                </a:lnTo>
                <a:lnTo>
                  <a:pt x="3885" y="1571"/>
                </a:lnTo>
                <a:lnTo>
                  <a:pt x="3879" y="1589"/>
                </a:lnTo>
                <a:lnTo>
                  <a:pt x="3879" y="1595"/>
                </a:lnTo>
                <a:lnTo>
                  <a:pt x="3891" y="1607"/>
                </a:lnTo>
                <a:lnTo>
                  <a:pt x="3891" y="1631"/>
                </a:lnTo>
                <a:lnTo>
                  <a:pt x="3909" y="1647"/>
                </a:lnTo>
                <a:lnTo>
                  <a:pt x="3915" y="1653"/>
                </a:lnTo>
                <a:lnTo>
                  <a:pt x="3939" y="1653"/>
                </a:lnTo>
                <a:lnTo>
                  <a:pt x="3951" y="1665"/>
                </a:lnTo>
                <a:lnTo>
                  <a:pt x="3975" y="1665"/>
                </a:lnTo>
                <a:lnTo>
                  <a:pt x="3993" y="1659"/>
                </a:lnTo>
                <a:lnTo>
                  <a:pt x="3983" y="1649"/>
                </a:lnTo>
                <a:lnTo>
                  <a:pt x="3987" y="1641"/>
                </a:lnTo>
                <a:lnTo>
                  <a:pt x="3999" y="1635"/>
                </a:lnTo>
                <a:lnTo>
                  <a:pt x="4012" y="1641"/>
                </a:lnTo>
                <a:lnTo>
                  <a:pt x="4018" y="1635"/>
                </a:lnTo>
                <a:lnTo>
                  <a:pt x="4024" y="1647"/>
                </a:lnTo>
                <a:lnTo>
                  <a:pt x="4018" y="1653"/>
                </a:lnTo>
                <a:lnTo>
                  <a:pt x="4030" y="1677"/>
                </a:lnTo>
                <a:close/>
                <a:moveTo>
                  <a:pt x="3632" y="1408"/>
                </a:moveTo>
                <a:lnTo>
                  <a:pt x="3638" y="1408"/>
                </a:lnTo>
                <a:lnTo>
                  <a:pt x="3638" y="1414"/>
                </a:lnTo>
                <a:lnTo>
                  <a:pt x="3644" y="1408"/>
                </a:lnTo>
                <a:lnTo>
                  <a:pt x="3644" y="1402"/>
                </a:lnTo>
                <a:lnTo>
                  <a:pt x="3632" y="1402"/>
                </a:lnTo>
                <a:lnTo>
                  <a:pt x="3632" y="1408"/>
                </a:lnTo>
                <a:close/>
                <a:moveTo>
                  <a:pt x="3349" y="2248"/>
                </a:moveTo>
                <a:lnTo>
                  <a:pt x="3343" y="2248"/>
                </a:lnTo>
                <a:lnTo>
                  <a:pt x="3349" y="2261"/>
                </a:lnTo>
                <a:lnTo>
                  <a:pt x="3355" y="2267"/>
                </a:lnTo>
                <a:lnTo>
                  <a:pt x="3355" y="2242"/>
                </a:lnTo>
                <a:lnTo>
                  <a:pt x="3349" y="2242"/>
                </a:lnTo>
                <a:lnTo>
                  <a:pt x="3349" y="2248"/>
                </a:lnTo>
                <a:close/>
                <a:moveTo>
                  <a:pt x="3349" y="1701"/>
                </a:moveTo>
                <a:lnTo>
                  <a:pt x="3343" y="1701"/>
                </a:lnTo>
                <a:lnTo>
                  <a:pt x="3337" y="1714"/>
                </a:lnTo>
                <a:lnTo>
                  <a:pt x="3349" y="1714"/>
                </a:lnTo>
                <a:lnTo>
                  <a:pt x="3349" y="1701"/>
                </a:lnTo>
                <a:close/>
                <a:moveTo>
                  <a:pt x="3379" y="2190"/>
                </a:moveTo>
                <a:lnTo>
                  <a:pt x="3385" y="2190"/>
                </a:lnTo>
                <a:lnTo>
                  <a:pt x="3379" y="2184"/>
                </a:lnTo>
                <a:lnTo>
                  <a:pt x="3379" y="2190"/>
                </a:lnTo>
                <a:close/>
                <a:moveTo>
                  <a:pt x="3331" y="1665"/>
                </a:moveTo>
                <a:lnTo>
                  <a:pt x="3331" y="1677"/>
                </a:lnTo>
                <a:lnTo>
                  <a:pt x="3349" y="1683"/>
                </a:lnTo>
                <a:lnTo>
                  <a:pt x="3355" y="1683"/>
                </a:lnTo>
                <a:lnTo>
                  <a:pt x="3355" y="1677"/>
                </a:lnTo>
                <a:lnTo>
                  <a:pt x="3337" y="1665"/>
                </a:lnTo>
                <a:lnTo>
                  <a:pt x="3331" y="1665"/>
                </a:lnTo>
                <a:close/>
                <a:moveTo>
                  <a:pt x="3331" y="1420"/>
                </a:moveTo>
                <a:lnTo>
                  <a:pt x="3337" y="1420"/>
                </a:lnTo>
                <a:lnTo>
                  <a:pt x="3331" y="1414"/>
                </a:lnTo>
                <a:lnTo>
                  <a:pt x="3331" y="1420"/>
                </a:lnTo>
                <a:close/>
                <a:moveTo>
                  <a:pt x="3343" y="1607"/>
                </a:moveTo>
                <a:lnTo>
                  <a:pt x="3349" y="1613"/>
                </a:lnTo>
                <a:lnTo>
                  <a:pt x="3349" y="1607"/>
                </a:lnTo>
                <a:lnTo>
                  <a:pt x="3355" y="1607"/>
                </a:lnTo>
                <a:lnTo>
                  <a:pt x="3355" y="1595"/>
                </a:lnTo>
                <a:lnTo>
                  <a:pt x="3349" y="1595"/>
                </a:lnTo>
                <a:lnTo>
                  <a:pt x="3343" y="1607"/>
                </a:lnTo>
                <a:close/>
                <a:moveTo>
                  <a:pt x="3355" y="1541"/>
                </a:moveTo>
                <a:lnTo>
                  <a:pt x="3349" y="1547"/>
                </a:lnTo>
                <a:lnTo>
                  <a:pt x="3355" y="1553"/>
                </a:lnTo>
                <a:lnTo>
                  <a:pt x="3367" y="1553"/>
                </a:lnTo>
                <a:lnTo>
                  <a:pt x="3367" y="1547"/>
                </a:lnTo>
                <a:lnTo>
                  <a:pt x="3355" y="1535"/>
                </a:lnTo>
                <a:lnTo>
                  <a:pt x="3355" y="1541"/>
                </a:lnTo>
                <a:close/>
                <a:moveTo>
                  <a:pt x="3373" y="2224"/>
                </a:moveTo>
                <a:lnTo>
                  <a:pt x="3385" y="2224"/>
                </a:lnTo>
                <a:lnTo>
                  <a:pt x="3385" y="2214"/>
                </a:lnTo>
                <a:lnTo>
                  <a:pt x="3379" y="2214"/>
                </a:lnTo>
                <a:lnTo>
                  <a:pt x="3373" y="2224"/>
                </a:lnTo>
                <a:close/>
                <a:moveTo>
                  <a:pt x="3343" y="1571"/>
                </a:moveTo>
                <a:lnTo>
                  <a:pt x="3349" y="1577"/>
                </a:lnTo>
                <a:lnTo>
                  <a:pt x="3349" y="1583"/>
                </a:lnTo>
                <a:lnTo>
                  <a:pt x="3355" y="1589"/>
                </a:lnTo>
                <a:lnTo>
                  <a:pt x="3355" y="1565"/>
                </a:lnTo>
                <a:lnTo>
                  <a:pt x="3349" y="1559"/>
                </a:lnTo>
                <a:lnTo>
                  <a:pt x="3343" y="1571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0504" name="Freeform 49"/>
          <p:cNvSpPr>
            <a:spLocks/>
          </p:cNvSpPr>
          <p:nvPr/>
        </p:nvSpPr>
        <p:spPr bwMode="auto">
          <a:xfrm>
            <a:off x="4421188" y="1981200"/>
            <a:ext cx="3448050" cy="4225925"/>
          </a:xfrm>
          <a:custGeom>
            <a:avLst/>
            <a:gdLst>
              <a:gd name="T0" fmla="*/ 2147483647 w 7512"/>
              <a:gd name="T1" fmla="*/ 2147483647 h 9200"/>
              <a:gd name="T2" fmla="*/ 2147483647 w 7512"/>
              <a:gd name="T3" fmla="*/ 2147483647 h 9200"/>
              <a:gd name="T4" fmla="*/ 2147483647 w 7512"/>
              <a:gd name="T5" fmla="*/ 2147483647 h 9200"/>
              <a:gd name="T6" fmla="*/ 2147483647 w 7512"/>
              <a:gd name="T7" fmla="*/ 2147483647 h 9200"/>
              <a:gd name="T8" fmla="*/ 2147483647 w 7512"/>
              <a:gd name="T9" fmla="*/ 2147483647 h 9200"/>
              <a:gd name="T10" fmla="*/ 2147483647 w 7512"/>
              <a:gd name="T11" fmla="*/ 2147483647 h 9200"/>
              <a:gd name="T12" fmla="*/ 2147483647 w 7512"/>
              <a:gd name="T13" fmla="*/ 2147483647 h 9200"/>
              <a:gd name="T14" fmla="*/ 2147483647 w 7512"/>
              <a:gd name="T15" fmla="*/ 2147483647 h 9200"/>
              <a:gd name="T16" fmla="*/ 2147483647 w 7512"/>
              <a:gd name="T17" fmla="*/ 2147483647 h 9200"/>
              <a:gd name="T18" fmla="*/ 2147483647 w 7512"/>
              <a:gd name="T19" fmla="*/ 2147483647 h 9200"/>
              <a:gd name="T20" fmla="*/ 2147483647 w 7512"/>
              <a:gd name="T21" fmla="*/ 0 h 9200"/>
              <a:gd name="T22" fmla="*/ 2147483647 w 7512"/>
              <a:gd name="T23" fmla="*/ 2147483647 h 9200"/>
              <a:gd name="T24" fmla="*/ 2147483647 w 7512"/>
              <a:gd name="T25" fmla="*/ 2147483647 h 9200"/>
              <a:gd name="T26" fmla="*/ 2147483647 w 7512"/>
              <a:gd name="T27" fmla="*/ 2147483647 h 9200"/>
              <a:gd name="T28" fmla="*/ 2147483647 w 7512"/>
              <a:gd name="T29" fmla="*/ 2147483647 h 9200"/>
              <a:gd name="T30" fmla="*/ 2147483647 w 7512"/>
              <a:gd name="T31" fmla="*/ 2147483647 h 9200"/>
              <a:gd name="T32" fmla="*/ 2147483647 w 7512"/>
              <a:gd name="T33" fmla="*/ 2147483647 h 9200"/>
              <a:gd name="T34" fmla="*/ 2147483647 w 7512"/>
              <a:gd name="T35" fmla="*/ 2147483647 h 9200"/>
              <a:gd name="T36" fmla="*/ 2147483647 w 7512"/>
              <a:gd name="T37" fmla="*/ 2147483647 h 9200"/>
              <a:gd name="T38" fmla="*/ 2147483647 w 7512"/>
              <a:gd name="T39" fmla="*/ 2147483647 h 9200"/>
              <a:gd name="T40" fmla="*/ 2147483647 w 7512"/>
              <a:gd name="T41" fmla="*/ 2147483647 h 9200"/>
              <a:gd name="T42" fmla="*/ 2147483647 w 7512"/>
              <a:gd name="T43" fmla="*/ 2147483647 h 9200"/>
              <a:gd name="T44" fmla="*/ 2147483647 w 7512"/>
              <a:gd name="T45" fmla="*/ 2147483647 h 9200"/>
              <a:gd name="T46" fmla="*/ 2147483647 w 7512"/>
              <a:gd name="T47" fmla="*/ 2147483647 h 9200"/>
              <a:gd name="T48" fmla="*/ 2147483647 w 7512"/>
              <a:gd name="T49" fmla="*/ 2147483647 h 9200"/>
              <a:gd name="T50" fmla="*/ 2147483647 w 7512"/>
              <a:gd name="T51" fmla="*/ 2147483647 h 9200"/>
              <a:gd name="T52" fmla="*/ 2147483647 w 7512"/>
              <a:gd name="T53" fmla="*/ 2147483647 h 9200"/>
              <a:gd name="T54" fmla="*/ 2147483647 w 7512"/>
              <a:gd name="T55" fmla="*/ 2147483647 h 9200"/>
              <a:gd name="T56" fmla="*/ 2147483647 w 7512"/>
              <a:gd name="T57" fmla="*/ 2147483647 h 9200"/>
              <a:gd name="T58" fmla="*/ 2147483647 w 7512"/>
              <a:gd name="T59" fmla="*/ 2147483647 h 9200"/>
              <a:gd name="T60" fmla="*/ 2147483647 w 7512"/>
              <a:gd name="T61" fmla="*/ 2147483647 h 9200"/>
              <a:gd name="T62" fmla="*/ 2147483647 w 7512"/>
              <a:gd name="T63" fmla="*/ 2147483647 h 9200"/>
              <a:gd name="T64" fmla="*/ 2147483647 w 7512"/>
              <a:gd name="T65" fmla="*/ 2147483647 h 9200"/>
              <a:gd name="T66" fmla="*/ 2147483647 w 7512"/>
              <a:gd name="T67" fmla="*/ 2147483647 h 9200"/>
              <a:gd name="T68" fmla="*/ 2147483647 w 7512"/>
              <a:gd name="T69" fmla="*/ 2147483647 h 9200"/>
              <a:gd name="T70" fmla="*/ 2147483647 w 7512"/>
              <a:gd name="T71" fmla="*/ 2147483647 h 9200"/>
              <a:gd name="T72" fmla="*/ 2147483647 w 7512"/>
              <a:gd name="T73" fmla="*/ 2147483647 h 9200"/>
              <a:gd name="T74" fmla="*/ 2147483647 w 7512"/>
              <a:gd name="T75" fmla="*/ 2147483647 h 9200"/>
              <a:gd name="T76" fmla="*/ 2147483647 w 7512"/>
              <a:gd name="T77" fmla="*/ 2147483647 h 9200"/>
              <a:gd name="T78" fmla="*/ 2147483647 w 7512"/>
              <a:gd name="T79" fmla="*/ 2147483647 h 9200"/>
              <a:gd name="T80" fmla="*/ 2147483647 w 7512"/>
              <a:gd name="T81" fmla="*/ 2147483647 h 9200"/>
              <a:gd name="T82" fmla="*/ 2147483647 w 7512"/>
              <a:gd name="T83" fmla="*/ 2147483647 h 9200"/>
              <a:gd name="T84" fmla="*/ 2147483647 w 7512"/>
              <a:gd name="T85" fmla="*/ 2147483647 h 92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12"/>
              <a:gd name="T130" fmla="*/ 0 h 9200"/>
              <a:gd name="T131" fmla="*/ 7512 w 7512"/>
              <a:gd name="T132" fmla="*/ 9200 h 92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12" h="9200">
                <a:moveTo>
                  <a:pt x="7512" y="4600"/>
                </a:moveTo>
                <a:lnTo>
                  <a:pt x="7507" y="4363"/>
                </a:lnTo>
                <a:lnTo>
                  <a:pt x="7492" y="4130"/>
                </a:lnTo>
                <a:lnTo>
                  <a:pt x="7469" y="3899"/>
                </a:lnTo>
                <a:lnTo>
                  <a:pt x="7435" y="3672"/>
                </a:lnTo>
                <a:lnTo>
                  <a:pt x="7393" y="3451"/>
                </a:lnTo>
                <a:lnTo>
                  <a:pt x="7343" y="3232"/>
                </a:lnTo>
                <a:lnTo>
                  <a:pt x="7284" y="3018"/>
                </a:lnTo>
                <a:lnTo>
                  <a:pt x="7217" y="2809"/>
                </a:lnTo>
                <a:lnTo>
                  <a:pt x="7141" y="2605"/>
                </a:lnTo>
                <a:lnTo>
                  <a:pt x="7058" y="2407"/>
                </a:lnTo>
                <a:lnTo>
                  <a:pt x="6968" y="2215"/>
                </a:lnTo>
                <a:lnTo>
                  <a:pt x="6870" y="2028"/>
                </a:lnTo>
                <a:lnTo>
                  <a:pt x="6765" y="1848"/>
                </a:lnTo>
                <a:lnTo>
                  <a:pt x="6654" y="1674"/>
                </a:lnTo>
                <a:lnTo>
                  <a:pt x="6537" y="1507"/>
                </a:lnTo>
                <a:lnTo>
                  <a:pt x="6412" y="1347"/>
                </a:lnTo>
                <a:lnTo>
                  <a:pt x="6281" y="1195"/>
                </a:lnTo>
                <a:lnTo>
                  <a:pt x="6145" y="1051"/>
                </a:lnTo>
                <a:lnTo>
                  <a:pt x="6003" y="914"/>
                </a:lnTo>
                <a:lnTo>
                  <a:pt x="5856" y="785"/>
                </a:lnTo>
                <a:lnTo>
                  <a:pt x="5703" y="666"/>
                </a:lnTo>
                <a:lnTo>
                  <a:pt x="5546" y="555"/>
                </a:lnTo>
                <a:lnTo>
                  <a:pt x="5385" y="453"/>
                </a:lnTo>
                <a:lnTo>
                  <a:pt x="5217" y="362"/>
                </a:lnTo>
                <a:lnTo>
                  <a:pt x="5047" y="279"/>
                </a:lnTo>
                <a:lnTo>
                  <a:pt x="4873" y="207"/>
                </a:lnTo>
                <a:lnTo>
                  <a:pt x="4694" y="144"/>
                </a:lnTo>
                <a:lnTo>
                  <a:pt x="4512" y="93"/>
                </a:lnTo>
                <a:lnTo>
                  <a:pt x="4327" y="53"/>
                </a:lnTo>
                <a:lnTo>
                  <a:pt x="4140" y="24"/>
                </a:lnTo>
                <a:lnTo>
                  <a:pt x="3949" y="6"/>
                </a:lnTo>
                <a:lnTo>
                  <a:pt x="3756" y="0"/>
                </a:lnTo>
                <a:lnTo>
                  <a:pt x="3562" y="6"/>
                </a:lnTo>
                <a:lnTo>
                  <a:pt x="3372" y="24"/>
                </a:lnTo>
                <a:lnTo>
                  <a:pt x="3184" y="53"/>
                </a:lnTo>
                <a:lnTo>
                  <a:pt x="2999" y="93"/>
                </a:lnTo>
                <a:lnTo>
                  <a:pt x="2817" y="144"/>
                </a:lnTo>
                <a:lnTo>
                  <a:pt x="2639" y="207"/>
                </a:lnTo>
                <a:lnTo>
                  <a:pt x="2465" y="279"/>
                </a:lnTo>
                <a:lnTo>
                  <a:pt x="2294" y="362"/>
                </a:lnTo>
                <a:lnTo>
                  <a:pt x="2127" y="453"/>
                </a:lnTo>
                <a:lnTo>
                  <a:pt x="1965" y="555"/>
                </a:lnTo>
                <a:lnTo>
                  <a:pt x="1808" y="666"/>
                </a:lnTo>
                <a:lnTo>
                  <a:pt x="1655" y="785"/>
                </a:lnTo>
                <a:lnTo>
                  <a:pt x="1508" y="914"/>
                </a:lnTo>
                <a:lnTo>
                  <a:pt x="1366" y="1051"/>
                </a:lnTo>
                <a:lnTo>
                  <a:pt x="1230" y="1195"/>
                </a:lnTo>
                <a:lnTo>
                  <a:pt x="1100" y="1347"/>
                </a:lnTo>
                <a:lnTo>
                  <a:pt x="975" y="1507"/>
                </a:lnTo>
                <a:lnTo>
                  <a:pt x="858" y="1674"/>
                </a:lnTo>
                <a:lnTo>
                  <a:pt x="746" y="1848"/>
                </a:lnTo>
                <a:lnTo>
                  <a:pt x="641" y="2028"/>
                </a:lnTo>
                <a:lnTo>
                  <a:pt x="543" y="2215"/>
                </a:lnTo>
                <a:lnTo>
                  <a:pt x="453" y="2407"/>
                </a:lnTo>
                <a:lnTo>
                  <a:pt x="370" y="2605"/>
                </a:lnTo>
                <a:lnTo>
                  <a:pt x="295" y="2809"/>
                </a:lnTo>
                <a:lnTo>
                  <a:pt x="228" y="3018"/>
                </a:lnTo>
                <a:lnTo>
                  <a:pt x="169" y="3232"/>
                </a:lnTo>
                <a:lnTo>
                  <a:pt x="118" y="3451"/>
                </a:lnTo>
                <a:lnTo>
                  <a:pt x="76" y="3672"/>
                </a:lnTo>
                <a:lnTo>
                  <a:pt x="43" y="3899"/>
                </a:lnTo>
                <a:lnTo>
                  <a:pt x="19" y="4130"/>
                </a:lnTo>
                <a:lnTo>
                  <a:pt x="5" y="4363"/>
                </a:lnTo>
                <a:lnTo>
                  <a:pt x="0" y="4600"/>
                </a:lnTo>
                <a:lnTo>
                  <a:pt x="5" y="4837"/>
                </a:lnTo>
                <a:lnTo>
                  <a:pt x="19" y="5070"/>
                </a:lnTo>
                <a:lnTo>
                  <a:pt x="43" y="5301"/>
                </a:lnTo>
                <a:lnTo>
                  <a:pt x="76" y="5527"/>
                </a:lnTo>
                <a:lnTo>
                  <a:pt x="118" y="5749"/>
                </a:lnTo>
                <a:lnTo>
                  <a:pt x="169" y="5967"/>
                </a:lnTo>
                <a:lnTo>
                  <a:pt x="228" y="6182"/>
                </a:lnTo>
                <a:lnTo>
                  <a:pt x="295" y="6390"/>
                </a:lnTo>
                <a:lnTo>
                  <a:pt x="370" y="6594"/>
                </a:lnTo>
                <a:lnTo>
                  <a:pt x="453" y="6793"/>
                </a:lnTo>
                <a:lnTo>
                  <a:pt x="543" y="6984"/>
                </a:lnTo>
                <a:lnTo>
                  <a:pt x="641" y="7172"/>
                </a:lnTo>
                <a:lnTo>
                  <a:pt x="746" y="7351"/>
                </a:lnTo>
                <a:lnTo>
                  <a:pt x="858" y="7525"/>
                </a:lnTo>
                <a:lnTo>
                  <a:pt x="975" y="7693"/>
                </a:lnTo>
                <a:lnTo>
                  <a:pt x="1100" y="7852"/>
                </a:lnTo>
                <a:lnTo>
                  <a:pt x="1230" y="8005"/>
                </a:lnTo>
                <a:lnTo>
                  <a:pt x="1366" y="8149"/>
                </a:lnTo>
                <a:lnTo>
                  <a:pt x="1508" y="8286"/>
                </a:lnTo>
                <a:lnTo>
                  <a:pt x="1655" y="8414"/>
                </a:lnTo>
                <a:lnTo>
                  <a:pt x="1808" y="8533"/>
                </a:lnTo>
                <a:lnTo>
                  <a:pt x="1965" y="8645"/>
                </a:lnTo>
                <a:lnTo>
                  <a:pt x="2127" y="8746"/>
                </a:lnTo>
                <a:lnTo>
                  <a:pt x="2294" y="8838"/>
                </a:lnTo>
                <a:lnTo>
                  <a:pt x="2465" y="8920"/>
                </a:lnTo>
                <a:lnTo>
                  <a:pt x="2639" y="8993"/>
                </a:lnTo>
                <a:lnTo>
                  <a:pt x="2817" y="9055"/>
                </a:lnTo>
                <a:lnTo>
                  <a:pt x="2999" y="9107"/>
                </a:lnTo>
                <a:lnTo>
                  <a:pt x="3184" y="9147"/>
                </a:lnTo>
                <a:lnTo>
                  <a:pt x="3372" y="9176"/>
                </a:lnTo>
                <a:lnTo>
                  <a:pt x="3562" y="9194"/>
                </a:lnTo>
                <a:lnTo>
                  <a:pt x="3756" y="9200"/>
                </a:lnTo>
                <a:lnTo>
                  <a:pt x="3949" y="9194"/>
                </a:lnTo>
                <a:lnTo>
                  <a:pt x="4140" y="9176"/>
                </a:lnTo>
                <a:lnTo>
                  <a:pt x="4327" y="9147"/>
                </a:lnTo>
                <a:lnTo>
                  <a:pt x="4512" y="9107"/>
                </a:lnTo>
                <a:lnTo>
                  <a:pt x="4694" y="9055"/>
                </a:lnTo>
                <a:lnTo>
                  <a:pt x="4873" y="8993"/>
                </a:lnTo>
                <a:lnTo>
                  <a:pt x="5047" y="8920"/>
                </a:lnTo>
                <a:lnTo>
                  <a:pt x="5217" y="8838"/>
                </a:lnTo>
                <a:lnTo>
                  <a:pt x="5385" y="8746"/>
                </a:lnTo>
                <a:lnTo>
                  <a:pt x="5546" y="8645"/>
                </a:lnTo>
                <a:lnTo>
                  <a:pt x="5703" y="8533"/>
                </a:lnTo>
                <a:lnTo>
                  <a:pt x="5856" y="8414"/>
                </a:lnTo>
                <a:lnTo>
                  <a:pt x="6003" y="8286"/>
                </a:lnTo>
                <a:lnTo>
                  <a:pt x="6145" y="8149"/>
                </a:lnTo>
                <a:lnTo>
                  <a:pt x="6281" y="8005"/>
                </a:lnTo>
                <a:lnTo>
                  <a:pt x="6412" y="7852"/>
                </a:lnTo>
                <a:lnTo>
                  <a:pt x="6537" y="7693"/>
                </a:lnTo>
                <a:lnTo>
                  <a:pt x="6654" y="7525"/>
                </a:lnTo>
                <a:lnTo>
                  <a:pt x="6765" y="7351"/>
                </a:lnTo>
                <a:lnTo>
                  <a:pt x="6870" y="7172"/>
                </a:lnTo>
                <a:lnTo>
                  <a:pt x="6968" y="6984"/>
                </a:lnTo>
                <a:lnTo>
                  <a:pt x="7058" y="6793"/>
                </a:lnTo>
                <a:lnTo>
                  <a:pt x="7141" y="6594"/>
                </a:lnTo>
                <a:lnTo>
                  <a:pt x="7217" y="6390"/>
                </a:lnTo>
                <a:lnTo>
                  <a:pt x="7284" y="6182"/>
                </a:lnTo>
                <a:lnTo>
                  <a:pt x="7343" y="5967"/>
                </a:lnTo>
                <a:lnTo>
                  <a:pt x="7393" y="5749"/>
                </a:lnTo>
                <a:lnTo>
                  <a:pt x="7435" y="5527"/>
                </a:lnTo>
                <a:lnTo>
                  <a:pt x="7469" y="5301"/>
                </a:lnTo>
                <a:lnTo>
                  <a:pt x="7492" y="5070"/>
                </a:lnTo>
                <a:lnTo>
                  <a:pt x="7507" y="4837"/>
                </a:lnTo>
                <a:lnTo>
                  <a:pt x="7512" y="4600"/>
                </a:lnTo>
              </a:path>
            </a:pathLst>
          </a:custGeom>
          <a:solidFill>
            <a:schemeClr val="hlink">
              <a:alpha val="39999"/>
            </a:schemeClr>
          </a:solidFill>
          <a:ln w="31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05" name="Freeform 50"/>
          <p:cNvSpPr>
            <a:spLocks/>
          </p:cNvSpPr>
          <p:nvPr/>
        </p:nvSpPr>
        <p:spPr bwMode="auto">
          <a:xfrm>
            <a:off x="2933700" y="1989138"/>
            <a:ext cx="3449638" cy="4224337"/>
          </a:xfrm>
          <a:custGeom>
            <a:avLst/>
            <a:gdLst>
              <a:gd name="T0" fmla="*/ 2147483647 w 7512"/>
              <a:gd name="T1" fmla="*/ 2147483647 h 9200"/>
              <a:gd name="T2" fmla="*/ 2147483647 w 7512"/>
              <a:gd name="T3" fmla="*/ 2147483647 h 9200"/>
              <a:gd name="T4" fmla="*/ 2147483647 w 7512"/>
              <a:gd name="T5" fmla="*/ 2147483647 h 9200"/>
              <a:gd name="T6" fmla="*/ 2147483647 w 7512"/>
              <a:gd name="T7" fmla="*/ 2147483647 h 9200"/>
              <a:gd name="T8" fmla="*/ 2147483647 w 7512"/>
              <a:gd name="T9" fmla="*/ 2147483647 h 9200"/>
              <a:gd name="T10" fmla="*/ 2147483647 w 7512"/>
              <a:gd name="T11" fmla="*/ 2147483647 h 9200"/>
              <a:gd name="T12" fmla="*/ 2147483647 w 7512"/>
              <a:gd name="T13" fmla="*/ 2147483647 h 9200"/>
              <a:gd name="T14" fmla="*/ 2147483647 w 7512"/>
              <a:gd name="T15" fmla="*/ 2147483647 h 9200"/>
              <a:gd name="T16" fmla="*/ 2147483647 w 7512"/>
              <a:gd name="T17" fmla="*/ 2147483647 h 9200"/>
              <a:gd name="T18" fmla="*/ 2147483647 w 7512"/>
              <a:gd name="T19" fmla="*/ 2147483647 h 9200"/>
              <a:gd name="T20" fmla="*/ 2147483647 w 7512"/>
              <a:gd name="T21" fmla="*/ 0 h 9200"/>
              <a:gd name="T22" fmla="*/ 2147483647 w 7512"/>
              <a:gd name="T23" fmla="*/ 2147483647 h 9200"/>
              <a:gd name="T24" fmla="*/ 2147483647 w 7512"/>
              <a:gd name="T25" fmla="*/ 2147483647 h 9200"/>
              <a:gd name="T26" fmla="*/ 2147483647 w 7512"/>
              <a:gd name="T27" fmla="*/ 2147483647 h 9200"/>
              <a:gd name="T28" fmla="*/ 2147483647 w 7512"/>
              <a:gd name="T29" fmla="*/ 2147483647 h 9200"/>
              <a:gd name="T30" fmla="*/ 2147483647 w 7512"/>
              <a:gd name="T31" fmla="*/ 2147483647 h 9200"/>
              <a:gd name="T32" fmla="*/ 2147483647 w 7512"/>
              <a:gd name="T33" fmla="*/ 2147483647 h 9200"/>
              <a:gd name="T34" fmla="*/ 2147483647 w 7512"/>
              <a:gd name="T35" fmla="*/ 2147483647 h 9200"/>
              <a:gd name="T36" fmla="*/ 2147483647 w 7512"/>
              <a:gd name="T37" fmla="*/ 2147483647 h 9200"/>
              <a:gd name="T38" fmla="*/ 2147483647 w 7512"/>
              <a:gd name="T39" fmla="*/ 2147483647 h 9200"/>
              <a:gd name="T40" fmla="*/ 2147483647 w 7512"/>
              <a:gd name="T41" fmla="*/ 2147483647 h 9200"/>
              <a:gd name="T42" fmla="*/ 2147483647 w 7512"/>
              <a:gd name="T43" fmla="*/ 2147483647 h 9200"/>
              <a:gd name="T44" fmla="*/ 2147483647 w 7512"/>
              <a:gd name="T45" fmla="*/ 2147483647 h 9200"/>
              <a:gd name="T46" fmla="*/ 2147483647 w 7512"/>
              <a:gd name="T47" fmla="*/ 2147483647 h 9200"/>
              <a:gd name="T48" fmla="*/ 2147483647 w 7512"/>
              <a:gd name="T49" fmla="*/ 2147483647 h 9200"/>
              <a:gd name="T50" fmla="*/ 2147483647 w 7512"/>
              <a:gd name="T51" fmla="*/ 2147483647 h 9200"/>
              <a:gd name="T52" fmla="*/ 2147483647 w 7512"/>
              <a:gd name="T53" fmla="*/ 2147483647 h 9200"/>
              <a:gd name="T54" fmla="*/ 2147483647 w 7512"/>
              <a:gd name="T55" fmla="*/ 2147483647 h 9200"/>
              <a:gd name="T56" fmla="*/ 2147483647 w 7512"/>
              <a:gd name="T57" fmla="*/ 2147483647 h 9200"/>
              <a:gd name="T58" fmla="*/ 2147483647 w 7512"/>
              <a:gd name="T59" fmla="*/ 2147483647 h 9200"/>
              <a:gd name="T60" fmla="*/ 2147483647 w 7512"/>
              <a:gd name="T61" fmla="*/ 2147483647 h 9200"/>
              <a:gd name="T62" fmla="*/ 2147483647 w 7512"/>
              <a:gd name="T63" fmla="*/ 2147483647 h 9200"/>
              <a:gd name="T64" fmla="*/ 2147483647 w 7512"/>
              <a:gd name="T65" fmla="*/ 2147483647 h 9200"/>
              <a:gd name="T66" fmla="*/ 2147483647 w 7512"/>
              <a:gd name="T67" fmla="*/ 2147483647 h 9200"/>
              <a:gd name="T68" fmla="*/ 2147483647 w 7512"/>
              <a:gd name="T69" fmla="*/ 2147483647 h 9200"/>
              <a:gd name="T70" fmla="*/ 2147483647 w 7512"/>
              <a:gd name="T71" fmla="*/ 2147483647 h 9200"/>
              <a:gd name="T72" fmla="*/ 2147483647 w 7512"/>
              <a:gd name="T73" fmla="*/ 2147483647 h 9200"/>
              <a:gd name="T74" fmla="*/ 2147483647 w 7512"/>
              <a:gd name="T75" fmla="*/ 2147483647 h 9200"/>
              <a:gd name="T76" fmla="*/ 2147483647 w 7512"/>
              <a:gd name="T77" fmla="*/ 2147483647 h 9200"/>
              <a:gd name="T78" fmla="*/ 2147483647 w 7512"/>
              <a:gd name="T79" fmla="*/ 2147483647 h 9200"/>
              <a:gd name="T80" fmla="*/ 2147483647 w 7512"/>
              <a:gd name="T81" fmla="*/ 2147483647 h 9200"/>
              <a:gd name="T82" fmla="*/ 2147483647 w 7512"/>
              <a:gd name="T83" fmla="*/ 2147483647 h 9200"/>
              <a:gd name="T84" fmla="*/ 2147483647 w 7512"/>
              <a:gd name="T85" fmla="*/ 2147483647 h 92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12"/>
              <a:gd name="T130" fmla="*/ 0 h 9200"/>
              <a:gd name="T131" fmla="*/ 7512 w 7512"/>
              <a:gd name="T132" fmla="*/ 9200 h 92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12" h="9200">
                <a:moveTo>
                  <a:pt x="7512" y="4600"/>
                </a:moveTo>
                <a:lnTo>
                  <a:pt x="7506" y="4362"/>
                </a:lnTo>
                <a:lnTo>
                  <a:pt x="7492" y="4129"/>
                </a:lnTo>
                <a:lnTo>
                  <a:pt x="7468" y="3898"/>
                </a:lnTo>
                <a:lnTo>
                  <a:pt x="7435" y="3672"/>
                </a:lnTo>
                <a:lnTo>
                  <a:pt x="7392" y="3450"/>
                </a:lnTo>
                <a:lnTo>
                  <a:pt x="7342" y="3231"/>
                </a:lnTo>
                <a:lnTo>
                  <a:pt x="7283" y="3017"/>
                </a:lnTo>
                <a:lnTo>
                  <a:pt x="7216" y="2809"/>
                </a:lnTo>
                <a:lnTo>
                  <a:pt x="7140" y="2605"/>
                </a:lnTo>
                <a:lnTo>
                  <a:pt x="7058" y="2406"/>
                </a:lnTo>
                <a:lnTo>
                  <a:pt x="6968" y="2214"/>
                </a:lnTo>
                <a:lnTo>
                  <a:pt x="6869" y="2027"/>
                </a:lnTo>
                <a:lnTo>
                  <a:pt x="6765" y="1848"/>
                </a:lnTo>
                <a:lnTo>
                  <a:pt x="6653" y="1674"/>
                </a:lnTo>
                <a:lnTo>
                  <a:pt x="6536" y="1506"/>
                </a:lnTo>
                <a:lnTo>
                  <a:pt x="6411" y="1347"/>
                </a:lnTo>
                <a:lnTo>
                  <a:pt x="6281" y="1194"/>
                </a:lnTo>
                <a:lnTo>
                  <a:pt x="6145" y="1050"/>
                </a:lnTo>
                <a:lnTo>
                  <a:pt x="6003" y="913"/>
                </a:lnTo>
                <a:lnTo>
                  <a:pt x="5856" y="785"/>
                </a:lnTo>
                <a:lnTo>
                  <a:pt x="5703" y="665"/>
                </a:lnTo>
                <a:lnTo>
                  <a:pt x="5546" y="554"/>
                </a:lnTo>
                <a:lnTo>
                  <a:pt x="5384" y="452"/>
                </a:lnTo>
                <a:lnTo>
                  <a:pt x="5217" y="361"/>
                </a:lnTo>
                <a:lnTo>
                  <a:pt x="5046" y="279"/>
                </a:lnTo>
                <a:lnTo>
                  <a:pt x="4872" y="206"/>
                </a:lnTo>
                <a:lnTo>
                  <a:pt x="4694" y="144"/>
                </a:lnTo>
                <a:lnTo>
                  <a:pt x="4512" y="92"/>
                </a:lnTo>
                <a:lnTo>
                  <a:pt x="4327" y="52"/>
                </a:lnTo>
                <a:lnTo>
                  <a:pt x="4139" y="23"/>
                </a:lnTo>
                <a:lnTo>
                  <a:pt x="3949" y="5"/>
                </a:lnTo>
                <a:lnTo>
                  <a:pt x="3756" y="0"/>
                </a:lnTo>
                <a:lnTo>
                  <a:pt x="3562" y="5"/>
                </a:lnTo>
                <a:lnTo>
                  <a:pt x="3371" y="23"/>
                </a:lnTo>
                <a:lnTo>
                  <a:pt x="3184" y="52"/>
                </a:lnTo>
                <a:lnTo>
                  <a:pt x="2998" y="92"/>
                </a:lnTo>
                <a:lnTo>
                  <a:pt x="2817" y="144"/>
                </a:lnTo>
                <a:lnTo>
                  <a:pt x="2638" y="206"/>
                </a:lnTo>
                <a:lnTo>
                  <a:pt x="2464" y="279"/>
                </a:lnTo>
                <a:lnTo>
                  <a:pt x="2294" y="361"/>
                </a:lnTo>
                <a:lnTo>
                  <a:pt x="2126" y="452"/>
                </a:lnTo>
                <a:lnTo>
                  <a:pt x="1965" y="554"/>
                </a:lnTo>
                <a:lnTo>
                  <a:pt x="1807" y="665"/>
                </a:lnTo>
                <a:lnTo>
                  <a:pt x="1655" y="785"/>
                </a:lnTo>
                <a:lnTo>
                  <a:pt x="1507" y="913"/>
                </a:lnTo>
                <a:lnTo>
                  <a:pt x="1366" y="1050"/>
                </a:lnTo>
                <a:lnTo>
                  <a:pt x="1230" y="1194"/>
                </a:lnTo>
                <a:lnTo>
                  <a:pt x="1099" y="1347"/>
                </a:lnTo>
                <a:lnTo>
                  <a:pt x="974" y="1506"/>
                </a:lnTo>
                <a:lnTo>
                  <a:pt x="857" y="1674"/>
                </a:lnTo>
                <a:lnTo>
                  <a:pt x="746" y="1848"/>
                </a:lnTo>
                <a:lnTo>
                  <a:pt x="641" y="2027"/>
                </a:lnTo>
                <a:lnTo>
                  <a:pt x="543" y="2214"/>
                </a:lnTo>
                <a:lnTo>
                  <a:pt x="452" y="2406"/>
                </a:lnTo>
                <a:lnTo>
                  <a:pt x="370" y="2605"/>
                </a:lnTo>
                <a:lnTo>
                  <a:pt x="294" y="2809"/>
                </a:lnTo>
                <a:lnTo>
                  <a:pt x="227" y="3017"/>
                </a:lnTo>
                <a:lnTo>
                  <a:pt x="168" y="3231"/>
                </a:lnTo>
                <a:lnTo>
                  <a:pt x="118" y="3450"/>
                </a:lnTo>
                <a:lnTo>
                  <a:pt x="75" y="3672"/>
                </a:lnTo>
                <a:lnTo>
                  <a:pt x="42" y="3898"/>
                </a:lnTo>
                <a:lnTo>
                  <a:pt x="19" y="4129"/>
                </a:lnTo>
                <a:lnTo>
                  <a:pt x="4" y="4362"/>
                </a:lnTo>
                <a:lnTo>
                  <a:pt x="0" y="4600"/>
                </a:lnTo>
                <a:lnTo>
                  <a:pt x="4" y="4836"/>
                </a:lnTo>
                <a:lnTo>
                  <a:pt x="19" y="5069"/>
                </a:lnTo>
                <a:lnTo>
                  <a:pt x="42" y="5300"/>
                </a:lnTo>
                <a:lnTo>
                  <a:pt x="75" y="5526"/>
                </a:lnTo>
                <a:lnTo>
                  <a:pt x="118" y="5748"/>
                </a:lnTo>
                <a:lnTo>
                  <a:pt x="168" y="5967"/>
                </a:lnTo>
                <a:lnTo>
                  <a:pt x="227" y="6181"/>
                </a:lnTo>
                <a:lnTo>
                  <a:pt x="294" y="6389"/>
                </a:lnTo>
                <a:lnTo>
                  <a:pt x="370" y="6594"/>
                </a:lnTo>
                <a:lnTo>
                  <a:pt x="452" y="6792"/>
                </a:lnTo>
                <a:lnTo>
                  <a:pt x="543" y="6984"/>
                </a:lnTo>
                <a:lnTo>
                  <a:pt x="641" y="7171"/>
                </a:lnTo>
                <a:lnTo>
                  <a:pt x="746" y="7351"/>
                </a:lnTo>
                <a:lnTo>
                  <a:pt x="857" y="7525"/>
                </a:lnTo>
                <a:lnTo>
                  <a:pt x="974" y="7692"/>
                </a:lnTo>
                <a:lnTo>
                  <a:pt x="1099" y="7851"/>
                </a:lnTo>
                <a:lnTo>
                  <a:pt x="1230" y="8004"/>
                </a:lnTo>
                <a:lnTo>
                  <a:pt x="1366" y="8148"/>
                </a:lnTo>
                <a:lnTo>
                  <a:pt x="1507" y="8285"/>
                </a:lnTo>
                <a:lnTo>
                  <a:pt x="1655" y="8413"/>
                </a:lnTo>
                <a:lnTo>
                  <a:pt x="1807" y="8533"/>
                </a:lnTo>
                <a:lnTo>
                  <a:pt x="1965" y="8644"/>
                </a:lnTo>
                <a:lnTo>
                  <a:pt x="2126" y="8746"/>
                </a:lnTo>
                <a:lnTo>
                  <a:pt x="2294" y="8837"/>
                </a:lnTo>
                <a:lnTo>
                  <a:pt x="2464" y="8920"/>
                </a:lnTo>
                <a:lnTo>
                  <a:pt x="2638" y="8992"/>
                </a:lnTo>
                <a:lnTo>
                  <a:pt x="2817" y="9055"/>
                </a:lnTo>
                <a:lnTo>
                  <a:pt x="2998" y="9106"/>
                </a:lnTo>
                <a:lnTo>
                  <a:pt x="3184" y="9146"/>
                </a:lnTo>
                <a:lnTo>
                  <a:pt x="3371" y="9175"/>
                </a:lnTo>
                <a:lnTo>
                  <a:pt x="3562" y="9193"/>
                </a:lnTo>
                <a:lnTo>
                  <a:pt x="3756" y="9200"/>
                </a:lnTo>
                <a:lnTo>
                  <a:pt x="3949" y="9193"/>
                </a:lnTo>
                <a:lnTo>
                  <a:pt x="4139" y="9175"/>
                </a:lnTo>
                <a:lnTo>
                  <a:pt x="4327" y="9146"/>
                </a:lnTo>
                <a:lnTo>
                  <a:pt x="4512" y="9106"/>
                </a:lnTo>
                <a:lnTo>
                  <a:pt x="4694" y="9055"/>
                </a:lnTo>
                <a:lnTo>
                  <a:pt x="4872" y="8992"/>
                </a:lnTo>
                <a:lnTo>
                  <a:pt x="5046" y="8920"/>
                </a:lnTo>
                <a:lnTo>
                  <a:pt x="5217" y="8837"/>
                </a:lnTo>
                <a:lnTo>
                  <a:pt x="5384" y="8746"/>
                </a:lnTo>
                <a:lnTo>
                  <a:pt x="5546" y="8644"/>
                </a:lnTo>
                <a:lnTo>
                  <a:pt x="5703" y="8533"/>
                </a:lnTo>
                <a:lnTo>
                  <a:pt x="5856" y="8413"/>
                </a:lnTo>
                <a:lnTo>
                  <a:pt x="6003" y="8285"/>
                </a:lnTo>
                <a:lnTo>
                  <a:pt x="6145" y="8148"/>
                </a:lnTo>
                <a:lnTo>
                  <a:pt x="6281" y="8004"/>
                </a:lnTo>
                <a:lnTo>
                  <a:pt x="6411" y="7851"/>
                </a:lnTo>
                <a:lnTo>
                  <a:pt x="6536" y="7692"/>
                </a:lnTo>
                <a:lnTo>
                  <a:pt x="6653" y="7525"/>
                </a:lnTo>
                <a:lnTo>
                  <a:pt x="6765" y="7351"/>
                </a:lnTo>
                <a:lnTo>
                  <a:pt x="6869" y="7171"/>
                </a:lnTo>
                <a:lnTo>
                  <a:pt x="6968" y="6984"/>
                </a:lnTo>
                <a:lnTo>
                  <a:pt x="7058" y="6792"/>
                </a:lnTo>
                <a:lnTo>
                  <a:pt x="7140" y="6594"/>
                </a:lnTo>
                <a:lnTo>
                  <a:pt x="7216" y="6389"/>
                </a:lnTo>
                <a:lnTo>
                  <a:pt x="7283" y="6181"/>
                </a:lnTo>
                <a:lnTo>
                  <a:pt x="7342" y="5967"/>
                </a:lnTo>
                <a:lnTo>
                  <a:pt x="7392" y="5748"/>
                </a:lnTo>
                <a:lnTo>
                  <a:pt x="7435" y="5526"/>
                </a:lnTo>
                <a:lnTo>
                  <a:pt x="7468" y="5300"/>
                </a:lnTo>
                <a:lnTo>
                  <a:pt x="7492" y="5069"/>
                </a:lnTo>
                <a:lnTo>
                  <a:pt x="7506" y="4836"/>
                </a:lnTo>
                <a:lnTo>
                  <a:pt x="7512" y="4600"/>
                </a:lnTo>
              </a:path>
            </a:pathLst>
          </a:custGeom>
          <a:solidFill>
            <a:schemeClr val="tx1">
              <a:alpha val="20000"/>
            </a:schemeClr>
          </a:solidFill>
          <a:ln w="3175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06" name="Text Box 53"/>
          <p:cNvSpPr txBox="1">
            <a:spLocks noChangeArrowheads="1"/>
          </p:cNvSpPr>
          <p:nvPr/>
        </p:nvSpPr>
        <p:spPr bwMode="auto">
          <a:xfrm>
            <a:off x="3673475" y="2978150"/>
            <a:ext cx="223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00">
                <a:solidFill>
                  <a:schemeClr val="tx1"/>
                </a:solidFill>
              </a:rPr>
              <a:t>Meteosat-10 (0° Longitude)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000">
                <a:solidFill>
                  <a:schemeClr val="tx1"/>
                </a:solidFill>
              </a:rPr>
              <a:t>Meteosat-9 (9.5° E) (RSS)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000">
                <a:solidFill>
                  <a:schemeClr val="tx1"/>
                </a:solidFill>
              </a:rPr>
              <a:t>Meteosat-8 (3.5 ° E) (Back-up)</a:t>
            </a:r>
          </a:p>
        </p:txBody>
      </p:sp>
      <p:sp>
        <p:nvSpPr>
          <p:cNvPr id="20507" name="Text Box 59"/>
          <p:cNvSpPr txBox="1">
            <a:spLocks noChangeArrowheads="1"/>
          </p:cNvSpPr>
          <p:nvPr/>
        </p:nvSpPr>
        <p:spPr bwMode="auto">
          <a:xfrm>
            <a:off x="5360988" y="4625975"/>
            <a:ext cx="1800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solidFill>
                  <a:schemeClr val="tx1"/>
                </a:solidFill>
              </a:rPr>
              <a:t>Meteosat-7 (57.5° E)</a:t>
            </a:r>
          </a:p>
        </p:txBody>
      </p:sp>
      <p:pic>
        <p:nvPicPr>
          <p:cNvPr id="20508" name="Picture 63" descr="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775" y="3857625"/>
            <a:ext cx="422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9" name="Rectangle 24"/>
          <p:cNvSpPr>
            <a:spLocks noChangeArrowheads="1"/>
          </p:cNvSpPr>
          <p:nvPr/>
        </p:nvSpPr>
        <p:spPr bwMode="auto">
          <a:xfrm>
            <a:off x="4652963" y="5749925"/>
            <a:ext cx="61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0" name="Rectangle 25"/>
          <p:cNvSpPr>
            <a:spLocks noChangeArrowheads="1"/>
          </p:cNvSpPr>
          <p:nvPr/>
        </p:nvSpPr>
        <p:spPr bwMode="auto">
          <a:xfrm>
            <a:off x="5457825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40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1" name="Rectangle 26"/>
          <p:cNvSpPr>
            <a:spLocks noChangeArrowheads="1"/>
          </p:cNvSpPr>
          <p:nvPr/>
        </p:nvSpPr>
        <p:spPr bwMode="auto">
          <a:xfrm>
            <a:off x="5908675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60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2" name="Rectangle 27"/>
          <p:cNvSpPr>
            <a:spLocks noChangeArrowheads="1"/>
          </p:cNvSpPr>
          <p:nvPr/>
        </p:nvSpPr>
        <p:spPr bwMode="auto">
          <a:xfrm>
            <a:off x="6372225" y="5618163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de-DE" sz="1000">
              <a:solidFill>
                <a:schemeClr val="tx1"/>
              </a:solidFill>
            </a:endParaRPr>
          </a:p>
          <a:p>
            <a:pPr eaLnBrk="0" hangingPunct="0"/>
            <a:r>
              <a:rPr lang="de-DE" sz="1000">
                <a:solidFill>
                  <a:schemeClr val="tx1"/>
                </a:solidFill>
              </a:rPr>
              <a:t>80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3" name="Rectangle 28"/>
          <p:cNvSpPr>
            <a:spLocks noChangeArrowheads="1"/>
          </p:cNvSpPr>
          <p:nvPr/>
        </p:nvSpPr>
        <p:spPr bwMode="auto">
          <a:xfrm>
            <a:off x="6770688" y="5749925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100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4" name="Rectangle 29"/>
          <p:cNvSpPr>
            <a:spLocks noChangeArrowheads="1"/>
          </p:cNvSpPr>
          <p:nvPr/>
        </p:nvSpPr>
        <p:spPr bwMode="auto">
          <a:xfrm>
            <a:off x="7167563" y="5749925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120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5" name="Rectangle 30"/>
          <p:cNvSpPr>
            <a:spLocks noChangeArrowheads="1"/>
          </p:cNvSpPr>
          <p:nvPr/>
        </p:nvSpPr>
        <p:spPr bwMode="auto">
          <a:xfrm>
            <a:off x="7578725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140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6" name="Rectangle 31"/>
          <p:cNvSpPr>
            <a:spLocks noChangeArrowheads="1"/>
          </p:cNvSpPr>
          <p:nvPr/>
        </p:nvSpPr>
        <p:spPr bwMode="auto">
          <a:xfrm>
            <a:off x="8026400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160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7" name="Rectangle 32"/>
          <p:cNvSpPr>
            <a:spLocks noChangeArrowheads="1"/>
          </p:cNvSpPr>
          <p:nvPr/>
        </p:nvSpPr>
        <p:spPr bwMode="auto">
          <a:xfrm>
            <a:off x="8423275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180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8" name="Rectangle 33"/>
          <p:cNvSpPr>
            <a:spLocks noChangeArrowheads="1"/>
          </p:cNvSpPr>
          <p:nvPr/>
        </p:nvSpPr>
        <p:spPr bwMode="auto">
          <a:xfrm>
            <a:off x="4191000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20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19" name="Rectangle 34"/>
          <p:cNvSpPr>
            <a:spLocks noChangeArrowheads="1"/>
          </p:cNvSpPr>
          <p:nvPr/>
        </p:nvSpPr>
        <p:spPr bwMode="auto">
          <a:xfrm>
            <a:off x="3805238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40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0" name="Rectangle 35"/>
          <p:cNvSpPr>
            <a:spLocks noChangeArrowheads="1"/>
          </p:cNvSpPr>
          <p:nvPr/>
        </p:nvSpPr>
        <p:spPr bwMode="auto">
          <a:xfrm>
            <a:off x="3340100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60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1" name="Rectangle 36"/>
          <p:cNvSpPr>
            <a:spLocks noChangeArrowheads="1"/>
          </p:cNvSpPr>
          <p:nvPr/>
        </p:nvSpPr>
        <p:spPr bwMode="auto">
          <a:xfrm>
            <a:off x="2933700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80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2" name="Rectangle 37"/>
          <p:cNvSpPr>
            <a:spLocks noChangeArrowheads="1"/>
          </p:cNvSpPr>
          <p:nvPr/>
        </p:nvSpPr>
        <p:spPr bwMode="auto">
          <a:xfrm>
            <a:off x="2470150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100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3" name="Rectangle 38"/>
          <p:cNvSpPr>
            <a:spLocks noChangeArrowheads="1"/>
          </p:cNvSpPr>
          <p:nvPr/>
        </p:nvSpPr>
        <p:spPr bwMode="auto">
          <a:xfrm>
            <a:off x="2073275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120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4" name="Rectangle 39"/>
          <p:cNvSpPr>
            <a:spLocks noChangeArrowheads="1"/>
          </p:cNvSpPr>
          <p:nvPr/>
        </p:nvSpPr>
        <p:spPr bwMode="auto">
          <a:xfrm>
            <a:off x="1609725" y="5749925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140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5" name="Rectangle 40"/>
          <p:cNvSpPr>
            <a:spLocks noChangeArrowheads="1"/>
          </p:cNvSpPr>
          <p:nvPr/>
        </p:nvSpPr>
        <p:spPr bwMode="auto">
          <a:xfrm>
            <a:off x="1214438" y="5749925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160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6" name="Rectangle 43"/>
          <p:cNvSpPr>
            <a:spLocks noChangeArrowheads="1"/>
          </p:cNvSpPr>
          <p:nvPr/>
        </p:nvSpPr>
        <p:spPr bwMode="auto">
          <a:xfrm>
            <a:off x="5049838" y="5749925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20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7" name="Rectangle 44"/>
          <p:cNvSpPr>
            <a:spLocks noChangeArrowheads="1"/>
          </p:cNvSpPr>
          <p:nvPr/>
        </p:nvSpPr>
        <p:spPr bwMode="auto">
          <a:xfrm>
            <a:off x="8555038" y="55514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60 S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8" name="Rectangle 45"/>
          <p:cNvSpPr>
            <a:spLocks noChangeArrowheads="1"/>
          </p:cNvSpPr>
          <p:nvPr/>
        </p:nvSpPr>
        <p:spPr bwMode="auto">
          <a:xfrm>
            <a:off x="8620125" y="4029075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0</a:t>
            </a: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20529" name="Rectangle 46"/>
          <p:cNvSpPr>
            <a:spLocks noChangeArrowheads="1"/>
          </p:cNvSpPr>
          <p:nvPr/>
        </p:nvSpPr>
        <p:spPr bwMode="auto">
          <a:xfrm>
            <a:off x="8555038" y="2378075"/>
            <a:ext cx="296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sz="1000">
                <a:solidFill>
                  <a:schemeClr val="tx1"/>
                </a:solidFill>
              </a:rPr>
              <a:t>60 N</a:t>
            </a:r>
            <a:endParaRPr lang="de-DE" sz="2400" b="0">
              <a:solidFill>
                <a:schemeClr val="tx1"/>
              </a:solidFill>
            </a:endParaRPr>
          </a:p>
        </p:txBody>
      </p:sp>
      <p:pic>
        <p:nvPicPr>
          <p:cNvPr id="20530" name="Picture 67" descr="icon_m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3795713"/>
            <a:ext cx="6270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67" descr="icon_m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786188"/>
            <a:ext cx="6270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2" name="Line 6"/>
          <p:cNvSpPr>
            <a:spLocks noChangeShapeType="1"/>
          </p:cNvSpPr>
          <p:nvPr/>
        </p:nvSpPr>
        <p:spPr bwMode="auto">
          <a:xfrm>
            <a:off x="1033463" y="5707063"/>
            <a:ext cx="761841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533" name="Picture 67" descr="icon_m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3792538"/>
            <a:ext cx="6270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metop"/>
          <p:cNvPicPr>
            <a:picLocks noChangeAspect="1" noChangeArrowheads="1"/>
          </p:cNvPicPr>
          <p:nvPr/>
        </p:nvPicPr>
        <p:blipFill>
          <a:blip r:embed="rId3" cstate="print"/>
          <a:srcRect t="9944" b="13683"/>
          <a:stretch>
            <a:fillRect/>
          </a:stretch>
        </p:blipFill>
        <p:spPr bwMode="auto">
          <a:xfrm>
            <a:off x="514350" y="1724025"/>
            <a:ext cx="4429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5438" y="0"/>
            <a:ext cx="9580562" cy="885825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Current Polar-orbiting satellites: EUMETSAT Polar System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33375" y="3924300"/>
            <a:ext cx="92487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endParaRPr lang="en-GB" sz="700">
              <a:solidFill>
                <a:schemeClr val="tx1"/>
              </a:solidFill>
            </a:endParaRPr>
          </a:p>
          <a:p>
            <a:pPr marL="177800" indent="-177800"/>
            <a:r>
              <a:rPr lang="en-GB" sz="1400">
                <a:solidFill>
                  <a:schemeClr val="tx1"/>
                </a:solidFill>
              </a:rPr>
              <a:t>Part of Initial Joint Polar System shared with NOAA</a:t>
            </a:r>
          </a:p>
          <a:p>
            <a:pPr marL="177800" indent="-177800"/>
            <a:endParaRPr lang="en-GB" sz="800">
              <a:solidFill>
                <a:schemeClr val="tx1"/>
              </a:solidFill>
            </a:endParaRPr>
          </a:p>
          <a:p>
            <a:pPr marL="177800" indent="-177800"/>
            <a:r>
              <a:rPr lang="en-GB" sz="1400">
                <a:solidFill>
                  <a:schemeClr val="tx1"/>
                </a:solidFill>
              </a:rPr>
              <a:t>Missions and Payload </a:t>
            </a:r>
            <a:endParaRPr lang="en-GB" sz="1400" b="0">
              <a:solidFill>
                <a:schemeClr val="tx1"/>
              </a:solidFill>
            </a:endParaRPr>
          </a:p>
          <a:p>
            <a:pPr marL="177800" indent="-177800">
              <a:buFontTx/>
              <a:buChar char="•"/>
            </a:pPr>
            <a:r>
              <a:rPr lang="en-GB" sz="1400" b="0">
                <a:solidFill>
                  <a:schemeClr val="tx1"/>
                </a:solidFill>
              </a:rPr>
              <a:t>Imagery (VIS, IR), sounding (IR, MW, UV, GPS occultation), radar (ASCAT) </a:t>
            </a:r>
          </a:p>
          <a:p>
            <a:pPr marL="177800" indent="-177800">
              <a:buFontTx/>
              <a:buChar char="•"/>
            </a:pPr>
            <a:r>
              <a:rPr lang="en-GB" sz="1400" b="0">
                <a:solidFill>
                  <a:schemeClr val="tx1"/>
                </a:solidFill>
              </a:rPr>
              <a:t>direct broadcasting and data collection capabilities</a:t>
            </a:r>
          </a:p>
          <a:p>
            <a:pPr marL="177800" indent="-177800"/>
            <a:endParaRPr lang="en-GB" sz="800">
              <a:solidFill>
                <a:schemeClr val="tx1"/>
              </a:solidFill>
            </a:endParaRPr>
          </a:p>
          <a:p>
            <a:pPr marL="177800" indent="-177800"/>
            <a:r>
              <a:rPr lang="en-GB" sz="1400">
                <a:solidFill>
                  <a:schemeClr val="tx1"/>
                </a:solidFill>
              </a:rPr>
              <a:t>Applications </a:t>
            </a:r>
          </a:p>
          <a:p>
            <a:pPr marL="177800" indent="-177800">
              <a:buFontTx/>
              <a:buChar char="•"/>
            </a:pPr>
            <a:r>
              <a:rPr lang="en-GB" sz="1400" b="0">
                <a:solidFill>
                  <a:schemeClr val="tx1"/>
                </a:solidFill>
              </a:rPr>
              <a:t>Numerical Weather Prediction and Nowcasting at high latitudes</a:t>
            </a:r>
          </a:p>
          <a:p>
            <a:pPr marL="177800" indent="-177800">
              <a:buFontTx/>
              <a:buChar char="•"/>
            </a:pPr>
            <a:r>
              <a:rPr lang="en-GB" sz="1400" b="0">
                <a:solidFill>
                  <a:schemeClr val="tx1"/>
                </a:solidFill>
              </a:rPr>
              <a:t>Marine meteorology and oceanography</a:t>
            </a:r>
          </a:p>
          <a:p>
            <a:pPr marL="177800" indent="-177800">
              <a:buFontTx/>
              <a:buChar char="•"/>
            </a:pPr>
            <a:r>
              <a:rPr lang="en-GB" sz="1400" b="0">
                <a:solidFill>
                  <a:schemeClr val="tx1"/>
                </a:solidFill>
              </a:rPr>
              <a:t>Air quality, atmospheric chemistry</a:t>
            </a:r>
          </a:p>
          <a:p>
            <a:pPr marL="177800" indent="-177800">
              <a:buFontTx/>
              <a:buChar char="•"/>
            </a:pPr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76250" y="1047750"/>
            <a:ext cx="894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en-GB" altLang="en-US" sz="1800">
                <a:solidFill>
                  <a:srgbClr val="FF0000"/>
                </a:solidFill>
                <a:cs typeface="Arial" pitchFamily="34" charset="0"/>
              </a:rPr>
              <a:t>Dual operation of Metop-A and Metop-B 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5284788" y="1709738"/>
            <a:ext cx="4348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en-GB" altLang="en-US" sz="1600">
                <a:solidFill>
                  <a:schemeClr val="tx1"/>
                </a:solidFill>
                <a:cs typeface="Arial" pitchFamily="34" charset="0"/>
              </a:rPr>
              <a:t>Metop-A  launched in 2006: 21:30 Asc</a:t>
            </a:r>
          </a:p>
          <a:p>
            <a:pPr marL="177800" indent="-177800"/>
            <a:r>
              <a:rPr lang="en-GB" altLang="en-US" sz="1600">
                <a:solidFill>
                  <a:schemeClr val="tx1"/>
                </a:solidFill>
                <a:cs typeface="Arial" pitchFamily="34" charset="0"/>
              </a:rPr>
              <a:t>Metop-B  launched in 2012:    +48 min</a:t>
            </a:r>
          </a:p>
          <a:p>
            <a:pPr marL="177800" indent="-177800"/>
            <a:endParaRPr lang="en-GB" altLang="en-US" sz="1600">
              <a:solidFill>
                <a:schemeClr val="tx1"/>
              </a:solidFill>
              <a:cs typeface="Arial" pitchFamily="34" charset="0"/>
            </a:endParaRPr>
          </a:p>
          <a:p>
            <a:pPr marL="177800" indent="-177800"/>
            <a:r>
              <a:rPr lang="en-GB" altLang="en-US" sz="1600">
                <a:solidFill>
                  <a:srgbClr val="FF0000"/>
                </a:solidFill>
                <a:cs typeface="Arial" pitchFamily="34" charset="0"/>
              </a:rPr>
              <a:t>Metop-B prime satellite since April 2013</a:t>
            </a:r>
          </a:p>
          <a:p>
            <a:pPr marL="177800" indent="-177800"/>
            <a:endParaRPr lang="en-GB" altLang="en-US" sz="1600">
              <a:solidFill>
                <a:schemeClr val="tx1"/>
              </a:solidFill>
              <a:cs typeface="Arial" pitchFamily="34" charset="0"/>
            </a:endParaRPr>
          </a:p>
          <a:p>
            <a:pPr marL="177800" indent="-177800"/>
            <a:r>
              <a:rPr lang="en-GB" altLang="en-US" sz="1600">
                <a:solidFill>
                  <a:schemeClr val="tx1"/>
                </a:solidFill>
                <a:cs typeface="Arial" pitchFamily="34" charset="0"/>
              </a:rPr>
              <a:t>Metop-C  launch planned for 2018 </a:t>
            </a:r>
          </a:p>
        </p:txBody>
      </p:sp>
      <p:pic>
        <p:nvPicPr>
          <p:cNvPr id="25607" name="Picture 3" descr="P:\groups\DIR\Presentation papers 2011-DG\Pictures\ijps-id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3587750"/>
            <a:ext cx="27400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Outstanding Actions on EUMETSAT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AF9C8CE3-C9F9-4FE7-ADA8-C85629D186E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7465" y="1136375"/>
          <a:ext cx="9676075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45"/>
                <a:gridCol w="4860540"/>
                <a:gridCol w="116840"/>
                <a:gridCol w="1143300"/>
                <a:gridCol w="1125125"/>
                <a:gridCol w="11251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 Ref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Assigned to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0" dirty="0"/>
                        <a:t>GWG_13.27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IE" sz="1300" b="0"/>
                        <a:t>EUMETSAT and CNES to liaise to exchange lunar observation data and report in March 2014.</a:t>
                      </a:r>
                    </a:p>
                  </a:txBody>
                  <a:tcPr marL="47625" marR="47625" marT="19050" marB="19050" anchor="ctr"/>
                </a:tc>
                <a:tc gridSpan="2">
                  <a:txBody>
                    <a:bodyPr/>
                    <a:lstStyle/>
                    <a:p>
                      <a:r>
                        <a:rPr lang="en-GB" sz="1300" b="0" u="sng" dirty="0" smtClean="0">
                          <a:solidFill>
                            <a:srgbClr val="666666"/>
                          </a:solidFill>
                          <a:hlinkClick r:id="rId2"/>
                        </a:rPr>
                        <a:t>Tim Hewison</a:t>
                      </a:r>
                      <a:endParaRPr lang="en-GB" sz="1300" b="0" dirty="0"/>
                    </a:p>
                  </a:txBody>
                  <a:tcPr marL="47625" marR="47625" marT="19050" marB="19050" anchor="ctr"/>
                </a:tc>
                <a:tc hMerge="1">
                  <a:txBody>
                    <a:bodyPr/>
                    <a:lstStyle/>
                    <a:p>
                      <a:endParaRPr lang="en-GB" sz="1400" b="0" dirty="0"/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Mar 2014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  <a:p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GWG_13.30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GPRCs to provide GCC with links to the official SRFs for all instruments for which GSICS Products are being developed for publication on GCC website.</a:t>
                      </a:r>
                      <a:endParaRPr lang="en-GB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01 Jul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Done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for SEVIRI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Calibri"/>
                          <a:ea typeface="Calibri"/>
                        </a:rPr>
                        <a:t>Several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 gridSpan="5"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Actions related to Instrument Events Logs will be reported by Rob</a:t>
                      </a:r>
                      <a:endParaRPr lang="en-GB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/>
                        <a:t>GRWG06_17</a:t>
                      </a:r>
                    </a:p>
                  </a:txBody>
                  <a:tcPr marL="47625" marR="47625" marT="19050" marB="19050" anchor="ctr"/>
                </a:tc>
                <a:tc gridSpan="2">
                  <a:txBody>
                    <a:bodyPr/>
                    <a:lstStyle/>
                    <a:p>
                      <a:r>
                        <a:rPr lang="en-IE" sz="1300" dirty="0"/>
                        <a:t>Find out time overlaps between geostationary satellites (commissioning and operational periods), find out about the availability of such data and publish this information on the GSICIS Wiki</a:t>
                      </a:r>
                    </a:p>
                  </a:txBody>
                  <a:tcPr marL="47625" marR="47625" marT="19050" marB="1905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Dec 2011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Underway at EUMETSAT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/>
                        <a:t>EP-12.05</a:t>
                      </a:r>
                    </a:p>
                  </a:txBody>
                  <a:tcPr marL="47625" marR="47625" marT="19050" marB="19050" anchor="ctr"/>
                </a:tc>
                <a:tc gridSpan="2">
                  <a:txBody>
                    <a:bodyPr/>
                    <a:lstStyle/>
                    <a:p>
                      <a:r>
                        <a:rPr lang="en-IE" sz="1300" dirty="0"/>
                        <a:t>Each GPRC to consider implementing the near real time distribution of both the operational calibration information and the corrected calibration information, as part of the L1 data formats</a:t>
                      </a:r>
                    </a:p>
                  </a:txBody>
                  <a:tcPr marL="47625" marR="47625" marT="19050" marB="1905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All GRPCs</a:t>
                      </a:r>
                      <a:endParaRPr lang="en-GB" sz="1300" dirty="0">
                        <a:latin typeface="Calibri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Sep 2012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Done -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now in L1.5 HDR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GRWG07_07</a:t>
                      </a: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Investigate use of IASI observations for creating spectral band conversions for broad-band instruments and consider respective requirements; report back to GRWG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EUMETSAT</a:t>
                      </a:r>
                    </a:p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(T. Hewison)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Dec 2012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Thurs pm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GWM-14.10.1</a:t>
                      </a:r>
                      <a:endParaRPr 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 Hewison to circulate a proposed list of variables for the GEO-LEO hyperspectral IR case in time for discussion at the next annual GRWG meeting.</a:t>
                      </a:r>
                      <a:br>
                        <a:rPr lang="en-IE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E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(scoring</a:t>
                      </a:r>
                      <a:r>
                        <a:rPr lang="en-IE" sz="13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select</a:t>
                      </a:r>
                      <a:r>
                        <a:rPr lang="en-IE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reference) 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Chair</a:t>
                      </a:r>
                    </a:p>
                    <a:p>
                      <a:r>
                        <a:rPr lang="en-GB" sz="1300" dirty="0" smtClean="0"/>
                        <a:t>(T. Hewison</a:t>
                      </a:r>
                      <a:r>
                        <a:rPr lang="en-GB" sz="1300" dirty="0"/>
                        <a:t>)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24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Closed</a:t>
                      </a:r>
                      <a:br>
                        <a:rPr lang="en-US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Email 2014-03-12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Outstanding Actions on EUMETSAT –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AF9C8CE3-C9F9-4FE7-ADA8-C85629D186E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7465" y="1077913"/>
          <a:ext cx="9586065" cy="344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50"/>
                <a:gridCol w="4760481"/>
                <a:gridCol w="1166379"/>
                <a:gridCol w="1125125"/>
                <a:gridCol w="117013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Ref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Assigned to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Due Date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GRWG05_08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Investigate the possibility to supply GEO data over desert sites to the SADE database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EUMETSAT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Mar 2011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GWG_13.12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NOAA &amp; EUMETSAT to analyse GEO-GEO difference after applying the GEO-LEO correction to quantify the diurnal calibration uncertainty before promotion to Operational </a:t>
                      </a:r>
                      <a:r>
                        <a:rPr lang="en-IE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status.</a:t>
                      </a:r>
                      <a:endParaRPr lang="en-IE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EUMETSAT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Sep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 Thurs am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GWG_13.14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EUMETSAT to propose solution based on modification of plotting tool and server structure and content to allow this daily results to be </a:t>
                      </a:r>
                      <a:r>
                        <a:rPr lang="en-IE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displayed.</a:t>
                      </a:r>
                      <a:endParaRPr lang="en-IE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Tim Hewison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Sep 2013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GWG_13.16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 Hewison to draft example of </a:t>
                      </a:r>
                      <a:r>
                        <a:rPr lang="en-IE" sz="13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netCDF</a:t>
                      </a:r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file incorporating the delta correction to convert from </a:t>
                      </a:r>
                      <a:r>
                        <a:rPr lang="en-IE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MetopB</a:t>
                      </a:r>
                      <a:r>
                        <a:rPr lang="en-IE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/IASI </a:t>
                      </a:r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 </a:t>
                      </a:r>
                      <a:r>
                        <a:rPr lang="en-IE" sz="13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MetopA</a:t>
                      </a:r>
                      <a:r>
                        <a:rPr lang="en-IE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/IASI </a:t>
                      </a:r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distribute to </a:t>
                      </a:r>
                      <a:r>
                        <a:rPr lang="en-IE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GRWG+GDWG.</a:t>
                      </a:r>
                      <a:endParaRPr lang="en-IE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Tim Hewison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 Thurs am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GWG_13.37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EUMETSAT (lead) + GDWG members to work with EUMETSAT to use their bias plotting tool for GPRC product monitoring plots.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Tim Hewison</a:t>
                      </a: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 Mar 2014</a:t>
                      </a:r>
                    </a:p>
                  </a:txBody>
                  <a:tcPr marL="47625" marR="47625" marT="19050" marB="190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26110</TotalTime>
  <Words>2328</Words>
  <Application>Microsoft Office PowerPoint</Application>
  <PresentationFormat>A4 Paper (210x297 mm)</PresentationFormat>
  <Paragraphs>603</Paragraphs>
  <Slides>27</Slides>
  <Notes>7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Viewgraph_Landscape_Template</vt:lpstr>
      <vt:lpstr>Clip</vt:lpstr>
      <vt:lpstr>Equation</vt:lpstr>
      <vt:lpstr>Slide 1</vt:lpstr>
      <vt:lpstr>Overview</vt:lpstr>
      <vt:lpstr>EUMETSAT GSICS Personnel Changes</vt:lpstr>
      <vt:lpstr>EUMETSAT commitment to long term continuity...</vt:lpstr>
      <vt:lpstr>Geostationary satellites</vt:lpstr>
      <vt:lpstr>EUMETSAT’s geostationary satellite coverage</vt:lpstr>
      <vt:lpstr>Current Polar-orbiting satellites: EUMETSAT Polar System</vt:lpstr>
      <vt:lpstr>Status of Outstanding Actions on EUMETSAT</vt:lpstr>
      <vt:lpstr>Status of Outstanding Actions on EUMETSAT – cont.</vt:lpstr>
      <vt:lpstr>Status of Outstanding Actions on EUMETSAT – cont.</vt:lpstr>
      <vt:lpstr>Calibration Event Logging System</vt:lpstr>
      <vt:lpstr>GSICS Data and Products Server Status</vt:lpstr>
      <vt:lpstr>GSICS Products Development – GEO-LEO IR hyperspectral</vt:lpstr>
      <vt:lpstr>GSICS Products Development – GEO-LEO IR broadband</vt:lpstr>
      <vt:lpstr>GSICS Products Development – Lunar calibration</vt:lpstr>
      <vt:lpstr>GSICS Products Development – DCC</vt:lpstr>
      <vt:lpstr>Enhancing monitoring capabilities Towards consolidated GSICS corrections?</vt:lpstr>
      <vt:lpstr>EUMETSAT GSICS Products Development Timeline</vt:lpstr>
      <vt:lpstr>Summary</vt:lpstr>
      <vt:lpstr>Slide 20</vt:lpstr>
      <vt:lpstr>Inter-Calibration</vt:lpstr>
      <vt:lpstr>Lunar calibration – EUMETSAT achievements</vt:lpstr>
      <vt:lpstr>Lunar calibration – EUMETSAT achievements</vt:lpstr>
      <vt:lpstr>GSICS - Inter-calibration with MODIS – DCC</vt:lpstr>
      <vt:lpstr>Vicarious Calibration</vt:lpstr>
      <vt:lpstr>Status of Event Logging Actions on EUMETSAT</vt:lpstr>
      <vt:lpstr>Status of Event Logging Actions on EUMETSAT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Sebastien Wagner</cp:lastModifiedBy>
  <cp:revision>1012</cp:revision>
  <cp:lastPrinted>2006-03-06T14:11:17Z</cp:lastPrinted>
  <dcterms:created xsi:type="dcterms:W3CDTF">1997-07-23T08:21:02Z</dcterms:created>
  <dcterms:modified xsi:type="dcterms:W3CDTF">2014-03-21T13:30:05Z</dcterms:modified>
</cp:coreProperties>
</file>