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61" r:id="rId4"/>
    <p:sldId id="276" r:id="rId5"/>
    <p:sldId id="277" r:id="rId6"/>
    <p:sldId id="259" r:id="rId7"/>
    <p:sldId id="266" r:id="rId8"/>
    <p:sldId id="281" r:id="rId9"/>
    <p:sldId id="273" r:id="rId10"/>
    <p:sldId id="272" r:id="rId11"/>
    <p:sldId id="270" r:id="rId12"/>
    <p:sldId id="271" r:id="rId13"/>
    <p:sldId id="264" r:id="rId14"/>
    <p:sldId id="265" r:id="rId15"/>
    <p:sldId id="269" r:id="rId16"/>
    <p:sldId id="280" r:id="rId17"/>
    <p:sldId id="285" r:id="rId18"/>
    <p:sldId id="278" r:id="rId19"/>
    <p:sldId id="286" r:id="rId20"/>
    <p:sldId id="287" r:id="rId21"/>
    <p:sldId id="283" r:id="rId22"/>
    <p:sldId id="284" r:id="rId23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8767CE9F-1E49-441F-96DE-844DC4BE10CA}">
          <p14:sldIdLst>
            <p14:sldId id="256"/>
            <p14:sldId id="258"/>
            <p14:sldId id="261"/>
            <p14:sldId id="276"/>
            <p14:sldId id="277"/>
            <p14:sldId id="259"/>
            <p14:sldId id="266"/>
            <p14:sldId id="281"/>
            <p14:sldId id="273"/>
            <p14:sldId id="272"/>
            <p14:sldId id="270"/>
            <p14:sldId id="271"/>
            <p14:sldId id="264"/>
            <p14:sldId id="265"/>
            <p14:sldId id="269"/>
            <p14:sldId id="280"/>
            <p14:sldId id="285"/>
            <p14:sldId id="278"/>
            <p14:sldId id="286"/>
            <p14:sldId id="287"/>
            <p14:sldId id="283"/>
            <p14:sldId id="28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9933FF"/>
    <a:srgbClr val="FF00FF"/>
    <a:srgbClr val="0000FF"/>
    <a:srgbClr val="FF0066"/>
    <a:srgbClr val="00FF00"/>
    <a:srgbClr val="FF3300"/>
    <a:srgbClr val="3366FF"/>
    <a:srgbClr val="FF5050"/>
    <a:srgbClr val="E6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03" autoAdjust="0"/>
  </p:normalViewPr>
  <p:slideViewPr>
    <p:cSldViewPr>
      <p:cViewPr>
        <p:scale>
          <a:sx n="80" d="100"/>
          <a:sy n="80" d="100"/>
        </p:scale>
        <p:origin x="-167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891AB-225E-4C84-9B1B-C88300581526}" type="datetimeFigureOut">
              <a:rPr lang="ko-KR" altLang="en-US" smtClean="0"/>
              <a:t>2014-03-25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8E470-09BC-4536-81BE-9437D60499F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13241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C9C42-E124-4855-8AAC-D692ABCE09CA}" type="datetimeFigureOut">
              <a:rPr lang="ko-KR" altLang="en-US" smtClean="0"/>
              <a:t>2014-03-25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8DE09-4676-42FE-BA03-4A49225A5B6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91415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79496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9997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989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7887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Thank you for listening this talk.</a:t>
            </a: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4514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0033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749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6632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3956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4275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9213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3866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3195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9961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3901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7968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5940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8DE09-4676-42FE-BA03-4A49225A5B6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900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7772400" cy="642942"/>
          </a:xfrm>
        </p:spPr>
        <p:txBody>
          <a:bodyPr>
            <a:normAutofit/>
          </a:bodyPr>
          <a:lstStyle>
            <a:lvl1pPr>
              <a:defRPr sz="4400">
                <a:solidFill>
                  <a:srgbClr val="0F298F"/>
                </a:solidFill>
                <a:latin typeface="Cre고딕 B" pitchFamily="18" charset="-127"/>
                <a:ea typeface="Cre고딕 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217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39C2-2C7D-4FCF-AC9B-FB4345ED7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643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39C2-2C7D-4FCF-AC9B-FB4345ED7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574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[최은아]\기상청\매뉴얼\AS\Outline\A-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457200" y="266249"/>
            <a:ext cx="6043626" cy="725470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직사각형 8"/>
          <p:cNvSpPr/>
          <p:nvPr userDrawn="1"/>
        </p:nvSpPr>
        <p:spPr>
          <a:xfrm>
            <a:off x="6660232" y="332656"/>
            <a:ext cx="1368152" cy="576064"/>
          </a:xfrm>
          <a:prstGeom prst="rect">
            <a:avLst/>
          </a:prstGeom>
          <a:solidFill>
            <a:srgbClr val="13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직사각형 9"/>
          <p:cNvSpPr/>
          <p:nvPr userDrawn="1"/>
        </p:nvSpPr>
        <p:spPr>
          <a:xfrm>
            <a:off x="7524328" y="6165304"/>
            <a:ext cx="151216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11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869923A-E144-4949-8333-A6A5FAFD53F3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8834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39C2-2C7D-4FCF-AC9B-FB4345ED7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2621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39C2-2C7D-4FCF-AC9B-FB4345ED7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5976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39C2-2C7D-4FCF-AC9B-FB4345ED7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314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39C2-2C7D-4FCF-AC9B-FB4345ED7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361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39C2-2C7D-4FCF-AC9B-FB4345ED7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743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39C2-2C7D-4FCF-AC9B-FB4345ED7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8225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039C2-2C7D-4FCF-AC9B-FB4345ED7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3372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039C2-2C7D-4FCF-AC9B-FB4345ED78F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338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360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0"/>
            <a:ext cx="9144000" cy="3978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1773499"/>
            <a:ext cx="7772400" cy="1368151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solidFill>
                  <a:srgbClr val="002060"/>
                </a:solidFill>
                <a:latin typeface="Arial Black" pitchFamily="34" charset="0"/>
                <a:ea typeface="휴먼둥근헤드라인" pitchFamily="18" charset="-127"/>
                <a:cs typeface="Arial" pitchFamily="34" charset="0"/>
              </a:rPr>
              <a:t> KMA GPRC Report</a:t>
            </a:r>
            <a:endParaRPr lang="ko-KR" altLang="en-US" b="1" dirty="0">
              <a:solidFill>
                <a:srgbClr val="002060"/>
              </a:solidFill>
              <a:latin typeface="Arial Black" pitchFamily="34" charset="0"/>
              <a:ea typeface="휴먼둥근헤드라인" pitchFamily="18" charset="-127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-8575" y="23698"/>
            <a:ext cx="54316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en-US" altLang="ko-KR" sz="1600" b="1" i="1" dirty="0" smtClean="0">
                <a:solidFill>
                  <a:schemeClr val="bg1"/>
                </a:solidFill>
                <a:latin typeface="Times New Roman" pitchFamily="18" charset="0"/>
                <a:ea typeface="Cre고딕 B" pitchFamily="18" charset="-127"/>
                <a:cs typeface="Times New Roman" pitchFamily="18" charset="0"/>
              </a:rPr>
              <a:t>2014 GSICS Annual Meeting (24-28 Mar 2014) @Darmstadt  </a:t>
            </a:r>
            <a:endParaRPr lang="en-US" altLang="ko-KR" sz="1600" b="1" i="1" dirty="0">
              <a:solidFill>
                <a:schemeClr val="bg1"/>
              </a:solidFill>
              <a:latin typeface="Times New Roman" pitchFamily="18" charset="0"/>
              <a:ea typeface="Cre고딕 B" pitchFamily="18" charset="-127"/>
              <a:cs typeface="Times New Roman" pitchFamily="18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251520" y="4581128"/>
            <a:ext cx="8640960" cy="78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b="1" u="sng" dirty="0" err="1">
                <a:latin typeface="Arial" pitchFamily="34" charset="0"/>
                <a:ea typeface="Cre고딕 B" pitchFamily="18" charset="-127"/>
              </a:rPr>
              <a:t>Minjin</a:t>
            </a:r>
            <a:r>
              <a:rPr lang="en-US" altLang="ko-KR" sz="1600" b="1" u="sng" dirty="0">
                <a:latin typeface="Arial" pitchFamily="34" charset="0"/>
                <a:ea typeface="Cre고딕 B" pitchFamily="18" charset="-127"/>
              </a:rPr>
              <a:t> CHOI</a:t>
            </a:r>
          </a:p>
          <a:p>
            <a:pPr algn="ctr">
              <a:lnSpc>
                <a:spcPct val="150000"/>
              </a:lnSpc>
            </a:pPr>
            <a:r>
              <a:rPr lang="en-US" altLang="ko-KR" sz="1600" b="1" dirty="0" err="1" smtClean="0">
                <a:latin typeface="Arial" pitchFamily="34" charset="0"/>
                <a:ea typeface="Cre고딕 B" pitchFamily="18" charset="-127"/>
              </a:rPr>
              <a:t>Dohyeong</a:t>
            </a:r>
            <a:r>
              <a:rPr lang="en-US" altLang="ko-KR" sz="1600" b="1" dirty="0" smtClean="0">
                <a:latin typeface="Arial" pitchFamily="34" charset="0"/>
                <a:ea typeface="Cre고딕 B" pitchFamily="18" charset="-127"/>
              </a:rPr>
              <a:t> KIM, Ho-</a:t>
            </a:r>
            <a:r>
              <a:rPr lang="en-US" altLang="ko-KR" sz="1600" b="1" dirty="0" err="1" smtClean="0">
                <a:latin typeface="Arial" pitchFamily="34" charset="0"/>
                <a:ea typeface="Cre고딕 B" pitchFamily="18" charset="-127"/>
              </a:rPr>
              <a:t>Seung</a:t>
            </a:r>
            <a:r>
              <a:rPr lang="en-US" altLang="ko-KR" sz="1600" b="1" dirty="0" smtClean="0">
                <a:latin typeface="Arial" pitchFamily="34" charset="0"/>
                <a:ea typeface="Cre고딕 B" pitchFamily="18" charset="-127"/>
              </a:rPr>
              <a:t> LEE, </a:t>
            </a:r>
            <a:r>
              <a:rPr lang="en-US" altLang="ko-KR" sz="1600" b="1" dirty="0" err="1" smtClean="0">
                <a:latin typeface="Arial" pitchFamily="34" charset="0"/>
                <a:ea typeface="Cre고딕 B" pitchFamily="18" charset="-127"/>
              </a:rPr>
              <a:t>Hye-Sook</a:t>
            </a:r>
            <a:r>
              <a:rPr lang="en-US" altLang="ko-KR" sz="1600" b="1" dirty="0" smtClean="0">
                <a:latin typeface="Arial" pitchFamily="34" charset="0"/>
                <a:ea typeface="Cre고딕 B" pitchFamily="18" charset="-127"/>
              </a:rPr>
              <a:t> LEE, Tae-</a:t>
            </a:r>
            <a:r>
              <a:rPr lang="en-US" altLang="ko-KR" sz="1600" b="1" dirty="0" err="1" smtClean="0">
                <a:latin typeface="Arial" pitchFamily="34" charset="0"/>
                <a:ea typeface="Cre고딕 B" pitchFamily="18" charset="-127"/>
              </a:rPr>
              <a:t>Hyeong</a:t>
            </a:r>
            <a:r>
              <a:rPr lang="en-US" altLang="ko-KR" sz="1600" b="1" dirty="0" smtClean="0">
                <a:latin typeface="Arial" pitchFamily="34" charset="0"/>
                <a:ea typeface="Cre고딕 B" pitchFamily="18" charset="-127"/>
              </a:rPr>
              <a:t> OH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1796425" y="5379245"/>
            <a:ext cx="55577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b="1" i="1" dirty="0" smtClean="0">
                <a:latin typeface="Times New Roman" pitchFamily="18" charset="0"/>
                <a:ea typeface="Cre고딕 B" pitchFamily="18" charset="-127"/>
                <a:cs typeface="Times New Roman" pitchFamily="18" charset="0"/>
              </a:rPr>
              <a:t>National </a:t>
            </a:r>
            <a:r>
              <a:rPr lang="en-US" altLang="ko-KR" sz="1600" b="1" i="1" dirty="0">
                <a:latin typeface="Times New Roman" pitchFamily="18" charset="0"/>
                <a:ea typeface="Cre고딕 B" pitchFamily="18" charset="-127"/>
                <a:cs typeface="Times New Roman" pitchFamily="18" charset="0"/>
              </a:rPr>
              <a:t>Meteorological Satellite </a:t>
            </a:r>
            <a:r>
              <a:rPr lang="en-US" altLang="ko-KR" sz="1600" b="1" i="1" dirty="0" smtClean="0">
                <a:latin typeface="Times New Roman" pitchFamily="18" charset="0"/>
                <a:ea typeface="Cre고딕 B" pitchFamily="18" charset="-127"/>
                <a:cs typeface="Times New Roman" pitchFamily="18" charset="0"/>
              </a:rPr>
              <a:t>Center</a:t>
            </a:r>
          </a:p>
          <a:p>
            <a:pPr algn="ctr"/>
            <a:r>
              <a:rPr lang="en-US" altLang="ko-KR" sz="1600" b="1" i="1" dirty="0" smtClean="0">
                <a:latin typeface="Times New Roman" pitchFamily="18" charset="0"/>
                <a:ea typeface="Cre고딕 B" pitchFamily="18" charset="-127"/>
                <a:cs typeface="Times New Roman" pitchFamily="18" charset="0"/>
              </a:rPr>
              <a:t>Korea Meteorological Administration</a:t>
            </a:r>
          </a:p>
        </p:txBody>
      </p:sp>
      <p:sp>
        <p:nvSpPr>
          <p:cNvPr id="6" name="TextBox 9"/>
          <p:cNvSpPr txBox="1">
            <a:spLocks noChangeArrowheads="1"/>
          </p:cNvSpPr>
          <p:nvPr/>
        </p:nvSpPr>
        <p:spPr bwMode="auto">
          <a:xfrm>
            <a:off x="290440" y="2781610"/>
            <a:ext cx="8640960" cy="539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200" b="1" i="1" dirty="0" smtClean="0">
                <a:solidFill>
                  <a:srgbClr val="002060"/>
                </a:solidFill>
                <a:latin typeface="Times New Roman" pitchFamily="18" charset="0"/>
                <a:ea typeface="Cre고딕 B" pitchFamily="18" charset="-127"/>
                <a:cs typeface="Times New Roman" pitchFamily="18" charset="0"/>
              </a:rPr>
              <a:t>- Current Status and Future Plan of KMA -</a:t>
            </a:r>
          </a:p>
        </p:txBody>
      </p:sp>
      <p:pic>
        <p:nvPicPr>
          <p:cNvPr id="8" name="Picture 2" descr="E:\[최은아]\기상청\매뉴얼\AS\Outline\A simbol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61"/>
          <a:stretch/>
        </p:blipFill>
        <p:spPr bwMode="auto">
          <a:xfrm>
            <a:off x="4283075" y="6061441"/>
            <a:ext cx="565150" cy="57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658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66249"/>
            <a:ext cx="8075240" cy="725470"/>
          </a:xfrm>
        </p:spPr>
        <p:txBody>
          <a:bodyPr/>
          <a:lstStyle/>
          <a:p>
            <a:r>
              <a:rPr lang="en-US" altLang="ko-KR" dirty="0" smtClean="0"/>
              <a:t>RE-CALIBRATION (1/3) : Concept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89756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dirty="0" smtClean="0"/>
              <a:t>To investigate an effect of GSICS calibration coefficient on Level2 products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ko-KR" b="1" dirty="0" smtClean="0"/>
              <a:t>Test product</a:t>
            </a:r>
            <a:r>
              <a:rPr lang="en-US" altLang="ko-KR" dirty="0" smtClean="0"/>
              <a:t>: Sea Surface Temperature (</a:t>
            </a:r>
            <a:r>
              <a:rPr lang="en-US" altLang="ko-KR" b="1" u="sng" dirty="0" smtClean="0"/>
              <a:t>SST</a:t>
            </a:r>
            <a:r>
              <a:rPr lang="en-US" altLang="ko-KR" dirty="0" smtClean="0"/>
              <a:t>), Solar insolation(</a:t>
            </a:r>
            <a:r>
              <a:rPr lang="en-US" altLang="ko-KR" b="1" u="sng" dirty="0" smtClean="0"/>
              <a:t>INS</a:t>
            </a:r>
            <a:r>
              <a:rPr lang="en-US" altLang="ko-KR" dirty="0" smtClean="0"/>
              <a:t>)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ko-KR" b="1" dirty="0" smtClean="0"/>
              <a:t>Validation data</a:t>
            </a:r>
            <a:r>
              <a:rPr lang="en-US" altLang="ko-KR" dirty="0" smtClean="0"/>
              <a:t>: buoy around East Asia, </a:t>
            </a:r>
            <a:r>
              <a:rPr lang="en-US" altLang="ko-KR" dirty="0" err="1" smtClean="0"/>
              <a:t>pyranometer</a:t>
            </a:r>
            <a:r>
              <a:rPr lang="en-US" altLang="ko-KR" dirty="0" smtClean="0"/>
              <a:t> ground observation of KMA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ko-KR" b="1" dirty="0"/>
              <a:t>P</a:t>
            </a:r>
            <a:r>
              <a:rPr lang="en-US" altLang="ko-KR" b="1" dirty="0" smtClean="0"/>
              <a:t>eriod</a:t>
            </a:r>
            <a:r>
              <a:rPr lang="en-US" altLang="ko-KR" dirty="0" smtClean="0"/>
              <a:t>:2012-2013 for SST, 2013 for INS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431540" y="3131443"/>
            <a:ext cx="8696412" cy="2889845"/>
            <a:chOff x="431540" y="3131443"/>
            <a:chExt cx="8696412" cy="2889845"/>
          </a:xfrm>
        </p:grpSpPr>
        <p:sp>
          <p:nvSpPr>
            <p:cNvPr id="55" name="오른쪽 화살표 54"/>
            <p:cNvSpPr/>
            <p:nvPr/>
          </p:nvSpPr>
          <p:spPr>
            <a:xfrm>
              <a:off x="1746734" y="5031178"/>
              <a:ext cx="2340844" cy="612067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오른쪽 화살표 53"/>
            <p:cNvSpPr/>
            <p:nvPr/>
          </p:nvSpPr>
          <p:spPr>
            <a:xfrm>
              <a:off x="1727684" y="3730270"/>
              <a:ext cx="2376265" cy="612067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431540" y="3140968"/>
              <a:ext cx="1296144" cy="2880320"/>
            </a:xfrm>
            <a:prstGeom prst="rect">
              <a:avLst/>
            </a:prstGeom>
            <a:ln w="28575"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COMS</a:t>
              </a:r>
            </a:p>
            <a:p>
              <a:pPr algn="ctr"/>
              <a:r>
                <a:rPr lang="en-US" altLang="ko-KR" sz="1600" b="1" dirty="0" smtClean="0"/>
                <a:t>Level 1B</a:t>
              </a:r>
            </a:p>
            <a:p>
              <a:pPr algn="ctr"/>
              <a:r>
                <a:rPr lang="en-US" altLang="ko-KR" sz="1400" dirty="0" smtClean="0"/>
                <a:t>TB Reflectance</a:t>
              </a:r>
              <a:endParaRPr lang="ko-KR" altLang="en-US" sz="1400" dirty="0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2159732" y="3635498"/>
              <a:ext cx="1368152" cy="801613"/>
            </a:xfrm>
            <a:prstGeom prst="rect">
              <a:avLst/>
            </a:prstGeom>
            <a:ln w="28575">
              <a:solidFill>
                <a:srgbClr val="FF0066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600" b="1" dirty="0" smtClean="0"/>
                <a:t>GSICS coefficients</a:t>
              </a:r>
              <a:endParaRPr lang="ko-KR" altLang="en-US" sz="1600" b="1" dirty="0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4105970" y="3140968"/>
              <a:ext cx="3431188" cy="2880320"/>
            </a:xfrm>
            <a:prstGeom prst="rect">
              <a:avLst/>
            </a:prstGeom>
            <a:noFill/>
            <a:ln>
              <a:solidFill>
                <a:srgbClr val="002060"/>
              </a:solidFill>
              <a:prstDash val="soli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4272396" y="3645024"/>
              <a:ext cx="1323332" cy="936104"/>
            </a:xfrm>
            <a:prstGeom prst="rect">
              <a:avLst/>
            </a:prstGeom>
            <a:ln w="28575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/>
                <a:t>SST</a:t>
              </a:r>
            </a:p>
            <a:p>
              <a:pPr algn="ctr"/>
              <a:r>
                <a:rPr lang="en-US" altLang="ko-KR" sz="1600" dirty="0" smtClean="0"/>
                <a:t>(IR1, IR2)</a:t>
              </a:r>
              <a:endParaRPr lang="ko-KR" altLang="en-US" sz="1600" dirty="0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4286607" y="4869160"/>
              <a:ext cx="1294911" cy="936104"/>
            </a:xfrm>
            <a:prstGeom prst="rect">
              <a:avLst/>
            </a:prstGeom>
            <a:ln w="28575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/>
                <a:t>INS</a:t>
              </a:r>
            </a:p>
            <a:p>
              <a:pPr algn="ctr"/>
              <a:r>
                <a:rPr lang="en-US" altLang="ko-KR" sz="1600" dirty="0" smtClean="0"/>
                <a:t>(VIS)</a:t>
              </a:r>
              <a:endParaRPr lang="ko-KR" altLang="en-US" sz="1600" dirty="0"/>
            </a:p>
          </p:txBody>
        </p:sp>
        <p:sp>
          <p:nvSpPr>
            <p:cNvPr id="25" name="폭발 2 24"/>
            <p:cNvSpPr/>
            <p:nvPr/>
          </p:nvSpPr>
          <p:spPr>
            <a:xfrm>
              <a:off x="7429146" y="3537012"/>
              <a:ext cx="1698806" cy="2110114"/>
            </a:xfrm>
            <a:prstGeom prst="irregularSeal2">
              <a:avLst/>
            </a:prstGeom>
            <a:solidFill>
              <a:srgbClr val="FF505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직사각형 25"/>
            <p:cNvSpPr/>
            <p:nvPr/>
          </p:nvSpPr>
          <p:spPr>
            <a:xfrm>
              <a:off x="431540" y="3140968"/>
              <a:ext cx="1296144" cy="39216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/>
                <a:t>raw data</a:t>
              </a:r>
              <a:endParaRPr lang="ko-KR" altLang="en-US" b="1" dirty="0"/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2159732" y="3293368"/>
              <a:ext cx="1368152" cy="342131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/>
                <a:t>correction</a:t>
              </a:r>
              <a:endParaRPr lang="ko-KR" altLang="en-US" b="1" dirty="0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4103948" y="3131443"/>
              <a:ext cx="3433210" cy="39216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/>
                <a:t>processing   &amp;   Validation</a:t>
              </a:r>
              <a:endParaRPr lang="ko-KR" altLang="en-US" b="1" dirty="0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5988986" y="3645024"/>
              <a:ext cx="1323332" cy="936104"/>
            </a:xfrm>
            <a:prstGeom prst="rect">
              <a:avLst/>
            </a:prstGeom>
            <a:ln w="28575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500" dirty="0" smtClean="0"/>
                <a:t>with </a:t>
              </a:r>
              <a:r>
                <a:rPr lang="en-US" altLang="ko-KR" b="1" dirty="0" smtClean="0"/>
                <a:t>buoy</a:t>
              </a:r>
              <a:endParaRPr lang="ko-KR" altLang="en-US" sz="1600" dirty="0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003197" y="4869160"/>
              <a:ext cx="1294911" cy="936104"/>
            </a:xfrm>
            <a:prstGeom prst="rect">
              <a:avLst/>
            </a:prstGeom>
            <a:ln w="28575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/>
                <a:t>with</a:t>
              </a:r>
            </a:p>
            <a:p>
              <a:pPr algn="ctr"/>
              <a:r>
                <a:rPr lang="en-US" altLang="ko-KR" sz="1400" b="1" dirty="0" err="1" smtClean="0"/>
                <a:t>pyranometer</a:t>
              </a:r>
              <a:endParaRPr lang="ko-KR" altLang="en-US" sz="1400" dirty="0"/>
            </a:p>
          </p:txBody>
        </p:sp>
        <p:cxnSp>
          <p:nvCxnSpPr>
            <p:cNvPr id="43" name="직선 화살표 연결선 42"/>
            <p:cNvCxnSpPr>
              <a:stCxn id="21" idx="3"/>
              <a:endCxn id="31" idx="1"/>
            </p:cNvCxnSpPr>
            <p:nvPr/>
          </p:nvCxnSpPr>
          <p:spPr>
            <a:xfrm>
              <a:off x="5595728" y="4113076"/>
              <a:ext cx="393258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화살표 연결선 49"/>
            <p:cNvCxnSpPr>
              <a:stCxn id="22" idx="3"/>
              <a:endCxn id="32" idx="1"/>
            </p:cNvCxnSpPr>
            <p:nvPr/>
          </p:nvCxnSpPr>
          <p:spPr>
            <a:xfrm>
              <a:off x="5581518" y="5337212"/>
              <a:ext cx="421679" cy="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7615784" y="4265798"/>
              <a:ext cx="12875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WHAT</a:t>
              </a:r>
            </a:p>
            <a:p>
              <a:r>
                <a:rPr lang="en-US" altLang="ko-KR" b="1" i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EFFECT ?</a:t>
              </a:r>
              <a:endPara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69923A-E144-4949-8333-A6A5FAFD53F3}" type="slidenum">
              <a:rPr lang="ko-KR" altLang="en-US" smtClean="0"/>
              <a:pPr>
                <a:defRPr/>
              </a:pPr>
              <a:t>10</a:t>
            </a:fld>
            <a:r>
              <a:rPr lang="en-US" altLang="ko-KR" dirty="0" smtClean="0"/>
              <a:t>/13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239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07504" y="1973982"/>
            <a:ext cx="9033544" cy="4914799"/>
            <a:chOff x="107504" y="1973982"/>
            <a:chExt cx="9033544" cy="4914799"/>
          </a:xfrm>
        </p:grpSpPr>
        <p:pic>
          <p:nvPicPr>
            <p:cNvPr id="8" name="Picture 3" descr="E:\ECV_2013\Results_v7\2012_day_co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507" y="2397611"/>
              <a:ext cx="2327533" cy="232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65100" y="1973982"/>
              <a:ext cx="3913189" cy="323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b="1" dirty="0"/>
                <a:t>d</a:t>
              </a:r>
              <a:r>
                <a:rPr lang="en-US" altLang="ko-KR" sz="1500" b="1" dirty="0" smtClean="0"/>
                <a:t>aytime</a:t>
              </a:r>
              <a:endParaRPr lang="ko-KR" altLang="en-US" sz="1500" b="1" dirty="0"/>
            </a:p>
          </p:txBody>
        </p:sp>
        <p:pic>
          <p:nvPicPr>
            <p:cNvPr id="7" name="Picture 2" descr="E:\ECV_2013\Results_v7\2012_day_or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410534"/>
              <a:ext cx="2327533" cy="2327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TextBox 101"/>
            <p:cNvSpPr txBox="1"/>
            <p:nvPr/>
          </p:nvSpPr>
          <p:spPr>
            <a:xfrm>
              <a:off x="764727" y="2252405"/>
              <a:ext cx="1959448" cy="3231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b="1" dirty="0" smtClean="0"/>
                <a:t>Before</a:t>
              </a:r>
              <a:endParaRPr lang="ko-KR" altLang="en-US" sz="1500" b="1" dirty="0"/>
            </a:p>
          </p:txBody>
        </p:sp>
        <p:pic>
          <p:nvPicPr>
            <p:cNvPr id="9" name="Picture 4" descr="E:\ECV_2013\Results\Figure\day_original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79"/>
            <a:stretch/>
          </p:blipFill>
          <p:spPr bwMode="auto">
            <a:xfrm>
              <a:off x="467311" y="4753718"/>
              <a:ext cx="2337969" cy="2135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E:\ECV_2013\Results\Figure\day_correction_blue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79"/>
            <a:stretch/>
          </p:blipFill>
          <p:spPr bwMode="auto">
            <a:xfrm>
              <a:off x="2593838" y="4750320"/>
              <a:ext cx="2337969" cy="2135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E:\ECV_2013\Results_v7\2012_night_or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522" y="2409907"/>
              <a:ext cx="2294731" cy="2294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E:\ECV_2013\Results_v7\2012_night_cor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1768" y="2409906"/>
              <a:ext cx="2294731" cy="2294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E:\ECV_2013\Results\Figure\night_original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56"/>
            <a:stretch/>
          </p:blipFill>
          <p:spPr bwMode="auto">
            <a:xfrm>
              <a:off x="4704029" y="4766544"/>
              <a:ext cx="2327275" cy="2118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 rot="16200000">
              <a:off x="-613795" y="3439743"/>
              <a:ext cx="1800202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/>
                <a:t>2012</a:t>
              </a:r>
              <a:endParaRPr lang="ko-KR" altLang="en-US" sz="16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6200000">
              <a:off x="-588989" y="5634313"/>
              <a:ext cx="1731540" cy="3385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/>
                <a:t>2013</a:t>
              </a:r>
              <a:endParaRPr lang="ko-KR" altLang="en-US" sz="16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04047" y="1973982"/>
              <a:ext cx="3912815" cy="323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b="1" dirty="0"/>
                <a:t>n</a:t>
              </a:r>
              <a:r>
                <a:rPr lang="en-US" altLang="ko-KR" sz="1500" b="1" dirty="0" smtClean="0"/>
                <a:t>ighttime</a:t>
              </a:r>
              <a:endParaRPr lang="ko-KR" altLang="en-US" sz="1500" b="1" dirty="0"/>
            </a:p>
          </p:txBody>
        </p:sp>
        <p:pic>
          <p:nvPicPr>
            <p:cNvPr id="13" name="Picture 2" descr="E:\ECV_2013\Results\Figure\night_correction_blue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56"/>
            <a:stretch/>
          </p:blipFill>
          <p:spPr bwMode="auto">
            <a:xfrm>
              <a:off x="6813773" y="4766544"/>
              <a:ext cx="2327275" cy="2118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" name="TextBox 102"/>
            <p:cNvSpPr txBox="1"/>
            <p:nvPr/>
          </p:nvSpPr>
          <p:spPr>
            <a:xfrm>
              <a:off x="2718842" y="2252405"/>
              <a:ext cx="1959448" cy="323165"/>
            </a:xfrm>
            <a:prstGeom prst="rect">
              <a:avLst/>
            </a:prstGeom>
            <a:solidFill>
              <a:srgbClr val="648FC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b="1" dirty="0" smtClean="0"/>
                <a:t>After</a:t>
              </a:r>
              <a:endParaRPr lang="ko-KR" altLang="en-US" sz="1500" b="1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003300" y="2252405"/>
              <a:ext cx="1959448" cy="32316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b="1" dirty="0" smtClean="0"/>
                <a:t>Before</a:t>
              </a:r>
              <a:endParaRPr lang="ko-KR" altLang="en-US" sz="1500" b="1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957415" y="2252405"/>
              <a:ext cx="1959448" cy="323165"/>
            </a:xfrm>
            <a:prstGeom prst="rect">
              <a:avLst/>
            </a:prstGeom>
            <a:solidFill>
              <a:srgbClr val="648FC4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500" b="1" dirty="0" smtClean="0"/>
                <a:t>After</a:t>
              </a:r>
              <a:endParaRPr lang="ko-KR" altLang="en-US" sz="1500" b="1" dirty="0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66249"/>
            <a:ext cx="8147248" cy="725470"/>
          </a:xfrm>
        </p:spPr>
        <p:txBody>
          <a:bodyPr/>
          <a:lstStyle/>
          <a:p>
            <a:r>
              <a:rPr lang="en-US" altLang="ko-KR" dirty="0" smtClean="0"/>
              <a:t>RE-CALIBRATION (2/3): results of SST</a:t>
            </a:r>
            <a:endParaRPr lang="ko-KR" altLang="en-US" dirty="0"/>
          </a:p>
        </p:txBody>
      </p:sp>
      <p:grpSp>
        <p:nvGrpSpPr>
          <p:cNvPr id="4" name="그룹 3"/>
          <p:cNvGrpSpPr/>
          <p:nvPr/>
        </p:nvGrpSpPr>
        <p:grpSpPr>
          <a:xfrm>
            <a:off x="281434" y="1444510"/>
            <a:ext cx="8611046" cy="362214"/>
            <a:chOff x="251520" y="2851849"/>
            <a:chExt cx="8611046" cy="3622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51520" y="2854221"/>
                  <a:ext cx="8611046" cy="3598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𝑀𝐶𝑆𝑆𝑇</m:t>
                        </m:r>
                        <m:r>
                          <a:rPr lang="en-US" altLang="ko-KR" sz="1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sz="16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sz="1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16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1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altLang="ko-KR" sz="16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𝐼𝑅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11㎛</m:t>
                            </m:r>
                          </m:sub>
                        </m:sSub>
                        <m:r>
                          <a:rPr lang="en-US" altLang="ko-KR" sz="1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sz="16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ko-KR" sz="1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∙(</m:t>
                        </m:r>
                        <m:sSub>
                          <m:sSubPr>
                            <m:ctrlPr>
                              <a:rPr lang="en-US" altLang="ko-KR" sz="16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𝐼𝑅</m:t>
                            </m:r>
                          </m:e>
                          <m:sub>
                            <m:r>
                              <a:rPr lang="en-US" altLang="ko-KR" sz="1600" b="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11㎛</m:t>
                            </m:r>
                          </m:sub>
                        </m:sSub>
                        <m:r>
                          <a:rPr lang="en-US" altLang="ko-KR" sz="1600" b="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160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𝐼𝑅</m:t>
                            </m:r>
                          </m:e>
                          <m:sub>
                            <m:r>
                              <a:rPr lang="en-US" altLang="ko-KR" sz="1600" b="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12㎛</m:t>
                            </m:r>
                          </m:sub>
                        </m:sSub>
                        <m:r>
                          <a:rPr lang="en-US" altLang="ko-KR" sz="1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)</m:t>
                        </m:r>
                        <m:sSub>
                          <m:sSubPr>
                            <m:ctrlPr>
                              <a:rPr lang="en-US" altLang="ko-KR" sz="16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altLang="ko-KR" sz="1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ko-KR" sz="1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∙(</m:t>
                        </m:r>
                        <m:sSub>
                          <m:sSubPr>
                            <m:ctrlPr>
                              <a:rPr lang="en-US" altLang="ko-KR" sz="16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𝐼𝑅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11</m:t>
                            </m:r>
                            <m:r>
                              <a:rPr lang="en-US" altLang="ko-KR" sz="1600" b="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㎛</m:t>
                            </m:r>
                          </m:sub>
                        </m:sSub>
                        <m:r>
                          <a:rPr lang="en-US" altLang="ko-KR" sz="1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ko-KR" sz="16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𝐼𝑅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12</m:t>
                            </m:r>
                            <m:r>
                              <a:rPr lang="en-US" altLang="ko-KR" sz="1600" b="0" i="1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㎛</m:t>
                            </m:r>
                          </m:sub>
                        </m:sSub>
                        <m:r>
                          <a:rPr lang="en-US" altLang="ko-KR" sz="1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)∙(</m:t>
                        </m:r>
                        <m:func>
                          <m:funcPr>
                            <m:ctrlPr>
                              <a:rPr lang="en-US" altLang="ko-KR" sz="160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ko-KR" sz="1600" b="0" i="0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sec</m:t>
                            </m:r>
                          </m:fName>
                          <m:e>
                            <m:r>
                              <a:rPr lang="en-US" altLang="ko-KR" sz="1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altLang="ko-KR" sz="1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𝜃</m:t>
                            </m:r>
                            <m:r>
                              <a:rPr lang="en-US" altLang="ko-KR" sz="1600" b="0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func>
                        <m:r>
                          <a:rPr lang="en-US" altLang="ko-KR" sz="1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ea typeface="Cambria Math"/>
                          </a:rPr>
                          <m:t>−1)</m:t>
                        </m:r>
                      </m:oMath>
                    </m:oMathPara>
                  </a14:m>
                  <a:endParaRPr lang="ko-KR" altLang="en-US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20" y="2854221"/>
                  <a:ext cx="8611046" cy="35984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b="-1355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직사각형 5"/>
            <p:cNvSpPr/>
            <p:nvPr/>
          </p:nvSpPr>
          <p:spPr>
            <a:xfrm>
              <a:off x="251520" y="2851849"/>
              <a:ext cx="8611046" cy="362214"/>
            </a:xfrm>
            <a:prstGeom prst="rect">
              <a:avLst/>
            </a:prstGeom>
            <a:noFill/>
            <a:ln w="28575"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89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71430" y="1052736"/>
            <a:ext cx="631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dirty="0" smtClean="0"/>
              <a:t>Comparison of recalibrated SST with observed buoy SST</a:t>
            </a:r>
            <a:endParaRPr lang="ko-KR" altLang="en-US" dirty="0"/>
          </a:p>
        </p:txBody>
      </p:sp>
      <p:grpSp>
        <p:nvGrpSpPr>
          <p:cNvPr id="47" name="그룹 46"/>
          <p:cNvGrpSpPr/>
          <p:nvPr/>
        </p:nvGrpSpPr>
        <p:grpSpPr>
          <a:xfrm>
            <a:off x="1020286" y="3375644"/>
            <a:ext cx="2787140" cy="3064427"/>
            <a:chOff x="1020286" y="3303636"/>
            <a:chExt cx="2787140" cy="3064427"/>
          </a:xfrm>
        </p:grpSpPr>
        <p:sp>
          <p:nvSpPr>
            <p:cNvPr id="43" name="타원 42"/>
            <p:cNvSpPr/>
            <p:nvPr/>
          </p:nvSpPr>
          <p:spPr>
            <a:xfrm rot="2550139">
              <a:off x="1020286" y="3303636"/>
              <a:ext cx="576064" cy="832179"/>
            </a:xfrm>
            <a:prstGeom prst="ellipse">
              <a:avLst/>
            </a:prstGeom>
            <a:solidFill>
              <a:schemeClr val="bg1">
                <a:lumMod val="50000"/>
                <a:alpha val="20000"/>
              </a:schemeClr>
            </a:solidFill>
            <a:ln w="15875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타원 43"/>
            <p:cNvSpPr/>
            <p:nvPr/>
          </p:nvSpPr>
          <p:spPr>
            <a:xfrm rot="2550139">
              <a:off x="1054194" y="5535884"/>
              <a:ext cx="576064" cy="832179"/>
            </a:xfrm>
            <a:prstGeom prst="ellipse">
              <a:avLst/>
            </a:prstGeom>
            <a:solidFill>
              <a:schemeClr val="bg1">
                <a:lumMod val="50000"/>
                <a:alpha val="20000"/>
              </a:schemeClr>
            </a:solidFill>
            <a:ln w="15875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타원 44"/>
            <p:cNvSpPr/>
            <p:nvPr/>
          </p:nvSpPr>
          <p:spPr>
            <a:xfrm rot="2550139">
              <a:off x="3231362" y="3303636"/>
              <a:ext cx="576064" cy="832179"/>
            </a:xfrm>
            <a:prstGeom prst="ellipse">
              <a:avLst/>
            </a:prstGeom>
            <a:solidFill>
              <a:schemeClr val="bg1">
                <a:lumMod val="50000"/>
                <a:alpha val="20000"/>
              </a:schemeClr>
            </a:solidFill>
            <a:ln w="15875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타원 45"/>
            <p:cNvSpPr/>
            <p:nvPr/>
          </p:nvSpPr>
          <p:spPr>
            <a:xfrm rot="2550139">
              <a:off x="3172090" y="5535884"/>
              <a:ext cx="576064" cy="832179"/>
            </a:xfrm>
            <a:prstGeom prst="ellipse">
              <a:avLst/>
            </a:prstGeom>
            <a:solidFill>
              <a:schemeClr val="bg1">
                <a:lumMod val="50000"/>
                <a:alpha val="20000"/>
              </a:schemeClr>
            </a:solidFill>
            <a:ln w="15875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0" name="그룹 89"/>
          <p:cNvGrpSpPr/>
          <p:nvPr/>
        </p:nvGrpSpPr>
        <p:grpSpPr>
          <a:xfrm>
            <a:off x="1115616" y="3933056"/>
            <a:ext cx="7810548" cy="2440271"/>
            <a:chOff x="1115616" y="3861048"/>
            <a:chExt cx="7810548" cy="2440271"/>
          </a:xfrm>
        </p:grpSpPr>
        <p:sp>
          <p:nvSpPr>
            <p:cNvPr id="23" name="직사각형 22"/>
            <p:cNvSpPr/>
            <p:nvPr/>
          </p:nvSpPr>
          <p:spPr>
            <a:xfrm>
              <a:off x="1115616" y="3861048"/>
              <a:ext cx="1440160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RMSE 0.86 K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5508104" y="3861048"/>
              <a:ext cx="1285143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0.81 K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직사각형 26"/>
            <p:cNvSpPr/>
            <p:nvPr/>
          </p:nvSpPr>
          <p:spPr>
            <a:xfrm>
              <a:off x="3429828" y="3861048"/>
              <a:ext cx="1297190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400" b="1" dirty="0" smtClean="0">
                  <a:solidFill>
                    <a:srgbClr val="0000FF"/>
                  </a:solidFill>
                </a:rPr>
                <a:t>0.67 K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452320" y="3861048"/>
              <a:ext cx="1473844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400" b="1" dirty="0" smtClean="0">
                  <a:solidFill>
                    <a:srgbClr val="0000FF"/>
                  </a:solidFill>
                </a:rPr>
                <a:t>0.81 K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29" name="직사각형 28"/>
            <p:cNvSpPr/>
            <p:nvPr/>
          </p:nvSpPr>
          <p:spPr>
            <a:xfrm>
              <a:off x="3347864" y="6013287"/>
              <a:ext cx="1377040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400" b="1" dirty="0" smtClean="0">
                  <a:solidFill>
                    <a:srgbClr val="0000FF"/>
                  </a:solidFill>
                </a:rPr>
                <a:t>0.81 K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7596336" y="6013287"/>
              <a:ext cx="1327715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400" b="1" dirty="0" smtClean="0">
                  <a:solidFill>
                    <a:srgbClr val="0000FF"/>
                  </a:solidFill>
                </a:rPr>
                <a:t>0.94 K</a:t>
              </a:r>
              <a:endParaRPr lang="ko-KR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86" name="직사각형 85"/>
            <p:cNvSpPr/>
            <p:nvPr/>
          </p:nvSpPr>
          <p:spPr>
            <a:xfrm>
              <a:off x="1115616" y="6013287"/>
              <a:ext cx="1440160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RMSE 0.90 K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5508104" y="6013287"/>
              <a:ext cx="1285143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0.94 K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1" name="그룹 90"/>
          <p:cNvGrpSpPr/>
          <p:nvPr/>
        </p:nvGrpSpPr>
        <p:grpSpPr>
          <a:xfrm>
            <a:off x="1342226" y="4149080"/>
            <a:ext cx="7583938" cy="2448272"/>
            <a:chOff x="1342226" y="4077072"/>
            <a:chExt cx="7583938" cy="2448272"/>
          </a:xfrm>
        </p:grpSpPr>
        <p:sp>
          <p:nvSpPr>
            <p:cNvPr id="49" name="직사각형 48"/>
            <p:cNvSpPr/>
            <p:nvPr/>
          </p:nvSpPr>
          <p:spPr>
            <a:xfrm>
              <a:off x="1342226" y="4085105"/>
              <a:ext cx="120191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Bias 0.50 K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5508104" y="4077072"/>
              <a:ext cx="1294668" cy="2960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0.08 K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3481294" y="4085073"/>
              <a:ext cx="1245723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400" b="1" dirty="0" smtClean="0">
                  <a:solidFill>
                    <a:srgbClr val="FF0000"/>
                  </a:solidFill>
                </a:rPr>
                <a:t>0.01 K</a:t>
              </a:r>
              <a:endParaRPr lang="ko-KR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7668344" y="4085073"/>
              <a:ext cx="1257820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400" b="1" dirty="0" smtClean="0">
                  <a:solidFill>
                    <a:srgbClr val="FF0000"/>
                  </a:solidFill>
                </a:rPr>
                <a:t>0.01 K</a:t>
              </a:r>
              <a:endParaRPr lang="ko-KR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3429828" y="6237312"/>
              <a:ext cx="1295076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400" b="1" dirty="0" smtClean="0">
                  <a:solidFill>
                    <a:srgbClr val="FF0000"/>
                  </a:solidFill>
                </a:rPr>
                <a:t>0.01 K</a:t>
              </a:r>
              <a:endParaRPr lang="ko-KR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7452320" y="6237312"/>
              <a:ext cx="1471731" cy="2880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400" b="1" dirty="0" smtClean="0">
                  <a:solidFill>
                    <a:srgbClr val="FF0000"/>
                  </a:solidFill>
                </a:rPr>
                <a:t>-0.01 K</a:t>
              </a:r>
              <a:endParaRPr lang="ko-KR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88" name="직사각형 87"/>
            <p:cNvSpPr/>
            <p:nvPr/>
          </p:nvSpPr>
          <p:spPr>
            <a:xfrm>
              <a:off x="1342226" y="6237344"/>
              <a:ext cx="120191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Bias 0.28 K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9" name="직사각형 88"/>
            <p:cNvSpPr/>
            <p:nvPr/>
          </p:nvSpPr>
          <p:spPr>
            <a:xfrm>
              <a:off x="5508104" y="6229311"/>
              <a:ext cx="1294668" cy="2960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-0.02 K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슬라이드 번호 개체 틀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69923A-E144-4949-8333-A6A5FAFD53F3}" type="slidenum">
              <a:rPr lang="ko-KR" altLang="en-US" smtClean="0"/>
              <a:pPr>
                <a:defRPr/>
              </a:pPr>
              <a:t>11</a:t>
            </a:fld>
            <a:r>
              <a:rPr lang="en-US" altLang="ko-KR" dirty="0" smtClean="0"/>
              <a:t>/13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765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457200" y="266249"/>
            <a:ext cx="7427168" cy="725470"/>
          </a:xfrm>
        </p:spPr>
        <p:txBody>
          <a:bodyPr/>
          <a:lstStyle/>
          <a:p>
            <a:r>
              <a:rPr lang="en-US" altLang="ko-KR" dirty="0" smtClean="0"/>
              <a:t>RE-CALIBRATION (3/3): results of INS</a:t>
            </a:r>
            <a:endParaRPr lang="ko-KR" alt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0" y="3897695"/>
            <a:ext cx="2444166" cy="240406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 rot="16200000">
            <a:off x="-756904" y="4948711"/>
            <a:ext cx="203585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/>
              <a:t>2013</a:t>
            </a:r>
            <a:endParaRPr lang="ko-KR" altLang="en-US" sz="16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55" y="3903259"/>
            <a:ext cx="2388215" cy="240606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36800" y="3393639"/>
            <a:ext cx="4464496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 smtClean="0"/>
              <a:t>All Sky</a:t>
            </a:r>
            <a:endParaRPr lang="ko-KR" altLang="en-US" sz="15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872422" y="3672062"/>
            <a:ext cx="2228874" cy="323165"/>
          </a:xfrm>
          <a:prstGeom prst="rect">
            <a:avLst/>
          </a:prstGeom>
          <a:solidFill>
            <a:srgbClr val="648FC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 smtClean="0"/>
              <a:t>After</a:t>
            </a:r>
            <a:endParaRPr lang="ko-KR" altLang="en-US" sz="1500" b="1" dirty="0"/>
          </a:p>
        </p:txBody>
      </p:sp>
      <p:sp>
        <p:nvSpPr>
          <p:cNvPr id="32" name="직사각형 31"/>
          <p:cNvSpPr/>
          <p:nvPr/>
        </p:nvSpPr>
        <p:spPr>
          <a:xfrm>
            <a:off x="3800960" y="4028052"/>
            <a:ext cx="648072" cy="72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0" name="직선 연결선 39"/>
          <p:cNvCxnSpPr/>
          <p:nvPr/>
        </p:nvCxnSpPr>
        <p:spPr>
          <a:xfrm flipV="1">
            <a:off x="807246" y="4117753"/>
            <a:ext cx="1944216" cy="194060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 flipV="1">
            <a:off x="3183630" y="4117753"/>
            <a:ext cx="1900365" cy="1943437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6800" y="3672062"/>
            <a:ext cx="2240955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500" b="1" dirty="0" smtClean="0"/>
              <a:t>Before</a:t>
            </a:r>
            <a:endParaRPr lang="ko-KR" altLang="en-US" sz="1500" b="1" dirty="0"/>
          </a:p>
        </p:txBody>
      </p:sp>
      <p:graphicFrame>
        <p:nvGraphicFramePr>
          <p:cNvPr id="63" name="표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531920"/>
              </p:ext>
            </p:extLst>
          </p:nvPr>
        </p:nvGraphicFramePr>
        <p:xfrm>
          <a:off x="5265970" y="3317350"/>
          <a:ext cx="3759253" cy="140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1429"/>
                <a:gridCol w="756084"/>
                <a:gridCol w="756084"/>
                <a:gridCol w="737828"/>
                <a:gridCol w="737828"/>
              </a:tblGrid>
              <a:tr h="140405">
                <a:tc>
                  <a:txBody>
                    <a:bodyPr/>
                    <a:lstStyle/>
                    <a:p>
                      <a:pPr algn="ctr" latinLnBrk="1"/>
                      <a:endParaRPr lang="ko-KR" altLang="en-US" sz="130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/>
                        <a:t>Before</a:t>
                      </a:r>
                      <a:endParaRPr lang="ko-KR" altLang="en-US" sz="1300" b="1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/>
                        <a:t>After</a:t>
                      </a:r>
                      <a:endParaRPr lang="ko-KR" altLang="en-US" sz="1300" b="1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38877">
                <a:tc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RMSE</a:t>
                      </a:r>
                      <a:endParaRPr lang="ko-KR" altLang="en-US" sz="100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Bias</a:t>
                      </a:r>
                      <a:endParaRPr lang="ko-KR" altLang="en-US" sz="100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RMSE</a:t>
                      </a:r>
                      <a:endParaRPr lang="ko-KR" altLang="en-US" sz="100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 smtClean="0"/>
                        <a:t>Bias</a:t>
                      </a:r>
                      <a:endParaRPr lang="ko-KR" altLang="en-US" sz="1000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/>
                        <a:t>All sky</a:t>
                      </a:r>
                      <a:endParaRPr lang="ko-KR" altLang="en-US" sz="1300" b="1" dirty="0">
                        <a:latin typeface="+mj-lt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+mj-lt"/>
                          <a:ea typeface="+mn-ea"/>
                        </a:rPr>
                        <a:t>95.832</a:t>
                      </a:r>
                      <a:endParaRPr lang="ko-KR" altLang="en-US" sz="1300" dirty="0">
                        <a:latin typeface="+mj-lt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 smtClean="0">
                          <a:solidFill>
                            <a:srgbClr val="0000FF"/>
                          </a:solidFill>
                          <a:latin typeface="+mj-lt"/>
                          <a:ea typeface="+mn-ea"/>
                        </a:rPr>
                        <a:t>12.163</a:t>
                      </a:r>
                      <a:endParaRPr lang="ko-KR" altLang="en-US" sz="1300" b="1" dirty="0" smtClean="0">
                        <a:solidFill>
                          <a:srgbClr val="0000FF"/>
                        </a:solidFill>
                        <a:latin typeface="+mj-lt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95.772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+mj-lt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</a:rPr>
                        <a:t>2.523</a:t>
                      </a:r>
                      <a:endParaRPr lang="ko-KR" altLang="en-US" sz="1300" b="1" dirty="0" smtClean="0">
                        <a:solidFill>
                          <a:srgbClr val="FF0000"/>
                        </a:solidFill>
                        <a:latin typeface="+mj-lt"/>
                        <a:ea typeface="+mn-ea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0" dirty="0" smtClean="0"/>
                        <a:t>cloudy</a:t>
                      </a:r>
                      <a:endParaRPr lang="ko-KR" altLang="en-US" sz="1300" b="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+mj-lt"/>
                          <a:ea typeface="+mn-ea"/>
                        </a:rPr>
                        <a:t>91.182</a:t>
                      </a:r>
                      <a:endParaRPr lang="ko-KR" altLang="en-US" sz="1300" dirty="0">
                        <a:latin typeface="+mj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 smtClean="0">
                          <a:solidFill>
                            <a:srgbClr val="0000FF"/>
                          </a:solidFill>
                          <a:latin typeface="+mj-lt"/>
                          <a:ea typeface="+mn-ea"/>
                        </a:rPr>
                        <a:t>21.979</a:t>
                      </a:r>
                      <a:endParaRPr lang="ko-KR" altLang="en-US" sz="1300" b="1" dirty="0" smtClean="0">
                        <a:solidFill>
                          <a:srgbClr val="0000FF"/>
                        </a:solidFill>
                        <a:latin typeface="+mj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89.677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+mj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</a:rPr>
                        <a:t>2.102</a:t>
                      </a:r>
                      <a:endParaRPr lang="ko-KR" altLang="en-US" sz="1300" b="1" dirty="0" smtClean="0">
                        <a:solidFill>
                          <a:srgbClr val="FF0000"/>
                        </a:solidFill>
                        <a:latin typeface="+mj-lt"/>
                        <a:ea typeface="+mn-ea"/>
                      </a:endParaRPr>
                    </a:p>
                  </a:txBody>
                  <a:tcPr anchor="ctr"/>
                </a:tc>
              </a:tr>
              <a:tr h="1440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0" dirty="0" smtClean="0"/>
                        <a:t>partially</a:t>
                      </a:r>
                      <a:endParaRPr lang="ko-KR" altLang="en-US" sz="1300" b="0" dirty="0">
                        <a:latin typeface="+mj-lt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+mj-lt"/>
                          <a:ea typeface="+mn-ea"/>
                        </a:rPr>
                        <a:t>104.96</a:t>
                      </a:r>
                      <a:endParaRPr lang="ko-KR" altLang="en-US" sz="1300" dirty="0">
                        <a:latin typeface="+mj-lt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 smtClean="0">
                          <a:solidFill>
                            <a:srgbClr val="0000FF"/>
                          </a:solidFill>
                          <a:latin typeface="+mj-lt"/>
                          <a:ea typeface="+mn-ea"/>
                        </a:rPr>
                        <a:t>5.308</a:t>
                      </a:r>
                      <a:endParaRPr lang="ko-KR" altLang="en-US" sz="1300" b="1" dirty="0" smtClean="0">
                        <a:solidFill>
                          <a:srgbClr val="0000FF"/>
                        </a:solidFill>
                        <a:latin typeface="+mj-lt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</a:rPr>
                        <a:t>106.1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+mj-lt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 smtClean="0">
                          <a:solidFill>
                            <a:srgbClr val="FF0000"/>
                          </a:solidFill>
                          <a:latin typeface="+mj-lt"/>
                          <a:ea typeface="+mn-ea"/>
                        </a:rPr>
                        <a:t>-1.016</a:t>
                      </a:r>
                      <a:endParaRPr lang="ko-KR" altLang="en-US" sz="1300" b="1" dirty="0" smtClean="0">
                        <a:solidFill>
                          <a:srgbClr val="FF0000"/>
                        </a:solidFill>
                        <a:latin typeface="+mj-lt"/>
                        <a:ea typeface="+mn-ea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5" name="타원 84"/>
          <p:cNvSpPr/>
          <p:nvPr/>
        </p:nvSpPr>
        <p:spPr>
          <a:xfrm>
            <a:off x="595803" y="5254511"/>
            <a:ext cx="1047053" cy="996845"/>
          </a:xfrm>
          <a:prstGeom prst="ellipse">
            <a:avLst/>
          </a:prstGeom>
          <a:solidFill>
            <a:srgbClr val="3366FF">
              <a:alpha val="20000"/>
            </a:srgbClr>
          </a:solidFill>
          <a:ln w="158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타원 85"/>
          <p:cNvSpPr/>
          <p:nvPr/>
        </p:nvSpPr>
        <p:spPr>
          <a:xfrm>
            <a:off x="2972067" y="5249049"/>
            <a:ext cx="1047053" cy="996845"/>
          </a:xfrm>
          <a:prstGeom prst="ellipse">
            <a:avLst/>
          </a:prstGeom>
          <a:solidFill>
            <a:srgbClr val="3366FF">
              <a:alpha val="20000"/>
            </a:srgbClr>
          </a:solidFill>
          <a:ln w="158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TextBox 87"/>
          <p:cNvSpPr txBox="1"/>
          <p:nvPr/>
        </p:nvSpPr>
        <p:spPr>
          <a:xfrm>
            <a:off x="245446" y="1079448"/>
            <a:ext cx="2640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dirty="0" smtClean="0"/>
              <a:t>COMS INS Algorithm</a:t>
            </a:r>
            <a:endParaRPr lang="ko-KR" alt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245446" y="2888940"/>
            <a:ext cx="698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dirty="0" smtClean="0"/>
              <a:t>Comparison of recalibrated INS with observed </a:t>
            </a:r>
            <a:r>
              <a:rPr lang="en-US" altLang="ko-KR" dirty="0" err="1" smtClean="0"/>
              <a:t>pyranometer</a:t>
            </a:r>
            <a:r>
              <a:rPr lang="en-US" altLang="ko-KR" dirty="0" smtClean="0"/>
              <a:t> INS</a:t>
            </a:r>
            <a:endParaRPr lang="ko-KR" altLang="en-US" dirty="0"/>
          </a:p>
        </p:txBody>
      </p:sp>
      <p:grpSp>
        <p:nvGrpSpPr>
          <p:cNvPr id="129" name="그룹 128"/>
          <p:cNvGrpSpPr/>
          <p:nvPr/>
        </p:nvGrpSpPr>
        <p:grpSpPr>
          <a:xfrm>
            <a:off x="492348" y="1219017"/>
            <a:ext cx="8256116" cy="1561911"/>
            <a:chOff x="492348" y="1383060"/>
            <a:chExt cx="8256116" cy="15619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직사각형 92"/>
                <p:cNvSpPr/>
                <p:nvPr/>
              </p:nvSpPr>
              <p:spPr>
                <a:xfrm>
                  <a:off x="492348" y="1619275"/>
                  <a:ext cx="3143548" cy="1269665"/>
                </a:xfrm>
                <a:prstGeom prst="rect">
                  <a:avLst/>
                </a:prstGeom>
                <a:noFill/>
                <a:ln w="19050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𝐼</m:t>
                            </m:r>
                          </m:sub>
                        </m:sSub>
                        <m:r>
                          <a:rPr lang="en-US" altLang="ko-KR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sub>
                        </m:sSub>
                        <m:r>
                          <a:rPr lang="en-US" altLang="ko-KR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altLang="ko-KR" dirty="0" smtClean="0">
                    <a:solidFill>
                      <a:schemeClr val="tx1"/>
                    </a:solidFill>
                  </a:endParaRPr>
                </a:p>
                <a:p>
                  <a:endParaRPr lang="en-US" altLang="ko-KR" sz="800" i="1" dirty="0" smtClean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en-US" altLang="ko-KR" sz="13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</a:t>
                  </a:r>
                  <a:r>
                    <a:rPr lang="en-US" altLang="ko-KR" sz="1300" i="1" baseline="-2500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</a:t>
                  </a:r>
                  <a:r>
                    <a:rPr lang="en-US" altLang="ko-KR" sz="13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altLang="ko-KR" sz="1300" i="1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: </a:t>
                  </a:r>
                  <a:r>
                    <a:rPr lang="en-US" altLang="ko-KR" sz="13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Total </a:t>
                  </a:r>
                  <a:r>
                    <a:rPr lang="en-US" altLang="ko-KR" sz="1300" i="1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solar </a:t>
                  </a:r>
                  <a:r>
                    <a:rPr lang="en-US" altLang="ko-KR" sz="13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insolation on ground</a:t>
                  </a:r>
                  <a:endParaRPr lang="en-US" altLang="ko-KR" sz="13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r>
                    <a:rPr lang="en-US" altLang="ko-KR" sz="13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</a:t>
                  </a:r>
                  <a:r>
                    <a:rPr lang="en-US" altLang="ko-KR" sz="1300" i="1" baseline="-25000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I</a:t>
                  </a:r>
                  <a:r>
                    <a:rPr lang="en-US" altLang="ko-KR" sz="130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  <a:r>
                    <a:rPr lang="en-US" altLang="ko-KR" sz="1300" i="1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: Direct solar insolation</a:t>
                  </a:r>
                  <a:endParaRPr lang="en-US" altLang="ko-KR" sz="13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latinLnBrk="0"/>
                  <a:r>
                    <a:rPr lang="en-US" altLang="ko-KR" sz="1300" i="1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</a:t>
                  </a:r>
                  <a:r>
                    <a:rPr lang="en-US" altLang="ko-KR" sz="1300" i="1" baseline="-250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R</a:t>
                  </a:r>
                  <a:r>
                    <a:rPr lang="en-US" altLang="ko-KR" sz="1300" i="1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: Solar insolation by Rayleigh scattering</a:t>
                  </a:r>
                  <a:endParaRPr lang="en-US" altLang="ko-KR" sz="1300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latinLnBrk="0"/>
                  <a:r>
                    <a:rPr lang="en-US" altLang="ko-KR" sz="1300" i="1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S</a:t>
                  </a:r>
                  <a:r>
                    <a:rPr lang="en-US" altLang="ko-KR" sz="1300" i="1" baseline="-25000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A</a:t>
                  </a:r>
                  <a:r>
                    <a:rPr lang="en-US" altLang="ko-KR" sz="1300" i="1" dirty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: Solar insolation by Aerosol scattering</a:t>
                  </a:r>
                </a:p>
              </p:txBody>
            </p:sp>
          </mc:Choice>
          <mc:Fallback xmlns="">
            <p:sp>
              <p:nvSpPr>
                <p:cNvPr id="93" name="직사각형 9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348" y="1619275"/>
                  <a:ext cx="3143548" cy="1269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93" b="-3774"/>
                  </a:stretch>
                </a:blipFill>
                <a:ln w="19050">
                  <a:solidFill>
                    <a:srgbClr val="002060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다이아몬드 93"/>
            <p:cNvSpPr/>
            <p:nvPr/>
          </p:nvSpPr>
          <p:spPr>
            <a:xfrm>
              <a:off x="3779912" y="1948073"/>
              <a:ext cx="1304083" cy="612068"/>
            </a:xfrm>
            <a:prstGeom prst="diamon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rgbClr val="00206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500" dirty="0" smtClean="0">
                  <a:solidFill>
                    <a:schemeClr val="tx1"/>
                  </a:solidFill>
                  <a:latin typeface="Times New Roman" pitchFamily="18" charset="0"/>
                  <a:ea typeface="Cambria Math" pitchFamily="18" charset="0"/>
                  <a:cs typeface="Times New Roman" pitchFamily="18" charset="0"/>
                </a:rPr>
                <a:t>Cloud Mask</a:t>
              </a:r>
              <a:endParaRPr lang="ko-KR" alt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직사각형 94"/>
                <p:cNvSpPr/>
                <p:nvPr/>
              </p:nvSpPr>
              <p:spPr>
                <a:xfrm>
                  <a:off x="5112060" y="1383060"/>
                  <a:ext cx="2006330" cy="756084"/>
                </a:xfrm>
                <a:prstGeom prst="rect">
                  <a:avLst/>
                </a:prstGeom>
                <a:noFill/>
                <a:ln>
                  <a:gradFill flip="none" rotWithShape="1">
                    <a:gsLst>
                      <a:gs pos="0">
                        <a:schemeClr val="tx1"/>
                      </a:gs>
                      <a:gs pos="34000">
                        <a:srgbClr val="FF0000"/>
                      </a:gs>
                      <a:gs pos="92000">
                        <a:srgbClr val="FFFF00"/>
                      </a:gs>
                    </a:gsLst>
                    <a:lin ang="2700000" scaled="1"/>
                    <a:tileRect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16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sz="16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altLang="ko-KR" sz="1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ko-KR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altLang="ko-KR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ko-KR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ko-KR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r>
                          <a:rPr lang="en-US" altLang="ko-KR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altLang="ko-KR" sz="16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𝐶𝐹</m:t>
                        </m:r>
                      </m:oMath>
                    </m:oMathPara>
                  </a14:m>
                  <a:endParaRPr lang="en-US" altLang="ko-KR" sz="1600" dirty="0" smtClean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n-US" altLang="ko-KR" sz="1300" i="1" dirty="0" smtClean="0">
                      <a:solidFill>
                        <a:schemeClr val="tx1"/>
                      </a:solidFill>
                      <a:latin typeface="Cambria Math" pitchFamily="18" charset="0"/>
                      <a:ea typeface="Cambria Math" pitchFamily="18" charset="0"/>
                      <a:cs typeface="Times New Roman" pitchFamily="18" charset="0"/>
                    </a:rPr>
                    <a:t>CF: Cloud Factor </a:t>
                  </a:r>
                  <a14:m>
                    <m:oMath xmlns:m="http://schemas.openxmlformats.org/officeDocument/2006/math"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𝑓</m:t>
                      </m:r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(</m:t>
                      </m:r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𝑉𝐼𝑆</m:t>
                      </m:r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, </m:t>
                      </m:r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𝑆𝑍𝐴</m:t>
                      </m:r>
                      <m:r>
                        <a:rPr lang="en-US" altLang="ko-KR" sz="1600" b="0" i="1" smtClean="0">
                          <a:solidFill>
                            <a:schemeClr val="tx1"/>
                          </a:solidFill>
                          <a:latin typeface="Cambria Math" pitchFamily="18" charset="0"/>
                          <a:ea typeface="Cambria Math" pitchFamily="18" charset="0"/>
                        </a:rPr>
                        <m:t>)</m:t>
                      </m:r>
                    </m:oMath>
                  </a14:m>
                  <a:endParaRPr lang="ko-KR" altLang="en-US" sz="1600" dirty="0">
                    <a:solidFill>
                      <a:schemeClr val="tx1"/>
                    </a:solidFill>
                    <a:latin typeface="Cambria Math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95" name="직사각형 9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12060" y="1383060"/>
                  <a:ext cx="2006330" cy="75608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5469"/>
                  </a:stretch>
                </a:blipFill>
                <a:ln>
                  <a:gradFill flip="none" rotWithShape="1">
                    <a:gsLst>
                      <a:gs pos="0">
                        <a:schemeClr val="tx1"/>
                      </a:gs>
                      <a:gs pos="34000">
                        <a:srgbClr val="FF0000"/>
                      </a:gs>
                      <a:gs pos="92000">
                        <a:srgbClr val="FFFF00"/>
                      </a:gs>
                    </a:gsLst>
                    <a:lin ang="2700000" scaled="1"/>
                    <a:tileRect/>
                  </a:gra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6" name="직사각형 95"/>
            <p:cNvSpPr/>
            <p:nvPr/>
          </p:nvSpPr>
          <p:spPr>
            <a:xfrm>
              <a:off x="7590422" y="2665462"/>
              <a:ext cx="1158042" cy="279509"/>
            </a:xfrm>
            <a:prstGeom prst="rect">
              <a:avLst/>
            </a:prstGeom>
            <a:noFill/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5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Clear INS</a:t>
              </a:r>
              <a:endParaRPr lang="ko-KR" alt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7" name="직사각형 96"/>
            <p:cNvSpPr/>
            <p:nvPr/>
          </p:nvSpPr>
          <p:spPr>
            <a:xfrm>
              <a:off x="7590422" y="1619275"/>
              <a:ext cx="1158042" cy="2795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5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All sky INS</a:t>
              </a:r>
              <a:endParaRPr lang="ko-KR" altLang="en-US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3" name="직선 연결선 102"/>
            <p:cNvCxnSpPr>
              <a:stCxn id="93" idx="3"/>
              <a:endCxn id="94" idx="1"/>
            </p:cNvCxnSpPr>
            <p:nvPr/>
          </p:nvCxnSpPr>
          <p:spPr>
            <a:xfrm flipV="1">
              <a:off x="3635896" y="2254107"/>
              <a:ext cx="144016" cy="1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꺾인 연결선 104"/>
            <p:cNvCxnSpPr>
              <a:stCxn id="94" idx="0"/>
              <a:endCxn id="95" idx="1"/>
            </p:cNvCxnSpPr>
            <p:nvPr/>
          </p:nvCxnSpPr>
          <p:spPr>
            <a:xfrm rot="5400000" flipH="1" flipV="1">
              <a:off x="4678522" y="1514535"/>
              <a:ext cx="186971" cy="680106"/>
            </a:xfrm>
            <a:prstGeom prst="bentConnector2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꺾인 연결선 106"/>
            <p:cNvCxnSpPr>
              <a:stCxn id="94" idx="2"/>
              <a:endCxn id="96" idx="1"/>
            </p:cNvCxnSpPr>
            <p:nvPr/>
          </p:nvCxnSpPr>
          <p:spPr>
            <a:xfrm rot="16200000" flipH="1">
              <a:off x="5888650" y="1103445"/>
              <a:ext cx="245076" cy="3158468"/>
            </a:xfrm>
            <a:prstGeom prst="bentConnector2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직선 연결선 108"/>
            <p:cNvCxnSpPr>
              <a:stCxn id="95" idx="3"/>
              <a:endCxn id="97" idx="1"/>
            </p:cNvCxnSpPr>
            <p:nvPr/>
          </p:nvCxnSpPr>
          <p:spPr>
            <a:xfrm flipV="1">
              <a:off x="7118390" y="1759030"/>
              <a:ext cx="472032" cy="2072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타원 109"/>
            <p:cNvSpPr/>
            <p:nvPr/>
          </p:nvSpPr>
          <p:spPr>
            <a:xfrm>
              <a:off x="5767182" y="1819917"/>
              <a:ext cx="355093" cy="329893"/>
            </a:xfrm>
            <a:prstGeom prst="ellipse">
              <a:avLst/>
            </a:prstGeom>
            <a:solidFill>
              <a:srgbClr val="FF3300">
                <a:alpha val="30000"/>
              </a:srgbClr>
            </a:solidFill>
            <a:ln w="190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9" name="꺾인 연결선 118"/>
            <p:cNvCxnSpPr>
              <a:endCxn id="97" idx="2"/>
            </p:cNvCxnSpPr>
            <p:nvPr/>
          </p:nvCxnSpPr>
          <p:spPr>
            <a:xfrm flipV="1">
              <a:off x="5909103" y="1898784"/>
              <a:ext cx="2260340" cy="390851"/>
            </a:xfrm>
            <a:prstGeom prst="bentConnector2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직선 연결선 121"/>
            <p:cNvCxnSpPr>
              <a:stCxn id="110" idx="4"/>
            </p:cNvCxnSpPr>
            <p:nvPr/>
          </p:nvCxnSpPr>
          <p:spPr>
            <a:xfrm>
              <a:off x="5944729" y="2149810"/>
              <a:ext cx="0" cy="13553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TextBox 122"/>
            <p:cNvSpPr txBox="1"/>
            <p:nvPr/>
          </p:nvSpPr>
          <p:spPr>
            <a:xfrm>
              <a:off x="4427984" y="1520788"/>
              <a:ext cx="63831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>
                  <a:latin typeface="Times New Roman" pitchFamily="18" charset="0"/>
                  <a:cs typeface="Times New Roman" pitchFamily="18" charset="0"/>
                </a:rPr>
                <a:t>cloudy</a:t>
              </a:r>
              <a:endParaRPr lang="ko-KR" altLang="en-US" sz="13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435413" y="2557475"/>
              <a:ext cx="508473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dirty="0" smtClean="0">
                  <a:latin typeface="Times New Roman" pitchFamily="18" charset="0"/>
                  <a:cs typeface="Times New Roman" pitchFamily="18" charset="0"/>
                </a:rPr>
                <a:t>clear</a:t>
              </a:r>
              <a:endParaRPr lang="ko-KR" altLang="en-US" sz="13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7596336" y="2024844"/>
              <a:ext cx="57419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3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effect</a:t>
              </a:r>
              <a:endParaRPr lang="ko-KR" altLang="en-US" sz="1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4" name="Picture 80" descr="H:\Image\Bias_Month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970" y="4815185"/>
            <a:ext cx="3878030" cy="20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588224" y="5003298"/>
            <a:ext cx="1404155" cy="1558049"/>
          </a:xfrm>
          <a:prstGeom prst="rect">
            <a:avLst/>
          </a:prstGeom>
          <a:solidFill>
            <a:srgbClr val="92D050">
              <a:alpha val="10000"/>
            </a:srgbClr>
          </a:solidFill>
          <a:ln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821141" y="4976793"/>
            <a:ext cx="175400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300" b="1" i="1" u="sng" dirty="0" smtClean="0"/>
              <a:t>improve </a:t>
            </a:r>
          </a:p>
          <a:p>
            <a:r>
              <a:rPr lang="en-US" altLang="ko-KR" sz="1300" b="1" i="1" u="sng" dirty="0" smtClean="0"/>
              <a:t>in summer season !</a:t>
            </a:r>
            <a:endParaRPr lang="ko-KR" altLang="en-US" sz="1300" b="1" i="1" u="sng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69923A-E144-4949-8333-A6A5FAFD53F3}" type="slidenum">
              <a:rPr lang="ko-KR" altLang="en-US" smtClean="0"/>
              <a:pPr>
                <a:defRPr/>
              </a:pPr>
              <a:t>12</a:t>
            </a:fld>
            <a:r>
              <a:rPr lang="en-US" altLang="ko-KR" dirty="0" smtClean="0"/>
              <a:t>/13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419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FUTURE PLAN OF KMA</a:t>
            </a:r>
            <a:endParaRPr lang="ko-KR" altLang="en-US" dirty="0"/>
          </a:p>
        </p:txBody>
      </p:sp>
      <p:sp>
        <p:nvSpPr>
          <p:cNvPr id="3" name="내용 개체 틀 5"/>
          <p:cNvSpPr txBox="1">
            <a:spLocks/>
          </p:cNvSpPr>
          <p:nvPr/>
        </p:nvSpPr>
        <p:spPr>
          <a:xfrm>
            <a:off x="395288" y="1232756"/>
            <a:ext cx="8435975" cy="43924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l"/>
              <a:defRPr/>
            </a:pPr>
            <a:r>
              <a:rPr lang="en-US" altLang="ko-KR" sz="2000" b="1" dirty="0" smtClean="0">
                <a:ea typeface="Arial Unicode MS" pitchFamily="50" charset="-127"/>
                <a:cs typeface="Tahoma" pitchFamily="34" charset="0"/>
              </a:rPr>
              <a:t>Infrared Channel</a:t>
            </a:r>
          </a:p>
          <a:p>
            <a:pPr lvl="1">
              <a:defRPr/>
            </a:pPr>
            <a:r>
              <a:rPr lang="en-US" altLang="ko-KR" sz="1800" dirty="0" smtClean="0">
                <a:ea typeface="Arial Unicode MS" pitchFamily="50" charset="-127"/>
                <a:cs typeface="Tahoma" pitchFamily="34" charset="0"/>
              </a:rPr>
              <a:t>To construct another GSICS operation system (COMS vs. IASI/</a:t>
            </a:r>
            <a:r>
              <a:rPr lang="en-US" altLang="ko-KR" sz="1800" dirty="0" err="1" smtClean="0">
                <a:ea typeface="Arial Unicode MS" pitchFamily="50" charset="-127"/>
                <a:cs typeface="Tahoma" pitchFamily="34" charset="0"/>
              </a:rPr>
              <a:t>MetOp</a:t>
            </a:r>
            <a:r>
              <a:rPr lang="en-US" altLang="ko-KR" sz="1800" dirty="0" smtClean="0">
                <a:ea typeface="Arial Unicode MS" pitchFamily="50" charset="-127"/>
                <a:cs typeface="Tahoma" pitchFamily="34" charset="0"/>
              </a:rPr>
              <a:t>-B)</a:t>
            </a:r>
          </a:p>
          <a:p>
            <a:pPr lvl="1">
              <a:defRPr/>
            </a:pPr>
            <a:r>
              <a:rPr lang="en-US" altLang="ko-KR" sz="1800" dirty="0" smtClean="0">
                <a:ea typeface="Arial Unicode MS" pitchFamily="50" charset="-127"/>
                <a:cs typeface="Tahoma" pitchFamily="34" charset="0"/>
              </a:rPr>
              <a:t>To further study for large bias of COMS WV channel</a:t>
            </a:r>
          </a:p>
          <a:p>
            <a:pPr lvl="1">
              <a:defRPr/>
            </a:pPr>
            <a:r>
              <a:rPr lang="en-US" altLang="ko-KR" sz="1800" dirty="0" smtClean="0">
                <a:ea typeface="Arial Unicode MS" pitchFamily="50" charset="-127"/>
                <a:cs typeface="Tahoma" pitchFamily="34" charset="0"/>
              </a:rPr>
              <a:t>To compare double difference with LEOs (AIRS, IASI)</a:t>
            </a:r>
          </a:p>
          <a:p>
            <a:pPr lvl="1">
              <a:defRPr/>
            </a:pPr>
            <a:r>
              <a:rPr lang="en-US" altLang="ko-KR" sz="1800" dirty="0" smtClean="0">
                <a:ea typeface="Arial Unicode MS" pitchFamily="50" charset="-127"/>
                <a:cs typeface="Tahoma" pitchFamily="34" charset="0"/>
              </a:rPr>
              <a:t>To investigate diurnal variation of COMS calibration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altLang="ko-KR" sz="2000" b="1" dirty="0" smtClean="0">
                <a:ea typeface="Arial Unicode MS" pitchFamily="50" charset="-127"/>
                <a:cs typeface="Tahoma" pitchFamily="34" charset="0"/>
              </a:rPr>
              <a:t>Visible Channel</a:t>
            </a:r>
          </a:p>
          <a:p>
            <a:pPr lvl="1">
              <a:defRPr/>
            </a:pPr>
            <a:r>
              <a:rPr lang="en-US" altLang="ko-KR" sz="1800" dirty="0" smtClean="0">
                <a:ea typeface="Arial Unicode MS" pitchFamily="50" charset="-127"/>
                <a:cs typeface="Tahoma" pitchFamily="34" charset="0"/>
              </a:rPr>
              <a:t>To improve vicarious calibration method for moon target.</a:t>
            </a:r>
          </a:p>
          <a:p>
            <a:pPr lvl="1">
              <a:defRPr/>
            </a:pPr>
            <a:r>
              <a:rPr lang="en-US" altLang="ko-KR" sz="1800" dirty="0" smtClean="0">
                <a:ea typeface="Arial Unicode MS" pitchFamily="50" charset="-127"/>
                <a:cs typeface="Tahoma" pitchFamily="34" charset="0"/>
              </a:rPr>
              <a:t>To refine the operating vicarious system for 4 targets </a:t>
            </a:r>
            <a:r>
              <a:rPr lang="en-US" altLang="ko-KR" sz="1800" dirty="0" smtClean="0">
                <a:ea typeface="Arial Unicode MS" pitchFamily="50" charset="-127"/>
                <a:cs typeface="Tahoma" pitchFamily="34" charset="0"/>
              </a:rPr>
              <a:t>on the Earth</a:t>
            </a:r>
            <a:endParaRPr lang="en-US" altLang="ko-KR" sz="1800" dirty="0">
              <a:ea typeface="Arial Unicode MS" pitchFamily="50" charset="-127"/>
              <a:cs typeface="Tahoma" pitchFamily="34" charset="0"/>
            </a:endParaRPr>
          </a:p>
          <a:p>
            <a:pPr>
              <a:buFont typeface="Wingdings" pitchFamily="2" charset="2"/>
              <a:buChar char="l"/>
              <a:defRPr/>
            </a:pPr>
            <a:r>
              <a:rPr lang="en-US" altLang="ko-KR" sz="2000" b="1" dirty="0" smtClean="0">
                <a:ea typeface="Arial Unicode MS" pitchFamily="50" charset="-127"/>
                <a:cs typeface="Tahoma" pitchFamily="34" charset="0"/>
              </a:rPr>
              <a:t>GSICS Webpage</a:t>
            </a:r>
          </a:p>
          <a:p>
            <a:pPr lvl="1">
              <a:defRPr/>
            </a:pPr>
            <a:r>
              <a:rPr lang="en-US" altLang="ko-KR" sz="1800" dirty="0" smtClean="0">
                <a:ea typeface="Arial Unicode MS" pitchFamily="50" charset="-127"/>
                <a:cs typeface="Tahoma" pitchFamily="34" charset="0"/>
              </a:rPr>
              <a:t>To keep displaying regular results of GSICS activities like now</a:t>
            </a:r>
          </a:p>
          <a:p>
            <a:pPr>
              <a:buFont typeface="Wingdings" pitchFamily="2" charset="2"/>
              <a:buChar char="l"/>
              <a:defRPr/>
            </a:pPr>
            <a:r>
              <a:rPr lang="en-US" altLang="ko-KR" sz="2000" b="1" dirty="0" smtClean="0">
                <a:ea typeface="Arial Unicode MS" pitchFamily="50" charset="-127"/>
                <a:cs typeface="Tahoma" pitchFamily="34" charset="0"/>
              </a:rPr>
              <a:t>RE-Calibration</a:t>
            </a:r>
          </a:p>
          <a:p>
            <a:pPr lvl="1">
              <a:defRPr/>
            </a:pPr>
            <a:r>
              <a:rPr lang="en-US" altLang="ko-KR" sz="1800" dirty="0" smtClean="0">
                <a:ea typeface="Arial Unicode MS" pitchFamily="50" charset="-127"/>
                <a:cs typeface="Tahoma" pitchFamily="34" charset="0"/>
              </a:rPr>
              <a:t>To try to test an effect on Clear Sky Radiance 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0" y="6451503"/>
            <a:ext cx="9144000" cy="3978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69923A-E144-4949-8333-A6A5FAFD53F3}" type="slidenum">
              <a:rPr lang="ko-KR" altLang="en-US" smtClean="0"/>
              <a:pPr>
                <a:defRPr/>
              </a:pPr>
              <a:t>13</a:t>
            </a:fld>
            <a:r>
              <a:rPr lang="en-US" altLang="ko-KR" dirty="0" smtClean="0"/>
              <a:t>/13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578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78" y="2132856"/>
            <a:ext cx="9144000" cy="3564396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latin typeface="Arial Black" pitchFamily="34" charset="0"/>
                <a:ea typeface="휴먼둥근헤드라인" pitchFamily="18" charset="-127"/>
                <a:cs typeface="Arial" pitchFamily="34" charset="0"/>
              </a:rPr>
              <a:t>Thank you</a:t>
            </a:r>
            <a:r>
              <a:rPr lang="en-US" altLang="ko-KR" b="1" dirty="0" smtClean="0">
                <a:latin typeface="Arial Black" pitchFamily="34" charset="0"/>
                <a:ea typeface="휴먼둥근헤드라인" pitchFamily="18" charset="-127"/>
                <a:cs typeface="Arial" pitchFamily="34" charset="0"/>
                <a:sym typeface="Wingdings" pitchFamily="2" charset="2"/>
              </a:rPr>
              <a:t></a:t>
            </a:r>
            <a:br>
              <a:rPr lang="en-US" altLang="ko-KR" b="1" dirty="0" smtClean="0">
                <a:latin typeface="Arial Black" pitchFamily="34" charset="0"/>
                <a:ea typeface="휴먼둥근헤드라인" pitchFamily="18" charset="-127"/>
                <a:cs typeface="Arial" pitchFamily="34" charset="0"/>
                <a:sym typeface="Wingdings" pitchFamily="2" charset="2"/>
              </a:rPr>
            </a:br>
            <a:r>
              <a:rPr lang="en-US" altLang="ko-KR" b="1" dirty="0" smtClean="0">
                <a:latin typeface="Arial Black" pitchFamily="34" charset="0"/>
                <a:ea typeface="휴먼둥근헤드라인" pitchFamily="18" charset="-127"/>
                <a:cs typeface="Arial" pitchFamily="34" charset="0"/>
              </a:rPr>
              <a:t/>
            </a:r>
            <a:br>
              <a:rPr lang="en-US" altLang="ko-KR" b="1" dirty="0" smtClean="0">
                <a:latin typeface="Arial Black" pitchFamily="34" charset="0"/>
                <a:ea typeface="휴먼둥근헤드라인" pitchFamily="18" charset="-127"/>
                <a:cs typeface="Arial" pitchFamily="34" charset="0"/>
              </a:rPr>
            </a:br>
            <a:r>
              <a:rPr lang="en-US" altLang="ko-KR" sz="3200" b="1" dirty="0" smtClean="0">
                <a:latin typeface="Arial Black" pitchFamily="34" charset="0"/>
                <a:ea typeface="휴먼둥근헤드라인" pitchFamily="18" charset="-127"/>
                <a:cs typeface="Arial" pitchFamily="34" charset="0"/>
              </a:rPr>
              <a:t>Any questions </a:t>
            </a:r>
            <a:br>
              <a:rPr lang="en-US" altLang="ko-KR" sz="3200" b="1" dirty="0" smtClean="0">
                <a:latin typeface="Arial Black" pitchFamily="34" charset="0"/>
                <a:ea typeface="휴먼둥근헤드라인" pitchFamily="18" charset="-127"/>
                <a:cs typeface="Arial" pitchFamily="34" charset="0"/>
              </a:rPr>
            </a:br>
            <a:r>
              <a:rPr lang="en-US" altLang="ko-KR" sz="3200" b="1" dirty="0" smtClean="0">
                <a:latin typeface="Arial Black" pitchFamily="34" charset="0"/>
                <a:ea typeface="휴먼둥근헤드라인" pitchFamily="18" charset="-127"/>
                <a:cs typeface="Arial" pitchFamily="34" charset="0"/>
              </a:rPr>
              <a:t>or comments for us?</a:t>
            </a:r>
            <a:endParaRPr lang="ko-KR" altLang="en-US" sz="3200" b="1" dirty="0">
              <a:latin typeface="Arial Black" pitchFamily="34" charset="0"/>
              <a:ea typeface="휴먼둥근헤드라인" pitchFamily="18" charset="-127"/>
              <a:cs typeface="Arial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0" y="0"/>
            <a:ext cx="9144000" cy="3978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22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728192"/>
          </a:xfrm>
        </p:spPr>
        <p:txBody>
          <a:bodyPr>
            <a:normAutofit/>
          </a:bodyPr>
          <a:lstStyle/>
          <a:p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휴먼둥근헤드라인" pitchFamily="18" charset="-127"/>
                <a:cs typeface="Arial" pitchFamily="34" charset="0"/>
              </a:rPr>
              <a:t>Back-up Slides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휴먼둥근헤드라인" pitchFamily="18" charset="-127"/>
              <a:cs typeface="Arial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0" y="0"/>
            <a:ext cx="9144000" cy="3978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934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Re-calibration method for SST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376" y="1138101"/>
            <a:ext cx="5723984" cy="5531259"/>
          </a:xfrm>
          <a:prstGeom prst="rect">
            <a:avLst/>
          </a:prstGeom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69923A-E144-4949-8333-A6A5FAFD53F3}" type="slidenum">
              <a:rPr lang="ko-KR" altLang="en-US" smtClean="0"/>
              <a:pPr>
                <a:defRPr/>
              </a:pPr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285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66249"/>
            <a:ext cx="7103132" cy="725470"/>
          </a:xfrm>
        </p:spPr>
        <p:txBody>
          <a:bodyPr/>
          <a:lstStyle/>
          <a:p>
            <a:r>
              <a:rPr lang="en-US" altLang="ko-KR" dirty="0"/>
              <a:t>C</a:t>
            </a:r>
            <a:r>
              <a:rPr lang="en-US" altLang="ko-KR" dirty="0" smtClean="0"/>
              <a:t>oefficients (for 2012)</a:t>
            </a:r>
            <a:endParaRPr lang="ko-KR" altLang="en-US" dirty="0"/>
          </a:p>
        </p:txBody>
      </p:sp>
      <p:sp>
        <p:nvSpPr>
          <p:cNvPr id="3" name="자유형 2"/>
          <p:cNvSpPr/>
          <p:nvPr/>
        </p:nvSpPr>
        <p:spPr>
          <a:xfrm rot="5400000">
            <a:off x="-1008622" y="2960947"/>
            <a:ext cx="4176465" cy="2232249"/>
          </a:xfrm>
          <a:custGeom>
            <a:avLst/>
            <a:gdLst>
              <a:gd name="connsiteX0" fmla="*/ 0 w 5072098"/>
              <a:gd name="connsiteY0" fmla="*/ 655929 h 4286280"/>
              <a:gd name="connsiteX1" fmla="*/ 4025260 w 5072098"/>
              <a:gd name="connsiteY1" fmla="*/ 655929 h 4286280"/>
              <a:gd name="connsiteX2" fmla="*/ 4025260 w 5072098"/>
              <a:gd name="connsiteY2" fmla="*/ 0 h 4286280"/>
              <a:gd name="connsiteX3" fmla="*/ 5072098 w 5072098"/>
              <a:gd name="connsiteY3" fmla="*/ 2143140 h 4286280"/>
              <a:gd name="connsiteX4" fmla="*/ 4025260 w 5072098"/>
              <a:gd name="connsiteY4" fmla="*/ 4286280 h 4286280"/>
              <a:gd name="connsiteX5" fmla="*/ 4025260 w 5072098"/>
              <a:gd name="connsiteY5" fmla="*/ 3630351 h 4286280"/>
              <a:gd name="connsiteX6" fmla="*/ 0 w 5072098"/>
              <a:gd name="connsiteY6" fmla="*/ 3630351 h 4286280"/>
              <a:gd name="connsiteX7" fmla="*/ 0 w 5072098"/>
              <a:gd name="connsiteY7" fmla="*/ 655929 h 4286280"/>
              <a:gd name="connsiteX0" fmla="*/ 0 w 5072098"/>
              <a:gd name="connsiteY0" fmla="*/ 655929 h 4286280"/>
              <a:gd name="connsiteX1" fmla="*/ 4025260 w 5072098"/>
              <a:gd name="connsiteY1" fmla="*/ 655929 h 4286280"/>
              <a:gd name="connsiteX2" fmla="*/ 4025260 w 5072098"/>
              <a:gd name="connsiteY2" fmla="*/ 0 h 4286280"/>
              <a:gd name="connsiteX3" fmla="*/ 5072098 w 5072098"/>
              <a:gd name="connsiteY3" fmla="*/ 2143140 h 4286280"/>
              <a:gd name="connsiteX4" fmla="*/ 4025260 w 5072098"/>
              <a:gd name="connsiteY4" fmla="*/ 4286280 h 4286280"/>
              <a:gd name="connsiteX5" fmla="*/ 4025260 w 5072098"/>
              <a:gd name="connsiteY5" fmla="*/ 3630351 h 4286280"/>
              <a:gd name="connsiteX6" fmla="*/ 0 w 5072098"/>
              <a:gd name="connsiteY6" fmla="*/ 3630351 h 4286280"/>
              <a:gd name="connsiteX7" fmla="*/ 0 w 5072098"/>
              <a:gd name="connsiteY7" fmla="*/ 655929 h 4286280"/>
              <a:gd name="connsiteX0" fmla="*/ 0 w 5072098"/>
              <a:gd name="connsiteY0" fmla="*/ 655929 h 6380690"/>
              <a:gd name="connsiteX1" fmla="*/ 4025260 w 5072098"/>
              <a:gd name="connsiteY1" fmla="*/ 655929 h 6380690"/>
              <a:gd name="connsiteX2" fmla="*/ 4025260 w 5072098"/>
              <a:gd name="connsiteY2" fmla="*/ 0 h 6380690"/>
              <a:gd name="connsiteX3" fmla="*/ 5072098 w 5072098"/>
              <a:gd name="connsiteY3" fmla="*/ 2143140 h 6380690"/>
              <a:gd name="connsiteX4" fmla="*/ 4025260 w 5072098"/>
              <a:gd name="connsiteY4" fmla="*/ 4286280 h 6380690"/>
              <a:gd name="connsiteX5" fmla="*/ 4025260 w 5072098"/>
              <a:gd name="connsiteY5" fmla="*/ 3630351 h 6380690"/>
              <a:gd name="connsiteX6" fmla="*/ 1535885 w 5072098"/>
              <a:gd name="connsiteY6" fmla="*/ 6380690 h 6380690"/>
              <a:gd name="connsiteX7" fmla="*/ 0 w 5072098"/>
              <a:gd name="connsiteY7" fmla="*/ 655929 h 6380690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5404 w 3637420"/>
              <a:gd name="connsiteY0" fmla="*/ 1681731 h 10061076"/>
              <a:gd name="connsiteX1" fmla="*/ 2590582 w 3637420"/>
              <a:gd name="connsiteY1" fmla="*/ 4336315 h 10061076"/>
              <a:gd name="connsiteX2" fmla="*/ 2590582 w 3637420"/>
              <a:gd name="connsiteY2" fmla="*/ 3680386 h 10061076"/>
              <a:gd name="connsiteX3" fmla="*/ 3637420 w 3637420"/>
              <a:gd name="connsiteY3" fmla="*/ 5823526 h 10061076"/>
              <a:gd name="connsiteX4" fmla="*/ 2590582 w 3637420"/>
              <a:gd name="connsiteY4" fmla="*/ 7966666 h 10061076"/>
              <a:gd name="connsiteX5" fmla="*/ 2590582 w 3637420"/>
              <a:gd name="connsiteY5" fmla="*/ 7310737 h 10061076"/>
              <a:gd name="connsiteX6" fmla="*/ 101207 w 3637420"/>
              <a:gd name="connsiteY6" fmla="*/ 10061076 h 10061076"/>
              <a:gd name="connsiteX7" fmla="*/ 5404 w 3637420"/>
              <a:gd name="connsiteY7" fmla="*/ 1681731 h 10061076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9317513"/>
              <a:gd name="connsiteX1" fmla="*/ 2585178 w 3632016"/>
              <a:gd name="connsiteY1" fmla="*/ 2654584 h 9317513"/>
              <a:gd name="connsiteX2" fmla="*/ 2585178 w 3632016"/>
              <a:gd name="connsiteY2" fmla="*/ 1998655 h 9317513"/>
              <a:gd name="connsiteX3" fmla="*/ 3632016 w 3632016"/>
              <a:gd name="connsiteY3" fmla="*/ 4141795 h 9317513"/>
              <a:gd name="connsiteX4" fmla="*/ 2585178 w 3632016"/>
              <a:gd name="connsiteY4" fmla="*/ 6284935 h 9317513"/>
              <a:gd name="connsiteX5" fmla="*/ 2585178 w 3632016"/>
              <a:gd name="connsiteY5" fmla="*/ 5629006 h 9317513"/>
              <a:gd name="connsiteX6" fmla="*/ 95803 w 3632016"/>
              <a:gd name="connsiteY6" fmla="*/ 8379345 h 9317513"/>
              <a:gd name="connsiteX7" fmla="*/ 0 w 3632016"/>
              <a:gd name="connsiteY7" fmla="*/ 0 h 9317513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585178 w 3632016"/>
              <a:gd name="connsiteY1" fmla="*/ 2654584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894936 w 3632016"/>
              <a:gd name="connsiteY1" fmla="*/ 3097389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585178 w 3632016"/>
              <a:gd name="connsiteY5" fmla="*/ 5629006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632016"/>
              <a:gd name="connsiteY0" fmla="*/ 0 h 8379345"/>
              <a:gd name="connsiteX1" fmla="*/ 2894936 w 3632016"/>
              <a:gd name="connsiteY1" fmla="*/ 3097389 h 8379345"/>
              <a:gd name="connsiteX2" fmla="*/ 2585178 w 3632016"/>
              <a:gd name="connsiteY2" fmla="*/ 1998655 h 8379345"/>
              <a:gd name="connsiteX3" fmla="*/ 3632016 w 3632016"/>
              <a:gd name="connsiteY3" fmla="*/ 4141795 h 8379345"/>
              <a:gd name="connsiteX4" fmla="*/ 2585178 w 3632016"/>
              <a:gd name="connsiteY4" fmla="*/ 6284935 h 8379345"/>
              <a:gd name="connsiteX5" fmla="*/ 2871109 w 3632016"/>
              <a:gd name="connsiteY5" fmla="*/ 5284603 h 8379345"/>
              <a:gd name="connsiteX6" fmla="*/ 95803 w 3632016"/>
              <a:gd name="connsiteY6" fmla="*/ 8379345 h 8379345"/>
              <a:gd name="connsiteX7" fmla="*/ 0 w 3632016"/>
              <a:gd name="connsiteY7" fmla="*/ 0 h 8379345"/>
              <a:gd name="connsiteX0" fmla="*/ 0 w 3555425"/>
              <a:gd name="connsiteY0" fmla="*/ 0 h 8379345"/>
              <a:gd name="connsiteX1" fmla="*/ 2894936 w 3555425"/>
              <a:gd name="connsiteY1" fmla="*/ 3097389 h 8379345"/>
              <a:gd name="connsiteX2" fmla="*/ 2585178 w 3555425"/>
              <a:gd name="connsiteY2" fmla="*/ 1998655 h 8379345"/>
              <a:gd name="connsiteX3" fmla="*/ 3555425 w 3555425"/>
              <a:gd name="connsiteY3" fmla="*/ 4314635 h 8379345"/>
              <a:gd name="connsiteX4" fmla="*/ 2585178 w 3555425"/>
              <a:gd name="connsiteY4" fmla="*/ 6284935 h 8379345"/>
              <a:gd name="connsiteX5" fmla="*/ 2871109 w 3555425"/>
              <a:gd name="connsiteY5" fmla="*/ 5284603 h 8379345"/>
              <a:gd name="connsiteX6" fmla="*/ 95803 w 3555425"/>
              <a:gd name="connsiteY6" fmla="*/ 8379345 h 8379345"/>
              <a:gd name="connsiteX7" fmla="*/ 0 w 3555425"/>
              <a:gd name="connsiteY7" fmla="*/ 0 h 8379345"/>
              <a:gd name="connsiteX0" fmla="*/ 0 w 3555425"/>
              <a:gd name="connsiteY0" fmla="*/ 0 h 8379345"/>
              <a:gd name="connsiteX1" fmla="*/ 2807646 w 3555425"/>
              <a:gd name="connsiteY1" fmla="*/ 3041478 h 8379345"/>
              <a:gd name="connsiteX2" fmla="*/ 2585178 w 3555425"/>
              <a:gd name="connsiteY2" fmla="*/ 1998655 h 8379345"/>
              <a:gd name="connsiteX3" fmla="*/ 3555425 w 3555425"/>
              <a:gd name="connsiteY3" fmla="*/ 4314635 h 8379345"/>
              <a:gd name="connsiteX4" fmla="*/ 2585178 w 3555425"/>
              <a:gd name="connsiteY4" fmla="*/ 6284935 h 8379345"/>
              <a:gd name="connsiteX5" fmla="*/ 2871109 w 3555425"/>
              <a:gd name="connsiteY5" fmla="*/ 5284603 h 8379345"/>
              <a:gd name="connsiteX6" fmla="*/ 95803 w 3555425"/>
              <a:gd name="connsiteY6" fmla="*/ 8379345 h 8379345"/>
              <a:gd name="connsiteX7" fmla="*/ 0 w 3555425"/>
              <a:gd name="connsiteY7" fmla="*/ 0 h 8379345"/>
              <a:gd name="connsiteX0" fmla="*/ 0 w 3555425"/>
              <a:gd name="connsiteY0" fmla="*/ 0 h 8379345"/>
              <a:gd name="connsiteX1" fmla="*/ 2807646 w 3555425"/>
              <a:gd name="connsiteY1" fmla="*/ 3041478 h 8379345"/>
              <a:gd name="connsiteX2" fmla="*/ 2585178 w 3555425"/>
              <a:gd name="connsiteY2" fmla="*/ 1998655 h 8379345"/>
              <a:gd name="connsiteX3" fmla="*/ 3555425 w 3555425"/>
              <a:gd name="connsiteY3" fmla="*/ 4314635 h 8379345"/>
              <a:gd name="connsiteX4" fmla="*/ 2585178 w 3555425"/>
              <a:gd name="connsiteY4" fmla="*/ 6284935 h 8379345"/>
              <a:gd name="connsiteX5" fmla="*/ 2790024 w 3555425"/>
              <a:gd name="connsiteY5" fmla="*/ 5240279 h 8379345"/>
              <a:gd name="connsiteX6" fmla="*/ 95803 w 3555425"/>
              <a:gd name="connsiteY6" fmla="*/ 8379345 h 8379345"/>
              <a:gd name="connsiteX7" fmla="*/ 0 w 3555425"/>
              <a:gd name="connsiteY7" fmla="*/ 0 h 8379345"/>
              <a:gd name="connsiteX0" fmla="*/ 0 w 3555425"/>
              <a:gd name="connsiteY0" fmla="*/ 0 h 8379345"/>
              <a:gd name="connsiteX1" fmla="*/ 2807646 w 3555425"/>
              <a:gd name="connsiteY1" fmla="*/ 3041478 h 8379345"/>
              <a:gd name="connsiteX2" fmla="*/ 2585178 w 3555425"/>
              <a:gd name="connsiteY2" fmla="*/ 1998655 h 8379345"/>
              <a:gd name="connsiteX3" fmla="*/ 3555425 w 3555425"/>
              <a:gd name="connsiteY3" fmla="*/ 4314635 h 8379345"/>
              <a:gd name="connsiteX4" fmla="*/ 2585178 w 3555425"/>
              <a:gd name="connsiteY4" fmla="*/ 6284935 h 8379345"/>
              <a:gd name="connsiteX5" fmla="*/ 2760923 w 3555425"/>
              <a:gd name="connsiteY5" fmla="*/ 5290941 h 8379345"/>
              <a:gd name="connsiteX6" fmla="*/ 95803 w 3555425"/>
              <a:gd name="connsiteY6" fmla="*/ 8379345 h 8379345"/>
              <a:gd name="connsiteX7" fmla="*/ 0 w 3555425"/>
              <a:gd name="connsiteY7" fmla="*/ 0 h 8379345"/>
              <a:gd name="connsiteX0" fmla="*/ 1050639 w 3459622"/>
              <a:gd name="connsiteY0" fmla="*/ 0 h 8974048"/>
              <a:gd name="connsiteX1" fmla="*/ 2711843 w 3459622"/>
              <a:gd name="connsiteY1" fmla="*/ 3636181 h 8974048"/>
              <a:gd name="connsiteX2" fmla="*/ 2489375 w 3459622"/>
              <a:gd name="connsiteY2" fmla="*/ 2593358 h 8974048"/>
              <a:gd name="connsiteX3" fmla="*/ 3459622 w 3459622"/>
              <a:gd name="connsiteY3" fmla="*/ 4909338 h 8974048"/>
              <a:gd name="connsiteX4" fmla="*/ 2489375 w 3459622"/>
              <a:gd name="connsiteY4" fmla="*/ 6879638 h 8974048"/>
              <a:gd name="connsiteX5" fmla="*/ 2665120 w 3459622"/>
              <a:gd name="connsiteY5" fmla="*/ 5885644 h 8974048"/>
              <a:gd name="connsiteX6" fmla="*/ 0 w 3459622"/>
              <a:gd name="connsiteY6" fmla="*/ 8974048 h 8974048"/>
              <a:gd name="connsiteX7" fmla="*/ 1050639 w 3459622"/>
              <a:gd name="connsiteY7" fmla="*/ 0 h 8974048"/>
              <a:gd name="connsiteX0" fmla="*/ 0 w 2408983"/>
              <a:gd name="connsiteY0" fmla="*/ 0 h 9338303"/>
              <a:gd name="connsiteX1" fmla="*/ 1661204 w 2408983"/>
              <a:gd name="connsiteY1" fmla="*/ 3636181 h 9338303"/>
              <a:gd name="connsiteX2" fmla="*/ 1438736 w 2408983"/>
              <a:gd name="connsiteY2" fmla="*/ 2593358 h 9338303"/>
              <a:gd name="connsiteX3" fmla="*/ 2408983 w 2408983"/>
              <a:gd name="connsiteY3" fmla="*/ 4909338 h 9338303"/>
              <a:gd name="connsiteX4" fmla="*/ 1438736 w 2408983"/>
              <a:gd name="connsiteY4" fmla="*/ 6879638 h 9338303"/>
              <a:gd name="connsiteX5" fmla="*/ 1614481 w 2408983"/>
              <a:gd name="connsiteY5" fmla="*/ 5885644 h 9338303"/>
              <a:gd name="connsiteX6" fmla="*/ 65750 w 2408983"/>
              <a:gd name="connsiteY6" fmla="*/ 9338303 h 9338303"/>
              <a:gd name="connsiteX7" fmla="*/ 0 w 2408983"/>
              <a:gd name="connsiteY7" fmla="*/ 0 h 9338303"/>
              <a:gd name="connsiteX0" fmla="*/ 0 w 2408983"/>
              <a:gd name="connsiteY0" fmla="*/ 0 h 9338303"/>
              <a:gd name="connsiteX1" fmla="*/ 1661204 w 2408983"/>
              <a:gd name="connsiteY1" fmla="*/ 3636181 h 9338303"/>
              <a:gd name="connsiteX2" fmla="*/ 1438736 w 2408983"/>
              <a:gd name="connsiteY2" fmla="*/ 2593358 h 9338303"/>
              <a:gd name="connsiteX3" fmla="*/ 2408983 w 2408983"/>
              <a:gd name="connsiteY3" fmla="*/ 4909338 h 9338303"/>
              <a:gd name="connsiteX4" fmla="*/ 1438736 w 2408983"/>
              <a:gd name="connsiteY4" fmla="*/ 6879638 h 9338303"/>
              <a:gd name="connsiteX5" fmla="*/ 1614481 w 2408983"/>
              <a:gd name="connsiteY5" fmla="*/ 5885644 h 9338303"/>
              <a:gd name="connsiteX6" fmla="*/ 65750 w 2408983"/>
              <a:gd name="connsiteY6" fmla="*/ 9338303 h 9338303"/>
              <a:gd name="connsiteX7" fmla="*/ 0 w 2408983"/>
              <a:gd name="connsiteY7" fmla="*/ 0 h 9338303"/>
              <a:gd name="connsiteX0" fmla="*/ 0 w 2408983"/>
              <a:gd name="connsiteY0" fmla="*/ 0 h 9338303"/>
              <a:gd name="connsiteX1" fmla="*/ 1661204 w 2408983"/>
              <a:gd name="connsiteY1" fmla="*/ 3636181 h 9338303"/>
              <a:gd name="connsiteX2" fmla="*/ 1438736 w 2408983"/>
              <a:gd name="connsiteY2" fmla="*/ 2593358 h 9338303"/>
              <a:gd name="connsiteX3" fmla="*/ 2408983 w 2408983"/>
              <a:gd name="connsiteY3" fmla="*/ 4909338 h 9338303"/>
              <a:gd name="connsiteX4" fmla="*/ 1438736 w 2408983"/>
              <a:gd name="connsiteY4" fmla="*/ 6879638 h 9338303"/>
              <a:gd name="connsiteX5" fmla="*/ 1614481 w 2408983"/>
              <a:gd name="connsiteY5" fmla="*/ 5885644 h 9338303"/>
              <a:gd name="connsiteX6" fmla="*/ 65750 w 2408983"/>
              <a:gd name="connsiteY6" fmla="*/ 9338303 h 9338303"/>
              <a:gd name="connsiteX7" fmla="*/ 0 w 2408983"/>
              <a:gd name="connsiteY7" fmla="*/ 0 h 9338303"/>
              <a:gd name="connsiteX0" fmla="*/ 0 w 2408983"/>
              <a:gd name="connsiteY0" fmla="*/ 0 h 9338303"/>
              <a:gd name="connsiteX1" fmla="*/ 1661204 w 2408983"/>
              <a:gd name="connsiteY1" fmla="*/ 3636181 h 9338303"/>
              <a:gd name="connsiteX2" fmla="*/ 1438736 w 2408983"/>
              <a:gd name="connsiteY2" fmla="*/ 2593358 h 9338303"/>
              <a:gd name="connsiteX3" fmla="*/ 2408983 w 2408983"/>
              <a:gd name="connsiteY3" fmla="*/ 4909338 h 9338303"/>
              <a:gd name="connsiteX4" fmla="*/ 1438736 w 2408983"/>
              <a:gd name="connsiteY4" fmla="*/ 6879638 h 9338303"/>
              <a:gd name="connsiteX5" fmla="*/ 1614481 w 2408983"/>
              <a:gd name="connsiteY5" fmla="*/ 5885644 h 9338303"/>
              <a:gd name="connsiteX6" fmla="*/ 65750 w 2408983"/>
              <a:gd name="connsiteY6" fmla="*/ 9338303 h 9338303"/>
              <a:gd name="connsiteX7" fmla="*/ 0 w 2408983"/>
              <a:gd name="connsiteY7" fmla="*/ 0 h 9338303"/>
              <a:gd name="connsiteX0" fmla="*/ 0 w 2399881"/>
              <a:gd name="connsiteY0" fmla="*/ 0 h 9338303"/>
              <a:gd name="connsiteX1" fmla="*/ 1661204 w 2399881"/>
              <a:gd name="connsiteY1" fmla="*/ 3636181 h 9338303"/>
              <a:gd name="connsiteX2" fmla="*/ 1438736 w 2399881"/>
              <a:gd name="connsiteY2" fmla="*/ 2593358 h 9338303"/>
              <a:gd name="connsiteX3" fmla="*/ 2399881 w 2399881"/>
              <a:gd name="connsiteY3" fmla="*/ 4771307 h 9338303"/>
              <a:gd name="connsiteX4" fmla="*/ 1438736 w 2399881"/>
              <a:gd name="connsiteY4" fmla="*/ 6879638 h 9338303"/>
              <a:gd name="connsiteX5" fmla="*/ 1614481 w 2399881"/>
              <a:gd name="connsiteY5" fmla="*/ 5885644 h 9338303"/>
              <a:gd name="connsiteX6" fmla="*/ 65750 w 2399881"/>
              <a:gd name="connsiteY6" fmla="*/ 9338303 h 9338303"/>
              <a:gd name="connsiteX7" fmla="*/ 0 w 2399881"/>
              <a:gd name="connsiteY7" fmla="*/ 0 h 933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9881" h="9338303">
                <a:moveTo>
                  <a:pt x="0" y="0"/>
                </a:moveTo>
                <a:cubicBezTo>
                  <a:pt x="732297" y="2830006"/>
                  <a:pt x="1440198" y="3616854"/>
                  <a:pt x="1661204" y="3636181"/>
                </a:cubicBezTo>
                <a:lnTo>
                  <a:pt x="1438736" y="2593358"/>
                </a:lnTo>
                <a:lnTo>
                  <a:pt x="2399881" y="4771307"/>
                </a:lnTo>
                <a:lnTo>
                  <a:pt x="1438736" y="6879638"/>
                </a:lnTo>
                <a:lnTo>
                  <a:pt x="1614481" y="5885644"/>
                </a:lnTo>
                <a:cubicBezTo>
                  <a:pt x="1231126" y="6063806"/>
                  <a:pt x="575329" y="6762157"/>
                  <a:pt x="65750" y="9338303"/>
                </a:cubicBezTo>
                <a:cubicBezTo>
                  <a:pt x="65750" y="8346829"/>
                  <a:pt x="5404" y="1681731"/>
                  <a:pt x="0" y="0"/>
                </a:cubicBezTo>
                <a:close/>
              </a:path>
            </a:pathLst>
          </a:custGeom>
          <a:gradFill flip="none" rotWithShape="1">
            <a:gsLst>
              <a:gs pos="14000">
                <a:schemeClr val="bg1"/>
              </a:gs>
              <a:gs pos="69000">
                <a:srgbClr val="F35B07"/>
              </a:gs>
              <a:gs pos="100000">
                <a:srgbClr val="F35B07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000" dirty="0">
              <a:solidFill>
                <a:prstClr val="white"/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977723"/>
              </p:ext>
            </p:extLst>
          </p:nvPr>
        </p:nvGraphicFramePr>
        <p:xfrm>
          <a:off x="5436096" y="2384886"/>
          <a:ext cx="3456384" cy="190821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24136"/>
                <a:gridCol w="1152128"/>
                <a:gridCol w="1080120"/>
              </a:tblGrid>
              <a:tr h="38164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a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b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6" marR="84406" anchor="ctr"/>
                </a:tc>
              </a:tr>
              <a:tr h="3816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IR1 </a:t>
                      </a:r>
                      <a:r>
                        <a:rPr lang="en-US" altLang="ko-KR" sz="12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(10.8㎛)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1.008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-2.439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6" marR="84406" anchor="ctr"/>
                </a:tc>
              </a:tr>
              <a:tr h="3816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IR2 </a:t>
                      </a:r>
                      <a:r>
                        <a:rPr lang="en-US" altLang="ko-KR" sz="12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(12.0㎛)</a:t>
                      </a:r>
                      <a:endParaRPr lang="ko-KR" altLang="en-US" sz="1200" b="0" dirty="0" smtClean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1.007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-1.350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6" marR="84406" anchor="ctr"/>
                </a:tc>
              </a:tr>
              <a:tr h="3816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IR3 </a:t>
                      </a:r>
                      <a:r>
                        <a:rPr lang="en-US" altLang="ko-KR" sz="12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(6.8㎛)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1.022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-5.552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6" marR="84406" anchor="ctr"/>
                </a:tc>
              </a:tr>
              <a:tr h="3816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 smtClean="0">
                          <a:latin typeface="맑은 고딕" pitchFamily="50" charset="-127"/>
                          <a:ea typeface="맑은 고딕" pitchFamily="50" charset="-127"/>
                        </a:rPr>
                        <a:t>IR4 </a:t>
                      </a:r>
                      <a:r>
                        <a:rPr lang="en-US" altLang="ko-KR" sz="1200" b="0" baseline="0" dirty="0" smtClean="0">
                          <a:latin typeface="맑은 고딕" pitchFamily="50" charset="-127"/>
                          <a:ea typeface="맑은 고딕" pitchFamily="50" charset="-127"/>
                        </a:rPr>
                        <a:t>(3.8㎛)</a:t>
                      </a:r>
                      <a:endParaRPr lang="ko-KR" altLang="en-US" sz="1200" b="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1.000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6" marR="8440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latin typeface="맑은 고딕" pitchFamily="50" charset="-127"/>
                          <a:ea typeface="맑은 고딕" pitchFamily="50" charset="-127"/>
                        </a:rPr>
                        <a:t>0.232</a:t>
                      </a:r>
                      <a:endParaRPr lang="ko-KR" altLang="en-US" sz="1200" b="1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84406" marR="84406" anchor="ctr"/>
                </a:tc>
              </a:tr>
            </a:tbl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604616" y="2066947"/>
            <a:ext cx="3143848" cy="24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GSICS IR Calibration Coefficient</a:t>
            </a:r>
            <a:endParaRPr kumimoji="0" lang="en-US" altLang="ko-KR" sz="16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grpSp>
        <p:nvGrpSpPr>
          <p:cNvPr id="6" name="그룹 14"/>
          <p:cNvGrpSpPr>
            <a:grpSpLocks/>
          </p:cNvGrpSpPr>
          <p:nvPr/>
        </p:nvGrpSpPr>
        <p:grpSpPr bwMode="auto">
          <a:xfrm>
            <a:off x="2068339" y="1808817"/>
            <a:ext cx="2575669" cy="219075"/>
            <a:chOff x="757566" y="1968471"/>
            <a:chExt cx="2790311" cy="219075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933263" y="1968471"/>
              <a:ext cx="2614614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800" b="1" dirty="0" smtClean="0">
                  <a:solidFill>
                    <a:prstClr val="black">
                      <a:lumMod val="95000"/>
                      <a:lumOff val="5000"/>
                    </a:prstClr>
                  </a:solidFill>
                  <a:latin typeface="Times New Roman" pitchFamily="18" charset="0"/>
                  <a:ea typeface="맑은 고딕" pitchFamily="50" charset="-127"/>
                  <a:cs typeface="Times New Roman" pitchFamily="18" charset="0"/>
                </a:rPr>
                <a:t>Used Data</a:t>
              </a:r>
              <a:endParaRPr kumimoji="0" lang="en-US" altLang="ko-KR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  <p:sp>
          <p:nvSpPr>
            <p:cNvPr id="8" name="모서리가 둥근 직사각형 7"/>
            <p:cNvSpPr/>
            <p:nvPr/>
          </p:nvSpPr>
          <p:spPr bwMode="auto">
            <a:xfrm>
              <a:off x="757566" y="2030364"/>
              <a:ext cx="146052" cy="146052"/>
            </a:xfrm>
            <a:prstGeom prst="roundRect">
              <a:avLst/>
            </a:prstGeom>
            <a:solidFill>
              <a:srgbClr val="F35B0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black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endParaRPr>
            </a:p>
          </p:txBody>
        </p:sp>
      </p:grpSp>
      <p:sp>
        <p:nvSpPr>
          <p:cNvPr id="9" name="Rectangle 121"/>
          <p:cNvSpPr txBox="1">
            <a:spLocks noChangeArrowheads="1"/>
          </p:cNvSpPr>
          <p:nvPr/>
        </p:nvSpPr>
        <p:spPr bwMode="auto">
          <a:xfrm>
            <a:off x="1979712" y="2172371"/>
            <a:ext cx="3744416" cy="935641"/>
          </a:xfrm>
          <a:prstGeom prst="rect">
            <a:avLst/>
          </a:prstGeom>
          <a:ln algn="ctr"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algn="l" eaLnBrk="0" fontAlgn="auto" latinLnBrk="0" hangingPunct="0">
              <a:spcBef>
                <a:spcPct val="4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600" kern="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COMS/MI Level 1B data</a:t>
            </a:r>
          </a:p>
          <a:p>
            <a:pPr marL="342900" indent="-342900" algn="l" eaLnBrk="0" fontAlgn="auto" latinLnBrk="0" hangingPunct="0">
              <a:spcBef>
                <a:spcPct val="4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600" kern="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Period: 2011.04. ~ 2012.03.</a:t>
            </a:r>
          </a:p>
          <a:p>
            <a:pPr marL="342900" indent="-342900" algn="l" eaLnBrk="0" fontAlgn="auto" latinLnBrk="0" hangingPunct="0">
              <a:spcBef>
                <a:spcPct val="4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kumimoji="0" lang="en-US" altLang="ko-KR" sz="1600" b="1" kern="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Equation: Y</a:t>
            </a:r>
            <a:r>
              <a:rPr kumimoji="0" lang="el-GR" altLang="ko-KR" sz="1600" b="1" kern="0" baseline="-2500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λ</a:t>
            </a:r>
            <a:r>
              <a:rPr kumimoji="0" lang="en-US" altLang="ko-KR" sz="1600" b="1" kern="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= </a:t>
            </a:r>
            <a:r>
              <a:rPr kumimoji="0" lang="en-US" altLang="ko-KR" sz="1600" b="1" kern="0" dirty="0" err="1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aX</a:t>
            </a:r>
            <a:r>
              <a:rPr kumimoji="0" lang="el-GR" altLang="ko-KR" sz="1600" b="1" kern="0" baseline="-2500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λ</a:t>
            </a:r>
            <a:r>
              <a:rPr kumimoji="0" lang="en-US" altLang="ko-KR" sz="1600" b="1" kern="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+ b</a:t>
            </a:r>
            <a:endParaRPr kumimoji="0" lang="en-US" altLang="ko-KR" sz="1600" b="1" kern="0" dirty="0">
              <a:solidFill>
                <a:srgbClr val="000000"/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0" name="Rectangle 121"/>
          <p:cNvSpPr txBox="1">
            <a:spLocks noChangeArrowheads="1"/>
          </p:cNvSpPr>
          <p:nvPr/>
        </p:nvSpPr>
        <p:spPr bwMode="auto">
          <a:xfrm>
            <a:off x="2212353" y="3180020"/>
            <a:ext cx="3151735" cy="1120307"/>
          </a:xfrm>
          <a:prstGeom prst="rect">
            <a:avLst/>
          </a:prstGeom>
          <a:ln algn="ctr"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algn="l" eaLnBrk="0" fontAlgn="auto" latinLnBrk="0" hangingPunct="0">
              <a:spcBef>
                <a:spcPct val="4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400" kern="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X</a:t>
            </a:r>
            <a:r>
              <a:rPr kumimoji="0" lang="el-GR" altLang="ko-KR" sz="1400" kern="0" baseline="-2500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λ</a:t>
            </a:r>
            <a:r>
              <a:rPr kumimoji="0" lang="en-US" altLang="ko-KR" sz="1400" kern="0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kumimoji="0" lang="en-US" altLang="ko-KR" sz="1400" kern="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: COMS TBB before calibration</a:t>
            </a:r>
          </a:p>
          <a:p>
            <a:pPr marL="342900" indent="-342900" algn="l" eaLnBrk="0" fontAlgn="auto" latinLnBrk="0" hangingPunct="0">
              <a:spcBef>
                <a:spcPct val="4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400" kern="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Y</a:t>
            </a:r>
            <a:r>
              <a:rPr kumimoji="0" lang="el-GR" altLang="ko-KR" sz="1400" kern="0" baseline="-2500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λ</a:t>
            </a:r>
            <a:r>
              <a:rPr kumimoji="0" lang="en-US" altLang="ko-KR" sz="1400" kern="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</a:t>
            </a:r>
            <a:r>
              <a:rPr kumimoji="0" lang="en-US" altLang="ko-KR" sz="1400" kern="0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: </a:t>
            </a:r>
            <a:r>
              <a:rPr kumimoji="0" lang="en-US" altLang="ko-KR" sz="1400" kern="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COMS TBB after calibration</a:t>
            </a:r>
          </a:p>
          <a:p>
            <a:pPr marL="342900" indent="-342900" algn="l" eaLnBrk="0" fontAlgn="auto" latinLnBrk="0" hangingPunct="0">
              <a:spcBef>
                <a:spcPct val="4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n-US" altLang="ko-KR" sz="1400" kern="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a, b : calibration coefficient</a:t>
            </a:r>
          </a:p>
          <a:p>
            <a:pPr marL="342900" indent="-342900" algn="l" eaLnBrk="0" fontAlgn="auto" latinLnBrk="0" hangingPunct="0">
              <a:spcBef>
                <a:spcPct val="4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el-GR" altLang="ko-KR" sz="1400" kern="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λ</a:t>
            </a:r>
            <a:r>
              <a:rPr kumimoji="0" lang="en-US" altLang="ko-KR" sz="1400" kern="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: wavelength</a:t>
            </a:r>
            <a:endParaRPr kumimoji="0" lang="en-US" altLang="ko-KR" sz="1400" kern="0" dirty="0">
              <a:solidFill>
                <a:srgbClr val="000000"/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907704" y="1700808"/>
            <a:ext cx="7128792" cy="2664296"/>
          </a:xfrm>
          <a:prstGeom prst="rect">
            <a:avLst/>
          </a:prstGeom>
          <a:noFill/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8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1700807"/>
            <a:ext cx="9361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IR</a:t>
            </a:r>
          </a:p>
          <a:p>
            <a:endParaRPr lang="en-US" altLang="ko-KR" sz="2800" b="1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IR’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3" name="직선 화살표 연결선 12"/>
          <p:cNvCxnSpPr/>
          <p:nvPr/>
        </p:nvCxnSpPr>
        <p:spPr bwMode="auto">
          <a:xfrm rot="16200000" flipH="1">
            <a:off x="748394" y="2428069"/>
            <a:ext cx="453534" cy="7121"/>
          </a:xfrm>
          <a:prstGeom prst="straightConnector1">
            <a:avLst/>
          </a:prstGeom>
          <a:solidFill>
            <a:srgbClr val="CFE7F5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11560" y="4725143"/>
            <a:ext cx="9361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SST</a:t>
            </a:r>
          </a:p>
          <a:p>
            <a:endParaRPr lang="en-US" altLang="ko-KR" sz="2800" b="1" dirty="0" smtClean="0">
              <a:latin typeface="Tahoma" pitchFamily="34" charset="0"/>
              <a:cs typeface="Tahoma" pitchFamily="34" charset="0"/>
            </a:endParaRPr>
          </a:p>
          <a:p>
            <a:r>
              <a:rPr lang="en-US" altLang="ko-KR" sz="2800" b="1" dirty="0" smtClean="0">
                <a:latin typeface="Tahoma" pitchFamily="34" charset="0"/>
                <a:cs typeface="Tahoma" pitchFamily="34" charset="0"/>
              </a:rPr>
              <a:t>SST’</a:t>
            </a:r>
            <a:endParaRPr lang="ko-KR" altLang="en-US" sz="2800" b="1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5" name="직선 화살표 연결선 14"/>
          <p:cNvCxnSpPr/>
          <p:nvPr/>
        </p:nvCxnSpPr>
        <p:spPr bwMode="auto">
          <a:xfrm rot="16200000" flipH="1">
            <a:off x="813280" y="5452406"/>
            <a:ext cx="453534" cy="7121"/>
          </a:xfrm>
          <a:prstGeom prst="straightConnector1">
            <a:avLst/>
          </a:prstGeom>
          <a:solidFill>
            <a:srgbClr val="CFE7F5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6" name="Rectangle 121"/>
          <p:cNvSpPr txBox="1">
            <a:spLocks noChangeArrowheads="1"/>
          </p:cNvSpPr>
          <p:nvPr/>
        </p:nvSpPr>
        <p:spPr bwMode="auto">
          <a:xfrm>
            <a:off x="1828153" y="4622939"/>
            <a:ext cx="7208343" cy="246221"/>
          </a:xfrm>
          <a:prstGeom prst="rect">
            <a:avLst/>
          </a:prstGeom>
          <a:ln algn="ctr"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eaLnBrk="0" fontAlgn="auto" latinLnBrk="0" hangingPunct="0">
              <a:spcBef>
                <a:spcPct val="40000"/>
              </a:spcBef>
              <a:spcAft>
                <a:spcPts val="0"/>
              </a:spcAft>
              <a:defRPr/>
            </a:pPr>
            <a:r>
              <a:rPr kumimoji="0" lang="en-US" altLang="ko-KR" sz="1600" b="1" kern="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MCSST = C1</a:t>
            </a:r>
            <a:r>
              <a:rPr kumimoji="0" lang="ko-KR" altLang="en-US" sz="1600" b="1" kern="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∙</a:t>
            </a:r>
            <a:r>
              <a:rPr kumimoji="0" lang="en-US" altLang="ko-KR" sz="1600" b="1" kern="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</a:t>
            </a:r>
            <a:r>
              <a:rPr kumimoji="0" lang="en-US" altLang="ko-KR" sz="1600" b="1" kern="0" baseline="-2500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11㎛</a:t>
            </a:r>
            <a:r>
              <a:rPr kumimoji="0" lang="en-US" altLang="ko-KR" sz="1600" b="1" kern="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+ C2</a:t>
            </a:r>
            <a:r>
              <a:rPr kumimoji="0" lang="ko-KR" altLang="en-US" sz="1600" b="1" kern="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∙</a:t>
            </a:r>
            <a:r>
              <a:rPr kumimoji="0" lang="en-US" altLang="ko-KR" sz="1600" b="1" kern="0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</a:t>
            </a:r>
            <a:r>
              <a:rPr kumimoji="0" lang="en-US" altLang="ko-KR" sz="1600" b="1" kern="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</a:t>
            </a:r>
            <a:r>
              <a:rPr kumimoji="0" lang="en-US" altLang="ko-KR" sz="1600" b="1" kern="0" baseline="-2500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11㎛</a:t>
            </a:r>
            <a:r>
              <a:rPr kumimoji="0" lang="en-US" altLang="ko-KR" sz="1600" b="1" kern="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-T</a:t>
            </a:r>
            <a:r>
              <a:rPr kumimoji="0" lang="en-US" altLang="ko-KR" sz="1600" b="1" kern="0" baseline="-2500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12㎛</a:t>
            </a:r>
            <a:r>
              <a:rPr kumimoji="0" lang="en-US" altLang="ko-KR" sz="1600" b="1" kern="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) + C3</a:t>
            </a:r>
            <a:r>
              <a:rPr kumimoji="0" lang="ko-KR" altLang="en-US" sz="1600" b="1" kern="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∙</a:t>
            </a:r>
            <a:r>
              <a:rPr kumimoji="0" lang="en-US" altLang="ko-KR" sz="1600" b="1" kern="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</a:t>
            </a:r>
            <a:r>
              <a:rPr kumimoji="0" lang="en-US" altLang="ko-KR" sz="1600" b="1" kern="0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T</a:t>
            </a:r>
            <a:r>
              <a:rPr kumimoji="0" lang="en-US" altLang="ko-KR" sz="1600" b="1" kern="0" baseline="-25000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11㎛</a:t>
            </a:r>
            <a:r>
              <a:rPr kumimoji="0" lang="en-US" altLang="ko-KR" sz="1600" b="1" kern="0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-T</a:t>
            </a:r>
            <a:r>
              <a:rPr kumimoji="0" lang="en-US" altLang="ko-KR" sz="1600" b="1" kern="0" baseline="-25000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12㎛</a:t>
            </a:r>
            <a:r>
              <a:rPr kumimoji="0" lang="en-US" altLang="ko-KR" sz="1600" b="1" kern="0" dirty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) </a:t>
            </a:r>
            <a:r>
              <a:rPr kumimoji="0" lang="ko-KR" altLang="en-US" sz="1600" b="1" kern="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∙</a:t>
            </a:r>
            <a:r>
              <a:rPr kumimoji="0" lang="en-US" altLang="ko-KR" sz="1600" b="1" kern="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(sec(</a:t>
            </a:r>
            <a:r>
              <a:rPr kumimoji="0" lang="el-GR" altLang="ko-KR" sz="1600" b="1" kern="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θ</a:t>
            </a:r>
            <a:r>
              <a:rPr kumimoji="0" lang="en-US" altLang="ko-KR" sz="1600" b="1" kern="0" dirty="0" smtClean="0">
                <a:solidFill>
                  <a:srgbClr val="000000"/>
                </a:solidFill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)-1) + C4</a:t>
            </a:r>
            <a:endParaRPr kumimoji="0" lang="en-US" altLang="ko-KR" sz="1600" b="1" kern="0" dirty="0">
              <a:solidFill>
                <a:srgbClr val="000000"/>
              </a:solidFill>
              <a:latin typeface="Times New Roman" pitchFamily="18" charset="0"/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907704" y="4509120"/>
            <a:ext cx="7116329" cy="2276872"/>
          </a:xfrm>
          <a:prstGeom prst="rect">
            <a:avLst/>
          </a:prstGeom>
          <a:noFill/>
          <a:ln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89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ko-KR" altLang="en-US" sz="160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473214"/>
              </p:ext>
            </p:extLst>
          </p:nvPr>
        </p:nvGraphicFramePr>
        <p:xfrm>
          <a:off x="2339754" y="5023440"/>
          <a:ext cx="6336701" cy="1645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3661"/>
                <a:gridCol w="1415760"/>
                <a:gridCol w="1415760"/>
                <a:gridCol w="1415760"/>
                <a:gridCol w="1415760"/>
              </a:tblGrid>
              <a:tr h="273136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Day Time</a:t>
                      </a:r>
                      <a:endParaRPr lang="ko-KR" alt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Night Time</a:t>
                      </a:r>
                      <a:endParaRPr lang="ko-KR" altLang="en-US" sz="12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73136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C’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0000FF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</a:t>
                      </a:r>
                      <a:endParaRPr lang="ko-KR" altLang="en-US" sz="1200" b="1" dirty="0">
                        <a:solidFill>
                          <a:srgbClr val="0000FF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C’</a:t>
                      </a:r>
                      <a:endParaRPr lang="ko-KR" altLang="en-US" sz="1200" b="1" dirty="0"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</a:tr>
              <a:tr h="2731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Tahoma" pitchFamily="34" charset="0"/>
                          <a:cs typeface="Tahoma" pitchFamily="34" charset="0"/>
                        </a:rPr>
                        <a:t>c1</a:t>
                      </a:r>
                      <a:endParaRPr lang="ko-KR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Tahoma" pitchFamily="34" charset="0"/>
                          <a:cs typeface="Tahoma" pitchFamily="34" charset="0"/>
                        </a:rPr>
                        <a:t>0.985098</a:t>
                      </a:r>
                      <a:endParaRPr lang="ko-KR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Tahoma" pitchFamily="34" charset="0"/>
                          <a:cs typeface="Tahoma" pitchFamily="34" charset="0"/>
                        </a:rPr>
                        <a:t>0.984</a:t>
                      </a:r>
                      <a:endParaRPr lang="ko-KR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Tahoma" pitchFamily="34" charset="0"/>
                          <a:cs typeface="Tahoma" pitchFamily="34" charset="0"/>
                        </a:rPr>
                        <a:t>0.975640</a:t>
                      </a:r>
                      <a:endParaRPr lang="ko-KR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Tahoma" pitchFamily="34" charset="0"/>
                          <a:cs typeface="Tahoma" pitchFamily="34" charset="0"/>
                        </a:rPr>
                        <a:t>0.979</a:t>
                      </a:r>
                      <a:endParaRPr lang="ko-KR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b"/>
                </a:tc>
              </a:tr>
              <a:tr h="2731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Tahoma" pitchFamily="34" charset="0"/>
                          <a:cs typeface="Tahoma" pitchFamily="34" charset="0"/>
                        </a:rPr>
                        <a:t>c2</a:t>
                      </a:r>
                      <a:endParaRPr lang="ko-KR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Tahoma" pitchFamily="34" charset="0"/>
                          <a:cs typeface="Tahoma" pitchFamily="34" charset="0"/>
                        </a:rPr>
                        <a:t>2.338343</a:t>
                      </a:r>
                      <a:endParaRPr lang="ko-KR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Tahoma" pitchFamily="34" charset="0"/>
                          <a:cs typeface="Tahoma" pitchFamily="34" charset="0"/>
                        </a:rPr>
                        <a:t>2.547</a:t>
                      </a:r>
                      <a:endParaRPr lang="ko-KR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Tahoma" pitchFamily="34" charset="0"/>
                          <a:cs typeface="Tahoma" pitchFamily="34" charset="0"/>
                        </a:rPr>
                        <a:t>2.496965</a:t>
                      </a:r>
                      <a:endParaRPr lang="ko-KR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Tahoma" pitchFamily="34" charset="0"/>
                          <a:cs typeface="Tahoma" pitchFamily="34" charset="0"/>
                        </a:rPr>
                        <a:t>2.415</a:t>
                      </a:r>
                      <a:endParaRPr lang="ko-KR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b"/>
                </a:tc>
              </a:tr>
              <a:tr h="2731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Tahoma" pitchFamily="34" charset="0"/>
                          <a:cs typeface="Tahoma" pitchFamily="34" charset="0"/>
                        </a:rPr>
                        <a:t>c3</a:t>
                      </a:r>
                      <a:endParaRPr lang="ko-KR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Tahoma" pitchFamily="34" charset="0"/>
                          <a:cs typeface="Tahoma" pitchFamily="34" charset="0"/>
                        </a:rPr>
                        <a:t>0.545135</a:t>
                      </a:r>
                      <a:endParaRPr lang="ko-KR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Tahoma" pitchFamily="34" charset="0"/>
                          <a:cs typeface="Tahoma" pitchFamily="34" charset="0"/>
                        </a:rPr>
                        <a:t>0.413</a:t>
                      </a:r>
                      <a:endParaRPr lang="ko-KR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Tahoma" pitchFamily="34" charset="0"/>
                          <a:cs typeface="Tahoma" pitchFamily="34" charset="0"/>
                        </a:rPr>
                        <a:t>0.353631</a:t>
                      </a:r>
                      <a:endParaRPr lang="ko-KR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Tahoma" pitchFamily="34" charset="0"/>
                          <a:cs typeface="Tahoma" pitchFamily="34" charset="0"/>
                        </a:rPr>
                        <a:t>0.484</a:t>
                      </a:r>
                      <a:endParaRPr lang="ko-KR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b"/>
                </a:tc>
              </a:tr>
              <a:tr h="27313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Tahoma" pitchFamily="34" charset="0"/>
                          <a:cs typeface="Tahoma" pitchFamily="34" charset="0"/>
                        </a:rPr>
                        <a:t>c4</a:t>
                      </a:r>
                      <a:endParaRPr lang="ko-KR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Tahoma" pitchFamily="34" charset="0"/>
                          <a:cs typeface="Tahoma" pitchFamily="34" charset="0"/>
                        </a:rPr>
                        <a:t>-0.321399</a:t>
                      </a:r>
                      <a:endParaRPr lang="ko-KR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Tahoma" pitchFamily="34" charset="0"/>
                          <a:cs typeface="Tahoma" pitchFamily="34" charset="0"/>
                        </a:rPr>
                        <a:t>0.964</a:t>
                      </a:r>
                      <a:endParaRPr lang="ko-KR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Tahoma" pitchFamily="34" charset="0"/>
                          <a:cs typeface="Tahoma" pitchFamily="34" charset="0"/>
                        </a:rPr>
                        <a:t>-0.031189</a:t>
                      </a:r>
                      <a:endParaRPr lang="ko-KR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latin typeface="Tahoma" pitchFamily="34" charset="0"/>
                          <a:cs typeface="Tahoma" pitchFamily="34" charset="0"/>
                        </a:rPr>
                        <a:t>2.040</a:t>
                      </a:r>
                      <a:endParaRPr lang="ko-KR" altLang="en-US" sz="1200" dirty="0"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1124744"/>
            <a:ext cx="84969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2200" dirty="0" smtClean="0">
                <a:latin typeface="Times New Roman" pitchFamily="18" charset="0"/>
                <a:cs typeface="Times New Roman" pitchFamily="18" charset="0"/>
              </a:rPr>
              <a:t> How to recalibrate COMS SST using GSICS IR calibration coefficient</a:t>
            </a:r>
            <a:endParaRPr lang="ko-KR" alt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69923A-E144-4949-8333-A6A5FAFD53F3}" type="slidenum">
              <a:rPr lang="ko-KR" altLang="en-US" smtClean="0"/>
              <a:pPr>
                <a:defRPr/>
              </a:pPr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878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8" descr="E:\ECV_2013\TBB_data\scatter\TBB_ir2_orig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37" y="2313100"/>
            <a:ext cx="20160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7" descr="E:\ECV_2013\TBB_data\scatter\TBB_ir1_origin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852" y="260872"/>
            <a:ext cx="20160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E:\ECV_2013\TBB_data\scatter\TBB_ir2_correction_bl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537" y="2303455"/>
            <a:ext cx="20160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E:\ECV_2013\TBB_data\scatter\TBB_ir1_correction_blu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060" y="253901"/>
            <a:ext cx="20160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E:\ECV_2013\TBB_data\scatter\IR1_dif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386" y="249577"/>
            <a:ext cx="20160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E:\ECV_2013\TBB_data\scatter\IR2_diff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971" y="2303455"/>
            <a:ext cx="2016000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198018"/>
              </p:ext>
            </p:extLst>
          </p:nvPr>
        </p:nvGraphicFramePr>
        <p:xfrm>
          <a:off x="301520" y="4509281"/>
          <a:ext cx="8640960" cy="223208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0160"/>
                <a:gridCol w="1440160"/>
                <a:gridCol w="1440160"/>
                <a:gridCol w="1440160"/>
                <a:gridCol w="1440160"/>
                <a:gridCol w="1440160"/>
              </a:tblGrid>
              <a:tr h="2813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Channel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2012 before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2013 before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2012 after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2013 after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213434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IR1 channel</a:t>
                      </a:r>
                    </a:p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(10.8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㎛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RMSE (K)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1.3796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1.4628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1.3079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1.4118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1343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 smtClean="0">
                          <a:solidFill>
                            <a:srgbClr val="6666F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Bias (K)</a:t>
                      </a:r>
                      <a:endParaRPr lang="ko-KR" altLang="en-US" sz="1000" b="1" dirty="0">
                        <a:solidFill>
                          <a:srgbClr val="6666FF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0.3926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0.2578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6666F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0.0913</a:t>
                      </a:r>
                      <a:endParaRPr lang="ko-KR" altLang="en-US" sz="1000" b="1" dirty="0">
                        <a:solidFill>
                          <a:srgbClr val="6666FF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6666FF"/>
                          </a:solidFill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-0.0106</a:t>
                      </a:r>
                      <a:endParaRPr lang="ko-KR" altLang="en-US" sz="1000" b="1" dirty="0">
                        <a:solidFill>
                          <a:srgbClr val="6666FF"/>
                        </a:solidFill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1343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Slope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0.9902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0.9886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0.9981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0.9978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21343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Intercept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3.0185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3.2856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0.0637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0.5832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213434"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IR2 channel</a:t>
                      </a:r>
                    </a:p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(12.0 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/>
                          <a:ea typeface="맑은 고딕"/>
                        </a:rPr>
                        <a:t>㎛</a:t>
                      </a: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0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RMSE (K)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1.3185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1.3307</a:t>
                      </a:r>
                      <a:endParaRPr lang="ko-KR" altLang="en-US" sz="10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1.2284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FF0000"/>
                          </a:solidFill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1.2892</a:t>
                      </a:r>
                      <a:endParaRPr lang="ko-KR" altLang="en-US" sz="1000" b="1" dirty="0">
                        <a:solidFill>
                          <a:srgbClr val="FF0000"/>
                        </a:solidFill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1343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1" dirty="0" smtClean="0">
                          <a:solidFill>
                            <a:srgbClr val="6666F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Bias (K)</a:t>
                      </a:r>
                      <a:endParaRPr lang="ko-KR" altLang="en-US" sz="1000" b="1" dirty="0">
                        <a:solidFill>
                          <a:srgbClr val="6666FF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-0.4485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0.1873</a:t>
                      </a:r>
                      <a:endParaRPr lang="ko-KR" altLang="en-US" sz="1000" b="0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6666FF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0.0661</a:t>
                      </a:r>
                      <a:endParaRPr lang="ko-KR" altLang="en-US" sz="1000" b="1" dirty="0">
                        <a:solidFill>
                          <a:srgbClr val="6666FF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smtClean="0">
                          <a:solidFill>
                            <a:srgbClr val="6666FF"/>
                          </a:solidFill>
                          <a:latin typeface="맑은 고딕" pitchFamily="50" charset="-127"/>
                          <a:ea typeface="맑은 고딕" pitchFamily="50" charset="-127"/>
                          <a:cs typeface="Times New Roman" pitchFamily="18" charset="0"/>
                        </a:rPr>
                        <a:t>0.002</a:t>
                      </a:r>
                      <a:endParaRPr lang="ko-KR" altLang="en-US" sz="1000" b="1" dirty="0">
                        <a:solidFill>
                          <a:srgbClr val="6666FF"/>
                        </a:solidFill>
                        <a:latin typeface="맑은 고딕" pitchFamily="50" charset="-127"/>
                        <a:ea typeface="맑은 고딕" pitchFamily="50" charset="-127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1343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Slope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0.9913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0.989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0.9983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0.9981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  <a:tr h="21343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50" dirty="0"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Intercept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1.8687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3.0963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0.5318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0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0.5084</a:t>
                      </a:r>
                      <a:endParaRPr lang="ko-KR" altLang="en-US" sz="1000" b="0" dirty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16092" y="1700808"/>
            <a:ext cx="54373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IR1</a:t>
            </a:r>
            <a:endParaRPr lang="ko-KR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611621" y="3825044"/>
            <a:ext cx="54373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IR2</a:t>
            </a:r>
            <a:endParaRPr lang="ko-KR" altLang="en-US" b="1" dirty="0"/>
          </a:p>
        </p:txBody>
      </p:sp>
      <p:sp>
        <p:nvSpPr>
          <p:cNvPr id="15" name="Text Box 1026"/>
          <p:cNvSpPr txBox="1">
            <a:spLocks noChangeArrowheads="1"/>
          </p:cNvSpPr>
          <p:nvPr/>
        </p:nvSpPr>
        <p:spPr bwMode="auto">
          <a:xfrm>
            <a:off x="71500" y="368660"/>
            <a:ext cx="8264028" cy="50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287" tIns="52144" rIns="104287" bIns="52144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Correction effect</a:t>
            </a:r>
            <a:endParaRPr lang="en-US" altLang="ko-KR" sz="26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69923A-E144-4949-8333-A6A5FAFD53F3}" type="slidenum">
              <a:rPr lang="ko-KR" altLang="en-US" smtClean="0"/>
              <a:pPr>
                <a:defRPr/>
              </a:pPr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667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Re-calibration for INS</a:t>
            </a:r>
            <a:endParaRPr lang="ko-KR" altLang="en-US" dirty="0"/>
          </a:p>
        </p:txBody>
      </p:sp>
      <p:sp>
        <p:nvSpPr>
          <p:cNvPr id="3" name="내용 개체 틀 2"/>
          <p:cNvSpPr txBox="1">
            <a:spLocks/>
          </p:cNvSpPr>
          <p:nvPr/>
        </p:nvSpPr>
        <p:spPr>
          <a:xfrm>
            <a:off x="323528" y="1124744"/>
            <a:ext cx="5415644" cy="126014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500" b="1" dirty="0" smtClean="0"/>
              <a:t>domain:</a:t>
            </a:r>
            <a:r>
              <a:rPr lang="en-US" altLang="ko-KR" sz="1500" dirty="0" smtClean="0"/>
              <a:t> 30-40°N, 120-130°E, 37</a:t>
            </a:r>
            <a:r>
              <a:rPr lang="ko-KR" altLang="en-US" sz="1500" dirty="0"/>
              <a:t> </a:t>
            </a:r>
            <a:r>
              <a:rPr lang="en-US" altLang="ko-KR" sz="1500" dirty="0" smtClean="0"/>
              <a:t>of points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500" b="1" dirty="0" smtClean="0"/>
              <a:t>period: </a:t>
            </a:r>
            <a:r>
              <a:rPr lang="en-US" altLang="ko-KR" sz="1500" dirty="0" smtClean="0"/>
              <a:t>2012.4~2013.3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500" b="1" dirty="0" smtClean="0"/>
              <a:t>validation data: </a:t>
            </a:r>
            <a:r>
              <a:rPr lang="en-US" altLang="ko-KR" sz="1500" dirty="0" smtClean="0"/>
              <a:t>AWS INS data in South Korea</a:t>
            </a:r>
            <a:endParaRPr lang="ko-KR" altLang="en-US" sz="1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2896"/>
            <a:ext cx="3699705" cy="421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:\보정계수\Average_Slope_and_intercept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1754814"/>
            <a:ext cx="2499320" cy="237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119582" y="1264725"/>
            <a:ext cx="320435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500" b="1" dirty="0" smtClean="0"/>
              <a:t>   GSICS correction coefficient</a:t>
            </a:r>
            <a:endParaRPr lang="ko-KR" altLang="en-US" sz="1500" dirty="0"/>
          </a:p>
        </p:txBody>
      </p:sp>
      <p:sp>
        <p:nvSpPr>
          <p:cNvPr id="7" name="직사각형 6"/>
          <p:cNvSpPr/>
          <p:nvPr/>
        </p:nvSpPr>
        <p:spPr>
          <a:xfrm>
            <a:off x="6783288" y="3068960"/>
            <a:ext cx="2232248" cy="6970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FF0066"/>
            </a:solidFill>
            <a:prstDash val="dash"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a  : 0.864972 (slope)</a:t>
            </a:r>
            <a:endParaRPr lang="en-US" altLang="ko-KR" sz="1400" b="1" dirty="0">
              <a:latin typeface="맑은 고딕" pitchFamily="50" charset="-127"/>
              <a:ea typeface="맑은 고딕" pitchFamily="50" charset="-127"/>
            </a:endParaRPr>
          </a:p>
          <a:p>
            <a:pPr algn="l">
              <a:lnSpc>
                <a:spcPct val="150000"/>
              </a:lnSpc>
            </a:pP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b </a:t>
            </a:r>
            <a:r>
              <a:rPr lang="en-US" altLang="ko-KR" sz="1400" b="1" dirty="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en-US" altLang="ko-KR" sz="1400" b="1" dirty="0" smtClean="0">
                <a:latin typeface="맑은 고딕" pitchFamily="50" charset="-127"/>
                <a:ea typeface="맑은 고딕" pitchFamily="50" charset="-127"/>
              </a:rPr>
              <a:t> 0.024749 (intercept)</a:t>
            </a:r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5674388" y="4586019"/>
            <a:ext cx="2225024" cy="2157383"/>
            <a:chOff x="6112352" y="4535492"/>
            <a:chExt cx="2225024" cy="2157383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0124" y="4535492"/>
              <a:ext cx="1887252" cy="1937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 rot="16200000">
              <a:off x="5616341" y="5569026"/>
              <a:ext cx="1221782" cy="2297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latin typeface="맑은 고딕" pitchFamily="50" charset="-127"/>
                  <a:ea typeface="맑은 고딕" pitchFamily="50" charset="-127"/>
                </a:rPr>
                <a:t>Solar Zenith Angle</a:t>
              </a:r>
              <a:endParaRPr lang="ko-KR" altLang="en-US" sz="1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810164" y="6474817"/>
              <a:ext cx="1082583" cy="2180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>
                  <a:latin typeface="맑은 고딕" pitchFamily="50" charset="-127"/>
                  <a:ea typeface="맑은 고딕" pitchFamily="50" charset="-127"/>
                </a:rPr>
                <a:t>VIS Reflectance</a:t>
              </a:r>
              <a:endParaRPr lang="ko-KR" altLang="en-US" sz="1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5199111" y="4160548"/>
            <a:ext cx="3477345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500" b="1" dirty="0" smtClean="0"/>
              <a:t>  Cloud Factor (0 to 1 range)</a:t>
            </a:r>
            <a:endParaRPr lang="ko-KR" altLang="en-US" sz="1500" dirty="0"/>
          </a:p>
        </p:txBody>
      </p:sp>
      <p:sp>
        <p:nvSpPr>
          <p:cNvPr id="14" name="슬라이드 번호 개체 틀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69923A-E144-4949-8333-A6A5FAFD53F3}" type="slidenum">
              <a:rPr lang="ko-KR" altLang="en-US" smtClean="0"/>
              <a:pPr>
                <a:defRPr/>
              </a:pPr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205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CURRENT STATUS OF KMA</a:t>
            </a:r>
            <a:endParaRPr lang="ko-KR" altLang="en-U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41176" y="1304764"/>
            <a:ext cx="8651304" cy="482453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lang="en-US" altLang="ko-KR" sz="2000" b="1" dirty="0">
                <a:cs typeface="Tahoma" pitchFamily="34" charset="0"/>
              </a:rPr>
              <a:t>Visible channel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ko-KR" dirty="0">
                <a:cs typeface="Tahoma" pitchFamily="34" charset="0"/>
              </a:rPr>
              <a:t>Operate vicarious calibration system combined desert/ocean/cloud targets 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ko-KR" dirty="0">
                <a:cs typeface="Tahoma" pitchFamily="34" charset="0"/>
              </a:rPr>
              <a:t>keep </a:t>
            </a:r>
            <a:r>
              <a:rPr lang="en-US" altLang="ko-KR" dirty="0" smtClean="0">
                <a:cs typeface="Tahoma" pitchFamily="34" charset="0"/>
              </a:rPr>
              <a:t>studying the moon </a:t>
            </a:r>
            <a:r>
              <a:rPr lang="en-US" altLang="ko-KR" dirty="0">
                <a:cs typeface="Tahoma" pitchFamily="34" charset="0"/>
              </a:rPr>
              <a:t>targets for vicarious calibration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ko-KR" dirty="0">
                <a:cs typeface="Tahoma" pitchFamily="34" charset="0"/>
              </a:rPr>
              <a:t>providing time series of </a:t>
            </a:r>
            <a:r>
              <a:rPr lang="en-US" altLang="ko-KR" dirty="0" smtClean="0">
                <a:cs typeface="Tahoma" pitchFamily="34" charset="0"/>
              </a:rPr>
              <a:t>slope and intercept</a:t>
            </a:r>
            <a:endParaRPr lang="en-US" altLang="ko-KR" dirty="0"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kumimoji="0" lang="en-US" altLang="ko-KR" sz="2000" b="1" dirty="0" smtClean="0">
                <a:latin typeface="+mj-lt"/>
                <a:cs typeface="Tahoma" pitchFamily="34" charset="0"/>
              </a:rPr>
              <a:t>Infrared </a:t>
            </a:r>
            <a:r>
              <a:rPr kumimoji="0" lang="en-US" altLang="ko-KR" sz="2000" b="1" dirty="0">
                <a:latin typeface="+mj-lt"/>
                <a:cs typeface="Tahoma" pitchFamily="34" charset="0"/>
              </a:rPr>
              <a:t>channel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altLang="ko-KR" dirty="0" smtClean="0">
                <a:latin typeface="+mj-lt"/>
                <a:cs typeface="Tahoma" pitchFamily="34" charset="0"/>
              </a:rPr>
              <a:t>Operate </a:t>
            </a:r>
            <a:r>
              <a:rPr kumimoji="0" lang="en-US" altLang="ko-KR" dirty="0" smtClean="0">
                <a:latin typeface="+mj-lt"/>
                <a:ea typeface="굴림" pitchFamily="50" charset="-127"/>
                <a:cs typeface="Tahoma" pitchFamily="34" charset="0"/>
              </a:rPr>
              <a:t>GSICS GEO-LEO </a:t>
            </a:r>
            <a:r>
              <a:rPr kumimoji="0" lang="en-US" altLang="ko-KR" dirty="0">
                <a:latin typeface="+mj-lt"/>
                <a:cs typeface="Tahoma" pitchFamily="34" charset="0"/>
              </a:rPr>
              <a:t>Inter-calibration system    </a:t>
            </a:r>
            <a:endParaRPr kumimoji="0" lang="en-US" altLang="ko-KR" b="1" i="1" dirty="0">
              <a:latin typeface="+mj-lt"/>
              <a:cs typeface="Tahoma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altLang="ko-KR" dirty="0" smtClean="0">
                <a:latin typeface="+mj-lt"/>
                <a:cs typeface="Tahoma" pitchFamily="34" charset="0"/>
              </a:rPr>
              <a:t>use of two kinds of LEO sensors </a:t>
            </a:r>
            <a:br>
              <a:rPr kumimoji="0" lang="en-US" altLang="ko-KR" dirty="0" smtClean="0">
                <a:latin typeface="+mj-lt"/>
                <a:cs typeface="Tahoma" pitchFamily="34" charset="0"/>
              </a:rPr>
            </a:br>
            <a:r>
              <a:rPr kumimoji="0" lang="en-US" altLang="ko-KR" dirty="0" smtClean="0">
                <a:latin typeface="+mj-lt"/>
                <a:cs typeface="Tahoma" pitchFamily="34" charset="0"/>
              </a:rPr>
              <a:t>(MI/COMS </a:t>
            </a:r>
            <a:r>
              <a:rPr kumimoji="0" lang="en-US" altLang="ko-KR" dirty="0">
                <a:latin typeface="+mj-lt"/>
                <a:cs typeface="Tahoma" pitchFamily="34" charset="0"/>
              </a:rPr>
              <a:t>&amp; </a:t>
            </a:r>
            <a:r>
              <a:rPr kumimoji="0" lang="en-US" altLang="ko-KR" dirty="0" smtClean="0">
                <a:latin typeface="+mj-lt"/>
                <a:cs typeface="Tahoma" pitchFamily="34" charset="0"/>
              </a:rPr>
              <a:t>IASI/</a:t>
            </a:r>
            <a:r>
              <a:rPr kumimoji="0" lang="en-US" altLang="ko-KR" dirty="0" err="1" smtClean="0">
                <a:latin typeface="+mj-lt"/>
                <a:cs typeface="Tahoma" pitchFamily="34" charset="0"/>
              </a:rPr>
              <a:t>MetOp</a:t>
            </a:r>
            <a:r>
              <a:rPr kumimoji="0" lang="en-US" altLang="ko-KR" dirty="0" smtClean="0">
                <a:latin typeface="+mj-lt"/>
                <a:cs typeface="Tahoma" pitchFamily="34" charset="0"/>
              </a:rPr>
              <a:t>-A</a:t>
            </a:r>
            <a:r>
              <a:rPr kumimoji="0" lang="en-US" altLang="ko-KR" dirty="0" smtClean="0">
                <a:latin typeface="+mj-lt"/>
                <a:ea typeface="굴림" pitchFamily="50" charset="-127"/>
                <a:cs typeface="Tahoma" pitchFamily="34" charset="0"/>
              </a:rPr>
              <a:t> and MI/COMS &amp; AIRS/Aqua)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ko-KR" dirty="0" smtClean="0">
                <a:latin typeface="+mj-lt"/>
                <a:ea typeface="굴림" pitchFamily="50" charset="-127"/>
                <a:cs typeface="Tahoma" pitchFamily="34" charset="0"/>
              </a:rPr>
              <a:t>providing time series of mean biases for TBs </a:t>
            </a:r>
            <a:endParaRPr kumimoji="0" lang="en-US" altLang="ko-KR" dirty="0" smtClean="0">
              <a:latin typeface="+mj-lt"/>
              <a:ea typeface="굴림" pitchFamily="50" charset="-127"/>
              <a:cs typeface="Tahoma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kumimoji="0" lang="en-US" altLang="ko-KR" sz="2000" b="1" dirty="0" smtClean="0">
                <a:latin typeface="+mj-lt"/>
                <a:cs typeface="Tahoma" pitchFamily="34" charset="0"/>
              </a:rPr>
              <a:t>Display in website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kumimoji="0" lang="en-US" altLang="ko-KR" dirty="0" smtClean="0">
                <a:latin typeface="+mj-lt"/>
                <a:cs typeface="Tahoma" pitchFamily="34" charset="0"/>
              </a:rPr>
              <a:t>Display the method and results </a:t>
            </a:r>
            <a:r>
              <a:rPr lang="en-US" altLang="ko-KR" dirty="0" smtClean="0">
                <a:latin typeface="+mj-lt"/>
                <a:cs typeface="Tahoma" pitchFamily="34" charset="0"/>
              </a:rPr>
              <a:t>of </a:t>
            </a:r>
            <a:r>
              <a:rPr kumimoji="0" lang="en-US" altLang="ko-KR" dirty="0" smtClean="0">
                <a:latin typeface="+mj-lt"/>
                <a:ea typeface="굴림" pitchFamily="50" charset="-127"/>
                <a:cs typeface="Tahoma" pitchFamily="34" charset="0"/>
              </a:rPr>
              <a:t>GSICS </a:t>
            </a:r>
            <a:r>
              <a:rPr lang="en-US" altLang="ko-KR" dirty="0" smtClean="0">
                <a:latin typeface="+mj-lt"/>
                <a:ea typeface="굴림" pitchFamily="50" charset="-127"/>
                <a:cs typeface="Tahoma" pitchFamily="34" charset="0"/>
              </a:rPr>
              <a:t>activities in NMSC homepage</a:t>
            </a:r>
            <a:r>
              <a:rPr kumimoji="0" lang="en-US" altLang="ko-KR" dirty="0" smtClean="0">
                <a:latin typeface="+mj-lt"/>
                <a:cs typeface="Tahoma" pitchFamily="34" charset="0"/>
              </a:rPr>
              <a:t>    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kumimoji="0" lang="en-US" altLang="ko-KR" sz="2000" b="1" dirty="0" smtClean="0">
                <a:latin typeface="+mj-lt"/>
                <a:cs typeface="Tahoma" pitchFamily="34" charset="0"/>
              </a:rPr>
              <a:t>Re-Calibration</a:t>
            </a:r>
          </a:p>
          <a:p>
            <a:pPr marL="742950" lvl="1" indent="-285750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altLang="ko-KR" dirty="0" smtClean="0">
                <a:latin typeface="+mj-lt"/>
                <a:cs typeface="Tahoma" pitchFamily="34" charset="0"/>
              </a:rPr>
              <a:t>Test an effect of GSICS correction </a:t>
            </a:r>
            <a:r>
              <a:rPr kumimoji="0" lang="en-US" altLang="ko-KR" dirty="0" smtClean="0">
                <a:latin typeface="+mj-lt"/>
                <a:cs typeface="Tahoma" pitchFamily="34" charset="0"/>
              </a:rPr>
              <a:t>on COMS </a:t>
            </a:r>
            <a:r>
              <a:rPr lang="en-US" altLang="ko-KR" dirty="0" smtClean="0">
                <a:latin typeface="+mj-lt"/>
                <a:cs typeface="Tahoma" pitchFamily="34" charset="0"/>
              </a:rPr>
              <a:t>Level 2 products</a:t>
            </a:r>
            <a:endParaRPr kumimoji="0" lang="en-US" altLang="ko-KR" b="1" i="1" dirty="0" smtClean="0">
              <a:latin typeface="+mj-lt"/>
              <a:cs typeface="Tahoma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960" y="6460123"/>
            <a:ext cx="9144000" cy="3978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69923A-E144-4949-8333-A6A5FAFD53F3}" type="slidenum">
              <a:rPr lang="ko-KR" altLang="en-US" smtClean="0"/>
              <a:pPr>
                <a:defRPr/>
              </a:pPr>
              <a:t>2</a:t>
            </a:fld>
            <a:r>
              <a:rPr lang="en-US" altLang="ko-KR" dirty="0" smtClean="0"/>
              <a:t>/13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46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66249"/>
            <a:ext cx="8039236" cy="725470"/>
          </a:xfrm>
        </p:spPr>
        <p:txBody>
          <a:bodyPr/>
          <a:lstStyle/>
          <a:p>
            <a:r>
              <a:rPr lang="en-US" altLang="ko-KR" dirty="0" smtClean="0"/>
              <a:t>2013 May DCC web-meeting (R. Bhatt)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69923A-E144-4949-8333-A6A5FAFD53F3}" type="slidenum">
              <a:rPr lang="ko-KR" altLang="en-US" smtClean="0"/>
              <a:pPr>
                <a:defRPr/>
              </a:pPr>
              <a:t>20</a:t>
            </a:fld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32756"/>
            <a:ext cx="7164796" cy="536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38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36" y="4765520"/>
            <a:ext cx="2466975" cy="176212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336" y="2486347"/>
            <a:ext cx="2466975" cy="176212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97" y="2486347"/>
            <a:ext cx="2466975" cy="176212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97" y="4765520"/>
            <a:ext cx="2466975" cy="176212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44" y="4765520"/>
            <a:ext cx="2466975" cy="176212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44" y="2486347"/>
            <a:ext cx="2466975" cy="1762125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day/night TB </a:t>
            </a:r>
            <a:r>
              <a:rPr lang="en-US" altLang="ko-KR" dirty="0" err="1" smtClean="0"/>
              <a:t>bais</a:t>
            </a:r>
            <a:r>
              <a:rPr lang="en-US" altLang="ko-KR" dirty="0" smtClean="0"/>
              <a:t> scatter plot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25" y="2486347"/>
            <a:ext cx="2466975" cy="17621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825" y="4765520"/>
            <a:ext cx="2466975" cy="17621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16659" y="1836204"/>
            <a:ext cx="197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u="sng" dirty="0" smtClean="0"/>
              <a:t>Using AIRS data</a:t>
            </a:r>
            <a:endParaRPr lang="ko-KR" altLang="en-US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5682895" y="1836204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u="sng" dirty="0" smtClean="0"/>
              <a:t>Using IASI data</a:t>
            </a:r>
            <a:endParaRPr lang="ko-KR" altLang="en-US" b="1" u="sng" dirty="0"/>
          </a:p>
        </p:txBody>
      </p:sp>
      <p:sp>
        <p:nvSpPr>
          <p:cNvPr id="14" name="슬라이드 번호 개체 틀 13"/>
          <p:cNvSpPr>
            <a:spLocks noGrp="1"/>
          </p:cNvSpPr>
          <p:nvPr>
            <p:ph type="sldNum" sz="quarter" idx="11"/>
          </p:nvPr>
        </p:nvSpPr>
        <p:spPr>
          <a:xfrm>
            <a:off x="6863680" y="6556263"/>
            <a:ext cx="2133600" cy="365125"/>
          </a:xfrm>
        </p:spPr>
        <p:txBody>
          <a:bodyPr/>
          <a:lstStyle/>
          <a:p>
            <a:pPr>
              <a:defRPr/>
            </a:pPr>
            <a:fld id="{4869923A-E144-4949-8333-A6A5FAFD53F3}" type="slidenum">
              <a:rPr lang="ko-KR" altLang="en-US" smtClean="0"/>
              <a:pPr>
                <a:defRPr/>
              </a:pPr>
              <a:t>21</a:t>
            </a:fld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1088740"/>
            <a:ext cx="35509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b="1" dirty="0" smtClean="0"/>
              <a:t> </a:t>
            </a:r>
            <a:r>
              <a:rPr lang="en-US" altLang="ko-KR" b="1" dirty="0" smtClean="0">
                <a:solidFill>
                  <a:srgbClr val="FF00FF"/>
                </a:solidFill>
              </a:rPr>
              <a:t>day (magenta) </a:t>
            </a:r>
            <a:r>
              <a:rPr lang="en-US" altLang="ko-KR" b="1" dirty="0" smtClean="0"/>
              <a:t>/ </a:t>
            </a:r>
            <a:r>
              <a:rPr lang="en-US" altLang="ko-KR" b="1" dirty="0" smtClean="0">
                <a:solidFill>
                  <a:srgbClr val="0000FF"/>
                </a:solidFill>
              </a:rPr>
              <a:t>night (blue)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ko-KR" b="1" dirty="0" smtClean="0"/>
              <a:t> period: 2011.04 – 2013.12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1560" y="2293448"/>
            <a:ext cx="1170513" cy="2923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300" b="1" dirty="0" smtClean="0"/>
              <a:t>IR1 (10.8</a:t>
            </a:r>
            <a:r>
              <a:rPr lang="el-GR" altLang="ko-KR" sz="1300" b="1" dirty="0" smtClean="0">
                <a:latin typeface="굴림"/>
                <a:ea typeface="굴림"/>
              </a:rPr>
              <a:t>μ</a:t>
            </a:r>
            <a:r>
              <a:rPr lang="en-US" altLang="ko-KR" sz="1300" b="1" dirty="0" smtClean="0">
                <a:latin typeface="굴림"/>
                <a:ea typeface="굴림"/>
              </a:rPr>
              <a:t>m)</a:t>
            </a:r>
            <a:endParaRPr lang="ko-KR" altLang="en-US" sz="13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963951" y="2299900"/>
            <a:ext cx="1170513" cy="2923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300" b="1" dirty="0"/>
              <a:t>IR2 (</a:t>
            </a:r>
            <a:r>
              <a:rPr lang="en-US" altLang="ko-KR" sz="1300" b="1" dirty="0" smtClean="0"/>
              <a:t>12.0</a:t>
            </a:r>
            <a:r>
              <a:rPr lang="el-GR" altLang="ko-KR" sz="1300" b="1" dirty="0" smtClean="0">
                <a:latin typeface="굴림"/>
                <a:ea typeface="굴림"/>
              </a:rPr>
              <a:t>μ</a:t>
            </a:r>
            <a:r>
              <a:rPr lang="en-US" altLang="ko-KR" sz="1300" b="1" dirty="0">
                <a:latin typeface="굴림"/>
                <a:ea typeface="굴림"/>
              </a:rPr>
              <a:t>m</a:t>
            </a:r>
            <a:r>
              <a:rPr lang="en-US" altLang="ko-KR" sz="1300" b="1" dirty="0" smtClean="0">
                <a:latin typeface="굴림"/>
                <a:ea typeface="굴림"/>
              </a:rPr>
              <a:t>)</a:t>
            </a:r>
            <a:endParaRPr lang="ko-KR" altLang="en-US" sz="13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11560" y="4547425"/>
            <a:ext cx="1178528" cy="2923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300" b="1" dirty="0" smtClean="0"/>
              <a:t>WV (6.75</a:t>
            </a:r>
            <a:r>
              <a:rPr lang="el-GR" altLang="ko-KR" sz="1300" b="1" dirty="0" smtClean="0">
                <a:latin typeface="굴림"/>
                <a:ea typeface="굴림"/>
              </a:rPr>
              <a:t>μ</a:t>
            </a:r>
            <a:r>
              <a:rPr lang="en-US" altLang="ko-KR" sz="1300" b="1" dirty="0">
                <a:latin typeface="굴림"/>
                <a:ea typeface="굴림"/>
              </a:rPr>
              <a:t>m</a:t>
            </a:r>
            <a:r>
              <a:rPr lang="en-US" altLang="ko-KR" sz="1300" b="1" dirty="0" smtClean="0">
                <a:latin typeface="굴림"/>
                <a:ea typeface="굴림"/>
              </a:rPr>
              <a:t>)</a:t>
            </a:r>
            <a:endParaRPr lang="ko-KR" altLang="en-US" sz="13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876587" y="4552200"/>
            <a:ext cx="1345240" cy="2923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300" b="1" dirty="0" smtClean="0"/>
              <a:t>SWIR (3.75</a:t>
            </a:r>
            <a:r>
              <a:rPr lang="el-GR" altLang="ko-KR" sz="1300" b="1" dirty="0" smtClean="0">
                <a:latin typeface="굴림"/>
                <a:ea typeface="굴림"/>
              </a:rPr>
              <a:t>μ</a:t>
            </a:r>
            <a:r>
              <a:rPr lang="en-US" altLang="ko-KR" sz="1300" b="1" dirty="0">
                <a:latin typeface="굴림"/>
                <a:ea typeface="굴림"/>
              </a:rPr>
              <a:t>m</a:t>
            </a:r>
            <a:r>
              <a:rPr lang="en-US" altLang="ko-KR" sz="1300" b="1" dirty="0" smtClean="0">
                <a:latin typeface="굴림"/>
                <a:ea typeface="굴림"/>
              </a:rPr>
              <a:t>)</a:t>
            </a:r>
            <a:endParaRPr lang="ko-KR" altLang="en-US" sz="13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51289" y="2291147"/>
            <a:ext cx="1170513" cy="2923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300" b="1" dirty="0" smtClean="0"/>
              <a:t>IR1 (10.8</a:t>
            </a:r>
            <a:r>
              <a:rPr lang="el-GR" altLang="ko-KR" sz="1300" b="1" dirty="0" smtClean="0">
                <a:latin typeface="굴림"/>
                <a:ea typeface="굴림"/>
              </a:rPr>
              <a:t>μ</a:t>
            </a:r>
            <a:r>
              <a:rPr lang="en-US" altLang="ko-KR" sz="1300" b="1" dirty="0" smtClean="0">
                <a:latin typeface="굴림"/>
                <a:ea typeface="굴림"/>
              </a:rPr>
              <a:t>m)</a:t>
            </a:r>
            <a:endParaRPr lang="ko-KR" altLang="en-US" sz="13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503680" y="2297599"/>
            <a:ext cx="1170513" cy="2923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300" b="1" dirty="0"/>
              <a:t>IR2 (</a:t>
            </a:r>
            <a:r>
              <a:rPr lang="en-US" altLang="ko-KR" sz="1300" b="1" dirty="0" smtClean="0"/>
              <a:t>12.0</a:t>
            </a:r>
            <a:r>
              <a:rPr lang="el-GR" altLang="ko-KR" sz="1300" b="1" dirty="0" smtClean="0">
                <a:latin typeface="굴림"/>
                <a:ea typeface="굴림"/>
              </a:rPr>
              <a:t>μ</a:t>
            </a:r>
            <a:r>
              <a:rPr lang="en-US" altLang="ko-KR" sz="1300" b="1" dirty="0">
                <a:latin typeface="굴림"/>
                <a:ea typeface="굴림"/>
              </a:rPr>
              <a:t>m</a:t>
            </a:r>
            <a:r>
              <a:rPr lang="en-US" altLang="ko-KR" sz="1300" b="1" dirty="0" smtClean="0">
                <a:latin typeface="굴림"/>
                <a:ea typeface="굴림"/>
              </a:rPr>
              <a:t>)</a:t>
            </a:r>
            <a:endParaRPr lang="ko-KR" altLang="en-US" sz="13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151289" y="4545124"/>
            <a:ext cx="1178528" cy="2923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300" b="1" dirty="0" smtClean="0"/>
              <a:t>WV (6.75</a:t>
            </a:r>
            <a:r>
              <a:rPr lang="el-GR" altLang="ko-KR" sz="1300" b="1" dirty="0" smtClean="0">
                <a:latin typeface="굴림"/>
                <a:ea typeface="굴림"/>
              </a:rPr>
              <a:t>μ</a:t>
            </a:r>
            <a:r>
              <a:rPr lang="en-US" altLang="ko-KR" sz="1300" b="1" dirty="0">
                <a:latin typeface="굴림"/>
                <a:ea typeface="굴림"/>
              </a:rPr>
              <a:t>m</a:t>
            </a:r>
            <a:r>
              <a:rPr lang="en-US" altLang="ko-KR" sz="1300" b="1" dirty="0" smtClean="0">
                <a:latin typeface="굴림"/>
                <a:ea typeface="굴림"/>
              </a:rPr>
              <a:t>)</a:t>
            </a:r>
            <a:endParaRPr lang="ko-KR" altLang="en-US" sz="13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416316" y="4549899"/>
            <a:ext cx="1345240" cy="2923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300" b="1" dirty="0" smtClean="0"/>
              <a:t>SWIR (3.75</a:t>
            </a:r>
            <a:r>
              <a:rPr lang="el-GR" altLang="ko-KR" sz="1300" b="1" dirty="0" smtClean="0">
                <a:latin typeface="굴림"/>
                <a:ea typeface="굴림"/>
              </a:rPr>
              <a:t>μ</a:t>
            </a:r>
            <a:r>
              <a:rPr lang="en-US" altLang="ko-KR" sz="1300" b="1" dirty="0">
                <a:latin typeface="굴림"/>
                <a:ea typeface="굴림"/>
              </a:rPr>
              <a:t>m</a:t>
            </a:r>
            <a:r>
              <a:rPr lang="en-US" altLang="ko-KR" sz="1300" b="1" dirty="0" smtClean="0">
                <a:latin typeface="굴림"/>
                <a:ea typeface="굴림"/>
              </a:rPr>
              <a:t>)</a:t>
            </a:r>
            <a:endParaRPr lang="ko-KR" altLang="en-US" sz="1300" b="1" dirty="0"/>
          </a:p>
        </p:txBody>
      </p:sp>
      <p:sp>
        <p:nvSpPr>
          <p:cNvPr id="28" name="직사각형 27"/>
          <p:cNvSpPr/>
          <p:nvPr/>
        </p:nvSpPr>
        <p:spPr>
          <a:xfrm>
            <a:off x="323528" y="4132690"/>
            <a:ext cx="1873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day: mean bias</a:t>
            </a:r>
            <a:r>
              <a:rPr lang="en-US" altLang="ko-KR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0.4042</a:t>
            </a:r>
          </a:p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night: mean bias </a:t>
            </a:r>
            <a:r>
              <a:rPr lang="en-US" altLang="ko-KR" sz="1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0.0911 </a:t>
            </a:r>
          </a:p>
        </p:txBody>
      </p:sp>
      <p:sp>
        <p:nvSpPr>
          <p:cNvPr id="31" name="직사각형 30"/>
          <p:cNvSpPr/>
          <p:nvPr/>
        </p:nvSpPr>
        <p:spPr>
          <a:xfrm>
            <a:off x="2590517" y="4132690"/>
            <a:ext cx="1873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day: mean bias</a:t>
            </a:r>
            <a:r>
              <a:rPr lang="en-US" altLang="ko-KR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0.2488</a:t>
            </a:r>
          </a:p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night: mean bias </a:t>
            </a:r>
            <a:r>
              <a:rPr lang="en-US" altLang="ko-KR" sz="1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0.1876 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295964" y="6413266"/>
            <a:ext cx="1873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day: mean bias</a:t>
            </a:r>
            <a:r>
              <a:rPr lang="en-US" altLang="ko-KR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-0.7731</a:t>
            </a:r>
          </a:p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night: mean bias </a:t>
            </a:r>
            <a:r>
              <a:rPr lang="en-US" altLang="ko-KR" sz="1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-1.1688 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2590517" y="6413266"/>
            <a:ext cx="1873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altLang="ko-KR" sz="1000" b="1" dirty="0" smtClean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night: mean bias </a:t>
            </a:r>
            <a:r>
              <a:rPr lang="en-US" altLang="ko-KR" sz="1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0.178 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4967735" y="4177314"/>
            <a:ext cx="1873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day: mean bias</a:t>
            </a:r>
            <a:r>
              <a:rPr lang="en-US" altLang="ko-KR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0.3909</a:t>
            </a:r>
          </a:p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night: mean bias </a:t>
            </a:r>
            <a:r>
              <a:rPr lang="en-US" altLang="ko-KR" sz="1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0.2052 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7234724" y="4177314"/>
            <a:ext cx="1873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day: mean bias</a:t>
            </a:r>
            <a:r>
              <a:rPr lang="en-US" altLang="ko-KR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0.2555</a:t>
            </a:r>
          </a:p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night: mean bias </a:t>
            </a:r>
            <a:r>
              <a:rPr lang="en-US" altLang="ko-KR" sz="1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0.1886 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4940171" y="6457890"/>
            <a:ext cx="1873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day: mean bias</a:t>
            </a:r>
            <a:r>
              <a:rPr lang="en-US" altLang="ko-KR" sz="1000" b="1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 -0.7322</a:t>
            </a:r>
          </a:p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night: mean bias </a:t>
            </a:r>
            <a:r>
              <a:rPr lang="en-US" altLang="ko-KR" sz="1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-0.7615 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7234724" y="6457890"/>
            <a:ext cx="1873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altLang="ko-KR" sz="1000" b="1" dirty="0" smtClean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night: mean bias </a:t>
            </a:r>
            <a:r>
              <a:rPr lang="en-US" altLang="ko-KR" sz="1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0.0215 </a:t>
            </a:r>
          </a:p>
        </p:txBody>
      </p:sp>
    </p:spTree>
    <p:extLst>
      <p:ext uri="{BB962C8B-B14F-4D97-AF65-F5344CB8AC3E}">
        <p14:creationId xmlns:p14="http://schemas.microsoft.com/office/powerpoint/2010/main" val="375472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그림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69" y="2328850"/>
            <a:ext cx="6667500" cy="200025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the number of collocation pixels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69923A-E144-4949-8333-A6A5FAFD53F3}" type="slidenum">
              <a:rPr lang="ko-KR" altLang="en-US" smtClean="0"/>
              <a:pPr>
                <a:defRPr/>
              </a:pPr>
              <a:t>22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39552" y="1160748"/>
            <a:ext cx="48247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b="1" dirty="0"/>
              <a:t>period: 2011.04 – </a:t>
            </a:r>
            <a:r>
              <a:rPr lang="en-US" altLang="ko-KR" b="1" dirty="0" smtClean="0"/>
              <a:t>2013.12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ko-KR" b="1" dirty="0" smtClean="0"/>
              <a:t>sum of IASI and AIRS collocation pixels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ko-KR" b="1" dirty="0" smtClean="0"/>
              <a:t>monthly values</a:t>
            </a:r>
            <a:endParaRPr lang="en-US" altLang="ko-K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92180" y="2115577"/>
            <a:ext cx="1362874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rgbClr val="FFC000"/>
                </a:solidFill>
              </a:rPr>
              <a:t>IR1</a:t>
            </a:r>
            <a:r>
              <a:rPr lang="en-US" altLang="ko-KR" sz="1300" b="1" dirty="0" smtClean="0"/>
              <a:t> </a:t>
            </a:r>
            <a:r>
              <a:rPr lang="en-US" altLang="ko-KR" sz="1300" b="1" dirty="0" smtClean="0">
                <a:solidFill>
                  <a:schemeClr val="accent6">
                    <a:lumMod val="75000"/>
                  </a:schemeClr>
                </a:solidFill>
              </a:rPr>
              <a:t>IR2</a:t>
            </a:r>
            <a:r>
              <a:rPr lang="en-US" altLang="ko-KR" sz="1300" b="1" dirty="0" smtClean="0"/>
              <a:t> </a:t>
            </a:r>
            <a:r>
              <a:rPr lang="en-US" altLang="ko-KR" sz="1300" b="1" dirty="0" smtClean="0">
                <a:solidFill>
                  <a:srgbClr val="CC00FF"/>
                </a:solidFill>
              </a:rPr>
              <a:t>IR3</a:t>
            </a:r>
            <a:r>
              <a:rPr lang="en-US" altLang="ko-KR" sz="1300" b="1" dirty="0" smtClean="0"/>
              <a:t> </a:t>
            </a:r>
            <a:r>
              <a:rPr lang="en-US" altLang="ko-KR" sz="13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IR4</a:t>
            </a:r>
            <a:endParaRPr lang="ko-KR" altLang="en-US" sz="13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VISIBLE CHANNEL (1/2)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r="6686"/>
          <a:stretch/>
        </p:blipFill>
        <p:spPr>
          <a:xfrm>
            <a:off x="3908040" y="4680435"/>
            <a:ext cx="5020444" cy="145419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r="6685"/>
          <a:stretch/>
        </p:blipFill>
        <p:spPr>
          <a:xfrm>
            <a:off x="3908040" y="3168267"/>
            <a:ext cx="5020444" cy="145419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124744"/>
            <a:ext cx="71929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dirty="0" smtClean="0"/>
              <a:t>check the change of </a:t>
            </a:r>
            <a:r>
              <a:rPr lang="en-US" altLang="ko-KR" b="1" u="sng" dirty="0" smtClean="0"/>
              <a:t>slope</a:t>
            </a:r>
            <a:r>
              <a:rPr lang="en-US" altLang="ko-KR" dirty="0" smtClean="0"/>
              <a:t> calculated from scatter plot </a:t>
            </a:r>
            <a:r>
              <a:rPr lang="en-US" altLang="ko-KR" dirty="0"/>
              <a:t>of 4 </a:t>
            </a:r>
            <a:r>
              <a:rPr lang="en-US" altLang="ko-KR" dirty="0" smtClean="0"/>
              <a:t>targets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ko-KR" dirty="0" smtClean="0"/>
              <a:t>slope is obtained everyday using data for 30 days ago.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611560" y="2168860"/>
            <a:ext cx="8172908" cy="468052"/>
            <a:chOff x="611560" y="2168860"/>
            <a:chExt cx="8172908" cy="468052"/>
          </a:xfrm>
        </p:grpSpPr>
        <p:sp>
          <p:nvSpPr>
            <p:cNvPr id="4" name="오각형 3"/>
            <p:cNvSpPr/>
            <p:nvPr/>
          </p:nvSpPr>
          <p:spPr>
            <a:xfrm>
              <a:off x="611560" y="2168860"/>
              <a:ext cx="2880320" cy="468052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b="1" dirty="0" smtClean="0">
                  <a:solidFill>
                    <a:schemeClr val="tx1"/>
                  </a:solidFill>
                </a:rPr>
                <a:t>a scatter plot for 30 days data</a:t>
              </a:r>
              <a:endParaRPr lang="ko-KR" altLang="en-US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갈매기형 수장 4"/>
            <p:cNvSpPr/>
            <p:nvPr/>
          </p:nvSpPr>
          <p:spPr>
            <a:xfrm>
              <a:off x="3491880" y="2168860"/>
              <a:ext cx="2268252" cy="468052"/>
            </a:xfrm>
            <a:prstGeom prst="chevro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b="1" dirty="0" smtClean="0">
                  <a:solidFill>
                    <a:schemeClr val="tx1"/>
                  </a:solidFill>
                </a:rPr>
                <a:t>get a slope/intercept</a:t>
              </a:r>
              <a:endParaRPr lang="ko-KR" altLang="en-US" sz="13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갈매기형 수장 8"/>
            <p:cNvSpPr/>
            <p:nvPr/>
          </p:nvSpPr>
          <p:spPr>
            <a:xfrm>
              <a:off x="5760132" y="2168860"/>
              <a:ext cx="3024336" cy="468052"/>
            </a:xfrm>
            <a:prstGeom prst="chevr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300" b="1" dirty="0" smtClean="0">
                  <a:solidFill>
                    <a:schemeClr val="tx1"/>
                  </a:solidFill>
                </a:rPr>
                <a:t>trend of slope for long period</a:t>
              </a:r>
              <a:endParaRPr lang="ko-KR" altLang="en-US" sz="13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슬라이드 번호 개체 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69923A-E144-4949-8333-A6A5FAFD53F3}" type="slidenum">
              <a:rPr lang="ko-KR" altLang="en-US" smtClean="0"/>
              <a:pPr>
                <a:defRPr/>
              </a:pPr>
              <a:t>3</a:t>
            </a:fld>
            <a:r>
              <a:rPr lang="en-US" altLang="ko-KR" dirty="0" smtClean="0"/>
              <a:t>/13</a:t>
            </a:r>
            <a:endParaRPr lang="ko-KR" altLang="en-US" dirty="0"/>
          </a:p>
        </p:txBody>
      </p:sp>
      <p:grpSp>
        <p:nvGrpSpPr>
          <p:cNvPr id="18" name="그룹 17"/>
          <p:cNvGrpSpPr/>
          <p:nvPr/>
        </p:nvGrpSpPr>
        <p:grpSpPr>
          <a:xfrm>
            <a:off x="287524" y="2852936"/>
            <a:ext cx="3456384" cy="3461042"/>
            <a:chOff x="143508" y="2900815"/>
            <a:chExt cx="3456384" cy="3461042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10"/>
            <a:stretch/>
          </p:blipFill>
          <p:spPr>
            <a:xfrm>
              <a:off x="321432" y="3104964"/>
              <a:ext cx="3134445" cy="3168352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89484" y="3392996"/>
              <a:ext cx="1303562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l"/>
              </a:pPr>
              <a:r>
                <a:rPr lang="en-US" altLang="ko-KR" sz="1100" b="1" dirty="0" smtClean="0">
                  <a:solidFill>
                    <a:srgbClr val="0000FF"/>
                  </a:solidFill>
                </a:rPr>
                <a:t>Ocean</a:t>
              </a:r>
            </a:p>
            <a:p>
              <a:pPr marL="285750" indent="-285750">
                <a:buFont typeface="Wingdings" pitchFamily="2" charset="2"/>
                <a:buChar char="l"/>
              </a:pPr>
              <a:r>
                <a:rPr lang="en-US" altLang="ko-KR" sz="1100" b="1" dirty="0" smtClean="0">
                  <a:solidFill>
                    <a:srgbClr val="00FF00"/>
                  </a:solidFill>
                </a:rPr>
                <a:t>Desert</a:t>
              </a:r>
            </a:p>
            <a:p>
              <a:pPr marL="285750" indent="-285750">
                <a:buFont typeface="Wingdings" pitchFamily="2" charset="2"/>
                <a:buChar char="l"/>
              </a:pPr>
              <a:r>
                <a:rPr lang="en-US" altLang="ko-KR" sz="1100" b="1" dirty="0" smtClean="0">
                  <a:solidFill>
                    <a:srgbClr val="9933FF"/>
                  </a:solidFill>
                </a:rPr>
                <a:t>Water Cloud</a:t>
              </a:r>
            </a:p>
            <a:p>
              <a:pPr marL="285750" indent="-285750">
                <a:buFont typeface="Wingdings" pitchFamily="2" charset="2"/>
                <a:buChar char="l"/>
              </a:pPr>
              <a:r>
                <a:rPr lang="en-US" altLang="ko-KR" sz="1100" b="1" dirty="0" smtClean="0"/>
                <a:t>DCC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45888" y="6084858"/>
              <a:ext cx="214994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/>
                <a:t>RTM Simulated reflectance</a:t>
              </a:r>
              <a:endParaRPr lang="ko-KR" altLang="en-US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 rot="16200000">
              <a:off x="-712541" y="4541935"/>
              <a:ext cx="225093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200" b="1" dirty="0" smtClean="0"/>
                <a:t>COMS Observed reflectance</a:t>
              </a:r>
              <a:endParaRPr lang="ko-KR" altLang="en-US" sz="1200" b="1" dirty="0"/>
            </a:p>
          </p:txBody>
        </p:sp>
        <p:sp>
          <p:nvSpPr>
            <p:cNvPr id="11" name="모서리가 둥근 직사각형 10"/>
            <p:cNvSpPr/>
            <p:nvPr/>
          </p:nvSpPr>
          <p:spPr>
            <a:xfrm>
              <a:off x="143508" y="3101819"/>
              <a:ext cx="3456384" cy="3260037"/>
            </a:xfrm>
            <a:prstGeom prst="roundRect">
              <a:avLst>
                <a:gd name="adj" fmla="val 6683"/>
              </a:avLst>
            </a:prstGeom>
            <a:noFill/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모서리가 둥근 직사각형 11"/>
            <p:cNvSpPr/>
            <p:nvPr/>
          </p:nvSpPr>
          <p:spPr>
            <a:xfrm>
              <a:off x="395536" y="2900815"/>
              <a:ext cx="3024415" cy="381186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</a:rPr>
                <a:t>2011.04 – 2013.12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939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VISIBLE </a:t>
            </a:r>
            <a:r>
              <a:rPr lang="en-US" altLang="ko-KR" dirty="0" smtClean="0"/>
              <a:t>CHANNEL (2/2)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124744"/>
            <a:ext cx="68210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dirty="0" smtClean="0"/>
              <a:t>period: 2011.04 – 2013.12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ko-KR" dirty="0" smtClean="0"/>
              <a:t>degradation: </a:t>
            </a:r>
            <a:r>
              <a:rPr lang="en-US" altLang="ko-KR" b="1" dirty="0" smtClean="0"/>
              <a:t>5.59% </a:t>
            </a:r>
            <a:r>
              <a:rPr lang="en-US" altLang="ko-KR" dirty="0" smtClean="0"/>
              <a:t>(</a:t>
            </a:r>
            <a:r>
              <a:rPr lang="en-US" altLang="ko-KR" b="1" dirty="0" smtClean="0">
                <a:solidFill>
                  <a:srgbClr val="FF0000"/>
                </a:solidFill>
              </a:rPr>
              <a:t>2.10%</a:t>
            </a:r>
            <a:r>
              <a:rPr lang="en-US" altLang="ko-KR" dirty="0" smtClean="0">
                <a:solidFill>
                  <a:srgbClr val="FF0000"/>
                </a:solidFill>
              </a:rPr>
              <a:t>/year</a:t>
            </a:r>
            <a:r>
              <a:rPr lang="en-US" altLang="ko-KR" dirty="0" smtClean="0"/>
              <a:t>) from </a:t>
            </a:r>
            <a:r>
              <a:rPr lang="en-US" altLang="ko-KR" b="1" dirty="0" smtClean="0">
                <a:solidFill>
                  <a:srgbClr val="92D050"/>
                </a:solidFill>
              </a:rPr>
              <a:t>4 targets on the Earth</a:t>
            </a:r>
            <a:endParaRPr lang="en-US" altLang="ko-KR" b="1" dirty="0">
              <a:solidFill>
                <a:srgbClr val="92D050"/>
              </a:solidFill>
            </a:endParaRPr>
          </a:p>
          <a:p>
            <a:r>
              <a:rPr lang="en-US" altLang="ko-KR" dirty="0" smtClean="0"/>
              <a:t>                      </a:t>
            </a:r>
            <a:r>
              <a:rPr lang="en-US" altLang="ko-KR" spc="-70" dirty="0" smtClean="0"/>
              <a:t>    </a:t>
            </a:r>
            <a:r>
              <a:rPr lang="en-US" altLang="ko-KR" b="1" dirty="0" smtClean="0"/>
              <a:t>3.47%</a:t>
            </a:r>
            <a:r>
              <a:rPr lang="en-US" altLang="ko-KR" dirty="0" smtClean="0"/>
              <a:t> (</a:t>
            </a:r>
            <a:r>
              <a:rPr lang="en-US" altLang="ko-KR" b="1" dirty="0" smtClean="0">
                <a:solidFill>
                  <a:srgbClr val="FF0000"/>
                </a:solidFill>
              </a:rPr>
              <a:t>1.22%</a:t>
            </a:r>
            <a:r>
              <a:rPr lang="en-US" altLang="ko-KR" dirty="0" smtClean="0">
                <a:solidFill>
                  <a:srgbClr val="FF0000"/>
                </a:solidFill>
              </a:rPr>
              <a:t>/year</a:t>
            </a:r>
            <a:r>
              <a:rPr lang="en-US" altLang="ko-KR" dirty="0" smtClean="0"/>
              <a:t>) from </a:t>
            </a:r>
            <a:r>
              <a:rPr lang="en-US" altLang="ko-KR" b="1" dirty="0" smtClean="0">
                <a:solidFill>
                  <a:srgbClr val="0000FF"/>
                </a:solidFill>
              </a:rPr>
              <a:t>the moon targets</a:t>
            </a:r>
          </a:p>
        </p:txBody>
      </p:sp>
      <p:grpSp>
        <p:nvGrpSpPr>
          <p:cNvPr id="28" name="그룹 27"/>
          <p:cNvGrpSpPr/>
          <p:nvPr/>
        </p:nvGrpSpPr>
        <p:grpSpPr>
          <a:xfrm>
            <a:off x="0" y="2564904"/>
            <a:ext cx="9144000" cy="2827984"/>
            <a:chOff x="0" y="2805460"/>
            <a:chExt cx="9144000" cy="2827984"/>
          </a:xfrm>
        </p:grpSpPr>
        <p:pic>
          <p:nvPicPr>
            <p:cNvPr id="7" name="Picture 2" descr="C:\Users\aa\Desktop\untitled.t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32956"/>
              <a:ext cx="9144000" cy="2167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직사각형 5"/>
            <p:cNvSpPr/>
            <p:nvPr/>
          </p:nvSpPr>
          <p:spPr>
            <a:xfrm>
              <a:off x="1607039" y="4357675"/>
              <a:ext cx="1368152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9" name="직선 화살표 연결선 8"/>
            <p:cNvCxnSpPr>
              <a:stCxn id="10" idx="0"/>
            </p:cNvCxnSpPr>
            <p:nvPr/>
          </p:nvCxnSpPr>
          <p:spPr>
            <a:xfrm flipV="1">
              <a:off x="2498684" y="4116947"/>
              <a:ext cx="0" cy="17731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973540" y="4294257"/>
              <a:ext cx="1050288" cy="430887"/>
            </a:xfrm>
            <a:prstGeom prst="rect">
              <a:avLst/>
            </a:prstGeom>
            <a:noFill/>
            <a:ln w="19050">
              <a:solidFill>
                <a:srgbClr val="00B050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dirty="0" smtClean="0"/>
                <a:t>daily slope </a:t>
              </a:r>
            </a:p>
            <a:p>
              <a:pPr algn="ctr"/>
              <a:r>
                <a:rPr lang="en-US" altLang="ko-KR" sz="1100" dirty="0" smtClean="0"/>
                <a:t>from 4 targets</a:t>
              </a:r>
              <a:endParaRPr lang="ko-KR" altLang="en-US" sz="1100" dirty="0"/>
            </a:p>
          </p:txBody>
        </p:sp>
        <p:cxnSp>
          <p:nvCxnSpPr>
            <p:cNvPr id="14" name="직선 화살표 연결선 13"/>
            <p:cNvCxnSpPr>
              <a:stCxn id="15" idx="2"/>
            </p:cNvCxnSpPr>
            <p:nvPr/>
          </p:nvCxnSpPr>
          <p:spPr>
            <a:xfrm>
              <a:off x="2154181" y="3236347"/>
              <a:ext cx="0" cy="27003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491980" y="2805460"/>
              <a:ext cx="1324402" cy="430887"/>
            </a:xfrm>
            <a:prstGeom prst="rect">
              <a:avLst/>
            </a:prstGeom>
            <a:noFill/>
            <a:ln w="19050">
              <a:solidFill>
                <a:srgbClr val="0070C0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dirty="0" smtClean="0"/>
                <a:t>monthly ratio </a:t>
              </a:r>
            </a:p>
            <a:p>
              <a:pPr algn="ctr"/>
              <a:r>
                <a:rPr lang="en-US" altLang="ko-KR" sz="1100" dirty="0" smtClean="0"/>
                <a:t>from moon targets</a:t>
              </a:r>
              <a:endParaRPr lang="ko-KR" altLang="en-US" sz="1100" dirty="0"/>
            </a:p>
          </p:txBody>
        </p:sp>
        <p:cxnSp>
          <p:nvCxnSpPr>
            <p:cNvPr id="22" name="직선 화살표 연결선 21"/>
            <p:cNvCxnSpPr>
              <a:stCxn id="23" idx="0"/>
            </p:cNvCxnSpPr>
            <p:nvPr/>
          </p:nvCxnSpPr>
          <p:spPr>
            <a:xfrm flipV="1">
              <a:off x="7509416" y="4537695"/>
              <a:ext cx="0" cy="664862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6765462" y="5202557"/>
              <a:ext cx="1487908" cy="430887"/>
            </a:xfrm>
            <a:prstGeom prst="rect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dirty="0" smtClean="0"/>
                <a:t>slope = -0.172</a:t>
              </a:r>
            </a:p>
            <a:p>
              <a:pPr algn="ctr"/>
              <a:r>
                <a:rPr lang="en-US" altLang="ko-KR" sz="1100" dirty="0" smtClean="0"/>
                <a:t>degradation = 5.59%</a:t>
              </a:r>
              <a:endParaRPr lang="ko-KR" altLang="en-US" sz="1100" dirty="0"/>
            </a:p>
          </p:txBody>
        </p:sp>
        <p:cxnSp>
          <p:nvCxnSpPr>
            <p:cNvPr id="25" name="직선 화살표 연결선 24"/>
            <p:cNvCxnSpPr>
              <a:stCxn id="26" idx="2"/>
            </p:cNvCxnSpPr>
            <p:nvPr/>
          </p:nvCxnSpPr>
          <p:spPr>
            <a:xfrm>
              <a:off x="6482429" y="3392415"/>
              <a:ext cx="0" cy="540641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738475" y="2961528"/>
              <a:ext cx="1487908" cy="430887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100" dirty="0" smtClean="0"/>
                <a:t>slope = -0.102</a:t>
              </a:r>
            </a:p>
            <a:p>
              <a:pPr algn="ctr"/>
              <a:r>
                <a:rPr lang="en-US" altLang="ko-KR" sz="1100" dirty="0" smtClean="0"/>
                <a:t>degradation = 3.47%</a:t>
              </a:r>
              <a:endParaRPr lang="ko-KR" altLang="en-US" sz="1100" dirty="0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899592" y="5697252"/>
            <a:ext cx="7344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i="1" u="sng" dirty="0"/>
              <a:t>I</a:t>
            </a:r>
            <a:r>
              <a:rPr lang="en-US" altLang="ko-KR" sz="1600" b="1" i="1" u="sng" dirty="0" smtClean="0"/>
              <a:t>n spite of relatively short analysis period, </a:t>
            </a:r>
          </a:p>
          <a:p>
            <a:pPr algn="ctr"/>
            <a:r>
              <a:rPr lang="en-US" altLang="ko-KR" sz="1600" b="1" i="1" u="sng" dirty="0" smtClean="0"/>
              <a:t>COMS MI visible sensor seems to be maintain its response sensitivity.</a:t>
            </a:r>
          </a:p>
        </p:txBody>
      </p:sp>
      <p:sp>
        <p:nvSpPr>
          <p:cNvPr id="32" name="슬라이드 번호 개체 틀 3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69923A-E144-4949-8333-A6A5FAFD53F3}" type="slidenum">
              <a:rPr lang="ko-KR" altLang="en-US" smtClean="0"/>
              <a:pPr>
                <a:defRPr/>
              </a:pPr>
              <a:t>4</a:t>
            </a:fld>
            <a:r>
              <a:rPr lang="en-US" altLang="ko-KR" dirty="0" smtClean="0"/>
              <a:t>/13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5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INFRARED CHANNEL (</a:t>
            </a:r>
            <a:r>
              <a:rPr lang="en-US" altLang="ko-KR" dirty="0" smtClean="0"/>
              <a:t>1/3)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124744"/>
            <a:ext cx="7312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dirty="0" smtClean="0"/>
              <a:t>check the </a:t>
            </a:r>
            <a:r>
              <a:rPr lang="en-US" altLang="ko-KR" b="1" u="sng" dirty="0" smtClean="0"/>
              <a:t>TB bias</a:t>
            </a:r>
            <a:r>
              <a:rPr lang="en-US" altLang="ko-KR" dirty="0" smtClean="0"/>
              <a:t> for each IR channels using </a:t>
            </a:r>
            <a:r>
              <a:rPr lang="en-US" altLang="ko-KR" b="1" dirty="0" smtClean="0"/>
              <a:t>both IASI and AIRS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ko-KR" dirty="0" smtClean="0"/>
              <a:t>period: 2011.04 – 2013.12</a:t>
            </a: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0" y="1873051"/>
            <a:ext cx="2381250" cy="2381250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98" y="1873051"/>
            <a:ext cx="2381250" cy="2381250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60" y="4146289"/>
            <a:ext cx="2381250" cy="2381250"/>
          </a:xfrm>
          <a:prstGeom prst="rect">
            <a:avLst/>
          </a:prstGeom>
        </p:spPr>
      </p:pic>
      <p:pic>
        <p:nvPicPr>
          <p:cNvPr id="19" name="그림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98" y="4146289"/>
            <a:ext cx="2381250" cy="2381250"/>
          </a:xfrm>
          <a:prstGeom prst="rect">
            <a:avLst/>
          </a:prstGeom>
        </p:spPr>
      </p:pic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251183"/>
              </p:ext>
            </p:extLst>
          </p:nvPr>
        </p:nvGraphicFramePr>
        <p:xfrm>
          <a:off x="5004048" y="2293012"/>
          <a:ext cx="3960442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076"/>
                <a:gridCol w="756084"/>
                <a:gridCol w="840094"/>
                <a:gridCol w="840094"/>
                <a:gridCol w="840094"/>
              </a:tblGrid>
              <a:tr h="231636">
                <a:tc gridSpan="2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solidFill>
                            <a:sysClr val="windowText" lastClr="000000"/>
                          </a:solidFill>
                        </a:rPr>
                        <a:t>BOTH</a:t>
                      </a:r>
                      <a:endParaRPr lang="ko-KR" altLang="en-US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solidFill>
                            <a:sysClr val="windowText" lastClr="000000"/>
                          </a:solidFill>
                        </a:rPr>
                        <a:t>IASI</a:t>
                      </a:r>
                      <a:endParaRPr lang="ko-KR" altLang="en-US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solidFill>
                            <a:sysClr val="windowText" lastClr="000000"/>
                          </a:solidFill>
                        </a:rPr>
                        <a:t>AIRS</a:t>
                      </a:r>
                      <a:endParaRPr lang="ko-KR" altLang="en-US" sz="13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636">
                <a:tc rowSpan="3"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 smtClean="0"/>
                        <a:t>IR1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Number</a:t>
                      </a:r>
                      <a:endParaRPr lang="ko-KR" alt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127948</a:t>
                      </a:r>
                      <a:endParaRPr lang="ko-KR" altLang="en-US" sz="1200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u="none" strike="noStrike" dirty="0" smtClean="0">
                          <a:effectLst/>
                        </a:rPr>
                        <a:t>47072</a:t>
                      </a:r>
                      <a:endParaRPr lang="ko-KR" alt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80876</a:t>
                      </a:r>
                      <a:endParaRPr lang="ko-KR" alt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31636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Bias</a:t>
                      </a:r>
                      <a:endParaRPr lang="ko-KR" alt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0.2468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0.2906</a:t>
                      </a:r>
                      <a:endParaRPr lang="en-US" altLang="ko-KR" sz="12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맑은 고딕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0.2212</a:t>
                      </a:r>
                      <a:endParaRPr lang="en-US" altLang="ko-KR" sz="1200" b="1" i="0" u="none" strike="noStrike" dirty="0">
                        <a:solidFill>
                          <a:schemeClr val="accent3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</a:tr>
              <a:tr h="231636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RMSE</a:t>
                      </a:r>
                      <a:endParaRPr lang="ko-KR" alt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1.5455</a:t>
                      </a:r>
                      <a:endParaRPr lang="ko-KR" altLang="en-US" sz="1200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u="none" strike="noStrike" dirty="0" smtClean="0">
                          <a:effectLst/>
                        </a:rPr>
                        <a:t>1.5546</a:t>
                      </a:r>
                      <a:endParaRPr lang="ko-KR" alt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1.5402</a:t>
                      </a:r>
                      <a:endParaRPr lang="ko-KR" alt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636">
                <a:tc rowSpan="3"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 smtClean="0"/>
                        <a:t>IR2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Number</a:t>
                      </a:r>
                      <a:endParaRPr lang="ko-KR" alt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133908</a:t>
                      </a:r>
                      <a:endParaRPr lang="ko-KR" altLang="en-US" sz="1200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49332</a:t>
                      </a:r>
                      <a:endParaRPr lang="ko-KR" alt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84576</a:t>
                      </a:r>
                      <a:endParaRPr lang="ko-KR" alt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31636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Bias</a:t>
                      </a:r>
                      <a:endParaRPr lang="ko-KR" alt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0.2171</a:t>
                      </a:r>
                      <a:endParaRPr lang="ko-KR" altLang="en-US" sz="1200" dirty="0"/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0.2213</a:t>
                      </a:r>
                      <a:endParaRPr lang="ko-KR" alt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0.2146</a:t>
                      </a:r>
                      <a:endParaRPr lang="ko-KR" altLang="en-US" sz="12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31636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RMSE</a:t>
                      </a:r>
                      <a:endParaRPr lang="ko-KR" alt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1.4138</a:t>
                      </a:r>
                      <a:endParaRPr lang="ko-KR" altLang="en-US" sz="1200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1.4237</a:t>
                      </a:r>
                      <a:endParaRPr lang="ko-KR" alt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1.4079</a:t>
                      </a:r>
                      <a:endParaRPr lang="ko-KR" alt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636">
                <a:tc rowSpan="3"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 smtClean="0"/>
                        <a:t>IR3</a:t>
                      </a:r>
                    </a:p>
                    <a:p>
                      <a:pPr latinLnBrk="1"/>
                      <a:r>
                        <a:rPr lang="en-US" altLang="ko-KR" sz="1300" b="1" dirty="0" smtClean="0"/>
                        <a:t>(WV)</a:t>
                      </a:r>
                      <a:endParaRPr lang="ko-KR" altLang="en-US" sz="13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Number</a:t>
                      </a:r>
                      <a:endParaRPr lang="ko-KR" alt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66436</a:t>
                      </a:r>
                      <a:endParaRPr lang="ko-KR" altLang="en-US" sz="1200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23775</a:t>
                      </a:r>
                      <a:endParaRPr lang="ko-KR" alt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42661</a:t>
                      </a:r>
                      <a:endParaRPr lang="ko-KR" alt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31636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Bias</a:t>
                      </a:r>
                      <a:endParaRPr lang="ko-KR" alt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-0.9108</a:t>
                      </a:r>
                      <a:endParaRPr lang="ko-KR" altLang="en-US" sz="1200" dirty="0"/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-0.7471</a:t>
                      </a:r>
                      <a:endParaRPr lang="ko-KR" alt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-1.002</a:t>
                      </a:r>
                      <a:endParaRPr lang="ko-KR" altLang="en-US" sz="12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31636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RMSE</a:t>
                      </a:r>
                      <a:endParaRPr lang="ko-KR" alt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1.2263</a:t>
                      </a:r>
                      <a:endParaRPr lang="ko-KR" altLang="en-US" sz="1200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1.0888</a:t>
                      </a:r>
                      <a:endParaRPr lang="ko-KR" alt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1.2965</a:t>
                      </a:r>
                      <a:endParaRPr lang="ko-KR" alt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1636">
                <a:tc rowSpan="3">
                  <a:txBody>
                    <a:bodyPr/>
                    <a:lstStyle/>
                    <a:p>
                      <a:pPr latinLnBrk="1"/>
                      <a:r>
                        <a:rPr lang="en-US" altLang="ko-KR" sz="1300" b="1" dirty="0" smtClean="0"/>
                        <a:t>IR4</a:t>
                      </a:r>
                    </a:p>
                    <a:p>
                      <a:pPr latinLnBrk="1"/>
                      <a:r>
                        <a:rPr lang="en-US" altLang="ko-KR" sz="1300" b="1" spc="-100" baseline="0" dirty="0" smtClean="0"/>
                        <a:t>(SWIR)</a:t>
                      </a:r>
                      <a:endParaRPr lang="ko-KR" altLang="en-US" sz="1300" b="1" spc="-100" baseline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Number</a:t>
                      </a:r>
                      <a:endParaRPr lang="ko-KR" alt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55038</a:t>
                      </a:r>
                      <a:endParaRPr lang="ko-KR" altLang="en-US" sz="1200" dirty="0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/>
                        <a:t>24530</a:t>
                      </a:r>
                      <a:endParaRPr lang="ko-KR" alt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30508</a:t>
                      </a:r>
                      <a:endParaRPr lang="ko-KR" altLang="en-US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231636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Bias</a:t>
                      </a:r>
                      <a:endParaRPr lang="ko-KR" alt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0.1083</a:t>
                      </a:r>
                      <a:endParaRPr lang="ko-KR" altLang="en-US" sz="1200" dirty="0"/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0.0215</a:t>
                      </a:r>
                      <a:endParaRPr lang="ko-KR" altLang="en-US" sz="12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0.1780</a:t>
                      </a:r>
                      <a:endParaRPr lang="ko-KR" altLang="en-US" sz="12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31636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RMSE</a:t>
                      </a:r>
                      <a:endParaRPr lang="ko-KR" altLang="en-US" sz="12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2.8551</a:t>
                      </a:r>
                      <a:endParaRPr lang="ko-KR" altLang="en-US" sz="1200" dirty="0"/>
                    </a:p>
                  </a:txBody>
                  <a:tcPr>
                    <a:lnL w="12700" cmpd="sng">
                      <a:noFill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2.4973</a:t>
                      </a:r>
                      <a:endParaRPr lang="ko-KR" alt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3.113</a:t>
                      </a:r>
                      <a:endParaRPr lang="ko-KR" altLang="en-US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966614" y="6361583"/>
            <a:ext cx="1258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COMS TB (K)</a:t>
            </a:r>
            <a:endParaRPr lang="ko-KR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281818" y="2869455"/>
            <a:ext cx="11638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LEO TB (K)</a:t>
            </a:r>
            <a:endParaRPr lang="ko-KR" alt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54397" y="6361583"/>
            <a:ext cx="1258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COMS TB (K)</a:t>
            </a:r>
            <a:endParaRPr lang="ko-KR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-281818" y="5142693"/>
            <a:ext cx="116384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LEO TB (K)</a:t>
            </a:r>
            <a:endParaRPr lang="ko-KR" alt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91898" y="2192610"/>
            <a:ext cx="1170513" cy="2923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300" b="1" dirty="0" smtClean="0"/>
              <a:t>IR1 (10.8</a:t>
            </a:r>
            <a:r>
              <a:rPr lang="el-GR" altLang="ko-KR" sz="1300" b="1" dirty="0" smtClean="0">
                <a:latin typeface="굴림"/>
                <a:ea typeface="굴림"/>
              </a:rPr>
              <a:t>μ</a:t>
            </a:r>
            <a:r>
              <a:rPr lang="en-US" altLang="ko-KR" sz="1300" b="1" dirty="0" smtClean="0">
                <a:latin typeface="굴림"/>
                <a:ea typeface="굴림"/>
              </a:rPr>
              <a:t>m)</a:t>
            </a:r>
            <a:endParaRPr lang="ko-KR" altLang="en-US" sz="13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053701" y="2199062"/>
            <a:ext cx="1170513" cy="2923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300" b="1" dirty="0"/>
              <a:t>IR2 (</a:t>
            </a:r>
            <a:r>
              <a:rPr lang="en-US" altLang="ko-KR" sz="1300" b="1" dirty="0" smtClean="0"/>
              <a:t>12.0</a:t>
            </a:r>
            <a:r>
              <a:rPr lang="el-GR" altLang="ko-KR" sz="1300" b="1" dirty="0" smtClean="0">
                <a:latin typeface="굴림"/>
                <a:ea typeface="굴림"/>
              </a:rPr>
              <a:t>μ</a:t>
            </a:r>
            <a:r>
              <a:rPr lang="en-US" altLang="ko-KR" sz="1300" b="1" dirty="0">
                <a:latin typeface="굴림"/>
                <a:ea typeface="굴림"/>
              </a:rPr>
              <a:t>m</a:t>
            </a:r>
            <a:r>
              <a:rPr lang="en-US" altLang="ko-KR" sz="1300" b="1" dirty="0" smtClean="0">
                <a:latin typeface="굴림"/>
                <a:ea typeface="굴림"/>
              </a:rPr>
              <a:t>)</a:t>
            </a:r>
            <a:endParaRPr lang="ko-KR" altLang="en-US" sz="13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791580" y="4452738"/>
            <a:ext cx="1178528" cy="2923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300" b="1" dirty="0" smtClean="0"/>
              <a:t>WV (6.75</a:t>
            </a:r>
            <a:r>
              <a:rPr lang="el-GR" altLang="ko-KR" sz="1300" b="1" dirty="0" smtClean="0">
                <a:latin typeface="굴림"/>
                <a:ea typeface="굴림"/>
              </a:rPr>
              <a:t>μ</a:t>
            </a:r>
            <a:r>
              <a:rPr lang="en-US" altLang="ko-KR" sz="1300" b="1" dirty="0">
                <a:latin typeface="굴림"/>
                <a:ea typeface="굴림"/>
              </a:rPr>
              <a:t>m</a:t>
            </a:r>
            <a:r>
              <a:rPr lang="en-US" altLang="ko-KR" sz="1300" b="1" dirty="0" smtClean="0">
                <a:latin typeface="굴림"/>
                <a:ea typeface="굴림"/>
              </a:rPr>
              <a:t>)</a:t>
            </a:r>
            <a:endParaRPr lang="ko-KR" altLang="en-US" sz="13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059832" y="4457513"/>
            <a:ext cx="1345240" cy="2923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300" b="1" dirty="0" smtClean="0"/>
              <a:t>SWIR (3.75</a:t>
            </a:r>
            <a:r>
              <a:rPr lang="el-GR" altLang="ko-KR" sz="1300" b="1" dirty="0" smtClean="0">
                <a:latin typeface="굴림"/>
                <a:ea typeface="굴림"/>
              </a:rPr>
              <a:t>μ</a:t>
            </a:r>
            <a:r>
              <a:rPr lang="en-US" altLang="ko-KR" sz="1300" b="1" dirty="0">
                <a:latin typeface="굴림"/>
                <a:ea typeface="굴림"/>
              </a:rPr>
              <a:t>m</a:t>
            </a:r>
            <a:r>
              <a:rPr lang="en-US" altLang="ko-KR" sz="1300" b="1" dirty="0" smtClean="0">
                <a:latin typeface="굴림"/>
                <a:ea typeface="굴림"/>
              </a:rPr>
              <a:t>)</a:t>
            </a:r>
            <a:endParaRPr lang="ko-KR" altLang="en-US" sz="1300" b="1" dirty="0"/>
          </a:p>
        </p:txBody>
      </p:sp>
      <p:sp>
        <p:nvSpPr>
          <p:cNvPr id="31" name="직사각형 30"/>
          <p:cNvSpPr/>
          <p:nvPr/>
        </p:nvSpPr>
        <p:spPr>
          <a:xfrm>
            <a:off x="3225554" y="3496942"/>
            <a:ext cx="1562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mean bias</a:t>
            </a:r>
            <a:r>
              <a:rPr lang="en-US" altLang="ko-KR" sz="1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0.2171</a:t>
            </a:r>
          </a:p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RMSE 1.4138</a:t>
            </a:r>
          </a:p>
        </p:txBody>
      </p:sp>
      <p:sp>
        <p:nvSpPr>
          <p:cNvPr id="32" name="직사각형 31"/>
          <p:cNvSpPr/>
          <p:nvPr/>
        </p:nvSpPr>
        <p:spPr>
          <a:xfrm>
            <a:off x="966614" y="3488684"/>
            <a:ext cx="1562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mean bias </a:t>
            </a:r>
            <a:r>
              <a:rPr lang="en-US" altLang="ko-KR" sz="1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0.2468</a:t>
            </a:r>
          </a:p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RMSE 1.5455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943336" y="5769260"/>
            <a:ext cx="1562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mean bias</a:t>
            </a:r>
            <a:r>
              <a:rPr lang="en-US" altLang="ko-KR" sz="1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-0.9108</a:t>
            </a:r>
          </a:p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RMSE 1.2263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3198614" y="5769226"/>
            <a:ext cx="1562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mean bias </a:t>
            </a:r>
            <a:r>
              <a:rPr lang="en-US" altLang="ko-KR" sz="1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0.1083</a:t>
            </a:r>
          </a:p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RMSE 2.8551</a:t>
            </a:r>
          </a:p>
        </p:txBody>
      </p:sp>
      <p:sp>
        <p:nvSpPr>
          <p:cNvPr id="35" name="모서리가 둥근 사각형 설명선 34"/>
          <p:cNvSpPr/>
          <p:nvPr/>
        </p:nvSpPr>
        <p:spPr>
          <a:xfrm>
            <a:off x="7164288" y="1771075"/>
            <a:ext cx="1440160" cy="397785"/>
          </a:xfrm>
          <a:prstGeom prst="wedgeRoundRectCallout">
            <a:avLst>
              <a:gd name="adj1" fmla="val 5156"/>
              <a:gd name="adj2" fmla="val 11157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dirty="0" smtClean="0">
                <a:solidFill>
                  <a:sysClr val="windowText" lastClr="000000"/>
                </a:solidFill>
              </a:rPr>
              <a:t>more</a:t>
            </a:r>
            <a:r>
              <a:rPr lang="ko-KR" altLang="en-US" sz="1300" dirty="0" smtClean="0">
                <a:solidFill>
                  <a:sysClr val="windowText" lastClr="000000"/>
                </a:solidFill>
              </a:rPr>
              <a:t> </a:t>
            </a:r>
            <a:r>
              <a:rPr lang="en-US" altLang="ko-KR" sz="1300" dirty="0" smtClean="0">
                <a:solidFill>
                  <a:sysClr val="windowText" lastClr="000000"/>
                </a:solidFill>
              </a:rPr>
              <a:t>positive except for IR4</a:t>
            </a:r>
            <a:endParaRPr lang="ko-KR" altLang="en-US" sz="1300" dirty="0">
              <a:solidFill>
                <a:sysClr val="windowText" lastClr="00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3423" y="1735450"/>
            <a:ext cx="952505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rgbClr val="00B050"/>
                </a:solidFill>
              </a:rPr>
              <a:t>AIRS</a:t>
            </a:r>
            <a:r>
              <a:rPr lang="en-US" altLang="ko-KR" sz="1300" b="1" dirty="0" smtClean="0">
                <a:solidFill>
                  <a:schemeClr val="accent6">
                    <a:lumMod val="75000"/>
                  </a:schemeClr>
                </a:solidFill>
              </a:rPr>
              <a:t> IASI</a:t>
            </a:r>
            <a:endParaRPr lang="ko-KR" altLang="en-US" sz="1300" b="1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69923A-E144-4949-8333-A6A5FAFD53F3}" type="slidenum">
              <a:rPr lang="ko-KR" altLang="en-US" smtClean="0"/>
              <a:pPr>
                <a:defRPr/>
              </a:pPr>
              <a:t>5</a:t>
            </a:fld>
            <a:r>
              <a:rPr lang="en-US" altLang="ko-KR" dirty="0" smtClean="0"/>
              <a:t>/13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040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114" y="4062378"/>
            <a:ext cx="3333750" cy="238125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44" y="1653408"/>
            <a:ext cx="3333750" cy="2381250"/>
          </a:xfrm>
          <a:prstGeom prst="rect">
            <a:avLst/>
          </a:prstGeom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114" y="1653408"/>
            <a:ext cx="3333750" cy="2381250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144" y="4062378"/>
            <a:ext cx="3333750" cy="238125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INFRARED CHANNEL (2/3)</a:t>
            </a:r>
            <a:endParaRPr lang="ko-KR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2462597" y="6262260"/>
            <a:ext cx="1258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COMS TB (K)</a:t>
            </a:r>
            <a:endParaRPr lang="ko-KR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16200000">
            <a:off x="978000" y="2702156"/>
            <a:ext cx="11352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TB Bias (K)</a:t>
            </a:r>
            <a:endParaRPr lang="ko-KR" alt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73564" y="6262260"/>
            <a:ext cx="1258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dirty="0" smtClean="0">
                <a:latin typeface="Times New Roman" pitchFamily="18" charset="0"/>
                <a:cs typeface="Times New Roman" pitchFamily="18" charset="0"/>
              </a:rPr>
              <a:t>COMS TB (K)</a:t>
            </a:r>
            <a:endParaRPr lang="ko-KR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16200000">
            <a:off x="978000" y="4975394"/>
            <a:ext cx="11352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TB Bias (K)</a:t>
            </a:r>
            <a:endParaRPr lang="ko-KR" alt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3528" y="1124744"/>
            <a:ext cx="4085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b="1" u="sng" dirty="0" smtClean="0"/>
              <a:t>trend of TB bias</a:t>
            </a:r>
            <a:r>
              <a:rPr lang="en-US" altLang="ko-KR" dirty="0" smtClean="0"/>
              <a:t> for COMS IR TBs</a:t>
            </a:r>
            <a:endParaRPr lang="en-US" altLang="ko-KR" b="1" dirty="0" smtClean="0"/>
          </a:p>
          <a:p>
            <a:pPr marL="285750" indent="-285750">
              <a:buFont typeface="Wingdings" pitchFamily="2" charset="2"/>
              <a:buChar char="l"/>
            </a:pPr>
            <a:r>
              <a:rPr lang="en-US" altLang="ko-KR" dirty="0" smtClean="0"/>
              <a:t>period: 2011.04 – 2013.12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367643" y="4034899"/>
            <a:ext cx="3276365" cy="2535138"/>
          </a:xfrm>
          <a:prstGeom prst="rect">
            <a:avLst/>
          </a:prstGeom>
          <a:noFill/>
          <a:ln w="63500">
            <a:solidFill>
              <a:srgbClr val="FF0000">
                <a:alpha val="2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TextBox 55"/>
          <p:cNvSpPr txBox="1"/>
          <p:nvPr/>
        </p:nvSpPr>
        <p:spPr>
          <a:xfrm>
            <a:off x="3822363" y="1998846"/>
            <a:ext cx="444352" cy="2923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300" b="1" dirty="0" smtClean="0"/>
              <a:t>IR1</a:t>
            </a:r>
            <a:endParaRPr lang="ko-KR" altLang="en-US" sz="13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6971964" y="2005298"/>
            <a:ext cx="444352" cy="2923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300" b="1" dirty="0" smtClean="0"/>
              <a:t>IR2</a:t>
            </a:r>
            <a:endParaRPr lang="ko-KR" altLang="en-US" sz="13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3818355" y="4396333"/>
            <a:ext cx="452368" cy="2923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300" b="1" dirty="0" smtClean="0"/>
              <a:t>WV</a:t>
            </a:r>
            <a:endParaRPr lang="ko-KR" altLang="en-US" sz="13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6804248" y="4401108"/>
            <a:ext cx="619080" cy="2923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altLang="ko-KR" sz="1300" b="1" dirty="0" smtClean="0"/>
              <a:t>SWIR</a:t>
            </a:r>
            <a:endParaRPr lang="ko-KR" altLang="en-US" sz="1300" b="1" dirty="0"/>
          </a:p>
        </p:txBody>
      </p:sp>
      <p:sp>
        <p:nvSpPr>
          <p:cNvPr id="60" name="설명선 2 59"/>
          <p:cNvSpPr/>
          <p:nvPr/>
        </p:nvSpPr>
        <p:spPr>
          <a:xfrm rot="16200000">
            <a:off x="20503" y="3700378"/>
            <a:ext cx="1326133" cy="1152127"/>
          </a:xfrm>
          <a:prstGeom prst="borderCallout2">
            <a:avLst>
              <a:gd name="adj1" fmla="val 18750"/>
              <a:gd name="adj2" fmla="val 784"/>
              <a:gd name="adj3" fmla="val 18750"/>
              <a:gd name="adj4" fmla="val -16667"/>
              <a:gd name="adj5" fmla="val 112500"/>
              <a:gd name="adj6" fmla="val -46667"/>
            </a:avLst>
          </a:prstGeom>
          <a:solidFill>
            <a:srgbClr val="FF0066">
              <a:alpha val="20000"/>
            </a:srgbClr>
          </a:solidFill>
          <a:ln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 dirty="0"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28" y="3663025"/>
            <a:ext cx="129301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dirty="0">
                <a:solidFill>
                  <a:sysClr val="windowText" lastClr="000000"/>
                </a:solidFill>
              </a:rPr>
              <a:t>large </a:t>
            </a:r>
            <a:r>
              <a:rPr lang="en-US" altLang="ko-KR" sz="1500" b="1" dirty="0">
                <a:solidFill>
                  <a:sysClr val="windowText" lastClr="000000"/>
                </a:solidFill>
              </a:rPr>
              <a:t>negative </a:t>
            </a:r>
            <a:r>
              <a:rPr lang="en-US" altLang="ko-KR" sz="1500" dirty="0">
                <a:solidFill>
                  <a:sysClr val="windowText" lastClr="000000"/>
                </a:solidFill>
              </a:rPr>
              <a:t>bias for </a:t>
            </a:r>
            <a:r>
              <a:rPr lang="en-US" altLang="ko-KR" sz="1500" b="1" dirty="0">
                <a:solidFill>
                  <a:sysClr val="windowText" lastClr="000000"/>
                </a:solidFill>
              </a:rPr>
              <a:t>warm </a:t>
            </a:r>
            <a:r>
              <a:rPr lang="en-US" altLang="ko-KR" sz="1500" b="1" dirty="0" smtClean="0">
                <a:solidFill>
                  <a:sysClr val="windowText" lastClr="000000"/>
                </a:solidFill>
              </a:rPr>
              <a:t>temperature</a:t>
            </a:r>
            <a:endParaRPr lang="ko-KR" altLang="en-US" sz="15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타원 5"/>
          <p:cNvSpPr/>
          <p:nvPr/>
        </p:nvSpPr>
        <p:spPr>
          <a:xfrm>
            <a:off x="2735796" y="4981528"/>
            <a:ext cx="1386903" cy="756084"/>
          </a:xfrm>
          <a:prstGeom prst="ellipse">
            <a:avLst/>
          </a:prstGeom>
          <a:solidFill>
            <a:schemeClr val="bg1">
              <a:lumMod val="65000"/>
              <a:alpha val="30000"/>
            </a:schemeClr>
          </a:solid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/>
          <p:cNvSpPr/>
          <p:nvPr/>
        </p:nvSpPr>
        <p:spPr>
          <a:xfrm>
            <a:off x="4769769" y="4045424"/>
            <a:ext cx="2970583" cy="2535138"/>
          </a:xfrm>
          <a:prstGeom prst="rect">
            <a:avLst/>
          </a:prstGeom>
          <a:noFill/>
          <a:ln w="63500">
            <a:solidFill>
              <a:srgbClr val="0070C0">
                <a:alpha val="2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설명선 2 66"/>
          <p:cNvSpPr/>
          <p:nvPr/>
        </p:nvSpPr>
        <p:spPr>
          <a:xfrm rot="5400000" flipH="1">
            <a:off x="7864484" y="3269455"/>
            <a:ext cx="1213278" cy="1202755"/>
          </a:xfrm>
          <a:prstGeom prst="borderCallout2">
            <a:avLst>
              <a:gd name="adj1" fmla="val 18750"/>
              <a:gd name="adj2" fmla="val 784"/>
              <a:gd name="adj3" fmla="val 18750"/>
              <a:gd name="adj4" fmla="val -16667"/>
              <a:gd name="adj5" fmla="val 112500"/>
              <a:gd name="adj6" fmla="val -46667"/>
            </a:avLst>
          </a:prstGeom>
          <a:solidFill>
            <a:srgbClr val="0070C0">
              <a:alpha val="20000"/>
            </a:srgbClr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 dirty="0">
              <a:solidFill>
                <a:sysClr val="windowText" lastClr="0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848364" y="3353798"/>
            <a:ext cx="1293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500" b="1" dirty="0" smtClean="0">
                <a:solidFill>
                  <a:sysClr val="windowText" lastClr="000000"/>
                </a:solidFill>
              </a:rPr>
              <a:t>different signs </a:t>
            </a:r>
          </a:p>
          <a:p>
            <a:r>
              <a:rPr lang="en-US" altLang="ko-KR" sz="1500" dirty="0" smtClean="0">
                <a:solidFill>
                  <a:sysClr val="windowText" lastClr="000000"/>
                </a:solidFill>
              </a:rPr>
              <a:t>for </a:t>
            </a:r>
            <a:r>
              <a:rPr lang="en-US" altLang="ko-KR" sz="1500" b="1" dirty="0" smtClean="0">
                <a:solidFill>
                  <a:sysClr val="windowText" lastClr="000000"/>
                </a:solidFill>
              </a:rPr>
              <a:t>cold temperature</a:t>
            </a:r>
            <a:endParaRPr lang="ko-KR" altLang="en-US" sz="1500" b="1" dirty="0">
              <a:solidFill>
                <a:sysClr val="windowText" lastClr="000000"/>
              </a:solidFill>
            </a:endParaRPr>
          </a:p>
        </p:txBody>
      </p:sp>
      <p:sp>
        <p:nvSpPr>
          <p:cNvPr id="69" name="타원 68"/>
          <p:cNvSpPr/>
          <p:nvPr/>
        </p:nvSpPr>
        <p:spPr>
          <a:xfrm>
            <a:off x="5076056" y="4561279"/>
            <a:ext cx="1143502" cy="1500369"/>
          </a:xfrm>
          <a:prstGeom prst="ellipse">
            <a:avLst/>
          </a:prstGeom>
          <a:solidFill>
            <a:schemeClr val="bg1">
              <a:lumMod val="75000"/>
              <a:alpha val="30000"/>
            </a:schemeClr>
          </a:solidFill>
          <a:ln w="190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6049664" y="1484784"/>
            <a:ext cx="1471878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rgbClr val="00B050"/>
                </a:solidFill>
              </a:rPr>
              <a:t>AIRS</a:t>
            </a:r>
            <a:r>
              <a:rPr lang="en-US" altLang="ko-KR" sz="1300" b="1" dirty="0" smtClean="0">
                <a:solidFill>
                  <a:schemeClr val="accent6">
                    <a:lumMod val="75000"/>
                  </a:schemeClr>
                </a:solidFill>
              </a:rPr>
              <a:t> IASI </a:t>
            </a:r>
            <a:r>
              <a:rPr lang="en-US" altLang="ko-KR" sz="1300" b="1" dirty="0" smtClean="0"/>
              <a:t>BOTH</a:t>
            </a:r>
            <a:endParaRPr lang="ko-KR" altLang="en-US" sz="1300" b="1" dirty="0"/>
          </a:p>
        </p:txBody>
      </p:sp>
      <p:sp>
        <p:nvSpPr>
          <p:cNvPr id="34" name="직사각형 33"/>
          <p:cNvSpPr/>
          <p:nvPr/>
        </p:nvSpPr>
        <p:spPr>
          <a:xfrm>
            <a:off x="5985668" y="3297598"/>
            <a:ext cx="1562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mean bias 0.2171</a:t>
            </a:r>
          </a:p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RMSE 1.4138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2831082" y="3289340"/>
            <a:ext cx="1562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mean bias 0.2468</a:t>
            </a:r>
          </a:p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RMSE 1.5455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2825232" y="5701642"/>
            <a:ext cx="1562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mean bias -0.9108</a:t>
            </a:r>
          </a:p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RMSE 1.2263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5976156" y="5701608"/>
            <a:ext cx="15624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mean bias 0.1083</a:t>
            </a:r>
          </a:p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RMSE 2.8551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69923A-E144-4949-8333-A6A5FAFD53F3}" type="slidenum">
              <a:rPr lang="ko-KR" altLang="en-US" smtClean="0"/>
              <a:pPr>
                <a:defRPr/>
              </a:pPr>
              <a:t>6</a:t>
            </a:fld>
            <a:r>
              <a:rPr lang="en-US" altLang="ko-KR" dirty="0" smtClean="0"/>
              <a:t>/13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310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INFRARED CHANNEL </a:t>
            </a:r>
            <a:r>
              <a:rPr lang="en-US" altLang="ko-KR" dirty="0" smtClean="0"/>
              <a:t>(</a:t>
            </a:r>
            <a:r>
              <a:rPr lang="en-US" altLang="ko-KR" dirty="0"/>
              <a:t>3</a:t>
            </a:r>
            <a:r>
              <a:rPr lang="en-US" altLang="ko-KR" dirty="0" smtClean="0"/>
              <a:t>/3)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3189" y="1016732"/>
            <a:ext cx="4730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l"/>
            </a:pPr>
            <a:r>
              <a:rPr lang="en-US" altLang="ko-KR" b="1" u="sng" dirty="0" smtClean="0"/>
              <a:t>monthly</a:t>
            </a:r>
            <a:r>
              <a:rPr lang="ko-KR" altLang="en-US" b="1" u="sng" dirty="0" smtClean="0"/>
              <a:t> </a:t>
            </a:r>
            <a:r>
              <a:rPr lang="en-US" altLang="ko-KR" b="1" u="sng" dirty="0" smtClean="0"/>
              <a:t>variation</a:t>
            </a:r>
            <a:r>
              <a:rPr lang="en-US" altLang="ko-KR" dirty="0" smtClean="0"/>
              <a:t> of </a:t>
            </a:r>
            <a:r>
              <a:rPr lang="en-US" altLang="ko-KR" b="1" u="sng" dirty="0" smtClean="0"/>
              <a:t>TB bias</a:t>
            </a:r>
            <a:r>
              <a:rPr lang="en-US" altLang="ko-KR" dirty="0" smtClean="0"/>
              <a:t> and </a:t>
            </a:r>
            <a:r>
              <a:rPr lang="en-US" altLang="ko-KR" b="1" u="sng" dirty="0" smtClean="0"/>
              <a:t>RMSE</a:t>
            </a:r>
          </a:p>
          <a:p>
            <a:pPr marL="285750" indent="-285750">
              <a:buFont typeface="Wingdings" pitchFamily="2" charset="2"/>
              <a:buChar char="l"/>
            </a:pPr>
            <a:r>
              <a:rPr lang="en-US" altLang="ko-KR" dirty="0" smtClean="0"/>
              <a:t>period: 2011.04 – 2013.12</a:t>
            </a:r>
          </a:p>
        </p:txBody>
      </p:sp>
      <p:pic>
        <p:nvPicPr>
          <p:cNvPr id="4" name="그림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50926"/>
            <a:ext cx="4762500" cy="1143000"/>
          </a:xfrm>
          <a:prstGeom prst="rect">
            <a:avLst/>
          </a:prstGeom>
        </p:spPr>
      </p:pic>
      <p:pic>
        <p:nvPicPr>
          <p:cNvPr id="5" name="그림 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48980"/>
            <a:ext cx="4762500" cy="1143000"/>
          </a:xfrm>
          <a:prstGeom prst="rect">
            <a:avLst/>
          </a:prstGeom>
        </p:spPr>
      </p:pic>
      <p:pic>
        <p:nvPicPr>
          <p:cNvPr id="6" name="그림 5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437112"/>
            <a:ext cx="4762500" cy="1143000"/>
          </a:xfrm>
          <a:prstGeom prst="rect">
            <a:avLst/>
          </a:prstGeom>
        </p:spPr>
      </p:pic>
      <p:pic>
        <p:nvPicPr>
          <p:cNvPr id="7" name="그림 6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627340"/>
            <a:ext cx="4762500" cy="1143000"/>
          </a:xfrm>
          <a:prstGeom prst="rect">
            <a:avLst/>
          </a:prstGeom>
        </p:spPr>
      </p:pic>
      <p:pic>
        <p:nvPicPr>
          <p:cNvPr id="8" name="그림 7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92" y="4437112"/>
            <a:ext cx="4762500" cy="1143000"/>
          </a:xfrm>
          <a:prstGeom prst="rect">
            <a:avLst/>
          </a:prstGeom>
        </p:spPr>
      </p:pic>
      <p:pic>
        <p:nvPicPr>
          <p:cNvPr id="9" name="그림 8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92" y="5627340"/>
            <a:ext cx="4762500" cy="1143000"/>
          </a:xfrm>
          <a:prstGeom prst="rect">
            <a:avLst/>
          </a:prstGeom>
        </p:spPr>
      </p:pic>
      <p:pic>
        <p:nvPicPr>
          <p:cNvPr id="10" name="그림 9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92" y="2050926"/>
            <a:ext cx="4762500" cy="1143000"/>
          </a:xfrm>
          <a:prstGeom prst="rect">
            <a:avLst/>
          </a:prstGeom>
        </p:spPr>
      </p:pic>
      <p:pic>
        <p:nvPicPr>
          <p:cNvPr id="11" name="그림 10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492" y="3248980"/>
            <a:ext cx="4762500" cy="1143000"/>
          </a:xfrm>
          <a:prstGeom prst="rect">
            <a:avLst/>
          </a:prstGeom>
        </p:spPr>
      </p:pic>
      <p:cxnSp>
        <p:nvCxnSpPr>
          <p:cNvPr id="13" name="직선 연결선 12"/>
          <p:cNvCxnSpPr/>
          <p:nvPr/>
        </p:nvCxnSpPr>
        <p:spPr>
          <a:xfrm>
            <a:off x="1475656" y="2151906"/>
            <a:ext cx="0" cy="4464496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  <a:alpha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2942295" y="2151906"/>
            <a:ext cx="0" cy="4464496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  <a:alpha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2203165" y="2151906"/>
            <a:ext cx="0" cy="4464496"/>
          </a:xfrm>
          <a:prstGeom prst="line">
            <a:avLst/>
          </a:prstGeom>
          <a:ln w="28575">
            <a:solidFill>
              <a:schemeClr val="bg1">
                <a:lumMod val="75000"/>
                <a:alpha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746051" y="2151906"/>
            <a:ext cx="0" cy="4464496"/>
          </a:xfrm>
          <a:prstGeom prst="line">
            <a:avLst/>
          </a:prstGeom>
          <a:ln w="28575">
            <a:solidFill>
              <a:schemeClr val="bg1">
                <a:lumMod val="75000"/>
                <a:alpha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3671900" y="2151906"/>
            <a:ext cx="0" cy="4464496"/>
          </a:xfrm>
          <a:prstGeom prst="line">
            <a:avLst/>
          </a:prstGeom>
          <a:ln w="28575">
            <a:solidFill>
              <a:schemeClr val="bg1">
                <a:lumMod val="75000"/>
                <a:alpha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6021685" y="2168860"/>
            <a:ext cx="0" cy="4464496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  <a:alpha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7488324" y="2168860"/>
            <a:ext cx="0" cy="4464496"/>
          </a:xfrm>
          <a:prstGeom prst="line">
            <a:avLst/>
          </a:prstGeom>
          <a:ln w="28575">
            <a:solidFill>
              <a:schemeClr val="tx2">
                <a:lumMod val="40000"/>
                <a:lumOff val="60000"/>
                <a:alpha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6758719" y="2168860"/>
            <a:ext cx="0" cy="4464496"/>
          </a:xfrm>
          <a:prstGeom prst="line">
            <a:avLst/>
          </a:prstGeom>
          <a:ln w="28575">
            <a:solidFill>
              <a:schemeClr val="bg1">
                <a:lumMod val="75000"/>
                <a:alpha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5292080" y="2168860"/>
            <a:ext cx="0" cy="4464496"/>
          </a:xfrm>
          <a:prstGeom prst="line">
            <a:avLst/>
          </a:prstGeom>
          <a:ln w="28575">
            <a:solidFill>
              <a:schemeClr val="bg1">
                <a:lumMod val="75000"/>
                <a:alpha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8217929" y="2168860"/>
            <a:ext cx="0" cy="4464496"/>
          </a:xfrm>
          <a:prstGeom prst="line">
            <a:avLst/>
          </a:prstGeom>
          <a:ln w="28575">
            <a:solidFill>
              <a:schemeClr val="bg1">
                <a:lumMod val="75000"/>
                <a:alpha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모서리가 둥근 직사각형 22"/>
          <p:cNvSpPr/>
          <p:nvPr/>
        </p:nvSpPr>
        <p:spPr>
          <a:xfrm>
            <a:off x="1331416" y="1700808"/>
            <a:ext cx="1862684" cy="28973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</a:rPr>
              <a:t>TB Bias (COMS-LEO)</a:t>
            </a:r>
            <a:endParaRPr lang="ko-KR" altLang="en-US" sz="1300" b="1" dirty="0">
              <a:solidFill>
                <a:schemeClr val="bg1"/>
              </a:solidFill>
            </a:endParaRPr>
          </a:p>
        </p:txBody>
      </p:sp>
      <p:sp>
        <p:nvSpPr>
          <p:cNvPr id="24" name="모서리가 둥근 직사각형 23"/>
          <p:cNvSpPr/>
          <p:nvPr/>
        </p:nvSpPr>
        <p:spPr>
          <a:xfrm>
            <a:off x="5877892" y="1700808"/>
            <a:ext cx="1862684" cy="28973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300" b="1" dirty="0" smtClean="0">
                <a:solidFill>
                  <a:schemeClr val="bg1"/>
                </a:solidFill>
              </a:rPr>
              <a:t>TB RMSE</a:t>
            </a:r>
            <a:endParaRPr lang="ko-KR" altLang="en-US" sz="13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18874" y="2687610"/>
            <a:ext cx="546212" cy="292388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/>
              <a:t>IR1</a:t>
            </a:r>
            <a:endParaRPr lang="ko-KR" altLang="en-US" sz="13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118874" y="3896188"/>
            <a:ext cx="546212" cy="292388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/>
              <a:t>IR2</a:t>
            </a:r>
            <a:endParaRPr lang="ko-KR" altLang="en-US" sz="13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118874" y="4538092"/>
            <a:ext cx="546212" cy="292388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/>
              <a:t>WV</a:t>
            </a:r>
            <a:endParaRPr lang="ko-KR" altLang="en-US" sz="13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046866" y="5734122"/>
            <a:ext cx="669150" cy="292388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300" b="1" dirty="0" smtClean="0"/>
              <a:t>SWIR</a:t>
            </a:r>
            <a:endParaRPr lang="ko-KR" altLang="en-US" sz="13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5496" y="1976454"/>
            <a:ext cx="320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(K)</a:t>
            </a:r>
            <a:endParaRPr lang="ko-KR" altLang="en-US" sz="800" dirty="0"/>
          </a:p>
        </p:txBody>
      </p:sp>
      <p:sp>
        <p:nvSpPr>
          <p:cNvPr id="30" name="TextBox 29"/>
          <p:cNvSpPr txBox="1"/>
          <p:nvPr/>
        </p:nvSpPr>
        <p:spPr>
          <a:xfrm>
            <a:off x="4575114" y="1976454"/>
            <a:ext cx="320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/>
              <a:t>(K)</a:t>
            </a:r>
            <a:endParaRPr lang="ko-KR" altLang="en-US" sz="800" dirty="0"/>
          </a:p>
        </p:txBody>
      </p:sp>
      <p:sp>
        <p:nvSpPr>
          <p:cNvPr id="31" name="TextBox 30"/>
          <p:cNvSpPr txBox="1"/>
          <p:nvPr/>
        </p:nvSpPr>
        <p:spPr>
          <a:xfrm>
            <a:off x="7530087" y="1193703"/>
            <a:ext cx="1471878" cy="292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ko-KR" sz="1300" b="1" dirty="0" smtClean="0">
                <a:solidFill>
                  <a:srgbClr val="00B050"/>
                </a:solidFill>
              </a:rPr>
              <a:t>AIRS</a:t>
            </a:r>
            <a:r>
              <a:rPr lang="en-US" altLang="ko-KR" sz="1300" b="1" dirty="0" smtClean="0">
                <a:solidFill>
                  <a:schemeClr val="accent6">
                    <a:lumMod val="75000"/>
                  </a:schemeClr>
                </a:solidFill>
              </a:rPr>
              <a:t> IASI </a:t>
            </a:r>
            <a:r>
              <a:rPr lang="en-US" altLang="ko-KR" sz="1300" b="1" dirty="0" smtClean="0"/>
              <a:t>BOTH</a:t>
            </a:r>
            <a:endParaRPr lang="ko-KR" altLang="en-US" sz="1300" b="1" dirty="0"/>
          </a:p>
        </p:txBody>
      </p:sp>
      <p:sp>
        <p:nvSpPr>
          <p:cNvPr id="32" name="직사각형 31"/>
          <p:cNvSpPr/>
          <p:nvPr/>
        </p:nvSpPr>
        <p:spPr>
          <a:xfrm>
            <a:off x="-72516" y="3916760"/>
            <a:ext cx="15624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mean Bias</a:t>
            </a:r>
            <a:r>
              <a:rPr lang="en-US" altLang="ko-KR" sz="1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0.2171</a:t>
            </a:r>
          </a:p>
        </p:txBody>
      </p:sp>
      <p:sp>
        <p:nvSpPr>
          <p:cNvPr id="33" name="직사각형 32"/>
          <p:cNvSpPr/>
          <p:nvPr/>
        </p:nvSpPr>
        <p:spPr>
          <a:xfrm>
            <a:off x="-50810" y="2750731"/>
            <a:ext cx="15624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mean Bias </a:t>
            </a:r>
            <a:r>
              <a:rPr lang="en-US" altLang="ko-KR" sz="1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0.2468</a:t>
            </a:r>
          </a:p>
        </p:txBody>
      </p:sp>
      <p:sp>
        <p:nvSpPr>
          <p:cNvPr id="34" name="직사각형 33"/>
          <p:cNvSpPr/>
          <p:nvPr/>
        </p:nvSpPr>
        <p:spPr>
          <a:xfrm>
            <a:off x="-14806" y="4538092"/>
            <a:ext cx="15624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mean Bias</a:t>
            </a:r>
            <a:r>
              <a:rPr lang="en-US" altLang="ko-KR" sz="1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-0.9108</a:t>
            </a:r>
          </a:p>
        </p:txBody>
      </p:sp>
      <p:sp>
        <p:nvSpPr>
          <p:cNvPr id="35" name="직사각형 34"/>
          <p:cNvSpPr/>
          <p:nvPr/>
        </p:nvSpPr>
        <p:spPr>
          <a:xfrm>
            <a:off x="-86814" y="6308095"/>
            <a:ext cx="15624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mean Bias </a:t>
            </a:r>
            <a:r>
              <a:rPr lang="en-US" altLang="ko-KR" sz="1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0.1083</a:t>
            </a:r>
          </a:p>
        </p:txBody>
      </p:sp>
      <p:sp>
        <p:nvSpPr>
          <p:cNvPr id="36" name="직사각형 35"/>
          <p:cNvSpPr/>
          <p:nvPr/>
        </p:nvSpPr>
        <p:spPr>
          <a:xfrm>
            <a:off x="4593706" y="3908046"/>
            <a:ext cx="15624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mean RMSE </a:t>
            </a:r>
            <a:r>
              <a:rPr lang="en-US" altLang="ko-KR" sz="1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1.4138</a:t>
            </a:r>
          </a:p>
        </p:txBody>
      </p:sp>
      <p:sp>
        <p:nvSpPr>
          <p:cNvPr id="37" name="직사각형 36"/>
          <p:cNvSpPr/>
          <p:nvPr/>
        </p:nvSpPr>
        <p:spPr>
          <a:xfrm>
            <a:off x="4593706" y="2736194"/>
            <a:ext cx="15624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mean RMSE </a:t>
            </a:r>
            <a:r>
              <a:rPr lang="en-US" altLang="ko-KR" sz="1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1.5455</a:t>
            </a:r>
          </a:p>
        </p:txBody>
      </p:sp>
      <p:sp>
        <p:nvSpPr>
          <p:cNvPr id="38" name="직사각형 37"/>
          <p:cNvSpPr/>
          <p:nvPr/>
        </p:nvSpPr>
        <p:spPr>
          <a:xfrm>
            <a:off x="4593706" y="4538091"/>
            <a:ext cx="15624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mean RMSE </a:t>
            </a:r>
            <a:r>
              <a:rPr lang="en-US" altLang="ko-KR" sz="1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1.2263</a:t>
            </a:r>
          </a:p>
        </p:txBody>
      </p:sp>
      <p:sp>
        <p:nvSpPr>
          <p:cNvPr id="39" name="직사각형 38"/>
          <p:cNvSpPr/>
          <p:nvPr/>
        </p:nvSpPr>
        <p:spPr>
          <a:xfrm>
            <a:off x="4629710" y="6320349"/>
            <a:ext cx="156247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mean RMSE </a:t>
            </a:r>
            <a:r>
              <a:rPr lang="en-US" altLang="ko-KR" sz="1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2.8551</a:t>
            </a:r>
          </a:p>
        </p:txBody>
      </p:sp>
      <p:sp>
        <p:nvSpPr>
          <p:cNvPr id="40" name="슬라이드 번호 개체 틀 3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69923A-E144-4949-8333-A6A5FAFD53F3}" type="slidenum">
              <a:rPr lang="ko-KR" altLang="en-US" smtClean="0"/>
              <a:pPr>
                <a:defRPr/>
              </a:pPr>
              <a:t>7</a:t>
            </a:fld>
            <a:r>
              <a:rPr lang="en-US" altLang="ko-KR" dirty="0" smtClean="0"/>
              <a:t>/13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356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WEB DISPLAY</a:t>
            </a:r>
            <a:endParaRPr lang="ko-KR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118" y="1592796"/>
            <a:ext cx="6228692" cy="496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503548" y="1088740"/>
            <a:ext cx="2412268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http</a:t>
            </a:r>
            <a:r>
              <a:rPr lang="en-US" altLang="ko-KR" b="1" dirty="0" smtClean="0">
                <a:solidFill>
                  <a:srgbClr val="FF0000"/>
                </a:solidFill>
              </a:rPr>
              <a:t>://gsics.wmo.int/</a:t>
            </a:r>
            <a:endParaRPr lang="en-US" altLang="ko-KR" b="1" dirty="0">
              <a:solidFill>
                <a:srgbClr val="FF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6600478" y="4929293"/>
            <a:ext cx="72008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344308" y="4833156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directly linked!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69923A-E144-4949-8333-A6A5FAFD53F3}" type="slidenum">
              <a:rPr lang="ko-KR" altLang="en-US" smtClean="0"/>
              <a:pPr>
                <a:defRPr/>
              </a:pPr>
              <a:t>8</a:t>
            </a:fld>
            <a:r>
              <a:rPr lang="en-US" altLang="ko-KR" dirty="0" smtClean="0"/>
              <a:t>/13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6715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WEB DISPLAY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83508"/>
            <a:ext cx="6334483" cy="44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519760" y="3502467"/>
            <a:ext cx="518008" cy="45526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1141889" y="6237312"/>
            <a:ext cx="6858000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http://</a:t>
            </a:r>
            <a:r>
              <a:rPr lang="en-US" altLang="ko-KR" b="1" dirty="0" smtClean="0">
                <a:solidFill>
                  <a:srgbClr val="FF0000"/>
                </a:solidFill>
              </a:rPr>
              <a:t>nmsc.kma.go.kr/html/homepage/en/gsics/gsicsMain.do</a:t>
            </a:r>
            <a:endParaRPr lang="en-US" altLang="ko-KR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500" y="4221088"/>
            <a:ext cx="3211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002060"/>
                </a:solidFill>
              </a:rPr>
              <a:t>2013, completely construct </a:t>
            </a:r>
          </a:p>
          <a:p>
            <a:pPr algn="ctr"/>
            <a:r>
              <a:rPr lang="en-US" altLang="ko-KR" b="1" dirty="0" smtClean="0">
                <a:solidFill>
                  <a:srgbClr val="002060"/>
                </a:solidFill>
              </a:rPr>
              <a:t>web presenting system</a:t>
            </a:r>
          </a:p>
          <a:p>
            <a:pPr algn="ctr"/>
            <a:r>
              <a:rPr lang="en-US" altLang="ko-KR" b="1" dirty="0" smtClean="0">
                <a:solidFill>
                  <a:srgbClr val="002060"/>
                </a:solidFill>
              </a:rPr>
              <a:t>(IR and VIS)</a:t>
            </a:r>
            <a:endParaRPr lang="ko-KR" altLang="en-US" b="1" dirty="0">
              <a:solidFill>
                <a:srgbClr val="00206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066" y="279565"/>
            <a:ext cx="4238406" cy="2970358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46" y="3422967"/>
            <a:ext cx="4243226" cy="2742337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7" name="직선 화살표 연결선 16"/>
          <p:cNvCxnSpPr/>
          <p:nvPr/>
        </p:nvCxnSpPr>
        <p:spPr>
          <a:xfrm flipV="1">
            <a:off x="1979712" y="1881771"/>
            <a:ext cx="2808312" cy="170053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>
            <a:off x="1979712" y="3741709"/>
            <a:ext cx="2808312" cy="73235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824854" y="47925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u="sng" dirty="0" smtClean="0"/>
              <a:t>Infrared</a:t>
            </a:r>
            <a:endParaRPr lang="ko-KR" altLang="en-US" b="1" i="1" u="sng" dirty="0"/>
          </a:p>
        </p:txBody>
      </p:sp>
      <p:sp>
        <p:nvSpPr>
          <p:cNvPr id="39" name="TextBox 38"/>
          <p:cNvSpPr txBox="1"/>
          <p:nvPr/>
        </p:nvSpPr>
        <p:spPr>
          <a:xfrm>
            <a:off x="7884368" y="3479083"/>
            <a:ext cx="92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i="1" u="sng" dirty="0" smtClean="0"/>
              <a:t>Visible</a:t>
            </a:r>
            <a:endParaRPr lang="ko-KR" altLang="en-US" b="1" i="1" u="sng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869923A-E144-4949-8333-A6A5FAFD53F3}" type="slidenum">
              <a:rPr lang="ko-KR" altLang="en-US" smtClean="0"/>
              <a:pPr>
                <a:defRPr/>
              </a:pPr>
              <a:t>9</a:t>
            </a:fld>
            <a:r>
              <a:rPr lang="en-US" altLang="ko-KR" dirty="0" smtClean="0"/>
              <a:t>/13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6918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29" grpId="0"/>
      <p:bldP spid="39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Arial"/>
        <a:ea typeface="맑은 고딕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17001</TotalTime>
  <Words>1522</Words>
  <Application>Microsoft Office PowerPoint</Application>
  <PresentationFormat>화면 슬라이드 쇼(4:3)</PresentationFormat>
  <Paragraphs>479</Paragraphs>
  <Slides>22</Slides>
  <Notes>18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 KMA GPRC Report</vt:lpstr>
      <vt:lpstr>CURRENT STATUS OF KMA</vt:lpstr>
      <vt:lpstr>VISIBLE CHANNEL (1/2)</vt:lpstr>
      <vt:lpstr>VISIBLE CHANNEL (2/2)</vt:lpstr>
      <vt:lpstr>INFRARED CHANNEL (1/3)</vt:lpstr>
      <vt:lpstr>INFRARED CHANNEL (2/3)</vt:lpstr>
      <vt:lpstr>INFRARED CHANNEL (3/3)</vt:lpstr>
      <vt:lpstr>WEB DISPLAY</vt:lpstr>
      <vt:lpstr>WEB DISPLAY</vt:lpstr>
      <vt:lpstr>RE-CALIBRATION (1/3) : Concept</vt:lpstr>
      <vt:lpstr>RE-CALIBRATION (2/3): results of SST</vt:lpstr>
      <vt:lpstr>RE-CALIBRATION (3/3): results of INS</vt:lpstr>
      <vt:lpstr>FUTURE PLAN OF KMA</vt:lpstr>
      <vt:lpstr>Thank you  Any questions  or comments for us?</vt:lpstr>
      <vt:lpstr>Back-up Slides</vt:lpstr>
      <vt:lpstr>Re-calibration method for SST</vt:lpstr>
      <vt:lpstr>Coefficients (for 2012)</vt:lpstr>
      <vt:lpstr>PowerPoint 프레젠테이션</vt:lpstr>
      <vt:lpstr>Re-calibration for INS</vt:lpstr>
      <vt:lpstr>2013 May DCC web-meeting (R. Bhatt)</vt:lpstr>
      <vt:lpstr>day/night TB bais scatter plot</vt:lpstr>
      <vt:lpstr>the number of collocation pixels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KMA GPRC</dc:title>
  <dc:creator>choimj</dc:creator>
  <cp:lastModifiedBy>pc</cp:lastModifiedBy>
  <cp:revision>106</cp:revision>
  <cp:lastPrinted>2014-03-12T00:04:14Z</cp:lastPrinted>
  <dcterms:created xsi:type="dcterms:W3CDTF">2014-02-17T01:28:16Z</dcterms:created>
  <dcterms:modified xsi:type="dcterms:W3CDTF">2014-03-24T20:01:17Z</dcterms:modified>
</cp:coreProperties>
</file>