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5" r:id="rId1"/>
    <p:sldMasterId id="2147483690" r:id="rId2"/>
  </p:sldMasterIdLst>
  <p:notesMasterIdLst>
    <p:notesMasterId r:id="rId19"/>
  </p:notesMasterIdLst>
  <p:handoutMasterIdLst>
    <p:handoutMasterId r:id="rId20"/>
  </p:handoutMasterIdLst>
  <p:sldIdLst>
    <p:sldId id="425" r:id="rId3"/>
    <p:sldId id="517" r:id="rId4"/>
    <p:sldId id="560" r:id="rId5"/>
    <p:sldId id="562" r:id="rId6"/>
    <p:sldId id="563" r:id="rId7"/>
    <p:sldId id="551" r:id="rId8"/>
    <p:sldId id="484" r:id="rId9"/>
    <p:sldId id="564" r:id="rId10"/>
    <p:sldId id="549" r:id="rId11"/>
    <p:sldId id="568" r:id="rId12"/>
    <p:sldId id="565" r:id="rId13"/>
    <p:sldId id="566" r:id="rId14"/>
    <p:sldId id="559" r:id="rId15"/>
    <p:sldId id="555" r:id="rId16"/>
    <p:sldId id="525" r:id="rId17"/>
    <p:sldId id="557" r:id="rId18"/>
  </p:sldIdLst>
  <p:sldSz cx="9144000" cy="6858000" type="screen4x3"/>
  <p:notesSz cx="7019925" cy="9305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DIN" initials="O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854" autoAdjust="0"/>
    <p:restoredTop sz="94649" autoAdjust="0"/>
  </p:normalViewPr>
  <p:slideViewPr>
    <p:cSldViewPr snapToGrid="0" snapToObjects="1" showGuides="1">
      <p:cViewPr varScale="1">
        <p:scale>
          <a:sx n="69" d="100"/>
          <a:sy n="69" d="100"/>
        </p:scale>
        <p:origin x="-11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BE962C-A69F-4E2A-B52A-B5E0AB9803B8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56A17-EFBB-4F9F-A0CA-1392AD3D00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73442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816FB0CF-5528-C744-A119-58E52B5EA66C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87" tIns="46644" rIns="93287" bIns="4664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370B2DB1-9050-F54C-8252-2890C3B058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50544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http://cimss.ssec.wisc.edu/goes/blog/archives/9995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1DFC3-D499-450B-B96C-900F6A68F82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14396-6A8C-43E1-A732-3B5A866A08BD}" type="datetime1">
              <a:rPr lang="en-US" smtClean="0"/>
              <a:pPr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60B10-1416-4147-A2E6-0A901FE468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E3C5-DB28-42EA-8850-ED63D32FEE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0077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8E8C1-EBBB-4CA9-8861-2680BD3195B0}" type="datetime1">
              <a:rPr lang="en-US" smtClean="0"/>
              <a:pPr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-7620"/>
            <a:ext cx="7391400" cy="838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DE9A1A-1149-42CB-8B7A-1980B4281A3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7076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11430"/>
            <a:ext cx="7391400" cy="838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7774E1-1D0D-47F3-B447-18661FB5BDE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3880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730" y="11430"/>
            <a:ext cx="7391400" cy="838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67475"/>
            <a:ext cx="2895600" cy="30162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fld id="{45CD8AA4-5166-49B0-A8F0-C2696220188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3982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E92B7-F082-49FA-BE23-25841E129A1D}" type="datetime1">
              <a:rPr lang="en-US" smtClean="0"/>
              <a:pPr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22"/>
          <p:cNvSpPr>
            <a:spLocks noChangeArrowheads="1"/>
          </p:cNvSpPr>
          <p:nvPr/>
        </p:nvSpPr>
        <p:spPr bwMode="auto">
          <a:xfrm>
            <a:off x="0" y="-7938"/>
            <a:ext cx="9144000" cy="887413"/>
          </a:xfrm>
          <a:prstGeom prst="rect">
            <a:avLst/>
          </a:prstGeom>
          <a:gradFill rotWithShape="0">
            <a:gsLst>
              <a:gs pos="0">
                <a:srgbClr val="5487BD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pitchFamily="-108" charset="-128"/>
            </a:endParaRPr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>
            <a:off x="0" y="885825"/>
            <a:ext cx="91440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latin typeface="+mj-lt"/>
              <a:ea typeface="+mn-ea"/>
              <a:cs typeface="ＭＳ Ｐゴシック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7270" y="0"/>
            <a:ext cx="7240905" cy="822960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4098" name="Picture 2" descr="C:\nsun\NOAA-Transparent-Logo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9050" y="11112"/>
            <a:ext cx="830898" cy="830898"/>
          </a:xfrm>
          <a:prstGeom prst="rect">
            <a:avLst/>
          </a:prstGeom>
          <a:noFill/>
        </p:spPr>
      </p:pic>
      <p:pic>
        <p:nvPicPr>
          <p:cNvPr id="5122" name="Picture 2" descr="D:\Working\Document\STAR\STAR.LOGO.Transparent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264767" y="15874"/>
            <a:ext cx="852097" cy="8543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716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28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34517" y="6471443"/>
            <a:ext cx="21336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30550" y="6467475"/>
            <a:ext cx="28956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00813" y="6471443"/>
            <a:ext cx="21336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1542015F-45B6-434F-81B4-7532B19F9E1B}" type="slidenum">
              <a:rPr lang="en-US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34517" y="1572357"/>
            <a:ext cx="8229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5" name="Rectangle 22"/>
          <p:cNvSpPr>
            <a:spLocks noChangeArrowheads="1"/>
          </p:cNvSpPr>
          <p:nvPr userDrawn="1"/>
        </p:nvSpPr>
        <p:spPr bwMode="auto">
          <a:xfrm>
            <a:off x="402" y="-7938"/>
            <a:ext cx="9143598" cy="887413"/>
          </a:xfrm>
          <a:prstGeom prst="rect">
            <a:avLst/>
          </a:prstGeom>
          <a:gradFill rotWithShape="0">
            <a:gsLst>
              <a:gs pos="0">
                <a:srgbClr val="5487BD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pitchFamily="-108" charset="-128"/>
            </a:endParaRPr>
          </a:p>
        </p:txBody>
      </p:sp>
      <p:sp>
        <p:nvSpPr>
          <p:cNvPr id="46" name="Title Placeholder 1"/>
          <p:cNvSpPr>
            <a:spLocks noGrp="1"/>
          </p:cNvSpPr>
          <p:nvPr>
            <p:ph type="title"/>
          </p:nvPr>
        </p:nvSpPr>
        <p:spPr>
          <a:xfrm>
            <a:off x="849948" y="0"/>
            <a:ext cx="7408227" cy="822960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47" name="Picture 2" descr="C:\nsun\NOAA-Transparent-Logo.pn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19086" y="11112"/>
            <a:ext cx="830862" cy="830898"/>
          </a:xfrm>
          <a:prstGeom prst="rect">
            <a:avLst/>
          </a:prstGeom>
          <a:noFill/>
        </p:spPr>
      </p:pic>
      <p:sp>
        <p:nvSpPr>
          <p:cNvPr id="49" name="Line 6"/>
          <p:cNvSpPr>
            <a:spLocks noChangeShapeType="1"/>
          </p:cNvSpPr>
          <p:nvPr userDrawn="1"/>
        </p:nvSpPr>
        <p:spPr bwMode="auto">
          <a:xfrm>
            <a:off x="0" y="885825"/>
            <a:ext cx="91440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latin typeface="+mj-lt"/>
              <a:ea typeface="+mn-ea"/>
              <a:cs typeface="ＭＳ Ｐゴシック"/>
            </a:endParaRPr>
          </a:p>
        </p:txBody>
      </p:sp>
      <p:pic>
        <p:nvPicPr>
          <p:cNvPr id="11" name="Picture 2" descr="D:\Working\Document\STAR\STAR.LOGO.Transparent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264767" y="15874"/>
            <a:ext cx="852097" cy="8543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38947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92" r:id="rId2"/>
    <p:sldLayoutId id="2147483696" r:id="rId3"/>
    <p:sldLayoutId id="2147483703" r:id="rId4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n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39213" y="1714500"/>
            <a:ext cx="8347587" cy="2194561"/>
          </a:xfrm>
        </p:spPr>
        <p:txBody>
          <a:bodyPr>
            <a:normAutofit/>
          </a:bodyPr>
          <a:lstStyle/>
          <a:p>
            <a:r>
              <a:rPr lang="en-US" b="1" dirty="0" smtClean="0"/>
              <a:t>NOAA/NESDIS/STAR </a:t>
            </a:r>
            <a:r>
              <a:rPr lang="en-US" dirty="0" smtClean="0"/>
              <a:t>GOES/GOES-R </a:t>
            </a:r>
            <a:r>
              <a:rPr lang="en-US" b="1" dirty="0" smtClean="0"/>
              <a:t>Integrated Cal/Val System (ICVS) </a:t>
            </a:r>
            <a:r>
              <a:rPr lang="en-US" b="1" dirty="0" smtClean="0"/>
              <a:t>Long-Term Monitoring (LTM) Development</a:t>
            </a:r>
            <a:endParaRPr lang="en-US" b="1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855406" y="3909061"/>
            <a:ext cx="7831394" cy="1953628"/>
          </a:xfrm>
        </p:spPr>
        <p:txBody>
          <a:bodyPr>
            <a:normAutofit fontScale="55000" lnSpcReduction="20000"/>
          </a:bodyPr>
          <a:lstStyle/>
          <a:p>
            <a:pPr marL="342900" indent="-342900">
              <a:lnSpc>
                <a:spcPct val="120000"/>
              </a:lnSpc>
            </a:pPr>
            <a:r>
              <a:rPr lang="en-US" altLang="zh-CN" sz="4400" b="1" dirty="0" err="1" smtClean="0">
                <a:solidFill>
                  <a:srgbClr val="0070C0"/>
                </a:solidFill>
                <a:ea typeface="SimSun" pitchFamily="2" charset="-122"/>
                <a:cs typeface="Arial" charset="0"/>
              </a:rPr>
              <a:t>Fangfang</a:t>
            </a:r>
            <a:r>
              <a:rPr lang="en-US" altLang="zh-CN" sz="4400" b="1" dirty="0" smtClean="0">
                <a:solidFill>
                  <a:srgbClr val="0070C0"/>
                </a:solidFill>
                <a:ea typeface="SimSun" pitchFamily="2" charset="-122"/>
                <a:cs typeface="Arial" charset="0"/>
              </a:rPr>
              <a:t> Yu, </a:t>
            </a:r>
            <a:r>
              <a:rPr lang="en-US" altLang="zh-CN" sz="4400" b="1" dirty="0" err="1" smtClean="0">
                <a:solidFill>
                  <a:srgbClr val="0070C0"/>
                </a:solidFill>
                <a:ea typeface="SimSun" pitchFamily="2" charset="-122"/>
                <a:cs typeface="Arial" charset="0"/>
              </a:rPr>
              <a:t>Fuzhong</a:t>
            </a:r>
            <a:r>
              <a:rPr lang="en-US" altLang="zh-CN" sz="4400" b="1" dirty="0" smtClean="0">
                <a:solidFill>
                  <a:srgbClr val="0070C0"/>
                </a:solidFill>
                <a:ea typeface="SimSun" pitchFamily="2" charset="-122"/>
                <a:cs typeface="Arial" charset="0"/>
              </a:rPr>
              <a:t> </a:t>
            </a:r>
            <a:r>
              <a:rPr lang="en-US" altLang="zh-CN" sz="4400" b="1" dirty="0" err="1" smtClean="0">
                <a:solidFill>
                  <a:srgbClr val="0070C0"/>
                </a:solidFill>
                <a:ea typeface="SimSun" pitchFamily="2" charset="-122"/>
                <a:cs typeface="Arial" charset="0"/>
              </a:rPr>
              <a:t>Weng</a:t>
            </a:r>
            <a:r>
              <a:rPr lang="en-US" altLang="zh-CN" sz="4400" b="1" dirty="0" smtClean="0">
                <a:solidFill>
                  <a:srgbClr val="0070C0"/>
                </a:solidFill>
                <a:ea typeface="SimSun" pitchFamily="2" charset="-122"/>
                <a:cs typeface="Arial" charset="0"/>
              </a:rPr>
              <a:t>, </a:t>
            </a:r>
            <a:r>
              <a:rPr lang="en-US" altLang="zh-CN" sz="4400" b="1" dirty="0" err="1" smtClean="0">
                <a:solidFill>
                  <a:srgbClr val="0070C0"/>
                </a:solidFill>
                <a:ea typeface="SimSun" pitchFamily="2" charset="-122"/>
                <a:cs typeface="Arial" charset="0"/>
              </a:rPr>
              <a:t>Xiangqian</a:t>
            </a:r>
            <a:r>
              <a:rPr lang="en-US" altLang="zh-CN" sz="4400" b="1" dirty="0" smtClean="0">
                <a:solidFill>
                  <a:srgbClr val="0070C0"/>
                </a:solidFill>
                <a:ea typeface="SimSun" pitchFamily="2" charset="-122"/>
                <a:cs typeface="Arial" charset="0"/>
              </a:rPr>
              <a:t> Wu, and </a:t>
            </a:r>
            <a:r>
              <a:rPr lang="en-US" altLang="zh-CN" sz="4400" b="1" dirty="0" err="1" smtClean="0">
                <a:solidFill>
                  <a:srgbClr val="0070C0"/>
                </a:solidFill>
                <a:ea typeface="SimSun" pitchFamily="2" charset="-122"/>
                <a:cs typeface="Arial" charset="0"/>
              </a:rPr>
              <a:t>Ninghai</a:t>
            </a:r>
            <a:r>
              <a:rPr lang="en-US" altLang="zh-CN" sz="4400" b="1" dirty="0" smtClean="0">
                <a:solidFill>
                  <a:srgbClr val="0070C0"/>
                </a:solidFill>
                <a:ea typeface="SimSun" pitchFamily="2" charset="-122"/>
                <a:cs typeface="Arial" charset="0"/>
              </a:rPr>
              <a:t> Sun</a:t>
            </a:r>
          </a:p>
          <a:p>
            <a:pPr marL="342900" indent="-342900">
              <a:lnSpc>
                <a:spcPct val="120000"/>
              </a:lnSpc>
            </a:pPr>
            <a:endParaRPr lang="en-US" altLang="zh-CN" sz="4400" b="1" dirty="0" smtClean="0">
              <a:solidFill>
                <a:srgbClr val="0070C0"/>
              </a:solidFill>
              <a:ea typeface="SimSun" pitchFamily="2" charset="-122"/>
              <a:cs typeface="Arial" charset="0"/>
            </a:endParaRPr>
          </a:p>
          <a:p>
            <a:pPr marL="342900" indent="-342900">
              <a:lnSpc>
                <a:spcPct val="90000"/>
              </a:lnSpc>
            </a:pPr>
            <a:r>
              <a:rPr lang="en-US" altLang="zh-CN" b="1" dirty="0" smtClean="0">
                <a:solidFill>
                  <a:srgbClr val="0070C0"/>
                </a:solidFill>
                <a:ea typeface="SimSun" pitchFamily="2" charset="-122"/>
                <a:cs typeface="Arial" charset="0"/>
              </a:rPr>
              <a:t>Satellite </a:t>
            </a:r>
            <a:r>
              <a:rPr lang="en-US" altLang="zh-CN" b="1" dirty="0">
                <a:solidFill>
                  <a:srgbClr val="0070C0"/>
                </a:solidFill>
                <a:ea typeface="SimSun" pitchFamily="2" charset="-122"/>
                <a:cs typeface="Arial" charset="0"/>
              </a:rPr>
              <a:t>Meteorology and Climatology Division</a:t>
            </a:r>
          </a:p>
          <a:p>
            <a:pPr marL="342900" indent="-342900">
              <a:lnSpc>
                <a:spcPct val="90000"/>
              </a:lnSpc>
            </a:pPr>
            <a:r>
              <a:rPr lang="en-US" altLang="zh-CN" b="1" dirty="0">
                <a:solidFill>
                  <a:srgbClr val="0070C0"/>
                </a:solidFill>
                <a:ea typeface="SimSun" pitchFamily="2" charset="-122"/>
                <a:cs typeface="Arial" charset="0"/>
              </a:rPr>
              <a:t>Center for Satellite Applications and Research</a:t>
            </a:r>
          </a:p>
          <a:p>
            <a:pPr marL="342900" indent="-342900">
              <a:lnSpc>
                <a:spcPct val="90000"/>
              </a:lnSpc>
            </a:pPr>
            <a:r>
              <a:rPr lang="en-US" altLang="zh-CN" b="1" dirty="0">
                <a:solidFill>
                  <a:srgbClr val="0070C0"/>
                </a:solidFill>
                <a:ea typeface="SimSun" pitchFamily="2" charset="-122"/>
                <a:cs typeface="Arial" charset="0"/>
              </a:rPr>
              <a:t>National Environmental Satellite, Data and Information Service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13_postplk2clamp_20130310_ch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51" y="0"/>
            <a:ext cx="3943349" cy="2209799"/>
          </a:xfrm>
        </p:spPr>
      </p:pic>
      <p:pic>
        <p:nvPicPr>
          <p:cNvPr id="5" name="Picture 4" descr="g13_presplk__20130310_ch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05300" y="0"/>
            <a:ext cx="4054390" cy="2316794"/>
          </a:xfrm>
          <a:prstGeom prst="rect">
            <a:avLst/>
          </a:prstGeom>
        </p:spPr>
      </p:pic>
      <p:pic>
        <p:nvPicPr>
          <p:cNvPr id="6" name="Picture 5" descr="g13_gain_20140310_ch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67200" y="2169000"/>
            <a:ext cx="4114800" cy="2250600"/>
          </a:xfrm>
          <a:prstGeom prst="rect">
            <a:avLst/>
          </a:prstGeom>
        </p:spPr>
      </p:pic>
      <p:pic>
        <p:nvPicPr>
          <p:cNvPr id="7" name="Picture 6" descr="g13_bias_20140310_ch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209800"/>
            <a:ext cx="4000500" cy="2286000"/>
          </a:xfrm>
          <a:prstGeom prst="rect">
            <a:avLst/>
          </a:prstGeom>
        </p:spPr>
      </p:pic>
      <p:pic>
        <p:nvPicPr>
          <p:cNvPr id="8" name="Picture 7" descr="g13_bbcount_20140310_ch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596660"/>
            <a:ext cx="3957345" cy="226134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-1295400" y="35814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057400" y="1447800"/>
            <a:ext cx="3886200" cy="1143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828800" y="1752600"/>
            <a:ext cx="0" cy="990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172200" y="1828800"/>
            <a:ext cx="76200" cy="1600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895600" y="4343400"/>
            <a:ext cx="3198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MBCC slopes cause jumps </a:t>
            </a:r>
            <a:r>
              <a:rPr lang="en-US" dirty="0" smtClean="0"/>
              <a:t>here</a:t>
            </a:r>
            <a:endParaRPr lang="en-US" dirty="0"/>
          </a:p>
        </p:txBody>
      </p:sp>
      <p:cxnSp>
        <p:nvCxnSpPr>
          <p:cNvPr id="27" name="Straight Arrow Connector 26"/>
          <p:cNvCxnSpPr>
            <a:stCxn id="25" idx="1"/>
          </p:cNvCxnSpPr>
          <p:nvPr/>
        </p:nvCxnSpPr>
        <p:spPr>
          <a:xfrm flipH="1" flipV="1">
            <a:off x="1371600" y="3429000"/>
            <a:ext cx="1524000" cy="109906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1905000" y="5486400"/>
            <a:ext cx="76200" cy="2286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2286000" y="3276600"/>
            <a:ext cx="762000" cy="1143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4572000" y="3124200"/>
            <a:ext cx="914400" cy="1295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743200" y="228600"/>
            <a:ext cx="11641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Clamp pos</a:t>
            </a:r>
            <a:endParaRPr lang="en-US" sz="1200" dirty="0"/>
          </a:p>
        </p:txBody>
      </p:sp>
      <p:cxnSp>
        <p:nvCxnSpPr>
          <p:cNvPr id="42" name="Straight Arrow Connector 41"/>
          <p:cNvCxnSpPr>
            <a:stCxn id="40" idx="1"/>
          </p:cNvCxnSpPr>
          <p:nvPr/>
        </p:nvCxnSpPr>
        <p:spPr>
          <a:xfrm flipH="1">
            <a:off x="2362200" y="367100"/>
            <a:ext cx="381000" cy="90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2819400" y="519500"/>
            <a:ext cx="76200" cy="1080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5867400" y="3200400"/>
            <a:ext cx="1295400" cy="1295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2133600" y="5410200"/>
            <a:ext cx="76200" cy="2286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990600" y="5715000"/>
            <a:ext cx="17865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Due to contaminated </a:t>
            </a:r>
            <a:r>
              <a:rPr lang="en-US" sz="1200" dirty="0" err="1" smtClean="0"/>
              <a:t>splk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5778" name="Picture 2" descr="GOES-13 Sounder - GOES-13 Noise - NEΔN Ch15(4.45µm) - 03-15-20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7730" y="188406"/>
            <a:ext cx="6279985" cy="6504039"/>
          </a:xfrm>
          <a:prstGeom prst="rect">
            <a:avLst/>
          </a:prstGeom>
          <a:noFill/>
        </p:spPr>
      </p:pic>
      <p:sp>
        <p:nvSpPr>
          <p:cNvPr id="4" name="Rounded Rectangular Callout 3"/>
          <p:cNvSpPr/>
          <p:nvPr/>
        </p:nvSpPr>
        <p:spPr bwMode="auto">
          <a:xfrm>
            <a:off x="1769806" y="5191432"/>
            <a:ext cx="2462981" cy="575187"/>
          </a:xfrm>
          <a:prstGeom prst="wedgeRoundRectCallout">
            <a:avLst>
              <a:gd name="adj1" fmla="val 50772"/>
              <a:gd name="adj2" fmla="val 65064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 smtClean="0">
                <a:latin typeface="Arial" charset="0"/>
              </a:rPr>
              <a:t>Noise jumped suddenly in early July 2012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4778477" y="6076335"/>
            <a:ext cx="2389238" cy="616110"/>
          </a:xfrm>
          <a:prstGeom prst="wedgeRoundRectCallout">
            <a:avLst>
              <a:gd name="adj1" fmla="val -53442"/>
              <a:gd name="adj2" fmla="val -94643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Data outage</a:t>
            </a:r>
            <a:r>
              <a:rPr kumimoji="0" lang="en-US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from 09/12/2012-10/18/2012 , </a:t>
            </a:r>
            <a:r>
              <a:rPr kumimoji="0" lang="en-US" sz="12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outgassing</a:t>
            </a:r>
            <a:r>
              <a:rPr lang="en-US" sz="1200" b="1" dirty="0" smtClean="0">
                <a:latin typeface="Arial" charset="0"/>
              </a:rPr>
              <a:t> for Sounder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2566218" y="3175887"/>
            <a:ext cx="1401098" cy="616110"/>
          </a:xfrm>
          <a:prstGeom prst="wedgeRoundRectCallout">
            <a:avLst>
              <a:gd name="adj1" fmla="val -37282"/>
              <a:gd name="adj2" fmla="val 106435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Data outage</a:t>
            </a:r>
            <a:r>
              <a:rPr kumimoji="0" lang="en-US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05/22/2013- 06/06/2013 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5506064" y="4647409"/>
            <a:ext cx="1401098" cy="616110"/>
          </a:xfrm>
          <a:prstGeom prst="wedgeRoundRectCallout">
            <a:avLst>
              <a:gd name="adj1" fmla="val -37282"/>
              <a:gd name="adj2" fmla="val 106435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Data outage</a:t>
            </a:r>
            <a:r>
              <a:rPr kumimoji="0" lang="en-US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05/22/2013- 06/06/2013 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039" y="2631247"/>
            <a:ext cx="73914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Examples of using GOES ICVS (GOES IPM) to investigate the root causes of calibration anomalies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1" dirty="0" smtClean="0"/>
              <a:t>GOES-15 Imager Calibration Anomaly in March 2012</a:t>
            </a:r>
            <a:endParaRPr lang="en-US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219200"/>
            <a:ext cx="3810000" cy="1866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895600"/>
            <a:ext cx="525780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648200" y="1764268"/>
            <a:ext cx="419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First revealed by ECMWF monitoring of T</a:t>
            </a:r>
            <a:r>
              <a:rPr lang="en-US" b="1" baseline="-25000" dirty="0" smtClean="0"/>
              <a:t>b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4648200" y="2895600"/>
            <a:ext cx="4191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Immediately identified with GOES-IPM monitoring from the change of calibration coefficients.  Results of GOES-IPM system helped instrument engineers focus on investigating the final root cause in the ground system – change of SPS version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4953000" y="5181600"/>
            <a:ext cx="419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Evaluated with the GSICS GEO-LEO and GEO-GEO bias monitoring</a:t>
            </a:r>
            <a:endParaRPr lang="en-US" b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DA729-33BF-49F7-A041-06AFD8CB516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500813" y="6238568"/>
            <a:ext cx="1544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Wu et al.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76981"/>
            <a:ext cx="8458200" cy="73741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GOES-15 SNDR Ch 1-5 Anomaly in EMC GDAS Operational Monitoring …</a:t>
            </a:r>
            <a:endParaRPr lang="en-US" dirty="0"/>
          </a:p>
        </p:txBody>
      </p:sp>
      <p:pic>
        <p:nvPicPr>
          <p:cNvPr id="4" name="Picture 4" descr="http://www.emc.ncep.noaa.gov/gmb/gdas/radiance/esafford/wopr/pngs/time/sndrd1_g15.penalty_region1_fr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990600"/>
            <a:ext cx="7593106" cy="5867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85960" y="6477183"/>
            <a:ext cx="67705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http://www.emc.ncep.noaa.gov/gmb/gdas/radiance/esafford/wopr/index.html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emc.ncep.noaa.gov/gmb/gdas/radiance/esafford/wopr/pngs/time/sndrd1_g15.penalty_region1_fr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990600"/>
            <a:ext cx="7593106" cy="5867400"/>
          </a:xfrm>
          <a:prstGeom prst="rect">
            <a:avLst/>
          </a:prstGeom>
          <a:noFill/>
        </p:spPr>
      </p:pic>
      <p:pic>
        <p:nvPicPr>
          <p:cNvPr id="5" name="Picture 4" descr="g15.sounder.patchtemp.2013Sep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878" y="3993111"/>
            <a:ext cx="4667250" cy="2667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04800" y="27710"/>
            <a:ext cx="8458200" cy="737419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 fontScale="90000" lnSpcReduction="200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GOES-15 SNDR Ch 1-5 Anomaly in EMC GDAS Operational Monitoring …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and Path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517" y="1119116"/>
            <a:ext cx="8229600" cy="517764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 very powerful tool</a:t>
            </a:r>
          </a:p>
          <a:p>
            <a:pPr lvl="1"/>
            <a:r>
              <a:rPr lang="en-US" dirty="0" smtClean="0"/>
              <a:t>Instrument performance health monitoring</a:t>
            </a:r>
          </a:p>
          <a:p>
            <a:pPr lvl="1"/>
            <a:r>
              <a:rPr lang="en-US" dirty="0" smtClean="0"/>
              <a:t>Diagnose the anomalies</a:t>
            </a:r>
          </a:p>
          <a:p>
            <a:pPr lvl="1"/>
            <a:r>
              <a:rPr lang="en-US" dirty="0" smtClean="0"/>
              <a:t>Address the users questions or concerns on the calibration changes</a:t>
            </a:r>
          </a:p>
          <a:p>
            <a:pPr lvl="1"/>
            <a:r>
              <a:rPr lang="en-US" dirty="0" smtClean="0"/>
              <a:t>Evaluate/verify the instrument performance</a:t>
            </a:r>
          </a:p>
          <a:p>
            <a:pPr lvl="2"/>
            <a:r>
              <a:rPr lang="en-US" dirty="0" smtClean="0"/>
              <a:t>post-launch test period</a:t>
            </a:r>
          </a:p>
          <a:p>
            <a:pPr lvl="2"/>
            <a:r>
              <a:rPr lang="en-US" dirty="0" smtClean="0"/>
              <a:t>recovery period right after instrument  gets re-activated.</a:t>
            </a:r>
          </a:p>
          <a:p>
            <a:r>
              <a:rPr lang="en-US" dirty="0" smtClean="0"/>
              <a:t>Continue to evolve the GOES ICVS for GOES-R ABI monitoring purpose</a:t>
            </a:r>
          </a:p>
          <a:p>
            <a:pPr lvl="1"/>
            <a:r>
              <a:rPr lang="en-US" dirty="0" smtClean="0"/>
              <a:t>Implement and enrich the data quality monitoring</a:t>
            </a:r>
          </a:p>
          <a:p>
            <a:pPr lvl="2"/>
            <a:r>
              <a:rPr lang="en-US" dirty="0" smtClean="0"/>
              <a:t>Inter-calibration/inter-comparison</a:t>
            </a:r>
          </a:p>
          <a:p>
            <a:pPr lvl="1"/>
            <a:r>
              <a:rPr lang="en-US" dirty="0" smtClean="0"/>
              <a:t>Implement and improve the calibration alert notification function</a:t>
            </a:r>
          </a:p>
          <a:p>
            <a:pPr lvl="1"/>
            <a:r>
              <a:rPr lang="en-US" altLang="zh-CN" dirty="0" smtClean="0"/>
              <a:t>Provide flexible customized datasets for analysis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NOAA/NESDIS/STAR ICVS LTM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E3C5-DB28-42EA-8850-ED63D32FEE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lowchart: Multidocument 5"/>
          <p:cNvSpPr/>
          <p:nvPr/>
        </p:nvSpPr>
        <p:spPr>
          <a:xfrm>
            <a:off x="623281" y="2197508"/>
            <a:ext cx="3330804" cy="2669458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S-NPP: ATMS/</a:t>
            </a:r>
            <a:r>
              <a:rPr lang="en-US" dirty="0" err="1" smtClean="0"/>
              <a:t>CrIS</a:t>
            </a:r>
            <a:r>
              <a:rPr lang="en-US" dirty="0" smtClean="0"/>
              <a:t>/VIIRS/OMPS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NOAA/</a:t>
            </a:r>
            <a:r>
              <a:rPr lang="en-US" dirty="0" err="1" smtClean="0"/>
              <a:t>Metop</a:t>
            </a:r>
            <a:r>
              <a:rPr lang="en-US" dirty="0" smtClean="0"/>
              <a:t>: AVHRR/HIRS/AMSU/MHS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DMSP …</a:t>
            </a:r>
            <a:endParaRPr lang="en-US" dirty="0"/>
          </a:p>
        </p:txBody>
      </p:sp>
      <p:sp>
        <p:nvSpPr>
          <p:cNvPr id="7" name="Flowchart: Multidocument 6"/>
          <p:cNvSpPr/>
          <p:nvPr/>
        </p:nvSpPr>
        <p:spPr>
          <a:xfrm>
            <a:off x="5372262" y="2197508"/>
            <a:ext cx="3137557" cy="2359120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GOES : Imager/Sounder</a:t>
            </a:r>
          </a:p>
          <a:p>
            <a:pPr algn="ctr"/>
            <a:r>
              <a:rPr lang="en-US" dirty="0" smtClean="0"/>
              <a:t>Spacecraft, space weather </a:t>
            </a:r>
            <a:r>
              <a:rPr lang="en-US" dirty="0" smtClean="0"/>
              <a:t>instruments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GOES-R: ABI (after launch) … under development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70896" y="1795734"/>
            <a:ext cx="3207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LEO (NPP/JPSS, NOAA/</a:t>
            </a:r>
            <a:r>
              <a:rPr lang="en-US" dirty="0" err="1" smtClean="0"/>
              <a:t>Metop</a:t>
            </a:r>
            <a:r>
              <a:rPr lang="en-US" dirty="0" smtClean="0"/>
              <a:t> …)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32090" y="1795734"/>
            <a:ext cx="2045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GEO(GOES/GOES-R)</a:t>
            </a:r>
            <a:endParaRPr lang="en-US" dirty="0"/>
          </a:p>
        </p:txBody>
      </p:sp>
      <p:sp>
        <p:nvSpPr>
          <p:cNvPr id="13" name="Left Brace 12"/>
          <p:cNvSpPr/>
          <p:nvPr/>
        </p:nvSpPr>
        <p:spPr>
          <a:xfrm rot="5400000">
            <a:off x="4174104" y="-62253"/>
            <a:ext cx="972773" cy="2743200"/>
          </a:xfrm>
          <a:prstGeom prst="leftBrace">
            <a:avLst>
              <a:gd name="adj1" fmla="val 8333"/>
              <a:gd name="adj2" fmla="val 4838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GOES/GOES-R ICVS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Provide instrument scientists with calibration healthy status</a:t>
            </a:r>
          </a:p>
          <a:p>
            <a:endParaRPr lang="en-US" dirty="0" smtClean="0"/>
          </a:p>
          <a:p>
            <a:r>
              <a:rPr lang="en-US" dirty="0" smtClean="0"/>
              <a:t>Provide users with information of radiance quality for product generation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Users’ Request in the 2013 Users Workshop: Satellite </a:t>
            </a:r>
            <a:r>
              <a:rPr lang="en-US" dirty="0" smtClean="0">
                <a:solidFill>
                  <a:schemeClr val="tx2"/>
                </a:solidFill>
              </a:rPr>
              <a:t>operational anomaly alerting system for the GOES-R series</a:t>
            </a:r>
          </a:p>
          <a:p>
            <a:endParaRPr lang="en-US" dirty="0" smtClean="0"/>
          </a:p>
          <a:p>
            <a:r>
              <a:rPr lang="en-US" dirty="0" smtClean="0"/>
              <a:t>Facilitate communication of instrument anomalies amongst instrument engineers, calibration scientists and user community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E3C5-DB28-42EA-8850-ED63D32FEE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Web-based System…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4121"/>
            <a:ext cx="8229600" cy="94389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Focus on long-term monitoring of real-time on-orbit instrument performance and sensor data quality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E3C5-DB28-42EA-8850-ED63D32FEE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lowchart: Magnetic Disk 4"/>
          <p:cNvSpPr/>
          <p:nvPr/>
        </p:nvSpPr>
        <p:spPr>
          <a:xfrm>
            <a:off x="427704" y="2551471"/>
            <a:ext cx="1976284" cy="1179871"/>
          </a:xfrm>
          <a:prstGeom prst="flowChartMagneticDisk">
            <a:avLst/>
          </a:prstGeom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Spacecraft performance monitoring</a:t>
            </a:r>
            <a:endParaRPr lang="en-US" dirty="0"/>
          </a:p>
        </p:txBody>
      </p:sp>
      <p:sp>
        <p:nvSpPr>
          <p:cNvPr id="6" name="Flowchart: Magnetic Disk 5"/>
          <p:cNvSpPr/>
          <p:nvPr/>
        </p:nvSpPr>
        <p:spPr>
          <a:xfrm>
            <a:off x="6853081" y="2551471"/>
            <a:ext cx="1700053" cy="1179871"/>
          </a:xfrm>
          <a:prstGeom prst="flowChartMagneticDisk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Space weather instrument performance monitoring</a:t>
            </a:r>
            <a:endParaRPr lang="en-US" dirty="0"/>
          </a:p>
        </p:txBody>
      </p:sp>
      <p:sp>
        <p:nvSpPr>
          <p:cNvPr id="7" name="Flowchart: Magnetic Disk 6"/>
          <p:cNvSpPr/>
          <p:nvPr/>
        </p:nvSpPr>
        <p:spPr>
          <a:xfrm>
            <a:off x="3234808" y="2168017"/>
            <a:ext cx="2448230" cy="1873041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Weather instrument Monitoring </a:t>
            </a:r>
          </a:p>
          <a:p>
            <a:pPr algn="ctr"/>
            <a:r>
              <a:rPr lang="en-US" sz="1600" dirty="0" smtClean="0"/>
              <a:t>(evolved from GOES IPM system)</a:t>
            </a:r>
            <a:endParaRPr lang="en-US" sz="1600" dirty="0"/>
          </a:p>
        </p:txBody>
      </p:sp>
      <p:sp>
        <p:nvSpPr>
          <p:cNvPr id="8" name="Right Arrow 7"/>
          <p:cNvSpPr/>
          <p:nvPr/>
        </p:nvSpPr>
        <p:spPr>
          <a:xfrm>
            <a:off x="2448232" y="2934929"/>
            <a:ext cx="639096" cy="23597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0800000">
            <a:off x="5874762" y="2949677"/>
            <a:ext cx="678438" cy="22122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840288" y="5126856"/>
            <a:ext cx="1563699" cy="757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Telemetry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2585883" y="5126856"/>
            <a:ext cx="1563699" cy="757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Calibration Coefficients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4316730" y="5126856"/>
            <a:ext cx="1563699" cy="757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Detector Noise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6105828" y="5126856"/>
            <a:ext cx="1563699" cy="757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Radiance Quality (GSICS)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1769806" y="3982066"/>
            <a:ext cx="1391262" cy="108579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3401958" y="4026310"/>
            <a:ext cx="304802" cy="108579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807974" y="4041058"/>
            <a:ext cx="408034" cy="102680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520810" y="4041058"/>
            <a:ext cx="1332272" cy="1026806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lowchart: Magnetic Disk 27"/>
          <p:cNvSpPr/>
          <p:nvPr/>
        </p:nvSpPr>
        <p:spPr>
          <a:xfrm>
            <a:off x="5520810" y="6356350"/>
            <a:ext cx="359619" cy="365125"/>
          </a:xfrm>
          <a:prstGeom prst="flowChartMagneticDisk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5880429" y="6356350"/>
            <a:ext cx="2070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Under development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105219" y="6539345"/>
            <a:ext cx="686026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784328" y="6356350"/>
            <a:ext cx="1154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Upgrading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GOES Imager/Sounder ICVS 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982" y="1047136"/>
            <a:ext cx="8509818" cy="5288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" y="6390840"/>
            <a:ext cx="85922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Imager and Sounder ICVS monitoring currently available at: http://www.star.nesdis.noaa.gov/icvs/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ChangeArrowheads="1"/>
          </p:cNvSpPr>
          <p:nvPr/>
        </p:nvSpPr>
        <p:spPr bwMode="auto">
          <a:xfrm>
            <a:off x="684878" y="3492900"/>
            <a:ext cx="3687097" cy="313045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1" name="AutoShape 8"/>
          <p:cNvSpPr>
            <a:spLocks noChangeArrowheads="1"/>
          </p:cNvSpPr>
          <p:nvPr/>
        </p:nvSpPr>
        <p:spPr bwMode="auto">
          <a:xfrm>
            <a:off x="2085975" y="4511629"/>
            <a:ext cx="542925" cy="363538"/>
          </a:xfrm>
          <a:prstGeom prst="can">
            <a:avLst>
              <a:gd name="adj" fmla="val 25000"/>
            </a:avLst>
          </a:prstGeom>
          <a:solidFill>
            <a:srgbClr val="0F243E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altLang="zh-CN" sz="900" b="1">
                <a:solidFill>
                  <a:srgbClr val="FFFFFF"/>
                </a:solidFill>
                <a:latin typeface="Times New Roman" pitchFamily="18" charset="0"/>
                <a:ea typeface="SimSun" pitchFamily="2" charset="-122"/>
              </a:rPr>
              <a:t>SPLK</a:t>
            </a:r>
            <a:endParaRPr lang="en-US" b="1"/>
          </a:p>
        </p:txBody>
      </p:sp>
      <p:sp>
        <p:nvSpPr>
          <p:cNvPr id="7172" name="AutoShape 9"/>
          <p:cNvSpPr>
            <a:spLocks noChangeArrowheads="1"/>
          </p:cNvSpPr>
          <p:nvPr/>
        </p:nvSpPr>
        <p:spPr bwMode="auto">
          <a:xfrm>
            <a:off x="3040172" y="4539317"/>
            <a:ext cx="595312" cy="363538"/>
          </a:xfrm>
          <a:prstGeom prst="can">
            <a:avLst>
              <a:gd name="adj" fmla="val 25000"/>
            </a:avLst>
          </a:prstGeom>
          <a:solidFill>
            <a:srgbClr val="0F243E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altLang="zh-CN" sz="900" b="1">
                <a:solidFill>
                  <a:srgbClr val="FFFFFF"/>
                </a:solidFill>
                <a:latin typeface="Times New Roman" pitchFamily="18" charset="0"/>
                <a:ea typeface="SimSun" pitchFamily="2" charset="-122"/>
              </a:rPr>
              <a:t>TELE</a:t>
            </a:r>
            <a:endParaRPr lang="en-US" b="1"/>
          </a:p>
        </p:txBody>
      </p:sp>
      <p:sp>
        <p:nvSpPr>
          <p:cNvPr id="7173" name="AutoShape 10"/>
          <p:cNvSpPr>
            <a:spLocks noChangeArrowheads="1"/>
          </p:cNvSpPr>
          <p:nvPr/>
        </p:nvSpPr>
        <p:spPr bwMode="auto">
          <a:xfrm>
            <a:off x="3873912" y="4512996"/>
            <a:ext cx="557213" cy="363538"/>
          </a:xfrm>
          <a:prstGeom prst="can">
            <a:avLst>
              <a:gd name="adj" fmla="val 25000"/>
            </a:avLst>
          </a:prstGeom>
          <a:solidFill>
            <a:srgbClr val="0F243E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altLang="zh-CN" sz="900" b="1">
                <a:solidFill>
                  <a:srgbClr val="FFFFFF"/>
                </a:solidFill>
                <a:latin typeface="Times New Roman" pitchFamily="18" charset="0"/>
                <a:ea typeface="SimSun" pitchFamily="2" charset="-122"/>
              </a:rPr>
              <a:t>CAL</a:t>
            </a:r>
            <a:endParaRPr lang="en-US" b="1"/>
          </a:p>
        </p:txBody>
      </p:sp>
      <p:cxnSp>
        <p:nvCxnSpPr>
          <p:cNvPr id="7174" name="AutoShape 11"/>
          <p:cNvCxnSpPr>
            <a:cxnSpLocks noChangeShapeType="1"/>
          </p:cNvCxnSpPr>
          <p:nvPr/>
        </p:nvCxnSpPr>
        <p:spPr bwMode="auto">
          <a:xfrm>
            <a:off x="1527938" y="4911634"/>
            <a:ext cx="1587" cy="363538"/>
          </a:xfrm>
          <a:prstGeom prst="straightConnector1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 type="triangle" w="med" len="med"/>
          </a:ln>
        </p:spPr>
      </p:cxnSp>
      <p:sp>
        <p:nvSpPr>
          <p:cNvPr id="7176" name="AutoShape 13"/>
          <p:cNvSpPr>
            <a:spLocks noChangeArrowheads="1"/>
          </p:cNvSpPr>
          <p:nvPr/>
        </p:nvSpPr>
        <p:spPr bwMode="auto">
          <a:xfrm>
            <a:off x="1342102" y="5304668"/>
            <a:ext cx="905592" cy="376237"/>
          </a:xfrm>
          <a:prstGeom prst="can">
            <a:avLst>
              <a:gd name="adj" fmla="val 25000"/>
            </a:avLst>
          </a:prstGeom>
          <a:solidFill>
            <a:srgbClr val="0F243E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altLang="zh-CN" sz="900" dirty="0" smtClean="0">
                <a:solidFill>
                  <a:srgbClr val="FFFFFF"/>
                </a:solidFill>
                <a:latin typeface="Times New Roman" pitchFamily="18" charset="0"/>
                <a:ea typeface="SimSun" pitchFamily="2" charset="-122"/>
              </a:rPr>
              <a:t>Noise</a:t>
            </a:r>
            <a:endParaRPr lang="en-US" dirty="0"/>
          </a:p>
        </p:txBody>
      </p:sp>
      <p:sp>
        <p:nvSpPr>
          <p:cNvPr id="7179" name="AutoShape 16"/>
          <p:cNvSpPr>
            <a:spLocks noChangeArrowheads="1"/>
          </p:cNvSpPr>
          <p:nvPr/>
        </p:nvSpPr>
        <p:spPr bwMode="auto">
          <a:xfrm>
            <a:off x="2085975" y="6247467"/>
            <a:ext cx="1625600" cy="269875"/>
          </a:xfrm>
          <a:prstGeom prst="flowChartAlternateProcess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zh-CN" sz="1200" b="1">
                <a:latin typeface="Times New Roman" pitchFamily="18" charset="0"/>
                <a:ea typeface="SimSun" pitchFamily="2" charset="-122"/>
              </a:rPr>
              <a:t>Plotting and Report</a:t>
            </a:r>
            <a:endParaRPr lang="en-US"/>
          </a:p>
        </p:txBody>
      </p:sp>
      <p:cxnSp>
        <p:nvCxnSpPr>
          <p:cNvPr id="7180" name="AutoShape 17"/>
          <p:cNvCxnSpPr>
            <a:cxnSpLocks noChangeShapeType="1"/>
          </p:cNvCxnSpPr>
          <p:nvPr/>
        </p:nvCxnSpPr>
        <p:spPr bwMode="auto">
          <a:xfrm>
            <a:off x="2115471" y="4911634"/>
            <a:ext cx="0" cy="363538"/>
          </a:xfrm>
          <a:prstGeom prst="straightConnector1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 type="triangle" w="med" len="med"/>
          </a:ln>
        </p:spPr>
      </p:cxnSp>
      <p:sp>
        <p:nvSpPr>
          <p:cNvPr id="7182" name="Rectangle 21"/>
          <p:cNvSpPr>
            <a:spLocks noChangeArrowheads="1"/>
          </p:cNvSpPr>
          <p:nvPr/>
        </p:nvSpPr>
        <p:spPr bwMode="auto">
          <a:xfrm>
            <a:off x="4887913" y="3427813"/>
            <a:ext cx="3706505" cy="319554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3" name="Oval 23"/>
          <p:cNvSpPr>
            <a:spLocks noChangeArrowheads="1"/>
          </p:cNvSpPr>
          <p:nvPr/>
        </p:nvSpPr>
        <p:spPr bwMode="auto">
          <a:xfrm>
            <a:off x="5383152" y="3492900"/>
            <a:ext cx="2344738" cy="538163"/>
          </a:xfrm>
          <a:prstGeom prst="ellipse">
            <a:avLst/>
          </a:prstGeom>
          <a:solidFill>
            <a:srgbClr val="D99594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altLang="zh-CN" sz="900" b="1" dirty="0">
                <a:latin typeface="Times New Roman" pitchFamily="18" charset="0"/>
                <a:ea typeface="SimSun" pitchFamily="2" charset="-122"/>
              </a:rPr>
              <a:t>Extract individual Sounder </a:t>
            </a:r>
            <a:r>
              <a:rPr lang="en-US" altLang="zh-CN" sz="900" b="1" dirty="0" smtClean="0">
                <a:latin typeface="Times New Roman" pitchFamily="18" charset="0"/>
                <a:ea typeface="SimSun" pitchFamily="2" charset="-122"/>
              </a:rPr>
              <a:t>parameter </a:t>
            </a:r>
            <a:r>
              <a:rPr lang="en-US" altLang="zh-CN" sz="900" b="1" dirty="0">
                <a:latin typeface="Times New Roman" pitchFamily="18" charset="0"/>
                <a:ea typeface="SimSun" pitchFamily="2" charset="-122"/>
              </a:rPr>
              <a:t>and calculate the statistics</a:t>
            </a:r>
            <a:endParaRPr lang="en-US" b="1" dirty="0"/>
          </a:p>
        </p:txBody>
      </p:sp>
      <p:sp>
        <p:nvSpPr>
          <p:cNvPr id="7184" name="AutoShape 24"/>
          <p:cNvSpPr>
            <a:spLocks noChangeArrowheads="1"/>
          </p:cNvSpPr>
          <p:nvPr/>
        </p:nvSpPr>
        <p:spPr bwMode="auto">
          <a:xfrm>
            <a:off x="5937650" y="4597134"/>
            <a:ext cx="527050" cy="363537"/>
          </a:xfrm>
          <a:prstGeom prst="can">
            <a:avLst>
              <a:gd name="adj" fmla="val 25000"/>
            </a:avLst>
          </a:prstGeom>
          <a:solidFill>
            <a:srgbClr val="0F243E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altLang="zh-CN" sz="900" b="1">
                <a:solidFill>
                  <a:srgbClr val="FFFFFF"/>
                </a:solidFill>
                <a:latin typeface="Times New Roman" pitchFamily="18" charset="0"/>
                <a:ea typeface="SimSun" pitchFamily="2" charset="-122"/>
              </a:rPr>
              <a:t>SPLK</a:t>
            </a:r>
            <a:endParaRPr lang="en-US" b="1"/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5133975" y="4065988"/>
            <a:ext cx="3081568" cy="501650"/>
            <a:chOff x="6795" y="8730"/>
            <a:chExt cx="3360" cy="1035"/>
          </a:xfrm>
        </p:grpSpPr>
        <p:cxnSp>
          <p:nvCxnSpPr>
            <p:cNvPr id="7215" name="AutoShape 26"/>
            <p:cNvCxnSpPr>
              <a:cxnSpLocks noChangeShapeType="1"/>
            </p:cNvCxnSpPr>
            <p:nvPr/>
          </p:nvCxnSpPr>
          <p:spPr bwMode="auto">
            <a:xfrm>
              <a:off x="8625" y="8730"/>
              <a:ext cx="1" cy="510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7216" name="AutoShape 27"/>
            <p:cNvCxnSpPr>
              <a:cxnSpLocks noChangeShapeType="1"/>
            </p:cNvCxnSpPr>
            <p:nvPr/>
          </p:nvCxnSpPr>
          <p:spPr bwMode="auto">
            <a:xfrm>
              <a:off x="6795" y="9345"/>
              <a:ext cx="3360" cy="31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7217" name="AutoShape 28"/>
            <p:cNvCxnSpPr>
              <a:cxnSpLocks noChangeShapeType="1"/>
            </p:cNvCxnSpPr>
            <p:nvPr/>
          </p:nvCxnSpPr>
          <p:spPr bwMode="auto">
            <a:xfrm>
              <a:off x="6795" y="9345"/>
              <a:ext cx="0" cy="420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7218" name="AutoShape 29"/>
            <p:cNvCxnSpPr>
              <a:cxnSpLocks noChangeShapeType="1"/>
            </p:cNvCxnSpPr>
            <p:nvPr/>
          </p:nvCxnSpPr>
          <p:spPr bwMode="auto">
            <a:xfrm>
              <a:off x="7953" y="9345"/>
              <a:ext cx="0" cy="420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7186" name="AutoShape 30"/>
          <p:cNvSpPr>
            <a:spLocks noChangeArrowheads="1"/>
          </p:cNvSpPr>
          <p:nvPr/>
        </p:nvSpPr>
        <p:spPr bwMode="auto">
          <a:xfrm>
            <a:off x="4976401" y="4574909"/>
            <a:ext cx="598487" cy="363537"/>
          </a:xfrm>
          <a:prstGeom prst="can">
            <a:avLst>
              <a:gd name="adj" fmla="val 25000"/>
            </a:avLst>
          </a:prstGeom>
          <a:solidFill>
            <a:srgbClr val="0F243E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altLang="zh-CN" sz="900" b="1">
                <a:solidFill>
                  <a:srgbClr val="FFFFFF"/>
                </a:solidFill>
                <a:latin typeface="Times New Roman" pitchFamily="18" charset="0"/>
                <a:ea typeface="SimSun" pitchFamily="2" charset="-122"/>
              </a:rPr>
              <a:t>BB</a:t>
            </a:r>
            <a:endParaRPr lang="en-US" b="1"/>
          </a:p>
        </p:txBody>
      </p:sp>
      <p:sp>
        <p:nvSpPr>
          <p:cNvPr id="7187" name="Oval 33"/>
          <p:cNvSpPr>
            <a:spLocks noChangeArrowheads="1"/>
          </p:cNvSpPr>
          <p:nvPr/>
        </p:nvSpPr>
        <p:spPr bwMode="auto">
          <a:xfrm>
            <a:off x="3763963" y="1816500"/>
            <a:ext cx="1295400" cy="457200"/>
          </a:xfrm>
          <a:prstGeom prst="ellipse">
            <a:avLst/>
          </a:prstGeom>
          <a:solidFill>
            <a:srgbClr val="D99594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altLang="zh-CN" sz="1000" b="1">
                <a:latin typeface="Times New Roman" pitchFamily="18" charset="0"/>
                <a:ea typeface="SimSun" pitchFamily="2" charset="-122"/>
              </a:rPr>
              <a:t>Data Subset</a:t>
            </a:r>
            <a:endParaRPr lang="en-US" sz="1000" b="1"/>
          </a:p>
        </p:txBody>
      </p:sp>
      <p:sp>
        <p:nvSpPr>
          <p:cNvPr id="7188" name="AutoShape 34"/>
          <p:cNvSpPr>
            <a:spLocks noChangeArrowheads="1"/>
          </p:cNvSpPr>
          <p:nvPr/>
        </p:nvSpPr>
        <p:spPr bwMode="auto">
          <a:xfrm>
            <a:off x="4267200" y="1599013"/>
            <a:ext cx="104775" cy="217487"/>
          </a:xfrm>
          <a:prstGeom prst="downArrow">
            <a:avLst>
              <a:gd name="adj1" fmla="val 50000"/>
              <a:gd name="adj2" fmla="val 51894"/>
            </a:avLst>
          </a:prstGeom>
          <a:solidFill>
            <a:srgbClr val="1F497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/>
          <a:p>
            <a:endParaRPr lang="en-US"/>
          </a:p>
        </p:txBody>
      </p:sp>
      <p:sp>
        <p:nvSpPr>
          <p:cNvPr id="7189" name="AutoShape 35"/>
          <p:cNvSpPr>
            <a:spLocks noChangeArrowheads="1"/>
          </p:cNvSpPr>
          <p:nvPr/>
        </p:nvSpPr>
        <p:spPr bwMode="auto">
          <a:xfrm>
            <a:off x="4273550" y="2276875"/>
            <a:ext cx="104775" cy="247650"/>
          </a:xfrm>
          <a:prstGeom prst="downArrow">
            <a:avLst>
              <a:gd name="adj1" fmla="val 50000"/>
              <a:gd name="adj2" fmla="val 59091"/>
            </a:avLst>
          </a:prstGeom>
          <a:solidFill>
            <a:srgbClr val="1F497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/>
          <a:p>
            <a:endParaRPr lang="en-US"/>
          </a:p>
        </p:txBody>
      </p:sp>
      <p:sp>
        <p:nvSpPr>
          <p:cNvPr id="7190" name="AutoShape 36"/>
          <p:cNvSpPr>
            <a:spLocks noChangeArrowheads="1"/>
          </p:cNvSpPr>
          <p:nvPr/>
        </p:nvSpPr>
        <p:spPr bwMode="auto">
          <a:xfrm>
            <a:off x="3763963" y="2524525"/>
            <a:ext cx="1189038" cy="603250"/>
          </a:xfrm>
          <a:prstGeom prst="can">
            <a:avLst>
              <a:gd name="adj" fmla="val 25000"/>
            </a:avLst>
          </a:prstGeom>
          <a:solidFill>
            <a:srgbClr val="0F243E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altLang="zh-CN" sz="1000" dirty="0" smtClean="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rPr>
              <a:t>Calibration related dataset</a:t>
            </a:r>
            <a:endParaRPr lang="en-US" sz="1000" dirty="0">
              <a:solidFill>
                <a:schemeClr val="bg1"/>
              </a:solidFill>
            </a:endParaRPr>
          </a:p>
        </p:txBody>
      </p:sp>
      <p:cxnSp>
        <p:nvCxnSpPr>
          <p:cNvPr id="7191" name="AutoShape 37"/>
          <p:cNvCxnSpPr>
            <a:cxnSpLocks noChangeShapeType="1"/>
          </p:cNvCxnSpPr>
          <p:nvPr/>
        </p:nvCxnSpPr>
        <p:spPr bwMode="auto">
          <a:xfrm>
            <a:off x="4926013" y="3113488"/>
            <a:ext cx="358775" cy="296862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7192" name="AutoShape 38"/>
          <p:cNvCxnSpPr>
            <a:cxnSpLocks noChangeShapeType="1"/>
          </p:cNvCxnSpPr>
          <p:nvPr/>
        </p:nvCxnSpPr>
        <p:spPr bwMode="auto">
          <a:xfrm flipH="1">
            <a:off x="3479800" y="3127775"/>
            <a:ext cx="284163" cy="28257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7193" name="Rectangle 39"/>
          <p:cNvSpPr>
            <a:spLocks noChangeArrowheads="1"/>
          </p:cNvSpPr>
          <p:nvPr/>
        </p:nvSpPr>
        <p:spPr bwMode="auto">
          <a:xfrm>
            <a:off x="1676400" y="3127775"/>
            <a:ext cx="16764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zh-CN" sz="1400" b="1" i="1" u="sng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Imager monitoring</a:t>
            </a:r>
            <a:endParaRPr lang="en-US" sz="1400" i="1" u="sng">
              <a:solidFill>
                <a:srgbClr val="FF0000"/>
              </a:solidFill>
            </a:endParaRPr>
          </a:p>
        </p:txBody>
      </p:sp>
      <p:sp>
        <p:nvSpPr>
          <p:cNvPr id="7194" name="Rectangle 40"/>
          <p:cNvSpPr>
            <a:spLocks noChangeArrowheads="1"/>
          </p:cNvSpPr>
          <p:nvPr/>
        </p:nvSpPr>
        <p:spPr bwMode="auto">
          <a:xfrm>
            <a:off x="5842000" y="3127775"/>
            <a:ext cx="1778000" cy="2825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zh-CN" sz="1400" b="1" i="1" u="sng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Sounder monitoring</a:t>
            </a:r>
            <a:endParaRPr lang="en-US" sz="1400" b="1" i="1" u="sng">
              <a:solidFill>
                <a:srgbClr val="FF0000"/>
              </a:solidFill>
            </a:endParaRPr>
          </a:p>
        </p:txBody>
      </p:sp>
      <p:sp>
        <p:nvSpPr>
          <p:cNvPr id="7195" name="AutoShape 41"/>
          <p:cNvSpPr>
            <a:spLocks noChangeArrowheads="1"/>
          </p:cNvSpPr>
          <p:nvPr/>
        </p:nvSpPr>
        <p:spPr bwMode="auto">
          <a:xfrm>
            <a:off x="1066800" y="4509742"/>
            <a:ext cx="609600" cy="363538"/>
          </a:xfrm>
          <a:prstGeom prst="can">
            <a:avLst>
              <a:gd name="adj" fmla="val 25000"/>
            </a:avLst>
          </a:prstGeom>
          <a:solidFill>
            <a:srgbClr val="0F243E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altLang="zh-CN" sz="900" b="1">
                <a:solidFill>
                  <a:srgbClr val="FFFFFF"/>
                </a:solidFill>
                <a:latin typeface="Times New Roman" pitchFamily="18" charset="0"/>
                <a:ea typeface="SimSun" pitchFamily="2" charset="-122"/>
              </a:rPr>
              <a:t>BB</a:t>
            </a:r>
            <a:endParaRPr lang="en-US" b="1"/>
          </a:p>
        </p:txBody>
      </p:sp>
      <p:sp>
        <p:nvSpPr>
          <p:cNvPr id="7196" name="Oval 43"/>
          <p:cNvSpPr>
            <a:spLocks noChangeArrowheads="1"/>
          </p:cNvSpPr>
          <p:nvPr/>
        </p:nvSpPr>
        <p:spPr bwMode="auto">
          <a:xfrm>
            <a:off x="1427163" y="3427813"/>
            <a:ext cx="2336800" cy="593725"/>
          </a:xfrm>
          <a:prstGeom prst="ellipse">
            <a:avLst/>
          </a:prstGeom>
          <a:solidFill>
            <a:srgbClr val="D99594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altLang="zh-CN" sz="900" b="1" dirty="0">
                <a:latin typeface="Times New Roman" pitchFamily="18" charset="0"/>
                <a:ea typeface="SimSun" pitchFamily="2" charset="-122"/>
              </a:rPr>
              <a:t>Extract the individual Imager </a:t>
            </a:r>
            <a:r>
              <a:rPr lang="en-US" altLang="zh-CN" sz="900" b="1" dirty="0" smtClean="0">
                <a:latin typeface="Times New Roman" pitchFamily="18" charset="0"/>
                <a:ea typeface="SimSun" pitchFamily="2" charset="-122"/>
              </a:rPr>
              <a:t>parameter and </a:t>
            </a:r>
            <a:r>
              <a:rPr lang="en-US" altLang="zh-CN" sz="900" b="1" dirty="0">
                <a:latin typeface="Times New Roman" pitchFamily="18" charset="0"/>
                <a:ea typeface="SimSun" pitchFamily="2" charset="-122"/>
              </a:rPr>
              <a:t>calculate the statistics</a:t>
            </a:r>
            <a:endParaRPr lang="en-US" sz="900" b="1" dirty="0">
              <a:latin typeface="Times New Roman" pitchFamily="18" charset="0"/>
              <a:ea typeface="SimSun" pitchFamily="2" charset="-122"/>
            </a:endParaRPr>
          </a:p>
        </p:txBody>
      </p:sp>
      <p:cxnSp>
        <p:nvCxnSpPr>
          <p:cNvPr id="7197" name="AutoShape 44"/>
          <p:cNvCxnSpPr>
            <a:cxnSpLocks noChangeShapeType="1"/>
          </p:cNvCxnSpPr>
          <p:nvPr/>
        </p:nvCxnSpPr>
        <p:spPr bwMode="auto">
          <a:xfrm>
            <a:off x="2628900" y="4059398"/>
            <a:ext cx="0" cy="20478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7198" name="AutoShape 45"/>
          <p:cNvCxnSpPr>
            <a:cxnSpLocks noChangeShapeType="1"/>
          </p:cNvCxnSpPr>
          <p:nvPr/>
        </p:nvCxnSpPr>
        <p:spPr bwMode="auto">
          <a:xfrm>
            <a:off x="1297858" y="4268394"/>
            <a:ext cx="2964580" cy="1428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7199" name="AutoShape 46"/>
          <p:cNvCxnSpPr>
            <a:cxnSpLocks noChangeShapeType="1"/>
          </p:cNvCxnSpPr>
          <p:nvPr/>
        </p:nvCxnSpPr>
        <p:spPr bwMode="auto">
          <a:xfrm>
            <a:off x="1297858" y="4264185"/>
            <a:ext cx="0" cy="20320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7200" name="AutoShape 47"/>
          <p:cNvCxnSpPr>
            <a:cxnSpLocks noChangeShapeType="1"/>
          </p:cNvCxnSpPr>
          <p:nvPr/>
        </p:nvCxnSpPr>
        <p:spPr bwMode="auto">
          <a:xfrm>
            <a:off x="2317702" y="4291413"/>
            <a:ext cx="0" cy="20320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7201" name="AutoShape 48"/>
          <p:cNvSpPr>
            <a:spLocks noChangeArrowheads="1"/>
          </p:cNvSpPr>
          <p:nvPr/>
        </p:nvSpPr>
        <p:spPr bwMode="auto">
          <a:xfrm>
            <a:off x="6954511" y="4597134"/>
            <a:ext cx="579437" cy="363537"/>
          </a:xfrm>
          <a:prstGeom prst="can">
            <a:avLst>
              <a:gd name="adj" fmla="val 25000"/>
            </a:avLst>
          </a:prstGeom>
          <a:solidFill>
            <a:srgbClr val="0F243E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altLang="zh-CN" sz="900" b="1">
                <a:solidFill>
                  <a:srgbClr val="FFFFFF"/>
                </a:solidFill>
                <a:latin typeface="Times New Roman" pitchFamily="18" charset="0"/>
                <a:ea typeface="SimSun" pitchFamily="2" charset="-122"/>
              </a:rPr>
              <a:t>TELE</a:t>
            </a:r>
            <a:endParaRPr lang="en-US" b="1"/>
          </a:p>
        </p:txBody>
      </p:sp>
      <p:cxnSp>
        <p:nvCxnSpPr>
          <p:cNvPr id="7202" name="AutoShape 49"/>
          <p:cNvCxnSpPr>
            <a:cxnSpLocks noChangeShapeType="1"/>
          </p:cNvCxnSpPr>
          <p:nvPr/>
        </p:nvCxnSpPr>
        <p:spPr bwMode="auto">
          <a:xfrm>
            <a:off x="5536994" y="4909411"/>
            <a:ext cx="0" cy="363537"/>
          </a:xfrm>
          <a:prstGeom prst="straightConnector1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 type="triangle" w="med" len="med"/>
          </a:ln>
        </p:spPr>
      </p:cxnSp>
      <p:sp>
        <p:nvSpPr>
          <p:cNvPr id="7203" name="AutoShape 50"/>
          <p:cNvSpPr>
            <a:spLocks noChangeArrowheads="1"/>
          </p:cNvSpPr>
          <p:nvPr/>
        </p:nvSpPr>
        <p:spPr bwMode="auto">
          <a:xfrm>
            <a:off x="5383152" y="5258661"/>
            <a:ext cx="813085" cy="349250"/>
          </a:xfrm>
          <a:prstGeom prst="can">
            <a:avLst>
              <a:gd name="adj" fmla="val 25000"/>
            </a:avLst>
          </a:prstGeom>
          <a:solidFill>
            <a:srgbClr val="0F243E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altLang="zh-CN" sz="900" dirty="0" smtClean="0">
                <a:solidFill>
                  <a:srgbClr val="FFFFFF"/>
                </a:solidFill>
                <a:latin typeface="Times New Roman" pitchFamily="18" charset="0"/>
                <a:ea typeface="SimSun" pitchFamily="2" charset="-122"/>
              </a:rPr>
              <a:t>Noise</a:t>
            </a:r>
            <a:endParaRPr lang="en-US" dirty="0"/>
          </a:p>
        </p:txBody>
      </p:sp>
      <p:sp>
        <p:nvSpPr>
          <p:cNvPr id="7205" name="AutoShape 52"/>
          <p:cNvSpPr>
            <a:spLocks noChangeArrowheads="1"/>
          </p:cNvSpPr>
          <p:nvPr/>
        </p:nvSpPr>
        <p:spPr bwMode="auto">
          <a:xfrm>
            <a:off x="5973642" y="6259392"/>
            <a:ext cx="1627187" cy="268287"/>
          </a:xfrm>
          <a:prstGeom prst="flowChartAlternateProcess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zh-CN" sz="1200" b="1">
                <a:latin typeface="Times New Roman" pitchFamily="18" charset="0"/>
                <a:ea typeface="SimSun" pitchFamily="2" charset="-122"/>
              </a:rPr>
              <a:t>Plotting and Report</a:t>
            </a:r>
            <a:endParaRPr lang="en-US"/>
          </a:p>
        </p:txBody>
      </p:sp>
      <p:sp>
        <p:nvSpPr>
          <p:cNvPr id="7206" name="AutoShape 53"/>
          <p:cNvSpPr>
            <a:spLocks noChangeArrowheads="1"/>
          </p:cNvSpPr>
          <p:nvPr/>
        </p:nvSpPr>
        <p:spPr bwMode="auto">
          <a:xfrm>
            <a:off x="7981308" y="4597134"/>
            <a:ext cx="533400" cy="363537"/>
          </a:xfrm>
          <a:prstGeom prst="can">
            <a:avLst>
              <a:gd name="adj" fmla="val 25000"/>
            </a:avLst>
          </a:prstGeom>
          <a:solidFill>
            <a:srgbClr val="0F243E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altLang="zh-CN" sz="900">
                <a:solidFill>
                  <a:srgbClr val="FFFFFF"/>
                </a:solidFill>
                <a:latin typeface="Times New Roman" pitchFamily="18" charset="0"/>
                <a:ea typeface="SimSun" pitchFamily="2" charset="-122"/>
              </a:rPr>
              <a:t>CAL</a:t>
            </a:r>
            <a:endParaRPr lang="en-US"/>
          </a:p>
        </p:txBody>
      </p:sp>
      <p:cxnSp>
        <p:nvCxnSpPr>
          <p:cNvPr id="7207" name="AutoShape 54"/>
          <p:cNvCxnSpPr>
            <a:cxnSpLocks noChangeShapeType="1"/>
          </p:cNvCxnSpPr>
          <p:nvPr/>
        </p:nvCxnSpPr>
        <p:spPr bwMode="auto">
          <a:xfrm>
            <a:off x="6026308" y="4938907"/>
            <a:ext cx="0" cy="363537"/>
          </a:xfrm>
          <a:prstGeom prst="straightConnector1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 type="triangle" w="med" len="med"/>
          </a:ln>
        </p:spPr>
      </p:cxnSp>
      <p:cxnSp>
        <p:nvCxnSpPr>
          <p:cNvPr id="7209" name="AutoShape 56"/>
          <p:cNvCxnSpPr>
            <a:cxnSpLocks noChangeShapeType="1"/>
          </p:cNvCxnSpPr>
          <p:nvPr/>
        </p:nvCxnSpPr>
        <p:spPr bwMode="auto">
          <a:xfrm>
            <a:off x="3320032" y="4290286"/>
            <a:ext cx="0" cy="20478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7210" name="AutoShape 57"/>
          <p:cNvCxnSpPr>
            <a:cxnSpLocks noChangeShapeType="1"/>
          </p:cNvCxnSpPr>
          <p:nvPr/>
        </p:nvCxnSpPr>
        <p:spPr bwMode="auto">
          <a:xfrm>
            <a:off x="4267200" y="4275538"/>
            <a:ext cx="0" cy="20478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7211" name="AutoShape 58"/>
          <p:cNvCxnSpPr>
            <a:cxnSpLocks noChangeShapeType="1"/>
          </p:cNvCxnSpPr>
          <p:nvPr/>
        </p:nvCxnSpPr>
        <p:spPr bwMode="auto">
          <a:xfrm>
            <a:off x="7180602" y="4399823"/>
            <a:ext cx="0" cy="20320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7212" name="AutoShape 59"/>
          <p:cNvCxnSpPr>
            <a:cxnSpLocks noChangeShapeType="1"/>
          </p:cNvCxnSpPr>
          <p:nvPr/>
        </p:nvCxnSpPr>
        <p:spPr bwMode="auto">
          <a:xfrm>
            <a:off x="8215543" y="4385075"/>
            <a:ext cx="0" cy="20320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7213" name="AutoShape 60"/>
          <p:cNvSpPr>
            <a:spLocks noChangeArrowheads="1"/>
          </p:cNvSpPr>
          <p:nvPr/>
        </p:nvSpPr>
        <p:spPr bwMode="auto">
          <a:xfrm>
            <a:off x="3810000" y="978300"/>
            <a:ext cx="1143000" cy="603250"/>
          </a:xfrm>
          <a:prstGeom prst="can">
            <a:avLst>
              <a:gd name="adj" fmla="val 25000"/>
            </a:avLst>
          </a:prstGeom>
          <a:solidFill>
            <a:srgbClr val="0F243E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altLang="zh-CN" sz="1000" dirty="0">
                <a:solidFill>
                  <a:srgbClr val="FFFFFF"/>
                </a:solidFill>
                <a:latin typeface="Times New Roman" pitchFamily="18" charset="0"/>
                <a:ea typeface="SimSun" pitchFamily="2" charset="-122"/>
              </a:rPr>
              <a:t>Near Real-time </a:t>
            </a:r>
            <a:r>
              <a:rPr lang="en-US" altLang="zh-CN" sz="1000" dirty="0" smtClean="0">
                <a:solidFill>
                  <a:srgbClr val="FFFFFF"/>
                </a:solidFill>
                <a:latin typeface="Times New Roman" pitchFamily="18" charset="0"/>
                <a:ea typeface="SimSun" pitchFamily="2" charset="-122"/>
              </a:rPr>
              <a:t>L1B </a:t>
            </a:r>
            <a:r>
              <a:rPr lang="en-US" altLang="zh-CN" sz="1000" dirty="0">
                <a:solidFill>
                  <a:srgbClr val="FFFFFF"/>
                </a:solidFill>
                <a:latin typeface="Times New Roman" pitchFamily="18" charset="0"/>
                <a:ea typeface="SimSun" pitchFamily="2" charset="-122"/>
              </a:rPr>
              <a:t>data</a:t>
            </a:r>
            <a:endParaRPr lang="en-US" sz="1000" dirty="0">
              <a:solidFill>
                <a:srgbClr val="FFFFFF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544273" y="86380"/>
            <a:ext cx="66872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GOES ICVS Daily Data Processing Flowchart</a:t>
            </a:r>
            <a:endParaRPr lang="en-US" sz="2800" b="1" dirty="0"/>
          </a:p>
        </p:txBody>
      </p:sp>
      <p:sp>
        <p:nvSpPr>
          <p:cNvPr id="55" name="Left Brace 54"/>
          <p:cNvSpPr/>
          <p:nvPr/>
        </p:nvSpPr>
        <p:spPr>
          <a:xfrm rot="16200000">
            <a:off x="2452845" y="4322956"/>
            <a:ext cx="423549" cy="3195636"/>
          </a:xfrm>
          <a:prstGeom prst="leftBrac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Left Brace 55"/>
          <p:cNvSpPr/>
          <p:nvPr/>
        </p:nvSpPr>
        <p:spPr>
          <a:xfrm rot="16200000">
            <a:off x="6520019" y="4322957"/>
            <a:ext cx="423549" cy="3195636"/>
          </a:xfrm>
          <a:prstGeom prst="leftBrac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AutoShape 17"/>
          <p:cNvCxnSpPr>
            <a:cxnSpLocks noChangeShapeType="1"/>
          </p:cNvCxnSpPr>
          <p:nvPr/>
        </p:nvCxnSpPr>
        <p:spPr bwMode="auto">
          <a:xfrm flipH="1">
            <a:off x="2267871" y="4938446"/>
            <a:ext cx="772301" cy="489126"/>
          </a:xfrm>
          <a:prstGeom prst="straightConnector1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 type="triangle" w="med" len="med"/>
          </a:ln>
        </p:spPr>
      </p:cxnSp>
      <p:cxnSp>
        <p:nvCxnSpPr>
          <p:cNvPr id="49" name="AutoShape 17"/>
          <p:cNvCxnSpPr>
            <a:cxnSpLocks noChangeShapeType="1"/>
          </p:cNvCxnSpPr>
          <p:nvPr/>
        </p:nvCxnSpPr>
        <p:spPr bwMode="auto">
          <a:xfrm flipH="1">
            <a:off x="6196016" y="4960671"/>
            <a:ext cx="758495" cy="382445"/>
          </a:xfrm>
          <a:prstGeom prst="straightConnector1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 type="triangl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GOES ICVS LTM Parameters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39637296"/>
              </p:ext>
            </p:extLst>
          </p:nvPr>
        </p:nvGraphicFramePr>
        <p:xfrm>
          <a:off x="73741" y="1184275"/>
          <a:ext cx="8967018" cy="4976602"/>
        </p:xfrm>
        <a:graphic>
          <a:graphicData uri="http://schemas.openxmlformats.org/drawingml/2006/table">
            <a:tbl>
              <a:tblPr bandRow="1"/>
              <a:tblGrid>
                <a:gridCol w="1551939"/>
                <a:gridCol w="1382991"/>
                <a:gridCol w="1629956"/>
                <a:gridCol w="1596547"/>
                <a:gridCol w="1519046"/>
                <a:gridCol w="1286539"/>
              </a:tblGrid>
              <a:tr h="1440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Satellite</a:t>
                      </a:r>
                    </a:p>
                  </a:txBody>
                  <a:tcPr marT="45718" marB="45718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Instrument</a:t>
                      </a:r>
                    </a:p>
                  </a:txBody>
                  <a:tcPr marT="45718" marB="45718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Calibration Related Telemetry Parameters</a:t>
                      </a:r>
                    </a:p>
                  </a:txBody>
                  <a:tcPr marT="45718" marB="45718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Calibration Target Signals</a:t>
                      </a:r>
                    </a:p>
                  </a:txBody>
                  <a:tcPr marT="45718" marB="45718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IR Calibration Coefficients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SimSun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SimSun" pitchFamily="2" charset="-122"/>
                      </a:endParaRPr>
                    </a:p>
                  </a:txBody>
                  <a:tcPr marT="45718" marB="45718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Detector Noise</a:t>
                      </a:r>
                    </a:p>
                  </a:txBody>
                  <a:tcPr marT="45718" marB="45718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7611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GOES-13</a:t>
                      </a:r>
                    </a:p>
                  </a:txBody>
                  <a:tcPr marT="45718" marB="45718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Imager</a:t>
                      </a:r>
                    </a:p>
                  </a:txBody>
                  <a:tcPr marT="45718" marB="45718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14</a:t>
                      </a:r>
                    </a:p>
                  </a:txBody>
                  <a:tcPr marT="45718" marB="45718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4x5channels (2-8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det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/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chan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)</a:t>
                      </a:r>
                    </a:p>
                  </a:txBody>
                  <a:tcPr marT="45718" marB="45718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2x4 channels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(2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det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/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chan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)</a:t>
                      </a:r>
                    </a:p>
                  </a:txBody>
                  <a:tcPr marT="45718" marB="45718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2x5chan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(2-8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det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/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chan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)</a:t>
                      </a:r>
                    </a:p>
                  </a:txBody>
                  <a:tcPr marT="45718" marB="45718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60101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SimSun" pitchFamily="2" charset="-122"/>
                      </a:endParaRPr>
                    </a:p>
                  </a:txBody>
                  <a:tcPr marT="45718" marB="45718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Sounder</a:t>
                      </a:r>
                    </a:p>
                  </a:txBody>
                  <a:tcPr marT="45718" marB="45718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16</a:t>
                      </a:r>
                    </a:p>
                  </a:txBody>
                  <a:tcPr marT="45718" marB="45718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2x19channels (4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det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/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chan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)</a:t>
                      </a:r>
                    </a:p>
                  </a:txBody>
                  <a:tcPr marT="45718" marB="45718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2x19 channels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(4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det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/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chan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)</a:t>
                      </a:r>
                    </a:p>
                  </a:txBody>
                  <a:tcPr marT="45718" marB="45718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2x19 channels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(4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det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/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chan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)</a:t>
                      </a:r>
                    </a:p>
                  </a:txBody>
                  <a:tcPr marT="45718" marB="45718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74609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GOES-15</a:t>
                      </a:r>
                    </a:p>
                  </a:txBody>
                  <a:tcPr marT="45718" marB="45718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Imager</a:t>
                      </a:r>
                    </a:p>
                  </a:txBody>
                  <a:tcPr marT="45718" marB="45718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14</a:t>
                      </a:r>
                    </a:p>
                  </a:txBody>
                  <a:tcPr marT="45718" marB="45718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4x5 channels (2-8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det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/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chan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)</a:t>
                      </a:r>
                    </a:p>
                  </a:txBody>
                  <a:tcPr marT="45718" marB="45718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2x4 channels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(2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det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/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chan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)</a:t>
                      </a:r>
                    </a:p>
                  </a:txBody>
                  <a:tcPr marT="45718" marB="45718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2x5 channels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(2-8 detectors)</a:t>
                      </a:r>
                    </a:p>
                  </a:txBody>
                  <a:tcPr marT="45718" marB="45718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76493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SimSun" pitchFamily="2" charset="-122"/>
                      </a:endParaRPr>
                    </a:p>
                  </a:txBody>
                  <a:tcPr marT="45718" marB="45718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Sounder</a:t>
                      </a:r>
                    </a:p>
                  </a:txBody>
                  <a:tcPr marT="45718" marB="45718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16</a:t>
                      </a:r>
                    </a:p>
                  </a:txBody>
                  <a:tcPr marT="45718" marB="45718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2x19 channels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(4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det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/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chan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)</a:t>
                      </a:r>
                    </a:p>
                  </a:txBody>
                  <a:tcPr marT="45718" marB="45718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2x18 channels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(4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det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/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chan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)</a:t>
                      </a:r>
                    </a:p>
                  </a:txBody>
                  <a:tcPr marT="45718" marB="45718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2x19 channels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(4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det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/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chan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)</a:t>
                      </a:r>
                    </a:p>
                  </a:txBody>
                  <a:tcPr marT="45718" marB="45718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24091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GOES-13 Imager - PRT Tempera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879" y="0"/>
            <a:ext cx="5304135" cy="665484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477014" y="1696065"/>
            <a:ext cx="366698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Multiple panels for a variety of temporal scales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Diurnal variation for different PRT detectors</a:t>
            </a:r>
          </a:p>
          <a:p>
            <a:pPr lvl="1">
              <a:buFontTx/>
              <a:buChar char="-"/>
            </a:pPr>
            <a:r>
              <a:rPr lang="en-US" dirty="0" smtClean="0"/>
              <a:t>Inhomogeneous heating of BB</a:t>
            </a:r>
          </a:p>
          <a:p>
            <a:pPr lvl="1">
              <a:buFontTx/>
              <a:buChar char="-"/>
            </a:pPr>
            <a:r>
              <a:rPr lang="en-US" dirty="0" smtClean="0"/>
              <a:t> midnight heating and the latency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Seasonal Variation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strongest after-midnight heating around the summer solstice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Long-term trending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more apparent at certain time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4754" name="Picture 2" descr="GOES-13 Imager - GOES-13 Calibration Coefficients - First-Order Gain Ch2(3.9µm) - 03-15-20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845" y="11430"/>
            <a:ext cx="5906824" cy="658333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35782" y="1445342"/>
            <a:ext cx="340821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Nominal calibration coefficients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diurnal variation</a:t>
            </a:r>
          </a:p>
          <a:p>
            <a:pPr lvl="1">
              <a:buFontTx/>
              <a:buChar char="-"/>
            </a:pPr>
            <a:r>
              <a:rPr lang="en-US" dirty="0" smtClean="0"/>
              <a:t>Erroneous Midnight calibration coefficients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Seasonal variation</a:t>
            </a:r>
          </a:p>
          <a:p>
            <a:pPr lvl="1">
              <a:buFontTx/>
              <a:buChar char="-"/>
            </a:pPr>
            <a:r>
              <a:rPr lang="en-US" dirty="0" smtClean="0"/>
              <a:t> erroneous midnight calibration coefficients increase as approaching summer</a:t>
            </a:r>
          </a:p>
          <a:p>
            <a:pPr lvl="1">
              <a:buFontTx/>
              <a:buChar char="-"/>
            </a:pPr>
            <a:r>
              <a:rPr lang="en-US" dirty="0" smtClean="0"/>
              <a:t> jump with patch temperature switch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Long-term trending</a:t>
            </a:r>
          </a:p>
          <a:p>
            <a:pPr lvl="1"/>
            <a:r>
              <a:rPr lang="en-US" dirty="0" smtClean="0"/>
              <a:t>- Increasing absolute coefficients values as sensor degrades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PP_FO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CVS-LTM.Fancy">
  <a:themeElements>
    <a:clrScheme name="Default Design 2">
      <a:dk1>
        <a:srgbClr val="000000"/>
      </a:dk1>
      <a:lt1>
        <a:srgbClr val="FFFFFF"/>
      </a:lt1>
      <a:dk2>
        <a:srgbClr val="2E507A"/>
      </a:dk2>
      <a:lt2>
        <a:srgbClr val="333333"/>
      </a:lt2>
      <a:accent1>
        <a:srgbClr val="5A90C2"/>
      </a:accent1>
      <a:accent2>
        <a:srgbClr val="8AC246"/>
      </a:accent2>
      <a:accent3>
        <a:srgbClr val="FFFFFF"/>
      </a:accent3>
      <a:accent4>
        <a:srgbClr val="000000"/>
      </a:accent4>
      <a:accent5>
        <a:srgbClr val="B5C6DD"/>
      </a:accent5>
      <a:accent6>
        <a:srgbClr val="7DB03F"/>
      </a:accent6>
      <a:hlink>
        <a:srgbClr val="F6831A"/>
      </a:hlink>
      <a:folHlink>
        <a:srgbClr val="EFC821"/>
      </a:folHlink>
    </a:clrScheme>
    <a:fontScheme name="Default Design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800000"/>
        </a:dk2>
        <a:lt2>
          <a:srgbClr val="333333"/>
        </a:lt2>
        <a:accent1>
          <a:srgbClr val="EB6743"/>
        </a:accent1>
        <a:accent2>
          <a:srgbClr val="D3A911"/>
        </a:accent2>
        <a:accent3>
          <a:srgbClr val="FFFFFF"/>
        </a:accent3>
        <a:accent4>
          <a:srgbClr val="000000"/>
        </a:accent4>
        <a:accent5>
          <a:srgbClr val="F3B8B0"/>
        </a:accent5>
        <a:accent6>
          <a:srgbClr val="BF990E"/>
        </a:accent6>
        <a:hlink>
          <a:srgbClr val="7B9B63"/>
        </a:hlink>
        <a:folHlink>
          <a:srgbClr val="38A3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2E507A"/>
        </a:dk2>
        <a:lt2>
          <a:srgbClr val="333333"/>
        </a:lt2>
        <a:accent1>
          <a:srgbClr val="5A90C2"/>
        </a:accent1>
        <a:accent2>
          <a:srgbClr val="8AC246"/>
        </a:accent2>
        <a:accent3>
          <a:srgbClr val="FFFFFF"/>
        </a:accent3>
        <a:accent4>
          <a:srgbClr val="000000"/>
        </a:accent4>
        <a:accent5>
          <a:srgbClr val="B5C6DD"/>
        </a:accent5>
        <a:accent6>
          <a:srgbClr val="7DB03F"/>
        </a:accent6>
        <a:hlink>
          <a:srgbClr val="F6831A"/>
        </a:hlink>
        <a:folHlink>
          <a:srgbClr val="EFC8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A82A9F"/>
        </a:dk2>
        <a:lt2>
          <a:srgbClr val="4D4D4D"/>
        </a:lt2>
        <a:accent1>
          <a:srgbClr val="12B4D4"/>
        </a:accent1>
        <a:accent2>
          <a:srgbClr val="F1C23D"/>
        </a:accent2>
        <a:accent3>
          <a:srgbClr val="FFFFFF"/>
        </a:accent3>
        <a:accent4>
          <a:srgbClr val="000000"/>
        </a:accent4>
        <a:accent5>
          <a:srgbClr val="AAD6E6"/>
        </a:accent5>
        <a:accent6>
          <a:srgbClr val="DAB036"/>
        </a:accent6>
        <a:hlink>
          <a:srgbClr val="8CA62C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8625</TotalTime>
  <Words>656</Words>
  <Application>Microsoft Office PowerPoint</Application>
  <PresentationFormat>On-screen Show (4:3)</PresentationFormat>
  <Paragraphs>151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NPP_FOR</vt:lpstr>
      <vt:lpstr>ICVS-LTM.Fancy</vt:lpstr>
      <vt:lpstr>NOAA/NESDIS/STAR GOES/GOES-R Integrated Cal/Val System (ICVS) Long-Term Monitoring (LTM) Development</vt:lpstr>
      <vt:lpstr>NOAA/NESDIS/STAR ICVS LTM</vt:lpstr>
      <vt:lpstr>GOES/GOES-R ICVS Objectives</vt:lpstr>
      <vt:lpstr>Web-based System…</vt:lpstr>
      <vt:lpstr>GOES Imager/Sounder ICVS Monitoring</vt:lpstr>
      <vt:lpstr>Slide 6</vt:lpstr>
      <vt:lpstr>Current GOES ICVS LTM Parameters</vt:lpstr>
      <vt:lpstr>Slide 8</vt:lpstr>
      <vt:lpstr>Slide 9</vt:lpstr>
      <vt:lpstr>Slide 10</vt:lpstr>
      <vt:lpstr>Slide 11</vt:lpstr>
      <vt:lpstr>Examples of using GOES ICVS (GOES IPM) to investigate the root causes of calibration anomalies</vt:lpstr>
      <vt:lpstr>GOES-15 Imager Calibration Anomaly in March 2012</vt:lpstr>
      <vt:lpstr>GOES-15 SNDR Ch 1-5 Anomaly in EMC GDAS Operational Monitoring …</vt:lpstr>
      <vt:lpstr>Slide 15</vt:lpstr>
      <vt:lpstr>Conclusions and Path Forward</vt:lpstr>
    </vt:vector>
  </TitlesOfParts>
  <Company>Lockheed Martin IS&amp;GS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</dc:title>
  <dc:creator>Richard Ullman</dc:creator>
  <cp:lastModifiedBy>fyu</cp:lastModifiedBy>
  <cp:revision>1810</cp:revision>
  <dcterms:created xsi:type="dcterms:W3CDTF">2011-10-05T18:31:57Z</dcterms:created>
  <dcterms:modified xsi:type="dcterms:W3CDTF">2014-03-25T06:26:47Z</dcterms:modified>
</cp:coreProperties>
</file>