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9" r:id="rId3"/>
    <p:sldId id="268" r:id="rId4"/>
    <p:sldId id="269" r:id="rId5"/>
    <p:sldId id="282" r:id="rId6"/>
    <p:sldId id="28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0" r:id="rId15"/>
    <p:sldId id="262" r:id="rId16"/>
    <p:sldId id="277" r:id="rId17"/>
    <p:sldId id="284" r:id="rId18"/>
    <p:sldId id="263" r:id="rId19"/>
    <p:sldId id="264" r:id="rId20"/>
    <p:sldId id="265" r:id="rId21"/>
    <p:sldId id="281" r:id="rId22"/>
    <p:sldId id="266" r:id="rId23"/>
    <p:sldId id="286" r:id="rId24"/>
    <p:sldId id="285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66B3BA3-77C8-42EE-A7A4-1B16DD29BBC7}">
          <p14:sldIdLst>
            <p14:sldId id="257"/>
            <p14:sldId id="279"/>
          </p14:sldIdLst>
        </p14:section>
        <p14:section name="From web meeting 2013/08/14" id="{E313A505-541E-4AA3-887E-1B7C6D724682}">
          <p14:sldIdLst>
            <p14:sldId id="268"/>
            <p14:sldId id="269"/>
            <p14:sldId id="282"/>
            <p14:sldId id="283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From web meeting 2014/01/08" id="{3A13BBB9-3B36-4C30-8065-39E2ACD05485}">
          <p14:sldIdLst>
            <p14:sldId id="260"/>
            <p14:sldId id="262"/>
            <p14:sldId id="277"/>
            <p14:sldId id="284"/>
            <p14:sldId id="263"/>
            <p14:sldId id="264"/>
            <p14:sldId id="265"/>
            <p14:sldId id="281"/>
            <p14:sldId id="266"/>
            <p14:sldId id="286"/>
          </p14:sldIdLst>
        </p14:section>
        <p14:section name="BackUp" id="{DEDF6A81-240C-4856-A131-D174B0965AE8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B062-3B38-4CE2-BBA9-3C5A9E653142}" type="datetimeFigureOut">
              <a:rPr kumimoji="1" lang="ja-JP" altLang="en-US" smtClean="0"/>
              <a:t>2014/3/26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2167-D1E8-492C-A67E-1D3FDF4A34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0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338B-8B4B-4DAD-A093-3632539648D5}" type="datetimeFigureOut">
              <a:rPr kumimoji="1" lang="ja-JP" altLang="en-US" smtClean="0"/>
              <a:t>2014/3/26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1398-50F4-4F7A-AAF1-E0CEF7637A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13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1398-50F4-4F7A-AAF1-E0CEF7637A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98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B988F-8454-496E-BD1E-FC4A8E1F0D1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2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1398-50F4-4F7A-AAF1-E0CEF7637A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3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explain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1398-50F4-4F7A-AAF1-E0CEF7637AE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04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2014/3/26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10" descr="C:\Documents and Settings\JMA3214\デスクトップ\図\下枠JM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4888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JMA5066\デスクトップ\GSICS関連作業\GSICS発表資料\GSICS50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61225" y="6092825"/>
            <a:ext cx="1882775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20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Implementation of DCC at JMA and</a:t>
            </a:r>
            <a:br>
              <a:rPr lang="en-US" altLang="ja-JP" dirty="0"/>
            </a:br>
            <a:r>
              <a:rPr lang="en-US" altLang="ja-JP" dirty="0"/>
              <a:t>comparison with RTM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Meteorological Satellite Center of JMA</a:t>
            </a:r>
          </a:p>
          <a:p>
            <a:r>
              <a:rPr lang="en-US" altLang="ja-JP" dirty="0" smtClean="0"/>
              <a:t>Keita </a:t>
            </a:r>
            <a:r>
              <a:rPr lang="en-US" altLang="ja-JP" dirty="0" err="1"/>
              <a:t>Hosaka</a:t>
            </a:r>
            <a:endParaRPr kumimoji="1" lang="ja-JP" altLang="en-US" dirty="0"/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2050" name="Picture 2" descr="D:\高橋行端\Meetings\GSICS\WebMeeting\201308_2\Fig\hist_overw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4" r="5502" b="3486"/>
          <a:stretch/>
        </p:blipFill>
        <p:spPr bwMode="auto">
          <a:xfrm>
            <a:off x="539552" y="2843059"/>
            <a:ext cx="3864663" cy="34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MTSAT-2/Imager PDF variation with time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147" y="2833058"/>
            <a:ext cx="3857855" cy="3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80004" y="29249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Monthly PDFs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9449" y="5240809"/>
            <a:ext cx="28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2177" y="35332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8161" y="44379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1504662"/>
            <a:ext cx="626469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Consistent results with the ATBD or those of other GEO satellites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Seasonal variation (mo</a:t>
            </a:r>
            <a:r>
              <a:rPr kumimoji="1" lang="en-US" altLang="ja-JP" sz="1600" dirty="0" smtClean="0"/>
              <a:t>de is more stable than mean)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Small sample size or NO observation </a:t>
            </a:r>
            <a:r>
              <a:rPr lang="en-US" altLang="ja-JP" sz="1600" dirty="0" smtClean="0">
                <a:solidFill>
                  <a:srgbClr val="0070C0"/>
                </a:solidFill>
              </a:rPr>
              <a:t>from October to December every year, due to MTSAT’s ground system maintenance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3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203848" y="827420"/>
            <a:ext cx="29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(Probability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Density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Function)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075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r="5710" b="3505"/>
          <a:stretch/>
        </p:blipFill>
        <p:spPr bwMode="auto">
          <a:xfrm>
            <a:off x="4653947" y="2831874"/>
            <a:ext cx="3888432" cy="3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高橋行端\Meetings\GSICS\WebMeeting\201308_2\Fig\hist_overwt_MYD02SS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840641"/>
            <a:ext cx="3884130" cy="34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Aqua/MODIS PDF Stability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67304" y="1525424"/>
            <a:ext cx="7200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Input: </a:t>
            </a:r>
            <a:r>
              <a:rPr lang="en-US" altLang="ja-JP" sz="1600" dirty="0" smtClean="0">
                <a:solidFill>
                  <a:srgbClr val="FF0000"/>
                </a:solidFill>
              </a:rPr>
              <a:t>5km sub-sampled</a:t>
            </a:r>
            <a:r>
              <a:rPr lang="en-US" altLang="ja-JP" sz="1600" dirty="0" smtClean="0"/>
              <a:t> data </a:t>
            </a:r>
            <a:r>
              <a:rPr lang="en-US" altLang="ja-JP" sz="1400" dirty="0" smtClean="0"/>
              <a:t>(MYD02SSH, </a:t>
            </a:r>
            <a:r>
              <a:rPr lang="en-US" altLang="ja-JP" sz="1400" dirty="0" smtClean="0">
                <a:solidFill>
                  <a:srgbClr val="FF0000"/>
                </a:solidFill>
              </a:rPr>
              <a:t>Collection 5</a:t>
            </a:r>
            <a:r>
              <a:rPr lang="en-US" altLang="ja-JP" sz="1400" dirty="0" smtClean="0"/>
              <a:t>)</a:t>
            </a:r>
          </a:p>
          <a:p>
            <a:pPr lvl="1">
              <a:lnSpc>
                <a:spcPct val="120000"/>
              </a:lnSpc>
              <a:tabLst>
                <a:tab pos="179388" algn="l"/>
              </a:tabLst>
            </a:pPr>
            <a:r>
              <a:rPr lang="en-US" altLang="ja-JP" sz="1400" dirty="0" smtClean="0"/>
              <a:t>- </a:t>
            </a:r>
            <a:r>
              <a:rPr lang="en-US" altLang="ja-JP" sz="1400" dirty="0"/>
              <a:t>IR/VIS spatial homogeneity checks are not applied.</a:t>
            </a:r>
            <a:endParaRPr lang="en-US" altLang="ja-JP" sz="1400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Thresholds for DCC detection: almost same as those for MTSAT-2/Imager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1600" dirty="0" smtClean="0"/>
              <a:t>Consistent results with </a:t>
            </a:r>
            <a:r>
              <a:rPr lang="en-US" altLang="ja-JP" sz="1500" dirty="0" smtClean="0"/>
              <a:t>Doelling et al. (2013)</a:t>
            </a:r>
            <a:endParaRPr kumimoji="1" lang="ja-JP" altLang="en-US" sz="1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7824" y="659735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altLang="ja-JP" sz="800" dirty="0" err="1" smtClean="0"/>
              <a:t>Doelling</a:t>
            </a:r>
            <a:r>
              <a:rPr lang="en-US" altLang="ja-JP" sz="800" dirty="0" smtClean="0"/>
              <a:t> et al., 2013: The </a:t>
            </a:r>
            <a:r>
              <a:rPr lang="en-US" altLang="ja-JP" sz="800" dirty="0"/>
              <a:t>Characterization of Deep Convective Clouds as an Invariant Calibration Target and as a Visible Calibration </a:t>
            </a:r>
            <a:r>
              <a:rPr lang="en-US" altLang="ja-JP" sz="800" dirty="0" smtClean="0"/>
              <a:t>Technique. </a:t>
            </a:r>
            <a:r>
              <a:rPr lang="en-US" altLang="ja-JP" sz="800" i="1" dirty="0" smtClean="0"/>
              <a:t>IEEE TGRS , </a:t>
            </a:r>
            <a:r>
              <a:rPr lang="en-US" altLang="ja-JP" sz="800" b="1" dirty="0" smtClean="0"/>
              <a:t>51, </a:t>
            </a:r>
            <a:r>
              <a:rPr lang="en-US" altLang="ja-JP" sz="800" dirty="0" smtClean="0"/>
              <a:t>1147-1159.</a:t>
            </a:r>
            <a:endParaRPr kumimoji="1" lang="ja-JP" altLang="en-US" sz="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00987" y="29249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Monthly PDFs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00432" y="5240809"/>
            <a:ext cx="28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42880" y="37687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8864" y="46734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840864" y="1181911"/>
            <a:ext cx="269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Same as the RT </a:t>
            </a:r>
            <a:r>
              <a:rPr lang="en-US" altLang="ja-JP" dirty="0">
                <a:solidFill>
                  <a:srgbClr val="FF0000"/>
                </a:solidFill>
              </a:rPr>
              <a:t>simulation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カギ線コネクタ 13"/>
          <p:cNvCxnSpPr>
            <a:stCxn id="10" idx="1"/>
            <a:endCxn id="2" idx="0"/>
          </p:cNvCxnSpPr>
          <p:nvPr/>
        </p:nvCxnSpPr>
        <p:spPr>
          <a:xfrm rot="10800000" flipV="1">
            <a:off x="4767704" y="1366576"/>
            <a:ext cx="1073160" cy="15884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3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4098" name="Picture 2" descr="D:\高橋行端\Meetings\GSICS\WebMeeting\201308_2\Fig\tseries_gain_mt2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1" r="5222" b="3123"/>
          <a:stretch/>
        </p:blipFill>
        <p:spPr bwMode="auto">
          <a:xfrm>
            <a:off x="4283968" y="2295938"/>
            <a:ext cx="4333258" cy="39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Monthly Gain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48132"/>
              </p:ext>
            </p:extLst>
          </p:nvPr>
        </p:nvGraphicFramePr>
        <p:xfrm>
          <a:off x="981075" y="1700213"/>
          <a:ext cx="72532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数式" r:id="rId4" imgW="4520880" imgH="253800" progId="Equation.3">
                  <p:embed/>
                </p:oleObj>
              </mc:Choice>
              <mc:Fallback>
                <p:oleObj name="数式" r:id="rId4" imgW="4520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075" y="1700213"/>
                        <a:ext cx="7253288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54153" y="2492896"/>
            <a:ext cx="3541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SBAF for MTSAT-2: 0.9376 </a:t>
            </a:r>
            <a:r>
              <a:rPr lang="en-US" altLang="ja-JP" sz="1400" dirty="0" smtClean="0"/>
              <a:t>(D</a:t>
            </a:r>
            <a:r>
              <a:rPr kumimoji="1" lang="en-US" altLang="ja-JP" sz="1400" dirty="0" smtClean="0"/>
              <a:t>escribed in Dave’s presentation in October 2012 GSICS web meeting)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600" dirty="0" smtClean="0">
                <a:solidFill>
                  <a:schemeClr val="bg1"/>
                </a:solidFill>
              </a:rPr>
              <a:t>a</a:t>
            </a:r>
            <a:endParaRPr lang="en-US" altLang="ja-JP" sz="600" dirty="0">
              <a:solidFill>
                <a:schemeClr val="bg1"/>
              </a:solidFill>
            </a:endParaRP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Need to compare with the results </a:t>
            </a:r>
            <a:r>
              <a:rPr lang="en-US" altLang="ja-JP" dirty="0" smtClean="0"/>
              <a:t>based on our RT simulation method</a:t>
            </a:r>
            <a:r>
              <a:rPr lang="ja-JP" altLang="en-US" dirty="0"/>
              <a:t> </a:t>
            </a:r>
            <a:r>
              <a:rPr lang="ja-JP" altLang="en-US" dirty="0" smtClean="0">
                <a:hlinkClick r:id="rId6" action="ppaction://hlinksldjump"/>
              </a:rPr>
              <a:t>⇒</a:t>
            </a:r>
            <a:endParaRPr lang="en-US" altLang="ja-JP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600" dirty="0" smtClean="0">
                <a:solidFill>
                  <a:schemeClr val="bg1"/>
                </a:solidFill>
              </a:rPr>
              <a:t>a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485183" y="2410949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4307559" y="1628800"/>
            <a:ext cx="1177623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4139952" y="2149177"/>
            <a:ext cx="4048125" cy="4448175"/>
            <a:chOff x="4139952" y="1927404"/>
            <a:chExt cx="4048125" cy="44481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927404"/>
              <a:ext cx="4048125" cy="4448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169940" y="1988840"/>
              <a:ext cx="16032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Presentation by D. Doelling at the </a:t>
              </a:r>
              <a:r>
                <a:rPr lang="en-US" altLang="ja-JP" sz="1200" dirty="0" smtClean="0"/>
                <a:t>web meeting @ 2012/10</a:t>
              </a:r>
              <a:endParaRPr kumimoji="1" lang="ja-JP" altLang="en-US" sz="1200" dirty="0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2555776" y="1628800"/>
            <a:ext cx="1512168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092280" y="5949280"/>
            <a:ext cx="864096" cy="1391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Summary and future plans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570839"/>
            <a:ext cx="756084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pPr marL="357188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Implementation of NASA’s DCC method to MTSAT-2/Imager</a:t>
            </a:r>
          </a:p>
          <a:p>
            <a:pPr marL="536575" indent="-180975">
              <a:lnSpc>
                <a:spcPct val="120000"/>
              </a:lnSpc>
              <a:buFontTx/>
              <a:buChar char="-"/>
            </a:pPr>
            <a:r>
              <a:rPr lang="en-US" altLang="ja-JP" sz="1600" dirty="0" smtClean="0"/>
              <a:t>Preliminary results: good agreement with the ATBD</a:t>
            </a:r>
          </a:p>
          <a:p>
            <a:pPr marL="357188" indent="-177800">
              <a:lnSpc>
                <a:spcPct val="120000"/>
              </a:lnSpc>
              <a:buFont typeface="Arial" pitchFamily="34" charset="0"/>
              <a:buChar char="•"/>
              <a:tabLst>
                <a:tab pos="357188" algn="l"/>
              </a:tabLst>
            </a:pPr>
            <a:r>
              <a:rPr lang="en-US" altLang="ja-JP" sz="1600" dirty="0" smtClean="0"/>
              <a:t>Issue of MODIS data archive at JMA: difficult to archive nominal Aqua/MODIS data </a:t>
            </a:r>
            <a:r>
              <a:rPr lang="en-US" altLang="ja-JP" sz="1400" dirty="0" smtClean="0"/>
              <a:t>(MYD021KM) </a:t>
            </a:r>
            <a:r>
              <a:rPr lang="en-US" altLang="ja-JP" sz="1600" dirty="0" smtClean="0"/>
              <a:t>due to our disk space and </a:t>
            </a:r>
            <a:r>
              <a:rPr lang="en-US" altLang="ja-JP" sz="1600" dirty="0" smtClean="0">
                <a:solidFill>
                  <a:srgbClr val="FF0000"/>
                </a:solidFill>
              </a:rPr>
              <a:t>downloading speed</a:t>
            </a:r>
          </a:p>
          <a:p>
            <a:pPr marL="536575" indent="-180975">
              <a:lnSpc>
                <a:spcPct val="120000"/>
              </a:lnSpc>
              <a:buFontTx/>
              <a:buChar char="-"/>
            </a:pPr>
            <a:r>
              <a:rPr lang="en-US" altLang="ja-JP" sz="1600" strike="sngStrike" dirty="0" smtClean="0"/>
              <a:t>Needs to consider proper thresholds for homogeneity check using 5km sub-sampled data </a:t>
            </a:r>
            <a:r>
              <a:rPr lang="en-US" altLang="ja-JP" sz="1400" strike="sngStrike" dirty="0" smtClean="0"/>
              <a:t>(MOD02SSH)</a:t>
            </a:r>
            <a:endParaRPr lang="en-US" altLang="ja-JP" sz="700" strike="sngStrike" dirty="0"/>
          </a:p>
          <a:p>
            <a:pPr marL="263525" indent="-263525">
              <a:lnSpc>
                <a:spcPct val="120000"/>
              </a:lnSpc>
            </a:pPr>
            <a:r>
              <a:rPr kumimoji="1"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Future plans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Investigate the impact of BRDF and SBAF on the calibration results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Comparison of the results using nominal Aqua/MODIS data and those using 5km sub-sampled data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Comparison of the results with those based on RT simulation method</a:t>
            </a:r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Uncertainty evaluation</a:t>
            </a:r>
            <a:endParaRPr lang="en-US" altLang="ja-JP" sz="1600" dirty="0"/>
          </a:p>
          <a:p>
            <a:pPr marL="3571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Creation of 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 intermediate data which contain selected DCC pixels for replication (and GSICS Correction </a:t>
            </a:r>
            <a:r>
              <a:rPr lang="en-US" altLang="ja-JP" sz="1600" dirty="0" err="1" smtClean="0"/>
              <a:t>netCDF</a:t>
            </a:r>
            <a:r>
              <a:rPr lang="en-US" altLang="ja-JP" sz="1600" dirty="0" smtClean="0"/>
              <a:t>)</a:t>
            </a:r>
          </a:p>
        </p:txBody>
      </p:sp>
      <p:sp>
        <p:nvSpPr>
          <p:cNvPr id="7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6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2150854"/>
            <a:ext cx="6696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NASA DCC method for MTSAT-2</a:t>
            </a: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Vicarious calibration using RT simulation</a:t>
            </a: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Comparison of gain between NASA DCC method and RT simulation method</a:t>
            </a:r>
            <a:endParaRPr lang="en-US" altLang="ja-JP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58775" indent="-358775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Summary / toward demonstration phase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Results of Real-Time DCC method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05" y="2833058"/>
            <a:ext cx="3857855" cy="3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904567" y="2439877"/>
            <a:ext cx="544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Time series of mode and mean of DCC pixels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9335" y="35332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5319" y="44379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155679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Good agreements with the ATBD or those of other GEO satellites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Seasonal variation (mo</a:t>
            </a:r>
            <a:r>
              <a:rPr kumimoji="1" lang="en-US" altLang="ja-JP" dirty="0" smtClean="0"/>
              <a:t>de is more stable than mean)</a:t>
            </a:r>
          </a:p>
        </p:txBody>
      </p:sp>
      <p:pic>
        <p:nvPicPr>
          <p:cNvPr id="13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r="5710" b="3505"/>
          <a:stretch/>
        </p:blipFill>
        <p:spPr bwMode="auto">
          <a:xfrm>
            <a:off x="4753724" y="2831874"/>
            <a:ext cx="3888432" cy="3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442657" y="37687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8641" y="46734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5401497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MTSAT-2/Imager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4515" y="540149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Aqua/MODIS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8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4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Data Correcting Span </a:t>
            </a:r>
            <a:br>
              <a:rPr kumimoji="1"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for the Demonstration Phase Product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Monthly Mean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Moving Average 30 Days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sp>
        <p:nvSpPr>
          <p:cNvPr id="10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2" name="上矢印 1"/>
          <p:cNvSpPr/>
          <p:nvPr/>
        </p:nvSpPr>
        <p:spPr>
          <a:xfrm rot="20284103">
            <a:off x="7230439" y="4213919"/>
            <a:ext cx="432048" cy="437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660232" y="4593902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Data loss mainly due to maintenances of the antenna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2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Reanalysis:</a:t>
            </a:r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 MODIS 3-year Average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4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Vicarious calibration using RT simulation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95781"/>
            <a:ext cx="5112568" cy="463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Method</a:t>
            </a:r>
            <a:r>
              <a:rPr lang="en-US" altLang="ja-JP" dirty="0" smtClean="0"/>
              <a:t>: </a:t>
            </a:r>
            <a:r>
              <a:rPr lang="en-US" altLang="ja-JP" sz="1600" dirty="0" smtClean="0"/>
              <a:t>Comparison of observed and simulated radiance for some targets (collaboration research with </a:t>
            </a:r>
            <a:r>
              <a:rPr lang="en-US" altLang="ja-JP" sz="1600" dirty="0"/>
              <a:t>the University of </a:t>
            </a:r>
            <a:r>
              <a:rPr lang="en-US" altLang="ja-JP" sz="1600" dirty="0" smtClean="0"/>
              <a:t>Tokyo)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en-US" altLang="ja-JP" dirty="0" smtClean="0"/>
              <a:t>: </a:t>
            </a:r>
            <a:r>
              <a:rPr lang="en-US" altLang="ja-JP" sz="1600" dirty="0" smtClean="0"/>
              <a:t>Wide range of radiances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Cloud-free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ocean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smtClean="0"/>
              <a:t>/ </a:t>
            </a:r>
            <a:r>
              <a:rPr lang="en-US" altLang="ja-JP" sz="1600" b="1" dirty="0" smtClean="0">
                <a:solidFill>
                  <a:srgbClr val="008000"/>
                </a:solidFill>
              </a:rPr>
              <a:t>land</a:t>
            </a:r>
            <a:r>
              <a:rPr lang="en-US" altLang="ja-JP" sz="1600" dirty="0" smtClean="0"/>
              <a:t>,  </a:t>
            </a:r>
            <a:r>
              <a:rPr lang="en-US" altLang="ja-JP" sz="1600" b="1" dirty="0">
                <a:solidFill>
                  <a:srgbClr val="FF0000"/>
                </a:solidFill>
              </a:rPr>
              <a:t>l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iquid water cloud</a:t>
            </a:r>
            <a:r>
              <a:rPr lang="en-US" altLang="ja-JP" sz="1600" dirty="0" smtClean="0"/>
              <a:t>, and </a:t>
            </a:r>
            <a:r>
              <a:rPr lang="en-US" altLang="ja-JP" sz="1600" b="1" dirty="0" smtClean="0">
                <a:solidFill>
                  <a:srgbClr val="7030A0"/>
                </a:solidFill>
              </a:rPr>
              <a:t>DCC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Radiative transfer calculation</a:t>
            </a:r>
            <a:r>
              <a:rPr lang="en-US" altLang="ja-JP" dirty="0" smtClean="0"/>
              <a:t>: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66700" algn="l"/>
                <a:tab pos="533400" algn="l"/>
              </a:tabLst>
            </a:pPr>
            <a:r>
              <a:rPr lang="en-US" altLang="ja-JP" sz="1600" dirty="0" smtClean="0"/>
              <a:t>RSTAR (Nakajima and Tanaka [1986,1988])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Input data</a:t>
            </a:r>
            <a:r>
              <a:rPr lang="en-US" altLang="ja-JP" sz="1600" dirty="0" smtClean="0"/>
              <a:t>: Independent from GEO data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JMA Re-Analysis atmos. profiles (JRA-25/JCDAS)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Aerosol/Cloud optical thickness retrieved from MODIS L1B (MYD02SSH)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MODIS BRDF (MCD43C2) for land target</a:t>
            </a:r>
          </a:p>
          <a:p>
            <a:pPr marL="533400" indent="-266700">
              <a:lnSpc>
                <a:spcPct val="13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sz="1500" dirty="0" smtClean="0"/>
              <a:t>Aura/OMI total column ozone, …</a:t>
            </a:r>
            <a:endParaRPr kumimoji="1" lang="ja-JP" altLang="en-US" sz="1500" dirty="0"/>
          </a:p>
        </p:txBody>
      </p:sp>
      <p:pic>
        <p:nvPicPr>
          <p:cNvPr id="7" name="Picture 2" descr="http://svkva.naps.kishou.go.jp/%7Emsysen19/visCal/130224_comp_terra_aqua/Gsv_b/Terra/Stat/setting_asof_20130217/scat_30d_vis_Terra_mt2_201102.png"/>
          <p:cNvPicPr>
            <a:picLocks noChangeAspect="1" noChangeArrowheads="1"/>
          </p:cNvPicPr>
          <p:nvPr/>
        </p:nvPicPr>
        <p:blipFill>
          <a:blip r:embed="rId2" cstate="print"/>
          <a:srcRect l="9509" t="13349" r="3233" b="9320"/>
          <a:stretch>
            <a:fillRect/>
          </a:stretch>
        </p:blipFill>
        <p:spPr bwMode="auto">
          <a:xfrm>
            <a:off x="5771084" y="2433430"/>
            <a:ext cx="2899444" cy="2723778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117219" y="2185135"/>
            <a:ext cx="2450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Result of MTSAT-2 in Feb. 2011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838026" y="351576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Simulated reflectivity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5096217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Observed</a:t>
            </a:r>
            <a:r>
              <a:rPr kumimoji="1" lang="en-US" altLang="ja-JP" sz="1200" dirty="0" smtClean="0"/>
              <a:t> reflectivity</a:t>
            </a:r>
            <a:endParaRPr kumimoji="1" lang="ja-JP" altLang="en-US" sz="1200" dirty="0"/>
          </a:p>
        </p:txBody>
      </p:sp>
      <p:sp>
        <p:nvSpPr>
          <p:cNvPr id="11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8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Target selection for the RT simulation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86794"/>
              </p:ext>
            </p:extLst>
          </p:nvPr>
        </p:nvGraphicFramePr>
        <p:xfrm>
          <a:off x="990454" y="4266224"/>
          <a:ext cx="6984776" cy="193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080120"/>
                <a:gridCol w="1080120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Ocean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Land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Liquid cloud 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DCC</a:t>
                      </a:r>
                      <a:endParaRPr kumimoji="1" lang="ja-JP" altLang="en-US" sz="16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Standard</a:t>
                      </a:r>
                      <a:r>
                        <a:rPr kumimoji="1" lang="en-US" altLang="ja-JP" sz="1400" baseline="0" dirty="0" smtClean="0"/>
                        <a:t> deviation of digital counts (5x5km mean)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6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</a:t>
                      </a:r>
                      <a:r>
                        <a:rPr kumimoji="1" lang="en-US" altLang="ja-JP" sz="1400" baseline="0" dirty="0" smtClean="0"/>
                        <a:t> 12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15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Optical thickness</a:t>
                      </a:r>
                    </a:p>
                    <a:p>
                      <a:r>
                        <a:rPr kumimoji="1" lang="en-US" altLang="ja-JP" sz="1200" dirty="0" smtClean="0"/>
                        <a:t>Aerosol for sea and</a:t>
                      </a:r>
                      <a:r>
                        <a:rPr kumimoji="1" lang="en-US" altLang="ja-JP" sz="1200" baseline="0" dirty="0" smtClean="0"/>
                        <a:t> land</a:t>
                      </a:r>
                    </a:p>
                    <a:p>
                      <a:r>
                        <a:rPr kumimoji="1" lang="en-US" altLang="ja-JP" sz="1200" baseline="0" dirty="0" smtClean="0"/>
                        <a:t>Cloud for cloud and DCC</a:t>
                      </a:r>
                      <a:endParaRPr kumimoji="1" lang="ja-JP" altLang="en-US" sz="12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0.3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0.3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&gt; 10 &amp; &lt; 40</a:t>
                      </a:r>
                      <a:endParaRPr kumimoji="1" lang="ja-JP" altLang="en-US" sz="1400" dirty="0" smtClean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150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TBB of 10.8um </a:t>
                      </a:r>
                      <a:r>
                        <a:rPr kumimoji="1" lang="en-US" altLang="ja-JP" sz="1400" dirty="0" err="1" smtClean="0"/>
                        <a:t>ch</a:t>
                      </a:r>
                      <a:r>
                        <a:rPr kumimoji="1" lang="en-US" altLang="ja-JP" sz="1400" dirty="0" smtClean="0"/>
                        <a:t>.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 273K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205K</a:t>
                      </a:r>
                      <a:endParaRPr kumimoji="1" lang="ja-JP" altLang="en-US" sz="1400" dirty="0"/>
                    </a:p>
                  </a:txBody>
                  <a:tcPr marL="36000" marR="36000" anchor="ctr" anchorCtr="1"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43677" y="3914202"/>
            <a:ext cx="5611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Thresholds used in the </a:t>
            </a:r>
            <a:r>
              <a:rPr kumimoji="1" lang="en-US" altLang="ja-JP" sz="1600" dirty="0" smtClean="0"/>
              <a:t>target selection for MTSAT-2/Imager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8569" y="1528511"/>
            <a:ext cx="7117141" cy="2271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Spatially uniform scene</a:t>
            </a: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Small standard deviation of digital counts in a target area</a:t>
            </a:r>
          </a:p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Geometrical condition</a:t>
            </a: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Solar/satellite zenith angle &lt; 60</a:t>
            </a:r>
            <a:r>
              <a:rPr lang="en-US" altLang="ja-JP" sz="1600" dirty="0" smtClean="0">
                <a:sym typeface="Symbol"/>
              </a:rPr>
              <a:t></a:t>
            </a:r>
            <a:endParaRPr lang="en-US" altLang="ja-JP" sz="1600" dirty="0" smtClean="0"/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Exclude data around sun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glint area </a:t>
            </a:r>
            <a:endParaRPr lang="en-US" altLang="ja-JP" sz="1600" dirty="0"/>
          </a:p>
          <a:p>
            <a:pPr marL="263525" indent="-263525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Ice crystal shape for DCC simulation: Hexagonal column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 (Yang et al. 2000)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8163" indent="-274638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ja-JP" sz="1600" dirty="0" smtClean="0"/>
              <a:t>To minimize the uncertainty, cloud with large optical thickness are used.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2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Implementation for JMA Systems</a:t>
            </a:r>
          </a:p>
          <a:p>
            <a:pPr lvl="3">
              <a:buFont typeface="Wingdings" panose="05000000000000000000" pitchFamily="2" charset="2"/>
              <a:buChar char="n"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Results</a:t>
            </a:r>
          </a:p>
          <a:p>
            <a:pPr lvl="3">
              <a:buFont typeface="Wingdings" panose="05000000000000000000" pitchFamily="2" charset="2"/>
              <a:buChar char="n"/>
            </a:pP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Comparison with RT simulation</a:t>
            </a:r>
          </a:p>
          <a:p>
            <a:pPr lvl="3">
              <a:buFont typeface="Wingdings" panose="05000000000000000000" pitchFamily="2" charset="2"/>
              <a:buChar char="n"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pPr>
              <a:buFont typeface="Wingdings" panose="05000000000000000000" pitchFamily="2" charset="2"/>
              <a:buChar char="n"/>
            </a:pP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403648" y="260648"/>
            <a:ext cx="620608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Comparison of gain between NASA DCC method and RT simulation method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2145" y="1988840"/>
            <a:ext cx="368579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dirty="0" smtClean="0"/>
              <a:t>Gains by RSTAR simulation are derived from direct comparisons between observation and RT simulation</a:t>
            </a:r>
            <a:endParaRPr lang="en-US" altLang="ja-JP" sz="1400" dirty="0"/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dirty="0" smtClean="0"/>
              <a:t>Similar trends, but large variance (seasonal variation) in results of the vicarious method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90790" y="213172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71" name="Picture 23" descr="D:\高橋行端\Meetings\GSICS\WebMeeting\201401\tseries_gain_mt2_MYD02SS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r="3540" b="2544"/>
          <a:stretch/>
        </p:blipFill>
        <p:spPr bwMode="auto">
          <a:xfrm>
            <a:off x="4245559" y="2131724"/>
            <a:ext cx="4410159" cy="39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33591" y="1793170"/>
            <a:ext cx="4142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Time series of  monthly visible channel gain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4869160"/>
            <a:ext cx="3180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FF0000"/>
                </a:solidFill>
              </a:rPr>
              <a:t>NASA DCC method</a:t>
            </a:r>
          </a:p>
          <a:p>
            <a:pPr algn="r"/>
            <a:r>
              <a:rPr lang="en-US" altLang="ja-JP" sz="1400" dirty="0" smtClean="0">
                <a:solidFill>
                  <a:srgbClr val="0000FF"/>
                </a:solidFill>
              </a:rPr>
              <a:t>Vicarious method using RT simulation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2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Properties of RT Simulation &amp; It’s Statistics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In the statistics of RT simulation, the offset of liner regression is variable. </a:t>
            </a:r>
          </a:p>
          <a:p>
            <a:pPr lvl="1"/>
            <a:r>
              <a:rPr lang="en-US" altLang="ja-JP" dirty="0" smtClean="0"/>
              <a:t>But if we change offset to 0, </a:t>
            </a:r>
            <a:r>
              <a:rPr lang="en-US" altLang="ja-JP" dirty="0"/>
              <a:t>the regression slopes </a:t>
            </a:r>
            <a:r>
              <a:rPr lang="en-US" altLang="ja-JP" dirty="0" smtClean="0"/>
              <a:t>may change little. Because there are cloud-free oceans in low levels of both</a:t>
            </a:r>
            <a:r>
              <a:rPr lang="en-US" altLang="ja-JP" dirty="0"/>
              <a:t> </a:t>
            </a:r>
            <a:r>
              <a:rPr lang="en-US" altLang="ja-JP" smtClean="0"/>
              <a:t>reflectivities.</a:t>
            </a:r>
            <a:endParaRPr lang="en-US" altLang="ja-JP" dirty="0" smtClean="0"/>
          </a:p>
          <a:p>
            <a:r>
              <a:rPr lang="en-US" altLang="ja-JP" dirty="0"/>
              <a:t>We tried to use only DCC target in RT simulation, </a:t>
            </a:r>
            <a:r>
              <a:rPr lang="en-US" altLang="ja-JP" dirty="0" smtClean="0"/>
              <a:t>but results have larger variance. </a:t>
            </a:r>
          </a:p>
          <a:p>
            <a:pPr lvl="1"/>
            <a:r>
              <a:rPr kumimoji="1" lang="en-US" altLang="ja-JP" dirty="0" smtClean="0"/>
              <a:t>Because  there </a:t>
            </a:r>
            <a:r>
              <a:rPr lang="en-US" altLang="ja-JP" dirty="0" smtClean="0"/>
              <a:t>are</a:t>
            </a:r>
            <a:r>
              <a:rPr kumimoji="1" lang="en-US" altLang="ja-JP" dirty="0" smtClean="0"/>
              <a:t> one group which </a:t>
            </a:r>
            <a:r>
              <a:rPr lang="en-US" altLang="ja-JP" dirty="0"/>
              <a:t>has the </a:t>
            </a:r>
            <a:r>
              <a:rPr lang="en-US" altLang="ja-JP" dirty="0" smtClean="0"/>
              <a:t>comparable levels and large variance.</a:t>
            </a:r>
          </a:p>
          <a:p>
            <a:pPr lvl="1"/>
            <a:r>
              <a:rPr kumimoji="1" lang="en-US" altLang="ja-JP" dirty="0" smtClean="0"/>
              <a:t>There are same problems in retrievals of cloud ices in DCC. For the optical depths of DCC, we use nearly fixed values, in contrast with optical depths of water cloud </a:t>
            </a:r>
            <a:r>
              <a:rPr lang="en-US" altLang="ja-JP" dirty="0" smtClean="0"/>
              <a:t>which are </a:t>
            </a:r>
            <a:r>
              <a:rPr kumimoji="1" lang="en-US" altLang="ja-JP" dirty="0" smtClean="0"/>
              <a:t> retrieved from MODIS data.</a:t>
            </a:r>
          </a:p>
        </p:txBody>
      </p:sp>
      <p:pic>
        <p:nvPicPr>
          <p:cNvPr id="5" name="Picture 2" descr="http://svkva.naps.kishou.go.jp/%7Emsysen19/visCal/130224_comp_terra_aqua/Gsv_b/Terra/Stat/setting_asof_20130217/scat_30d_vis_Terra_mt2_20110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1268760"/>
            <a:ext cx="476250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8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Summary / Toward demonstration phase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124744"/>
            <a:ext cx="763284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  <a:p>
            <a:pPr marL="357188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Implementation of NASA’s DCC method to MTSAT-2/Imager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357188" algn="l"/>
              </a:tabLst>
            </a:pPr>
            <a:r>
              <a:rPr lang="en-US" altLang="ja-JP" sz="1600" dirty="0" smtClean="0"/>
              <a:t>we used real-time comparison for estimating the gains.</a:t>
            </a:r>
          </a:p>
          <a:p>
            <a:pPr marL="357188" indent="-177800">
              <a:lnSpc>
                <a:spcPct val="130000"/>
              </a:lnSpc>
              <a:buFont typeface="Arial" pitchFamily="34" charset="0"/>
              <a:buChar char="•"/>
              <a:tabLst>
                <a:tab pos="357188" algn="l"/>
              </a:tabLst>
            </a:pPr>
            <a:r>
              <a:rPr lang="en-US" altLang="ja-JP" sz="1600" dirty="0"/>
              <a:t>Comparison of </a:t>
            </a:r>
            <a:r>
              <a:rPr lang="en-US" altLang="ja-JP" sz="1600" dirty="0" smtClean="0"/>
              <a:t>NASA DCC method with vicarious method on </a:t>
            </a:r>
            <a:r>
              <a:rPr lang="en-US" altLang="ja-JP" sz="1600" dirty="0"/>
              <a:t>RT </a:t>
            </a:r>
            <a:r>
              <a:rPr lang="en-US" altLang="ja-JP" sz="1600" dirty="0" smtClean="0"/>
              <a:t>simulation</a:t>
            </a:r>
            <a:endParaRPr lang="en-US" altLang="ja-JP" sz="1600" dirty="0"/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357188" algn="l"/>
              </a:tabLst>
            </a:pPr>
            <a:r>
              <a:rPr lang="en-US" altLang="ja-JP" sz="1600" dirty="0" smtClean="0"/>
              <a:t>Similar gain trend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357188" algn="l"/>
              </a:tabLst>
            </a:pPr>
            <a:r>
              <a:rPr lang="en-US" altLang="ja-JP" sz="1600" dirty="0" smtClean="0"/>
              <a:t>Need to improve vicarious method</a:t>
            </a:r>
          </a:p>
          <a:p>
            <a:pPr marL="263525" indent="-263525">
              <a:lnSpc>
                <a:spcPct val="130000"/>
              </a:lnSpc>
            </a:pP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Toward demonstration phase</a:t>
            </a:r>
            <a:endParaRPr lang="en-US" altLang="ja-JP" sz="1600" dirty="0" smtClean="0"/>
          </a:p>
          <a:p>
            <a:pPr marL="3571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MODIS DCC selection / data archiving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/>
              <a:t>D</a:t>
            </a:r>
            <a:r>
              <a:rPr lang="en-US" altLang="ja-JP" sz="1600" dirty="0" smtClean="0"/>
              <a:t>ifficult </a:t>
            </a:r>
            <a:r>
              <a:rPr lang="en-US" altLang="ja-JP" sz="1600" dirty="0"/>
              <a:t>to </a:t>
            </a:r>
            <a:r>
              <a:rPr lang="en-US" altLang="ja-JP" sz="1600" dirty="0" smtClean="0"/>
              <a:t>get/archive </a:t>
            </a:r>
            <a:r>
              <a:rPr lang="en-US" altLang="ja-JP" sz="1600" dirty="0"/>
              <a:t>nominal Aqua/MODIS data </a:t>
            </a:r>
            <a:r>
              <a:rPr lang="en-US" altLang="ja-JP" sz="1400" dirty="0"/>
              <a:t>(MYD021KM) </a:t>
            </a:r>
            <a:r>
              <a:rPr lang="en-US" altLang="ja-JP" sz="1600" dirty="0"/>
              <a:t>due to </a:t>
            </a:r>
            <a:r>
              <a:rPr lang="en-US" altLang="ja-JP" sz="1600" dirty="0" smtClean="0"/>
              <a:t>downloading speed. Alternatively, we used 5km sub-sampled data.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 smtClean="0"/>
              <a:t>Very useful if NASA creates the DCC-selected data (e.g., MTSAT-IASI/AIRS IR collocation NetCDF data on EUMETSAT THREDDS server). 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marL="3571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GSICS product (NetCDF) format</a:t>
            </a:r>
          </a:p>
          <a:p>
            <a:pPr marL="536575" indent="-177800">
              <a:lnSpc>
                <a:spcPct val="130000"/>
              </a:lnSpc>
              <a:buFont typeface="Arial" panose="020B0604020202020204" pitchFamily="34" charset="0"/>
              <a:buChar char="-"/>
            </a:pPr>
            <a:r>
              <a:rPr lang="en-US" altLang="ja-JP" sz="1600" dirty="0" smtClean="0"/>
              <a:t>What attributes/variables should be contained? </a:t>
            </a:r>
          </a:p>
          <a:p>
            <a:pPr marL="357188" lvl="0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Application for Himawari-8/AHI for the AHI operational phase (starting at 2015/Apr.~2016/Mar.).</a:t>
            </a:r>
            <a:endParaRPr lang="en-US" altLang="ja-JP" sz="1600" dirty="0"/>
          </a:p>
        </p:txBody>
      </p:sp>
      <p:sp>
        <p:nvSpPr>
          <p:cNvPr id="7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6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Thanks for your attentions!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9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AHI VIS/NIR Calibration Strategy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42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5" y="1854047"/>
            <a:ext cx="6696743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Comparison of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DCC 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selection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between NASA 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JMA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Results of JMA processing frameworks</a:t>
            </a:r>
          </a:p>
          <a:p>
            <a:pPr marL="625475" indent="-357188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2200" dirty="0" smtClean="0"/>
              <a:t>Threshold dependency</a:t>
            </a:r>
          </a:p>
          <a:p>
            <a:pPr marL="625475" indent="-357188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ja-JP" sz="2200" dirty="0" smtClean="0"/>
              <a:t>PDF stability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Summary and future plan</a:t>
            </a:r>
            <a:endParaRPr kumimoji="1" lang="ja-JP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1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ma802b\Desktop\confirm_nasa_pack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488" y="1628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76056" y="30689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Histograms are </a:t>
            </a:r>
          </a:p>
          <a:p>
            <a:r>
              <a:rPr lang="en-US" altLang="ja-JP" dirty="0" smtClean="0"/>
              <a:t>completely overlapped!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032" y="2204864"/>
            <a:ext cx="401257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First time for JMA to apply NASA’s algorithm to MTSAT-2/Imager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800" dirty="0" smtClean="0">
                <a:solidFill>
                  <a:schemeClr val="bg1"/>
                </a:solidFill>
              </a:rPr>
              <a:t>a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Deep gratitude to NASA for providing DCC verification package!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sz="800" dirty="0" smtClean="0">
                <a:solidFill>
                  <a:schemeClr val="bg1"/>
                </a:solidFill>
              </a:rPr>
              <a:t>a</a:t>
            </a:r>
            <a:endParaRPr lang="en-US" altLang="ja-JP" sz="800" dirty="0">
              <a:solidFill>
                <a:schemeClr val="bg1"/>
              </a:solidFill>
            </a:endParaRP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At first, we checked the package and got good results </a:t>
            </a:r>
            <a:r>
              <a:rPr lang="ja-JP" altLang="en-US" dirty="0" smtClean="0"/>
              <a:t>⇒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65913" y="218909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JMA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9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NASA DCC method for MTSAT-2/Imager</a:t>
            </a:r>
            <a:endParaRPr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50263"/>
            <a:ext cx="6272326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DCC selection thresholds: same as </a:t>
            </a:r>
            <a:r>
              <a:rPr kumimoji="1" lang="en-US" altLang="ja-JP" i="1" dirty="0" smtClean="0"/>
              <a:t>Doelling et al. (2013) </a:t>
            </a:r>
            <a:r>
              <a:rPr kumimoji="1" lang="en-US" altLang="ja-JP" dirty="0" smtClean="0"/>
              <a:t>except for homogeneity check for MODIS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25352" r="28356" b="13755"/>
          <a:stretch/>
        </p:blipFill>
        <p:spPr bwMode="auto">
          <a:xfrm>
            <a:off x="3594616" y="2361593"/>
            <a:ext cx="5307291" cy="3947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289620" y="5824118"/>
            <a:ext cx="213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Presentation by R. Bhatt at the DCC Part I web meeting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9914" y="2564904"/>
            <a:ext cx="2959958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5km sub-sampled MODIS L1B (MYD02SSH) are used in this analysis instead of the nominal data (MYD021KM)</a:t>
            </a:r>
          </a:p>
          <a:p>
            <a:pPr marL="179388" indent="-179388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en-US" altLang="ja-JP" sz="1600" dirty="0" smtClean="0"/>
              <a:t>DCC domain</a:t>
            </a:r>
            <a:r>
              <a:rPr lang="en-US" altLang="ja-JP" sz="1600" dirty="0" smtClean="0"/>
              <a:t>:</a:t>
            </a:r>
          </a:p>
          <a:p>
            <a:pPr marL="442913" indent="-26352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20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lang="en-US" altLang="ja-JP" sz="1400" dirty="0" smtClean="0"/>
              <a:t>S &lt; latitude &lt; 20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lang="en-US" altLang="ja-JP" sz="1400" dirty="0" smtClean="0"/>
              <a:t>N</a:t>
            </a:r>
          </a:p>
          <a:p>
            <a:pPr marL="442913" indent="-26352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400" dirty="0" smtClean="0"/>
              <a:t>125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kumimoji="1" lang="en-US" altLang="ja-JP" sz="1400" dirty="0" smtClean="0"/>
              <a:t>E &lt; longitude &lt; 165</a:t>
            </a:r>
            <a:r>
              <a:rPr lang="en-US" altLang="ja-JP" sz="1400" dirty="0" smtClean="0">
                <a:sym typeface="Symbol"/>
              </a:rPr>
              <a:t> </a:t>
            </a:r>
            <a:r>
              <a:rPr kumimoji="1" lang="en-US" altLang="ja-JP" sz="1400" dirty="0" smtClean="0"/>
              <a:t>E</a:t>
            </a:r>
            <a:endParaRPr lang="en-US" altLang="ja-JP" sz="1400" dirty="0"/>
          </a:p>
          <a:p>
            <a:pPr marL="179388" lvl="0" indent="-179388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>
                <a:solidFill>
                  <a:prstClr val="black"/>
                </a:solidFill>
              </a:rPr>
              <a:t>SBAF (Spectral Band Adjustment Factor</a:t>
            </a:r>
            <a:r>
              <a:rPr lang="en-US" altLang="ja-JP" sz="1600" dirty="0" smtClean="0">
                <a:solidFill>
                  <a:prstClr val="black"/>
                </a:solidFill>
              </a:rPr>
              <a:t>): 0.9376</a:t>
            </a:r>
          </a:p>
          <a:p>
            <a:pPr marL="442913" indent="-26352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400" dirty="0" smtClean="0"/>
              <a:t>From web meeting 2012/10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83968" y="201032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altLang="ja-JP" sz="800" dirty="0" smtClean="0"/>
              <a:t>Doelling et al., 2013: The </a:t>
            </a:r>
            <a:r>
              <a:rPr lang="en-US" altLang="ja-JP" sz="800" dirty="0"/>
              <a:t>Characterization of Deep Convective Clouds as an Invariant Calibration Target and as a Visible Calibration </a:t>
            </a:r>
            <a:r>
              <a:rPr lang="en-US" altLang="ja-JP" sz="800" dirty="0" smtClean="0"/>
              <a:t>Technique. </a:t>
            </a:r>
            <a:r>
              <a:rPr lang="en-US" altLang="ja-JP" sz="800" i="1" dirty="0" smtClean="0"/>
              <a:t>IEEE TGRS , </a:t>
            </a:r>
            <a:r>
              <a:rPr lang="en-US" altLang="ja-JP" sz="800" b="1" dirty="0" smtClean="0"/>
              <a:t>51, </a:t>
            </a:r>
            <a:r>
              <a:rPr lang="en-US" altLang="ja-JP" sz="800" dirty="0" smtClean="0"/>
              <a:t>1147-1159.</a:t>
            </a:r>
            <a:endParaRPr kumimoji="1" lang="ja-JP" altLang="en-US" sz="800" dirty="0"/>
          </a:p>
        </p:txBody>
      </p:sp>
      <p:sp>
        <p:nvSpPr>
          <p:cNvPr id="10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JMA processing sequences 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13" name="フローチャート: データ 12"/>
          <p:cNvSpPr/>
          <p:nvPr/>
        </p:nvSpPr>
        <p:spPr>
          <a:xfrm>
            <a:off x="107503" y="2264726"/>
            <a:ext cx="2143859" cy="87624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MYD02SSH</a:t>
            </a:r>
          </a:p>
        </p:txBody>
      </p:sp>
      <p:sp>
        <p:nvSpPr>
          <p:cNvPr id="15" name="フローチャート: 処理 14"/>
          <p:cNvSpPr/>
          <p:nvPr/>
        </p:nvSpPr>
        <p:spPr>
          <a:xfrm>
            <a:off x="3203848" y="2708920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Collect Data</a:t>
            </a:r>
            <a:endParaRPr lang="ja-JP" altLang="en-US" dirty="0"/>
          </a:p>
        </p:txBody>
      </p:sp>
      <p:sp>
        <p:nvSpPr>
          <p:cNvPr id="16" name="フローチャート: 処理 15"/>
          <p:cNvSpPr/>
          <p:nvPr/>
        </p:nvSpPr>
        <p:spPr>
          <a:xfrm>
            <a:off x="395536" y="1268760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Download MODIS Data from CLASS</a:t>
            </a:r>
            <a:endParaRPr lang="ja-JP" altLang="en-US" dirty="0"/>
          </a:p>
        </p:txBody>
      </p:sp>
      <p:sp>
        <p:nvSpPr>
          <p:cNvPr id="17" name="フローチャート: 処理 16"/>
          <p:cNvSpPr/>
          <p:nvPr/>
        </p:nvSpPr>
        <p:spPr>
          <a:xfrm>
            <a:off x="3203848" y="1304103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Make working environment</a:t>
            </a:r>
            <a:endParaRPr lang="ja-JP" altLang="en-US" dirty="0"/>
          </a:p>
        </p:txBody>
      </p:sp>
      <p:sp>
        <p:nvSpPr>
          <p:cNvPr id="18" name="フローチャート: 処理 17"/>
          <p:cNvSpPr/>
          <p:nvPr/>
        </p:nvSpPr>
        <p:spPr>
          <a:xfrm>
            <a:off x="3203848" y="4005064"/>
            <a:ext cx="1656184" cy="8163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DCC </a:t>
            </a:r>
            <a:r>
              <a:rPr lang="en-US" altLang="ja-JP" dirty="0" smtClean="0"/>
              <a:t>Selection</a:t>
            </a:r>
          </a:p>
          <a:p>
            <a:pPr algn="ctr"/>
            <a:r>
              <a:rPr lang="en-US" altLang="ja-JP" dirty="0" smtClean="0"/>
              <a:t>Roughly</a:t>
            </a:r>
            <a:r>
              <a:rPr lang="ja-JP" altLang="en-US" dirty="0"/>
              <a:t> </a:t>
            </a:r>
            <a:r>
              <a:rPr lang="ja-JP" altLang="en-US" dirty="0" smtClean="0"/>
              <a:t>→</a:t>
            </a:r>
            <a:r>
              <a:rPr lang="ja-JP" altLang="en-US" dirty="0"/>
              <a:t> </a:t>
            </a:r>
            <a:r>
              <a:rPr lang="en-US" altLang="ja-JP" dirty="0" smtClean="0"/>
              <a:t>Accurately</a:t>
            </a:r>
            <a:endParaRPr lang="ja-JP" altLang="en-US" dirty="0"/>
          </a:p>
        </p:txBody>
      </p:sp>
      <p:sp>
        <p:nvSpPr>
          <p:cNvPr id="19" name="フローチャート: 処理 18"/>
          <p:cNvSpPr/>
          <p:nvPr/>
        </p:nvSpPr>
        <p:spPr>
          <a:xfrm>
            <a:off x="756629" y="4509120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Archive Data</a:t>
            </a:r>
          </a:p>
        </p:txBody>
      </p:sp>
      <p:sp>
        <p:nvSpPr>
          <p:cNvPr id="20" name="フローチャート: 処理 19"/>
          <p:cNvSpPr/>
          <p:nvPr/>
        </p:nvSpPr>
        <p:spPr>
          <a:xfrm>
            <a:off x="3211204" y="5495563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ja-JP" dirty="0" smtClean="0"/>
              <a:t>Monthly/</a:t>
            </a:r>
          </a:p>
          <a:p>
            <a:pPr algn="ctr"/>
            <a:r>
              <a:rPr lang="en-US" altLang="ja-JP" dirty="0" smtClean="0"/>
              <a:t>Rolling Average</a:t>
            </a:r>
            <a:endParaRPr lang="en-US" altLang="ja-JP" dirty="0"/>
          </a:p>
        </p:txBody>
      </p:sp>
      <p:sp>
        <p:nvSpPr>
          <p:cNvPr id="21" name="フローチャート: データ 20"/>
          <p:cNvSpPr/>
          <p:nvPr/>
        </p:nvSpPr>
        <p:spPr>
          <a:xfrm>
            <a:off x="5768322" y="2192718"/>
            <a:ext cx="2143859" cy="87624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MTSAT-2</a:t>
            </a:r>
          </a:p>
          <a:p>
            <a:pPr algn="ctr"/>
            <a:r>
              <a:rPr lang="en-US" altLang="ja-JP" dirty="0" smtClean="0"/>
              <a:t>HRIT</a:t>
            </a:r>
            <a:endParaRPr lang="en-US" altLang="ja-JP" dirty="0"/>
          </a:p>
        </p:txBody>
      </p:sp>
      <p:sp>
        <p:nvSpPr>
          <p:cNvPr id="22" name="フローチャート: 処理 21"/>
          <p:cNvSpPr/>
          <p:nvPr/>
        </p:nvSpPr>
        <p:spPr>
          <a:xfrm>
            <a:off x="755576" y="5517232"/>
            <a:ext cx="165618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Archive </a:t>
            </a:r>
            <a:r>
              <a:rPr lang="en-US" altLang="ja-JP" dirty="0" smtClean="0"/>
              <a:t>Statistic Data</a:t>
            </a:r>
            <a:endParaRPr lang="en-US" altLang="ja-JP" dirty="0"/>
          </a:p>
        </p:txBody>
      </p:sp>
      <p:sp>
        <p:nvSpPr>
          <p:cNvPr id="23" name="フローチャート: 処理 22"/>
          <p:cNvSpPr/>
          <p:nvPr/>
        </p:nvSpPr>
        <p:spPr>
          <a:xfrm>
            <a:off x="6156176" y="5472608"/>
            <a:ext cx="1656184" cy="76470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Put Products to EUMETSAT Server</a:t>
            </a:r>
            <a:endParaRPr lang="en-US" altLang="ja-JP" dirty="0"/>
          </a:p>
        </p:txBody>
      </p:sp>
      <p:cxnSp>
        <p:nvCxnSpPr>
          <p:cNvPr id="8" name="直線矢印コネクタ 7"/>
          <p:cNvCxnSpPr>
            <a:stCxn id="13" idx="5"/>
            <a:endCxn id="15" idx="1"/>
          </p:cNvCxnSpPr>
          <p:nvPr/>
        </p:nvCxnSpPr>
        <p:spPr>
          <a:xfrm>
            <a:off x="2036976" y="2702847"/>
            <a:ext cx="1166872" cy="366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1" idx="2"/>
            <a:endCxn id="15" idx="3"/>
          </p:cNvCxnSpPr>
          <p:nvPr/>
        </p:nvCxnSpPr>
        <p:spPr>
          <a:xfrm flipH="1">
            <a:off x="4860032" y="2630839"/>
            <a:ext cx="1122676" cy="4381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971600" y="2060848"/>
            <a:ext cx="432048" cy="13187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5400000">
            <a:off x="2476456" y="4806239"/>
            <a:ext cx="432048" cy="28195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5400000">
            <a:off x="2508740" y="5812842"/>
            <a:ext cx="432048" cy="2173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6200000">
            <a:off x="5353690" y="5599641"/>
            <a:ext cx="432048" cy="5552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3745511" y="4980077"/>
            <a:ext cx="432048" cy="32113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34711" y="5080194"/>
            <a:ext cx="355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 Demonstration Phase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39526" y="3807926"/>
            <a:ext cx="3279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Comparison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*Don’t use cremate data</a:t>
            </a:r>
            <a:endParaRPr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052736"/>
            <a:ext cx="2411760" cy="226759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3745511" y="3507082"/>
            <a:ext cx="432048" cy="35827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3745511" y="2218538"/>
            <a:ext cx="432048" cy="27866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>
            <a:stCxn id="20" idx="3"/>
            <a:endCxn id="26" idx="1"/>
          </p:cNvCxnSpPr>
          <p:nvPr/>
        </p:nvCxnSpPr>
        <p:spPr>
          <a:xfrm flipV="1">
            <a:off x="4867388" y="4223425"/>
            <a:ext cx="572138" cy="163217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7952" y="3506897"/>
            <a:ext cx="4043084" cy="23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Comparison of DCC selection between NASA and JMA 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60" y="3506287"/>
            <a:ext cx="4356484" cy="23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42749" y="6104329"/>
            <a:ext cx="2290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MTSAT-2 11μm channel TB [K]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7205" y="6098105"/>
            <a:ext cx="2290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MTSAT-2 11μm channel TB [K]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329" y="3585628"/>
            <a:ext cx="3020626" cy="246221"/>
          </a:xfrm>
          <a:prstGeom prst="rect">
            <a:avLst/>
          </a:prstGeom>
          <a:solidFill>
            <a:srgbClr val="000066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NASA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DCC verification package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945" y="3600074"/>
            <a:ext cx="3010495" cy="246221"/>
          </a:xfrm>
          <a:prstGeom prst="rect">
            <a:avLst/>
          </a:prstGeom>
          <a:solidFill>
            <a:srgbClr val="000066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JMA</a:t>
            </a:r>
            <a:r>
              <a:rPr lang="en-US" altLang="ja-JP" sz="1600" dirty="0" smtClean="0">
                <a:solidFill>
                  <a:schemeClr val="bg1"/>
                </a:solidFill>
              </a:rPr>
              <a:t>’s own processing program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3329" y="3233296"/>
            <a:ext cx="3923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MTSAT-2 DCC detection at 04UTC 1 July 2012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525424"/>
            <a:ext cx="844353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Thresholds of JMA processing framework:</a:t>
            </a:r>
          </a:p>
          <a:p>
            <a:pPr marL="447675" indent="-266700">
              <a:lnSpc>
                <a:spcPct val="120000"/>
              </a:lnSpc>
              <a:tabLst>
                <a:tab pos="447675" algn="l"/>
              </a:tabLst>
            </a:pPr>
            <a:r>
              <a:rPr lang="en-US" altLang="ja-JP" sz="1600" dirty="0" smtClean="0"/>
              <a:t>- Same values in NASA’s DCC verification data document (</a:t>
            </a:r>
            <a:r>
              <a:rPr lang="en-US" altLang="ja-JP" sz="1600" dirty="0"/>
              <a:t>latitudinal </a:t>
            </a:r>
            <a:r>
              <a:rPr lang="en-US" altLang="ja-JP" sz="1600" dirty="0" smtClean="0"/>
              <a:t>range: N20[</a:t>
            </a:r>
            <a:r>
              <a:rPr lang="en-US" altLang="ja-JP" sz="1600" dirty="0" err="1" smtClean="0"/>
              <a:t>deg</a:t>
            </a:r>
            <a:r>
              <a:rPr lang="en-US" altLang="ja-JP" sz="1600" dirty="0"/>
              <a:t>] </a:t>
            </a:r>
            <a:r>
              <a:rPr lang="ja-JP" altLang="en-US" sz="1600" dirty="0" smtClean="0"/>
              <a:t>～ </a:t>
            </a:r>
            <a:r>
              <a:rPr lang="en-US" altLang="ja-JP" sz="1600" dirty="0" smtClean="0"/>
              <a:t>S20[</a:t>
            </a:r>
            <a:r>
              <a:rPr lang="en-US" altLang="ja-JP" sz="1600" dirty="0" err="1" smtClean="0"/>
              <a:t>deg</a:t>
            </a:r>
            <a:r>
              <a:rPr lang="en-US" altLang="ja-JP" sz="1600" dirty="0" smtClean="0"/>
              <a:t>])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Similar results, but some differences are found because of:</a:t>
            </a:r>
          </a:p>
          <a:p>
            <a:pPr marL="446088" indent="-268288">
              <a:lnSpc>
                <a:spcPct val="120000"/>
              </a:lnSpc>
            </a:pPr>
            <a:r>
              <a:rPr lang="en-US" altLang="ja-JP" sz="1600" dirty="0" smtClean="0"/>
              <a:t>- Data coverage </a:t>
            </a:r>
            <a:r>
              <a:rPr lang="en-US" altLang="ja-JP" sz="1400" dirty="0" smtClean="0"/>
              <a:t>(latitudinal range of </a:t>
            </a:r>
            <a:r>
              <a:rPr lang="en-US" altLang="ja-JP" sz="1400" dirty="0" smtClean="0">
                <a:solidFill>
                  <a:srgbClr val="FF0000"/>
                </a:solidFill>
              </a:rPr>
              <a:t>the package</a:t>
            </a:r>
            <a:r>
              <a:rPr lang="en-US" altLang="ja-JP" sz="1400" dirty="0" smtClean="0"/>
              <a:t>: -16[</a:t>
            </a:r>
            <a:r>
              <a:rPr lang="en-US" altLang="ja-JP" sz="1400" dirty="0" err="1" smtClean="0"/>
              <a:t>deg</a:t>
            </a:r>
            <a:r>
              <a:rPr lang="en-US" altLang="ja-JP" sz="1400" dirty="0" smtClean="0"/>
              <a:t>] &lt; </a:t>
            </a:r>
            <a:r>
              <a:rPr lang="en-US" altLang="ja-JP" sz="1400" dirty="0" err="1" smtClean="0"/>
              <a:t>lat</a:t>
            </a:r>
            <a:r>
              <a:rPr lang="en-US" altLang="ja-JP" sz="1400" dirty="0" smtClean="0"/>
              <a:t> &lt; 16[</a:t>
            </a:r>
            <a:r>
              <a:rPr lang="en-US" altLang="ja-JP" sz="1400" dirty="0" err="1" smtClean="0"/>
              <a:t>deg</a:t>
            </a:r>
            <a:r>
              <a:rPr lang="en-US" altLang="ja-JP" sz="1400" dirty="0" smtClean="0"/>
              <a:t>])</a:t>
            </a:r>
          </a:p>
        </p:txBody>
      </p:sp>
      <p:sp>
        <p:nvSpPr>
          <p:cNvPr id="12" name="円/楕円 11"/>
          <p:cNvSpPr/>
          <p:nvPr/>
        </p:nvSpPr>
        <p:spPr>
          <a:xfrm rot="1441801">
            <a:off x="2546220" y="3927448"/>
            <a:ext cx="464507" cy="33136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1441801">
            <a:off x="6656200" y="3920426"/>
            <a:ext cx="464507" cy="33136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C:\Users\jma802b\Desktop\cmp_jma_nasa_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80" y="5821840"/>
            <a:ext cx="8180983" cy="3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4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4098" name="Picture 2" descr="C:\Users\jma802b\Desktop\histcmp_jma_nasa_2012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56" y="170080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Monthly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istogram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omparison</a:t>
            </a:r>
            <a:endParaRPr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755505"/>
            <a:ext cx="3744415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Our results:</a:t>
            </a:r>
            <a:endParaRPr kumimoji="1" lang="en-US" altLang="ja-JP" dirty="0" smtClean="0"/>
          </a:p>
          <a:p>
            <a:pPr marL="446088" indent="-268288">
              <a:lnSpc>
                <a:spcPct val="120000"/>
              </a:lnSpc>
            </a:pPr>
            <a:r>
              <a:rPr kumimoji="1" lang="en-US" altLang="ja-JP" sz="1600" dirty="0" smtClean="0"/>
              <a:t>-  About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twice</a:t>
            </a:r>
            <a:r>
              <a:rPr kumimoji="1" lang="en-US" altLang="ja-JP" sz="1600" dirty="0" smtClean="0"/>
              <a:t> as many DCC pixels </a:t>
            </a:r>
          </a:p>
          <a:p>
            <a:pPr marL="446088" indent="-268288">
              <a:lnSpc>
                <a:spcPct val="120000"/>
              </a:lnSpc>
            </a:pPr>
            <a:r>
              <a:rPr kumimoji="1" lang="en-US" altLang="ja-JP" sz="1600" dirty="0" smtClean="0"/>
              <a:t>-  Mode: almost the same</a:t>
            </a:r>
          </a:p>
          <a:p>
            <a:pPr marL="177800">
              <a:lnSpc>
                <a:spcPct val="120000"/>
              </a:lnSpc>
            </a:pPr>
            <a:r>
              <a:rPr kumimoji="1" lang="en-US" altLang="ja-JP" sz="1600" dirty="0" smtClean="0"/>
              <a:t>-  Mean: slightly lower</a:t>
            </a:r>
          </a:p>
          <a:p>
            <a:pPr marL="463550" indent="-285750">
              <a:lnSpc>
                <a:spcPct val="120000"/>
              </a:lnSpc>
              <a:buFontTx/>
              <a:buChar char="-"/>
            </a:pPr>
            <a:r>
              <a:rPr lang="en-US" altLang="ja-JP" sz="800" dirty="0" smtClean="0">
                <a:solidFill>
                  <a:schemeClr val="bg1"/>
                </a:solidFill>
              </a:rPr>
              <a:t>a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800" dirty="0">
                <a:solidFill>
                  <a:schemeClr val="bg1"/>
                </a:solidFill>
              </a:rPr>
              <a:t>a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Angular corrected DN/radiances by </a:t>
            </a:r>
            <a:r>
              <a:rPr lang="en-US" altLang="ja-JP" dirty="0" smtClean="0">
                <a:solidFill>
                  <a:srgbClr val="FF0000"/>
                </a:solidFill>
              </a:rPr>
              <a:t>Hu DCC BRDF </a:t>
            </a:r>
            <a:r>
              <a:rPr lang="en-US" altLang="ja-JP" dirty="0" smtClean="0"/>
              <a:t>are used in this presentation</a:t>
            </a:r>
            <a:endParaRPr kumimoji="1" lang="ja-JP" altLang="en-US" dirty="0"/>
          </a:p>
        </p:txBody>
      </p:sp>
      <p:sp>
        <p:nvSpPr>
          <p:cNvPr id="7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738259" y="1362658"/>
            <a:ext cx="386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latitudinal range: N20[</a:t>
            </a:r>
            <a:r>
              <a:rPr lang="en-US" altLang="ja-JP" dirty="0" err="1"/>
              <a:t>deg</a:t>
            </a:r>
            <a:r>
              <a:rPr lang="en-US" altLang="ja-JP" dirty="0"/>
              <a:t>] </a:t>
            </a:r>
            <a:r>
              <a:rPr lang="ja-JP" altLang="en-US" dirty="0"/>
              <a:t>～ </a:t>
            </a:r>
            <a:r>
              <a:rPr lang="en-US" altLang="ja-JP" dirty="0"/>
              <a:t>S20[</a:t>
            </a:r>
            <a:r>
              <a:rPr lang="en-US" altLang="ja-JP" dirty="0" err="1"/>
              <a:t>deg</a:t>
            </a:r>
            <a:r>
              <a:rPr lang="en-US" altLang="ja-JP" dirty="0"/>
              <a:t>]</a:t>
            </a:r>
            <a:endParaRPr lang="ja-JP" altLang="en-US" dirty="0"/>
          </a:p>
        </p:txBody>
      </p:sp>
      <p:cxnSp>
        <p:nvCxnSpPr>
          <p:cNvPr id="8" name="カギ線コネクタ 7"/>
          <p:cNvCxnSpPr>
            <a:endCxn id="2" idx="1"/>
          </p:cNvCxnSpPr>
          <p:nvPr/>
        </p:nvCxnSpPr>
        <p:spPr>
          <a:xfrm rot="16200000" flipV="1">
            <a:off x="2732881" y="1552702"/>
            <a:ext cx="801556" cy="790799"/>
          </a:xfrm>
          <a:prstGeom prst="bentConnector4">
            <a:avLst>
              <a:gd name="adj1" fmla="val 38481"/>
              <a:gd name="adj2" fmla="val 12890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5123" name="Picture 3" descr="C:\Users\jma802b\Desktop\hist_overwt_mt2_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162" y="2708652"/>
            <a:ext cx="4025138" cy="36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ma802b\Desktop\hist_overwt_mt2_binwi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925" y="2678835"/>
            <a:ext cx="4077478" cy="36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ctr" anchorCtr="1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TB threshold for DCC detection and PDF bin size</a:t>
            </a:r>
            <a:endParaRPr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38610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TB threshold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4039" y="2319566"/>
            <a:ext cx="650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MTSAT-2 visible channel PDF of angular corrected DCC on July 2012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1532" y="38610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Bin size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922" y="1494723"/>
            <a:ext cx="8400954" cy="726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dirty="0" smtClean="0"/>
              <a:t>Parameters described in the ATBD </a:t>
            </a:r>
            <a:r>
              <a:rPr kumimoji="1" lang="en-US" altLang="ja-JP" sz="1600" dirty="0" smtClean="0"/>
              <a:t>(TB threshold:</a:t>
            </a:r>
            <a:r>
              <a:rPr kumimoji="1" lang="en-US" altLang="ja-JP" sz="1600" b="1" dirty="0" smtClean="0"/>
              <a:t>205</a:t>
            </a:r>
            <a:r>
              <a:rPr kumimoji="1" lang="en-US" altLang="ja-JP" sz="1600" dirty="0" smtClean="0"/>
              <a:t>K, Bin size:</a:t>
            </a:r>
            <a:r>
              <a:rPr kumimoji="1" lang="en-US" altLang="ja-JP" sz="1600" b="1" dirty="0" smtClean="0"/>
              <a:t>5</a:t>
            </a:r>
            <a:r>
              <a:rPr kumimoji="1" lang="en-US" altLang="ja-JP" sz="1600" dirty="0" smtClean="0"/>
              <a:t>) </a:t>
            </a:r>
            <a:r>
              <a:rPr kumimoji="1" lang="en-US" altLang="ja-JP" dirty="0" smtClean="0"/>
              <a:t>are reasonable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 smtClean="0"/>
              <a:t>In this study, recommended parameters by NASA are used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90320" y="3305304"/>
            <a:ext cx="2088000" cy="151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198208" y="3421595"/>
            <a:ext cx="1944000" cy="151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05434" y="827420"/>
            <a:ext cx="29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(Probability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Density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Function)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GRWG+GDWG Annual Meeting: Eumetsat, Mar. 26,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2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1621</Words>
  <Application>Microsoft Office PowerPoint</Application>
  <PresentationFormat>画面に合わせる (4:3)</PresentationFormat>
  <Paragraphs>250</Paragraphs>
  <Slides>24</Slides>
  <Notes>4</Notes>
  <HiddenSlides>9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Symbol</vt:lpstr>
      <vt:lpstr>Wingdings</vt:lpstr>
      <vt:lpstr>Office テーマ</vt:lpstr>
      <vt:lpstr>数式</vt:lpstr>
      <vt:lpstr>Implementation of DCC at JMA and comparison with RTM</vt:lpstr>
      <vt:lpstr>Contents</vt:lpstr>
      <vt:lpstr>Contents</vt:lpstr>
      <vt:lpstr>PowerPoint プレゼンテーション</vt:lpstr>
      <vt:lpstr>PowerPoint プレゼンテーション</vt:lpstr>
      <vt:lpstr>JMA processing sequences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and future plans</vt:lpstr>
      <vt:lpstr>Contents</vt:lpstr>
      <vt:lpstr>PowerPoint プレゼンテーション</vt:lpstr>
      <vt:lpstr>Data Correcting Span  for the Demonstration Phase Product</vt:lpstr>
      <vt:lpstr>Reanalysis: MODIS 3-year Average</vt:lpstr>
      <vt:lpstr>PowerPoint プレゼンテーション</vt:lpstr>
      <vt:lpstr>PowerPoint プレゼンテーション</vt:lpstr>
      <vt:lpstr>PowerPoint プレゼンテーション</vt:lpstr>
      <vt:lpstr>Properties of RT Simulation &amp; It’s Statistics</vt:lpstr>
      <vt:lpstr>Summary / Toward demonstration phase</vt:lpstr>
      <vt:lpstr>Thanks for your attentions!</vt:lpstr>
      <vt:lpstr>AHI VIS/NIR Calibration 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栗田 徹朗</dc:creator>
  <cp:lastModifiedBy>保坂啓太</cp:lastModifiedBy>
  <cp:revision>154</cp:revision>
  <cp:lastPrinted>2014-03-20T02:07:48Z</cp:lastPrinted>
  <dcterms:modified xsi:type="dcterms:W3CDTF">2014-03-26T07:23:06Z</dcterms:modified>
</cp:coreProperties>
</file>