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67" r:id="rId3"/>
    <p:sldId id="269" r:id="rId4"/>
    <p:sldId id="266" r:id="rId5"/>
    <p:sldId id="277" r:id="rId6"/>
    <p:sldId id="278" r:id="rId7"/>
    <p:sldId id="271" r:id="rId8"/>
    <p:sldId id="279" r:id="rId9"/>
    <p:sldId id="280" r:id="rId10"/>
    <p:sldId id="275" r:id="rId11"/>
    <p:sldId id="284" r:id="rId12"/>
    <p:sldId id="283" r:id="rId13"/>
    <p:sldId id="268" r:id="rId14"/>
    <p:sldId id="286" r:id="rId15"/>
    <p:sldId id="261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C67-D2EE-4D03-BD8E-CD11097C2867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F413F-166D-4029-AED6-CB64E50D2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A795A-2C8C-4D1E-BA97-0EF6136BD25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83D50-26DD-49DB-8CE2-B14E79471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152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9AA41AF-6ADF-4FEB-9AFA-C0FD232713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A29AD84-C957-47C3-B860-2591B3B26BB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6324600" cy="609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0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75000"/>
                  <a:lumOff val="25000"/>
                </a:schemeClr>
              </a:buClr>
              <a:defRPr sz="1600" baseline="0">
                <a:solidFill>
                  <a:srgbClr val="00B050"/>
                </a:solidFill>
              </a:defRPr>
            </a:lvl2pPr>
            <a:lvl3pPr>
              <a:buClr>
                <a:schemeClr val="tx2">
                  <a:lumMod val="75000"/>
                  <a:lumOff val="25000"/>
                </a:schemeClr>
              </a:buClr>
              <a:defRPr sz="1200" b="1">
                <a:solidFill>
                  <a:srgbClr val="002060"/>
                </a:solidFill>
              </a:defRPr>
            </a:lvl3pPr>
            <a:lvl4pPr>
              <a:buClr>
                <a:schemeClr val="tx2">
                  <a:lumMod val="75000"/>
                  <a:lumOff val="25000"/>
                </a:schemeClr>
              </a:buClr>
              <a:defRPr sz="1200">
                <a:solidFill>
                  <a:srgbClr val="002060"/>
                </a:solidFill>
              </a:defRPr>
            </a:lvl4pPr>
            <a:lvl5pPr>
              <a:defRPr sz="1000" b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280F082F-4A35-4E7E-AD6D-89617C148F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6324600" cy="609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0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75000"/>
                  <a:lumOff val="25000"/>
                </a:schemeClr>
              </a:buClr>
              <a:defRPr sz="1600" baseline="0">
                <a:solidFill>
                  <a:srgbClr val="00B050"/>
                </a:solidFill>
              </a:defRPr>
            </a:lvl2pPr>
            <a:lvl3pPr>
              <a:buClr>
                <a:schemeClr val="tx2">
                  <a:lumMod val="75000"/>
                  <a:lumOff val="25000"/>
                </a:schemeClr>
              </a:buClr>
              <a:defRPr sz="1200" b="1">
                <a:solidFill>
                  <a:srgbClr val="002060"/>
                </a:solidFill>
              </a:defRPr>
            </a:lvl3pPr>
            <a:lvl4pPr>
              <a:buClr>
                <a:schemeClr val="tx2">
                  <a:lumMod val="75000"/>
                  <a:lumOff val="25000"/>
                </a:schemeClr>
              </a:buClr>
              <a:defRPr sz="1200">
                <a:solidFill>
                  <a:srgbClr val="002060"/>
                </a:solidFill>
              </a:defRPr>
            </a:lvl4pPr>
            <a:lvl5pPr>
              <a:defRPr sz="1000" b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280F082F-4A35-4E7E-AD6D-89617C148F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48100" cy="4114800"/>
          </a:xfrm>
        </p:spPr>
        <p:txBody>
          <a:bodyPr/>
          <a:lstStyle>
            <a:lvl1pPr>
              <a:buClr>
                <a:srgbClr val="7EC234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chemeClr val="accent1">
                  <a:lumMod val="75000"/>
                </a:schemeClr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3848100" cy="4114800"/>
          </a:xfrm>
        </p:spPr>
        <p:txBody>
          <a:bodyPr/>
          <a:lstStyle>
            <a:lvl1pPr>
              <a:buClr>
                <a:srgbClr val="7ABC32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accent4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rgbClr val="0070C0"/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1186C"/>
                </a:solidFill>
              </a:defRPr>
            </a:lvl1pPr>
          </a:lstStyle>
          <a:p>
            <a:fld id="{DA64B5B7-B96F-4696-A723-FADD1B0FE34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39AA41AF-6ADF-4FEB-9AFA-C0FD232713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A29AD84-C957-47C3-B860-2591B3B26BB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6324600" cy="609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0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75000"/>
                  <a:lumOff val="25000"/>
                </a:schemeClr>
              </a:buClr>
              <a:defRPr sz="1600" baseline="0">
                <a:solidFill>
                  <a:srgbClr val="00B050"/>
                </a:solidFill>
              </a:defRPr>
            </a:lvl2pPr>
            <a:lvl3pPr>
              <a:buClr>
                <a:schemeClr val="tx2">
                  <a:lumMod val="75000"/>
                  <a:lumOff val="25000"/>
                </a:schemeClr>
              </a:buClr>
              <a:defRPr sz="1200" b="1">
                <a:solidFill>
                  <a:srgbClr val="002060"/>
                </a:solidFill>
              </a:defRPr>
            </a:lvl3pPr>
            <a:lvl4pPr>
              <a:buClr>
                <a:schemeClr val="tx2">
                  <a:lumMod val="75000"/>
                  <a:lumOff val="25000"/>
                </a:schemeClr>
              </a:buClr>
              <a:defRPr sz="1200">
                <a:solidFill>
                  <a:srgbClr val="002060"/>
                </a:solidFill>
              </a:defRPr>
            </a:lvl4pPr>
            <a:lvl5pPr>
              <a:defRPr sz="1000" b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280F082F-4A35-4E7E-AD6D-89617C148F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7C727F8-C4A7-45C7-8322-4E44F80870E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0"/>
            <a:ext cx="3848100" cy="4114800"/>
          </a:xfrm>
        </p:spPr>
        <p:txBody>
          <a:bodyPr/>
          <a:lstStyle>
            <a:lvl1pPr>
              <a:buClr>
                <a:srgbClr val="7EC234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tx2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chemeClr val="accent1">
                  <a:lumMod val="75000"/>
                </a:schemeClr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3848100" cy="4114800"/>
          </a:xfrm>
        </p:spPr>
        <p:txBody>
          <a:bodyPr/>
          <a:lstStyle>
            <a:lvl1pPr>
              <a:buClr>
                <a:srgbClr val="7ABC32"/>
              </a:buClr>
              <a:defRPr sz="2800">
                <a:solidFill>
                  <a:srgbClr val="002060"/>
                </a:solidFill>
              </a:defRPr>
            </a:lvl1pPr>
            <a:lvl2pPr>
              <a:buClr>
                <a:schemeClr val="accent4">
                  <a:lumMod val="85000"/>
                  <a:lumOff val="15000"/>
                </a:schemeClr>
              </a:buClr>
              <a:defRPr sz="2400">
                <a:solidFill>
                  <a:srgbClr val="002060"/>
                </a:solidFill>
              </a:defRPr>
            </a:lvl2pPr>
            <a:lvl3pPr>
              <a:buClr>
                <a:srgbClr val="0070C0"/>
              </a:buCl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rgbClr val="C00000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1186C"/>
                </a:solidFill>
              </a:defRPr>
            </a:lvl1pPr>
          </a:lstStyle>
          <a:p>
            <a:fld id="{DA64B5B7-B96F-4696-A723-FADD1B0FE34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fld id="{E37F923F-1E9C-414E-BDC2-466D518FCE6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676400"/>
            <a:ext cx="9144000" cy="536416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063DE8"/>
              </a:solidFill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574800"/>
            <a:ext cx="9144000" cy="0"/>
          </a:xfrm>
          <a:prstGeom prst="line">
            <a:avLst/>
          </a:prstGeom>
          <a:ln w="3556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2" name="Picture 14" descr="GSICS300px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1000"/>
            <a:ext cx="168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1" descr="468px-NOAA_logo.svg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77200" y="3048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304800" y="6324600"/>
            <a:ext cx="838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3"/>
          <p:cNvSpPr txBox="1">
            <a:spLocks noChangeArrowheads="1"/>
          </p:cNvSpPr>
          <p:nvPr userDrawn="1"/>
        </p:nvSpPr>
        <p:spPr>
          <a:xfrm>
            <a:off x="304800" y="6400800"/>
            <a:ext cx="5562600" cy="457200"/>
          </a:xfrm>
          <a:prstGeom prst="rect">
            <a:avLst/>
          </a:prstGeom>
        </p:spPr>
        <p:txBody>
          <a:bodyPr/>
          <a:lstStyle>
            <a:lvl1pPr algn="l">
              <a:defRPr sz="1100" b="1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2014 GSICS Annual Meeting, Darmstadt, Germany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4" r:id="rId3"/>
    <p:sldLayoutId id="2147483671" r:id="rId4"/>
    <p:sldLayoutId id="2147483672" r:id="rId5"/>
    <p:sldLayoutId id="2147483673" r:id="rId6"/>
  </p:sldLayoutIdLst>
  <p:hf hdr="0" ft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+mn-lt"/>
          <a:ea typeface="MS PGothic" pitchFamily="34" charset="-128"/>
          <a:cs typeface="ＭＳ Ｐゴシック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Symbol" pitchFamily="18" charset="2"/>
        <a:buChar char="·"/>
        <a:defRPr sz="2800">
          <a:solidFill>
            <a:srgbClr val="F8F8F8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2D7FF"/>
        </a:buClr>
        <a:buSzPct val="100000"/>
        <a:buChar char="»"/>
        <a:defRPr sz="2400">
          <a:solidFill>
            <a:srgbClr val="F8F8F8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00000"/>
        <a:buFont typeface="Times New Roman" pitchFamily="18" charset="0"/>
        <a:buChar char="–"/>
        <a:defRPr sz="2400">
          <a:solidFill>
            <a:srgbClr val="F8F8F8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l"/>
        <a:defRPr sz="2000">
          <a:solidFill>
            <a:srgbClr val="F8F8F8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fld id="{E37F923F-1E9C-414E-BDC2-466D518FCE6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098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676400"/>
            <a:ext cx="9144000" cy="536416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063DE8"/>
              </a:solidFill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574800"/>
            <a:ext cx="9144000" cy="0"/>
          </a:xfrm>
          <a:prstGeom prst="line">
            <a:avLst/>
          </a:prstGeom>
          <a:ln w="3556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2" name="Picture 14" descr="GSICS300px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81000"/>
            <a:ext cx="168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1" descr="468px-NOAA_logo.svg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77200" y="3048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304800" y="6324600"/>
            <a:ext cx="838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3"/>
          <p:cNvSpPr txBox="1">
            <a:spLocks noChangeArrowheads="1"/>
          </p:cNvSpPr>
          <p:nvPr userDrawn="1"/>
        </p:nvSpPr>
        <p:spPr>
          <a:xfrm>
            <a:off x="304800" y="6400800"/>
            <a:ext cx="5562600" cy="457200"/>
          </a:xfrm>
          <a:prstGeom prst="rect">
            <a:avLst/>
          </a:prstGeom>
        </p:spPr>
        <p:txBody>
          <a:bodyPr/>
          <a:lstStyle>
            <a:lvl1pPr algn="l">
              <a:defRPr sz="1100" b="1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2014 GSICS Annual Meeting, Darmstadt, Germany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+mn-lt"/>
          <a:ea typeface="MS PGothic" pitchFamily="34" charset="-128"/>
          <a:cs typeface="ＭＳ Ｐゴシック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31F74"/>
          </a:solidFill>
          <a:latin typeface="Book Antiqua" charset="0"/>
          <a:ea typeface="MS PGothic" pitchFamily="34" charset="-128"/>
          <a:cs typeface="ＭＳ Ｐゴシック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AFD00"/>
          </a:solidFill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Font typeface="Symbol" pitchFamily="18" charset="2"/>
        <a:buChar char="·"/>
        <a:defRPr sz="2800">
          <a:solidFill>
            <a:srgbClr val="F8F8F8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2D7FF"/>
        </a:buClr>
        <a:buSzPct val="100000"/>
        <a:buChar char="»"/>
        <a:defRPr sz="2400">
          <a:solidFill>
            <a:srgbClr val="F8F8F8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00000"/>
        <a:buFont typeface="Times New Roman" pitchFamily="18" charset="0"/>
        <a:buChar char="–"/>
        <a:defRPr sz="2400">
          <a:solidFill>
            <a:srgbClr val="F8F8F8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l"/>
        <a:defRPr sz="2000">
          <a:solidFill>
            <a:srgbClr val="F8F8F8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NOAA Operational </a:t>
            </a:r>
            <a:r>
              <a:rPr lang="en-US" dirty="0" smtClean="0"/>
              <a:t>Implementation </a:t>
            </a:r>
            <a:r>
              <a:rPr lang="en-US" dirty="0" smtClean="0"/>
              <a:t>of DCC Correction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Fangfang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Yu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Xiangqian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Wu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NOAA/NESDIS/STAR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pixels for a robust DCC reflectance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B21FEA-2B4B-4364-8BBD-0FAC288C54B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167640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Median reflectance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16764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 Reflectance</a:t>
            </a:r>
            <a:endParaRPr lang="en-US" dirty="0"/>
          </a:p>
        </p:txBody>
      </p:sp>
      <p:pic>
        <p:nvPicPr>
          <p:cNvPr id="13" name="Picture 12" descr="g12.modeDCCRefl2pixelNum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981200"/>
            <a:ext cx="3886200" cy="2667000"/>
          </a:xfrm>
          <a:prstGeom prst="rect">
            <a:avLst/>
          </a:prstGeom>
        </p:spPr>
      </p:pic>
      <p:pic>
        <p:nvPicPr>
          <p:cNvPr id="15" name="Picture 14" descr="g12.medianDCCRefl2pixelNum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76800" y="1981200"/>
            <a:ext cx="3886200" cy="2743200"/>
          </a:xfrm>
          <a:prstGeom prst="rect">
            <a:avLst/>
          </a:prstGeom>
        </p:spPr>
      </p:pic>
      <p:sp>
        <p:nvSpPr>
          <p:cNvPr id="19" name="Content Placeholder 5"/>
          <p:cNvSpPr txBox="1">
            <a:spLocks/>
          </p:cNvSpPr>
          <p:nvPr/>
        </p:nvSpPr>
        <p:spPr bwMode="auto">
          <a:xfrm>
            <a:off x="457200" y="48768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en-US" sz="1200" b="1" kern="0" dirty="0" smtClean="0">
                <a:solidFill>
                  <a:srgbClr val="002060"/>
                </a:solidFill>
                <a:ea typeface="MS PGothic" pitchFamily="34" charset="-128"/>
                <a:cs typeface="ＭＳ Ｐゴシック" charset="-128"/>
              </a:rPr>
              <a:t>Both methods need at least thousands of DCC pixels for a robust result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en-US" sz="1200" b="1" kern="0" dirty="0" smtClean="0">
                <a:solidFill>
                  <a:srgbClr val="002060"/>
                </a:solidFill>
                <a:ea typeface="MS PGothic" pitchFamily="34" charset="-128"/>
                <a:cs typeface="ＭＳ Ｐゴシック" charset="-128"/>
              </a:rPr>
              <a:t>Less variation with median reflectance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  <a:tabLst/>
              <a:defRPr/>
            </a:pPr>
            <a:endParaRPr lang="en-US" sz="1200" b="1" kern="0" dirty="0" smtClean="0">
              <a:solidFill>
                <a:srgbClr val="002060"/>
              </a:solidFill>
              <a:ea typeface="MS PGothic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12.DCC.degradation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143000"/>
            <a:ext cx="3962400" cy="4267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Content Placeholder 4" descr="g12.modis.monthlydcc2.refl.HuAD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419600" y="1371600"/>
            <a:ext cx="4419600" cy="252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6324600" cy="762000"/>
          </a:xfrm>
        </p:spPr>
        <p:txBody>
          <a:bodyPr/>
          <a:lstStyle/>
          <a:p>
            <a:r>
              <a:rPr lang="en-US" dirty="0" smtClean="0"/>
              <a:t>Mode vs. Median Reflectance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228600" y="52578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en-US" sz="1200" b="1" kern="0" dirty="0" smtClean="0">
                <a:solidFill>
                  <a:srgbClr val="002060"/>
                </a:solidFill>
                <a:ea typeface="MS PGothic" pitchFamily="34" charset="-128"/>
                <a:cs typeface="ＭＳ Ｐゴシック" charset="-128"/>
              </a:rPr>
              <a:t>Less variations with median values in the time-series of DCC reflectance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en-US" sz="1200" b="1" kern="0" dirty="0" smtClean="0">
                <a:solidFill>
                  <a:srgbClr val="002060"/>
                </a:solidFill>
                <a:ea typeface="MS PGothic" pitchFamily="34" charset="-128"/>
                <a:cs typeface="ＭＳ Ｐゴシック" charset="-128"/>
              </a:rPr>
              <a:t>The bias between the median and mode reflectance is less than 0.4% (0.21% for GOES-12, 0.34% for MODIS data)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en-US" sz="1200" b="1" kern="0" dirty="0" smtClean="0">
                <a:solidFill>
                  <a:srgbClr val="002060"/>
                </a:solidFill>
                <a:ea typeface="MS PGothic" pitchFamily="34" charset="-128"/>
                <a:cs typeface="ＭＳ Ｐゴシック" charset="-128"/>
              </a:rPr>
              <a:t>Calibration coefficient difference between median DCC and desert method is less than 1%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G12.Absolute.CorrectionCoeff.Combined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00600" y="4114800"/>
            <a:ext cx="4114800" cy="21890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C727F8-C4A7-45C7-8322-4E44F80870E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 descr="g12.dcc.brdfcorrected.normRef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657600"/>
            <a:ext cx="3886200" cy="2242038"/>
          </a:xfrm>
          <a:prstGeom prst="rect">
            <a:avLst/>
          </a:prstGeom>
        </p:spPr>
      </p:pic>
      <p:pic>
        <p:nvPicPr>
          <p:cNvPr id="5" name="Picture 4" descr="g12.dcc.brdfcorrected.ref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508760"/>
            <a:ext cx="3886200" cy="207264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52800" y="5867400"/>
          <a:ext cx="5562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271"/>
                <a:gridCol w="818029"/>
                <a:gridCol w="1390650"/>
                <a:gridCol w="1390650"/>
              </a:tblGrid>
              <a:tr h="18953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Hu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CNES</a:t>
                      </a:r>
                      <a:endParaRPr lang="en-US" sz="1200" dirty="0"/>
                    </a:p>
                  </a:txBody>
                  <a:tcPr/>
                </a:tc>
              </a:tr>
              <a:tr h="384846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Bias, using </a:t>
                      </a:r>
                      <a:r>
                        <a:rPr lang="en-US" sz="1200" baseline="0" dirty="0" err="1" smtClean="0"/>
                        <a:t>Hu’s</a:t>
                      </a:r>
                      <a:r>
                        <a:rPr lang="en-US" sz="1200" baseline="0" dirty="0" smtClean="0"/>
                        <a:t> model result as the reference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0.27%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0.11%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nes_brd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2133600"/>
            <a:ext cx="1676400" cy="8519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10400" y="1676400"/>
            <a:ext cx="2133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CNES BRDF model Band 670nm solar range =30-40</a:t>
            </a:r>
            <a:r>
              <a:rPr lang="en-US" sz="1050" b="1" baseline="30000" dirty="0" smtClean="0"/>
              <a:t>o</a:t>
            </a:r>
            <a:endParaRPr lang="en-US" sz="1050" b="1" baseline="300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00200" y="457200"/>
            <a:ext cx="6324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1F74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BRDF Models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31F74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-128"/>
            </a:endParaRPr>
          </a:p>
        </p:txBody>
      </p:sp>
      <p:pic>
        <p:nvPicPr>
          <p:cNvPr id="10" name="Picture 9" descr="g12_dcc_brdf_histogram.2008Jul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8600" y="1524000"/>
            <a:ext cx="2971800" cy="1981200"/>
          </a:xfrm>
          <a:prstGeom prst="rect">
            <a:avLst/>
          </a:prstGeom>
        </p:spPr>
      </p:pic>
      <p:sp>
        <p:nvSpPr>
          <p:cNvPr id="11" name="Content Placeholder 5"/>
          <p:cNvSpPr txBox="1">
            <a:spLocks/>
          </p:cNvSpPr>
          <p:nvPr/>
        </p:nvSpPr>
        <p:spPr bwMode="auto">
          <a:xfrm>
            <a:off x="4191000" y="3581400"/>
            <a:ext cx="4191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lang="en-US" sz="1200" b="1" kern="0" dirty="0" err="1" smtClean="0">
                <a:solidFill>
                  <a:srgbClr val="002060"/>
                </a:solidFill>
                <a:ea typeface="MS PGothic" pitchFamily="34" charset="-128"/>
                <a:cs typeface="ＭＳ Ｐゴシック" charset="-128"/>
              </a:rPr>
              <a:t>Hu</a:t>
            </a:r>
            <a:r>
              <a:rPr lang="en-US" sz="1200" b="1" kern="0" dirty="0" smtClean="0">
                <a:solidFill>
                  <a:srgbClr val="002060"/>
                </a:solidFill>
                <a:ea typeface="MS PGothic" pitchFamily="34" charset="-128"/>
                <a:cs typeface="ＭＳ Ｐゴシック" charset="-128"/>
              </a:rPr>
              <a:t>, CERES, and CNES models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Different angular resolutions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1200" b="1" kern="0" dirty="0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CNES:  10 (</a:t>
            </a:r>
            <a:r>
              <a:rPr lang="en-US" sz="1200" b="1" kern="0" dirty="0" err="1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szn</a:t>
            </a:r>
            <a:r>
              <a:rPr lang="en-US" sz="1200" b="1" kern="0" dirty="0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) x2 (</a:t>
            </a:r>
            <a:r>
              <a:rPr lang="en-US" sz="1200" b="1" kern="0" dirty="0" err="1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vzn</a:t>
            </a:r>
            <a:r>
              <a:rPr lang="en-US" sz="1200" b="1" kern="0" dirty="0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) x ~2(</a:t>
            </a:r>
            <a:r>
              <a:rPr lang="en-US" sz="1200" b="1" kern="0" dirty="0" err="1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raz</a:t>
            </a:r>
            <a:r>
              <a:rPr lang="en-US" sz="1200" b="1" kern="0" dirty="0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) degrees (6 x 31 x 61 grid)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CERES: 10 (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szn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) x 10*(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vzn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)x10(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raz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)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1200" b="1" kern="0" dirty="0" err="1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Hu</a:t>
            </a:r>
            <a:r>
              <a:rPr lang="en-US" sz="1200" b="1" kern="0" dirty="0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: 10 (</a:t>
            </a:r>
            <a:r>
              <a:rPr lang="en-US" sz="1200" b="1" kern="0" dirty="0" err="1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szn</a:t>
            </a:r>
            <a:r>
              <a:rPr lang="en-US" sz="1200" b="1" kern="0" dirty="0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) x 10*(</a:t>
            </a:r>
            <a:r>
              <a:rPr lang="en-US" sz="1200" b="1" kern="0" dirty="0" err="1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vzn</a:t>
            </a:r>
            <a:r>
              <a:rPr lang="en-US" sz="1200" b="1" kern="0" dirty="0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)x10(</a:t>
            </a:r>
            <a:r>
              <a:rPr lang="en-US" sz="1200" b="1" kern="0" dirty="0" err="1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raz</a:t>
            </a:r>
            <a:r>
              <a:rPr lang="en-US" sz="1200" b="1" kern="0" dirty="0" smtClean="0">
                <a:solidFill>
                  <a:schemeClr val="accent1">
                    <a:lumMod val="75000"/>
                  </a:schemeClr>
                </a:solidFill>
                <a:ea typeface="MS PGothic" pitchFamily="34" charset="-128"/>
                <a:cs typeface="ＭＳ Ｐゴシック" charset="-128"/>
              </a:rPr>
              <a:t>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1200" b="1" kern="0" dirty="0" smtClean="0">
                <a:ea typeface="MS PGothic" pitchFamily="34" charset="-128"/>
                <a:cs typeface="ＭＳ Ｐゴシック" charset="-128"/>
              </a:rPr>
              <a:t>CNES model, probably due to its high angular resolution, has relatively large variation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n-US" sz="1200" b="1" kern="0" dirty="0" smtClean="0">
                <a:ea typeface="MS PGothic" pitchFamily="34" charset="-128"/>
                <a:cs typeface="ＭＳ Ｐゴシック" charset="-128"/>
              </a:rPr>
              <a:t>Impact of the long-term trending is very small (&lt;0.3%)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Coefficients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733800" y="2057400"/>
          <a:ext cx="2590800" cy="397311"/>
        </p:xfrm>
        <a:graphic>
          <a:graphicData uri="http://schemas.openxmlformats.org/presentationml/2006/ole">
            <p:oleObj spid="_x0000_s36867" name="Equation" r:id="rId3" imgW="1549080" imgH="241200" progId="Equation.3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5181600" y="2438400"/>
          <a:ext cx="2286000" cy="529166"/>
        </p:xfrm>
        <a:graphic>
          <a:graphicData uri="http://schemas.openxmlformats.org/presentationml/2006/ole">
            <p:oleObj spid="_x0000_s36869" name="Equation" r:id="rId4" imgW="1028254" imgH="241195" progId="Equation.3">
              <p:embed/>
            </p:oleObj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457200"/>
          </a:xfrm>
        </p:spPr>
        <p:txBody>
          <a:bodyPr/>
          <a:lstStyle/>
          <a:p>
            <a:r>
              <a:rPr lang="en-US" dirty="0" smtClean="0"/>
              <a:t>Re-analysis product</a:t>
            </a:r>
          </a:p>
          <a:p>
            <a:pPr lvl="1"/>
            <a:r>
              <a:rPr lang="en-US" dirty="0" smtClean="0"/>
              <a:t>Linear correction</a:t>
            </a:r>
          </a:p>
          <a:p>
            <a:pPr lvl="1"/>
            <a:r>
              <a:rPr lang="en-US" dirty="0" smtClean="0"/>
              <a:t>Polynomial fitting for GOES Imager visible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Near real-time product</a:t>
            </a:r>
          </a:p>
          <a:p>
            <a:pPr lvl="1"/>
            <a:r>
              <a:rPr lang="en-US" dirty="0" smtClean="0"/>
              <a:t>Latency for a reliable DCC product</a:t>
            </a:r>
          </a:p>
          <a:p>
            <a:pPr lvl="1"/>
            <a:r>
              <a:rPr lang="en-US" dirty="0" smtClean="0"/>
              <a:t>D. </a:t>
            </a:r>
            <a:r>
              <a:rPr lang="en-US" dirty="0" err="1" smtClean="0"/>
              <a:t>Doeling</a:t>
            </a:r>
            <a:r>
              <a:rPr lang="en-US" dirty="0" smtClean="0"/>
              <a:t> et al. 2014: Aqua Collection 6 and VIIRS Land PEATE 0.65 channel DCC calibration results.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324600" cy="838200"/>
          </a:xfrm>
        </p:spPr>
        <p:txBody>
          <a:bodyPr/>
          <a:lstStyle/>
          <a:p>
            <a:r>
              <a:rPr lang="en-US" dirty="0" smtClean="0"/>
              <a:t>Variables in the correction product </a:t>
            </a:r>
            <a:r>
              <a:rPr lang="en-US" dirty="0" err="1" smtClean="0"/>
              <a:t>netCDF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dirty="0" smtClean="0"/>
              <a:t>Monthly correction</a:t>
            </a:r>
          </a:p>
          <a:p>
            <a:r>
              <a:rPr lang="en-US" dirty="0" smtClean="0"/>
              <a:t>Global attributes </a:t>
            </a:r>
          </a:p>
          <a:p>
            <a:pPr lvl="1"/>
            <a:r>
              <a:rPr lang="en-US" dirty="0" smtClean="0"/>
              <a:t>Band information (satellite and instrument names, central wavelength etc)</a:t>
            </a:r>
          </a:p>
          <a:p>
            <a:pPr lvl="1"/>
            <a:r>
              <a:rPr lang="en-US" dirty="0" smtClean="0"/>
              <a:t>Reference instrument information</a:t>
            </a:r>
          </a:p>
          <a:p>
            <a:pPr lvl="1"/>
            <a:r>
              <a:rPr lang="en-US" dirty="0" smtClean="0"/>
              <a:t>DCC Data duration</a:t>
            </a:r>
          </a:p>
          <a:p>
            <a:pPr lvl="1"/>
            <a:r>
              <a:rPr lang="en-US" dirty="0" smtClean="0"/>
              <a:t>Application validity period</a:t>
            </a:r>
          </a:p>
          <a:p>
            <a:pPr lvl="1"/>
            <a:r>
              <a:rPr lang="en-US" dirty="0" smtClean="0"/>
              <a:t>SBAF and the standard error (SCIAMACHY-derived)</a:t>
            </a:r>
          </a:p>
          <a:p>
            <a:pPr lvl="1"/>
            <a:r>
              <a:rPr lang="en-US" dirty="0" smtClean="0"/>
              <a:t>Solar constant uncertainty</a:t>
            </a:r>
          </a:p>
          <a:p>
            <a:pPr lvl="1"/>
            <a:r>
              <a:rPr lang="en-US" dirty="0" smtClean="0"/>
              <a:t>Trending function equation</a:t>
            </a:r>
          </a:p>
          <a:p>
            <a:pPr lvl="1"/>
            <a:r>
              <a:rPr lang="en-US" dirty="0" smtClean="0"/>
              <a:t>….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Reference reflectance and uncertainty</a:t>
            </a:r>
          </a:p>
          <a:p>
            <a:pPr lvl="1"/>
            <a:r>
              <a:rPr lang="en-US" dirty="0" smtClean="0"/>
              <a:t>Fitting coefficients and uncertainty</a:t>
            </a:r>
          </a:p>
          <a:p>
            <a:pPr lvl="1"/>
            <a:r>
              <a:rPr lang="en-US" dirty="0" smtClean="0"/>
              <a:t>Correction coefficients and combined uncertainty</a:t>
            </a:r>
          </a:p>
          <a:p>
            <a:pPr lvl="1"/>
            <a:r>
              <a:rPr lang="en-US" dirty="0" smtClean="0"/>
              <a:t>BRDF model uncertainty</a:t>
            </a:r>
          </a:p>
          <a:p>
            <a:pPr lvl="1"/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sz="1800" dirty="0" smtClean="0"/>
              <a:t>In addition to slight seasonal variation, DCC reflectance over the GOES-East position seems to have some annual reflectance variation in certain years.</a:t>
            </a:r>
          </a:p>
          <a:p>
            <a:pPr lvl="1"/>
            <a:r>
              <a:rPr lang="en-US" sz="1400" dirty="0" smtClean="0"/>
              <a:t>Determination of reference reflectance</a:t>
            </a:r>
          </a:p>
          <a:p>
            <a:pPr lvl="1"/>
            <a:r>
              <a:rPr lang="en-US" sz="1400" dirty="0" smtClean="0"/>
              <a:t>Affect the calibration latency for the near real-time product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While median reflectance can result in slightly lower standard error than mode reflectance, the resulted correction coefficients between these methods is very small (&lt;0.4%)</a:t>
            </a:r>
          </a:p>
          <a:p>
            <a:pPr lvl="1"/>
            <a:r>
              <a:rPr lang="en-US" sz="1400" dirty="0" smtClean="0"/>
              <a:t>Median reflectance is recommended</a:t>
            </a:r>
          </a:p>
          <a:p>
            <a:pPr lvl="1"/>
            <a:r>
              <a:rPr lang="en-US" sz="1400" dirty="0" smtClean="0"/>
              <a:t>Impact on the degradation fitting (systematic error) is very small</a:t>
            </a:r>
          </a:p>
          <a:p>
            <a:endParaRPr lang="en-US" sz="1800" dirty="0" smtClean="0"/>
          </a:p>
          <a:p>
            <a:r>
              <a:rPr lang="en-US" sz="1800" dirty="0" smtClean="0"/>
              <a:t>Three BRDF models were tested.  </a:t>
            </a:r>
          </a:p>
          <a:p>
            <a:pPr lvl="1"/>
            <a:r>
              <a:rPr lang="en-US" sz="1400" dirty="0" smtClean="0"/>
              <a:t>Different standard error </a:t>
            </a:r>
          </a:p>
          <a:p>
            <a:pPr lvl="1"/>
            <a:r>
              <a:rPr lang="en-US" sz="1400" dirty="0" smtClean="0"/>
              <a:t>Impacts on the degradation fitting (systematic error) are very small (&lt;0.3%) with long-term re-analysis data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implementation</a:t>
            </a:r>
          </a:p>
          <a:p>
            <a:pPr lvl="1"/>
            <a:r>
              <a:rPr lang="en-US" dirty="0" smtClean="0"/>
              <a:t>Routine daily DCC pixel identification for GOES-13 and GOES-15 since Dec. 2011</a:t>
            </a:r>
          </a:p>
          <a:p>
            <a:pPr lvl="1"/>
            <a:r>
              <a:rPr lang="en-US" dirty="0" smtClean="0"/>
              <a:t>Issue of GOES-13 DCC reflectance in 2013 and possible resolving option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Sensitivity analyses</a:t>
            </a:r>
          </a:p>
          <a:p>
            <a:pPr lvl="1"/>
            <a:r>
              <a:rPr lang="en-US" dirty="0" smtClean="0"/>
              <a:t>Mode vs. median reflectance</a:t>
            </a:r>
          </a:p>
          <a:p>
            <a:pPr lvl="1"/>
            <a:r>
              <a:rPr lang="en-US" dirty="0" smtClean="0"/>
              <a:t>BRDF model: CNES, </a:t>
            </a:r>
            <a:r>
              <a:rPr lang="en-US" dirty="0" err="1" smtClean="0"/>
              <a:t>Hu</a:t>
            </a:r>
            <a:r>
              <a:rPr lang="en-US" dirty="0" smtClean="0"/>
              <a:t>, and CNES</a:t>
            </a:r>
          </a:p>
          <a:p>
            <a:endParaRPr lang="en-US" dirty="0" smtClean="0"/>
          </a:p>
          <a:p>
            <a:r>
              <a:rPr lang="en-US" dirty="0" smtClean="0"/>
              <a:t>Proposed DCC correction parameters in </a:t>
            </a:r>
            <a:r>
              <a:rPr lang="en-US" dirty="0" err="1" smtClean="0"/>
              <a:t>netCDF</a:t>
            </a:r>
            <a:r>
              <a:rPr lang="en-US" dirty="0" smtClean="0"/>
              <a:t>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DCC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0"/>
          </a:xfrm>
        </p:spPr>
        <p:txBody>
          <a:bodyPr/>
          <a:lstStyle/>
          <a:p>
            <a:r>
              <a:rPr lang="en-US" dirty="0" smtClean="0"/>
              <a:t>DCC pixel identification</a:t>
            </a:r>
          </a:p>
          <a:p>
            <a:pPr lvl="1"/>
            <a:r>
              <a:rPr lang="en-US" dirty="0" smtClean="0"/>
              <a:t>Routine DCC pixel identification for GOES-13 and GOES-15 since late December 2011</a:t>
            </a:r>
          </a:p>
          <a:p>
            <a:r>
              <a:rPr lang="en-US" dirty="0" smtClean="0"/>
              <a:t>Absolute reference reflectance</a:t>
            </a:r>
          </a:p>
          <a:p>
            <a:pPr lvl="1"/>
            <a:r>
              <a:rPr lang="en-US" dirty="0" smtClean="0"/>
              <a:t>Long-term or monthly reference reflectance</a:t>
            </a:r>
          </a:p>
          <a:p>
            <a:pPr lvl="1"/>
            <a:r>
              <a:rPr lang="en-US" dirty="0" smtClean="0"/>
              <a:t>MODIS vs. </a:t>
            </a:r>
            <a:r>
              <a:rPr lang="en-US" dirty="0" smtClean="0">
                <a:solidFill>
                  <a:schemeClr val="bg2"/>
                </a:solidFill>
              </a:rPr>
              <a:t>VIIRS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DCC reflectance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Mode vs. median</a:t>
            </a:r>
          </a:p>
          <a:p>
            <a:r>
              <a:rPr lang="en-US" dirty="0" smtClean="0"/>
              <a:t>BRDF model</a:t>
            </a:r>
          </a:p>
          <a:p>
            <a:pPr lvl="1"/>
            <a:r>
              <a:rPr lang="en-US" dirty="0" err="1" smtClean="0"/>
              <a:t>Hu</a:t>
            </a:r>
            <a:r>
              <a:rPr lang="en-US" dirty="0" smtClean="0"/>
              <a:t>, CERES, CNES PLODER, </a:t>
            </a:r>
            <a:r>
              <a:rPr lang="en-US" dirty="0" smtClean="0">
                <a:solidFill>
                  <a:schemeClr val="bg2"/>
                </a:solidFill>
              </a:rPr>
              <a:t>MODIS and BJ </a:t>
            </a:r>
            <a:r>
              <a:rPr lang="en-US" dirty="0" err="1" smtClean="0">
                <a:solidFill>
                  <a:schemeClr val="bg2"/>
                </a:solidFill>
              </a:rPr>
              <a:t>Sohn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Trending of monitored instrument degradation</a:t>
            </a:r>
          </a:p>
          <a:p>
            <a:pPr lvl="1"/>
            <a:r>
              <a:rPr lang="en-US" dirty="0" smtClean="0"/>
              <a:t>Polynomial function</a:t>
            </a:r>
          </a:p>
          <a:p>
            <a:r>
              <a:rPr lang="en-US" dirty="0" smtClean="0"/>
              <a:t>Correction coefficients and the uncertainty variables in the </a:t>
            </a:r>
            <a:r>
              <a:rPr lang="en-US" dirty="0" err="1" smtClean="0"/>
              <a:t>netCDF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C727F8-C4A7-45C7-8322-4E44F80870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6019800"/>
            <a:ext cx="4038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Image from: http://noaasis.noaa.gov/NOAASIS/ml/genlsatl.html</a:t>
            </a:r>
            <a:endParaRPr lang="en-US" sz="1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04800" y="1828800"/>
            <a:ext cx="5715000" cy="3276600"/>
            <a:chOff x="1066800" y="1676400"/>
            <a:chExt cx="6781800" cy="4102720"/>
          </a:xfrm>
        </p:grpSpPr>
        <p:pic>
          <p:nvPicPr>
            <p:cNvPr id="1030" name="Picture 6" descr="http://noaasis.noaa.gov/NOAASIS/gif/goesview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6800" y="2057400"/>
              <a:ext cx="6781800" cy="3721720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5486400" y="3048000"/>
              <a:ext cx="1371600" cy="1219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3600" y="3048000"/>
              <a:ext cx="1295400" cy="1219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7400" y="167640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GOES-15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96860" y="167640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GOES-13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77000" y="2133600"/>
            <a:ext cx="2286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Routinely archive the daily DCC pixels from the near real-time data server since late December 2011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All the routine earth scan frames within the DCC temporal and spatial domains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Identified with community- agreed DCC identification criteria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676400" y="457200"/>
            <a:ext cx="6324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31F74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DCC Pixel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31F74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rPr>
              <a:t> Identification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31F74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15.timeseries.dcc.HuAD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8401050" cy="4800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GOES-15, </a:t>
            </a:r>
            <a:r>
              <a:rPr lang="en-US" dirty="0" err="1" smtClean="0"/>
              <a:t>Hu’s</a:t>
            </a:r>
            <a:r>
              <a:rPr lang="en-US" dirty="0" smtClean="0"/>
              <a:t> ADM Correction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487362"/>
          </a:xfrm>
        </p:spPr>
        <p:txBody>
          <a:bodyPr>
            <a:normAutofit/>
          </a:bodyPr>
          <a:lstStyle/>
          <a:p>
            <a:r>
              <a:rPr lang="en-US" dirty="0" smtClean="0"/>
              <a:t>GOES-13, </a:t>
            </a:r>
            <a:r>
              <a:rPr lang="en-US" dirty="0" err="1" smtClean="0"/>
              <a:t>Hu’s</a:t>
            </a:r>
            <a:r>
              <a:rPr lang="en-US" dirty="0" smtClean="0"/>
              <a:t> ADM Correction</a:t>
            </a:r>
            <a:endParaRPr lang="en-US" dirty="0"/>
          </a:p>
        </p:txBody>
      </p:sp>
      <p:pic>
        <p:nvPicPr>
          <p:cNvPr id="4" name="Content Placeholder 3" descr="g13.timeseries.dcc.HuAD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8667750" cy="4953000"/>
          </a:xfrm>
        </p:spPr>
      </p:pic>
      <p:sp>
        <p:nvSpPr>
          <p:cNvPr id="7" name="Rounded Rectangular Callout 6"/>
          <p:cNvSpPr/>
          <p:nvPr/>
        </p:nvSpPr>
        <p:spPr>
          <a:xfrm>
            <a:off x="5715000" y="4419600"/>
            <a:ext cx="2286000" cy="762000"/>
          </a:xfrm>
          <a:prstGeom prst="wedgeRoundRectCallout">
            <a:avLst>
              <a:gd name="adj1" fmla="val -37877"/>
              <a:gd name="adj2" fmla="val -7710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Anomaly on May 22, 2013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Data outage: May 22, 2013- Jun 6, 2013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124200" y="3657600"/>
            <a:ext cx="2362200" cy="609600"/>
          </a:xfrm>
          <a:prstGeom prst="wedgeRoundRectCallout">
            <a:avLst>
              <a:gd name="adj1" fmla="val -30920"/>
              <a:gd name="adj2" fmla="val 7406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Anomaly  on Sept 12, 2013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Data outage:  Sept. 12, 2013  – Oct. 18, 2013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with Results of other methods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53000" y="4343400"/>
            <a:ext cx="3429000" cy="2057400"/>
          </a:xfrm>
        </p:spPr>
        <p:txBody>
          <a:bodyPr/>
          <a:lstStyle/>
          <a:p>
            <a:r>
              <a:rPr lang="en-US" sz="1600" dirty="0" smtClean="0"/>
              <a:t>No apparent change of GOES-13 degradation trending was observed in 2003 from the ray-matching and desert methods </a:t>
            </a:r>
            <a:endParaRPr lang="en-US" sz="1600" dirty="0"/>
          </a:p>
        </p:txBody>
      </p:sp>
      <p:pic>
        <p:nvPicPr>
          <p:cNvPr id="7" name="Content Placeholder 3" descr="g13.raymatching.refl_rati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049" y="1524000"/>
            <a:ext cx="440055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g13.sonoran.timeseries.ref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" y="4495800"/>
            <a:ext cx="4400550" cy="2514600"/>
          </a:xfrm>
          <a:prstGeom prst="rect">
            <a:avLst/>
          </a:prstGeom>
        </p:spPr>
      </p:pic>
      <p:pic>
        <p:nvPicPr>
          <p:cNvPr id="9" name="Picture 8" descr="g13.timeseries.dcc2.HuAD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1524000"/>
            <a:ext cx="4400550" cy="2514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1219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Ratio between the Terra/MODIS and GOES collocated cloud pixels (ray-matching)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191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Time-series of Sonoran TOA reflectance (desert target)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121920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GOES DCC Reflectance</a:t>
            </a:r>
            <a:endParaRPr lang="en-US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6324600" cy="762000"/>
          </a:xfrm>
        </p:spPr>
        <p:txBody>
          <a:bodyPr/>
          <a:lstStyle/>
          <a:p>
            <a:r>
              <a:rPr lang="en-US" dirty="0" smtClean="0"/>
              <a:t>Time-series of Monthly DCC Reflectance</a:t>
            </a:r>
            <a:endParaRPr lang="en-US" dirty="0"/>
          </a:p>
        </p:txBody>
      </p:sp>
      <p:pic>
        <p:nvPicPr>
          <p:cNvPr id="4" name="Picture 3" descr="G12.monthlyDCC.ref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5143500" cy="293498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4953000" y="2362200"/>
            <a:ext cx="3429000" cy="2514600"/>
          </a:xfrm>
        </p:spPr>
        <p:txBody>
          <a:bodyPr/>
          <a:lstStyle/>
          <a:p>
            <a:r>
              <a:rPr lang="en-US" sz="1600" dirty="0" smtClean="0"/>
              <a:t>GOES-12 was GOES-East</a:t>
            </a:r>
          </a:p>
          <a:p>
            <a:r>
              <a:rPr lang="en-US" sz="1600" dirty="0" smtClean="0"/>
              <a:t>Monthly Aqua MODIS C6 DCC reflectance </a:t>
            </a:r>
          </a:p>
          <a:p>
            <a:r>
              <a:rPr lang="en-US" sz="1600" dirty="0" smtClean="0"/>
              <a:t>No significant long-term trending</a:t>
            </a:r>
          </a:p>
          <a:p>
            <a:r>
              <a:rPr lang="en-US" sz="1600" dirty="0" smtClean="0"/>
              <a:t>Apparent Annual variation</a:t>
            </a:r>
          </a:p>
          <a:p>
            <a:r>
              <a:rPr lang="en-US" sz="1600" dirty="0" smtClean="0"/>
              <a:t>Root causes to the variation are unknown yet</a:t>
            </a:r>
          </a:p>
          <a:p>
            <a:pPr lvl="1"/>
            <a:r>
              <a:rPr lang="en-US" sz="1200" dirty="0" smtClean="0"/>
              <a:t>Land/ocean surface?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6324600" cy="762000"/>
          </a:xfrm>
        </p:spPr>
        <p:txBody>
          <a:bodyPr/>
          <a:lstStyle/>
          <a:p>
            <a:r>
              <a:rPr lang="en-US" dirty="0" smtClean="0"/>
              <a:t>Possible solution – Determination of the reference reflectance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F082F-4A35-4E7E-AD6D-89617C148F3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Semi-annual/annual variation in DCC reflectance</a:t>
            </a:r>
          </a:p>
          <a:p>
            <a:pPr lvl="1"/>
            <a:r>
              <a:rPr lang="en-US" dirty="0" smtClean="0"/>
              <a:t>Climate (water vapor, precipitation, radiation, etc) variation in tropics has semi-variation that can often be stronger than annual cycle</a:t>
            </a:r>
          </a:p>
          <a:p>
            <a:pPr lvl="1"/>
            <a:r>
              <a:rPr lang="en-US" dirty="0" smtClean="0"/>
              <a:t>Continent viewed by GOES-East (GOES-13) may complicate this situation</a:t>
            </a:r>
          </a:p>
          <a:p>
            <a:endParaRPr lang="en-US" dirty="0" smtClean="0"/>
          </a:p>
          <a:p>
            <a:r>
              <a:rPr lang="en-US" dirty="0" smtClean="0"/>
              <a:t>Long-term mean reflectance</a:t>
            </a:r>
          </a:p>
          <a:p>
            <a:pPr lvl="1"/>
            <a:r>
              <a:rPr lang="en-US" dirty="0" smtClean="0"/>
              <a:t>May result in relatively large uncertainty, especially in the first several years of operation.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Monthly reference reflectance</a:t>
            </a:r>
          </a:p>
          <a:p>
            <a:pPr lvl="1"/>
            <a:r>
              <a:rPr lang="en-US" dirty="0" smtClean="0"/>
              <a:t>Allows for the seasonal variation</a:t>
            </a:r>
          </a:p>
          <a:p>
            <a:pPr lvl="1"/>
            <a:r>
              <a:rPr lang="en-US" dirty="0" smtClean="0"/>
              <a:t>How to handle the months with insufficient DCC pixels? Use the long-term value?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NOAA">
  <a:themeElements>
    <a:clrScheme name="">
      <a:dk1>
        <a:srgbClr val="000000"/>
      </a:dk1>
      <a:lt1>
        <a:srgbClr val="063DE8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FF2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2_NOAA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OA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OA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NOAA">
  <a:themeElements>
    <a:clrScheme name="">
      <a:dk1>
        <a:srgbClr val="000000"/>
      </a:dk1>
      <a:lt1>
        <a:srgbClr val="063DE8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FF2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2_NOAA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NOA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OA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OA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817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3_NOAA</vt:lpstr>
      <vt:lpstr>2_NOAA</vt:lpstr>
      <vt:lpstr>Equation</vt:lpstr>
      <vt:lpstr>NOAA Operational Implementation of DCC Correction</vt:lpstr>
      <vt:lpstr>Outlines</vt:lpstr>
      <vt:lpstr>DCC Correction</vt:lpstr>
      <vt:lpstr>Slide 4</vt:lpstr>
      <vt:lpstr>GOES-15, Hu’s ADM Correction</vt:lpstr>
      <vt:lpstr>GOES-13, Hu’s ADM Correction</vt:lpstr>
      <vt:lpstr>Comparisons with Results of other methods</vt:lpstr>
      <vt:lpstr>Time-series of Monthly DCC Reflectance</vt:lpstr>
      <vt:lpstr>Possible solution – Determination of the reference reflectance</vt:lpstr>
      <vt:lpstr>Minimum pixels for a robust DCC reflectance</vt:lpstr>
      <vt:lpstr>Mode vs. Median Reflectance</vt:lpstr>
      <vt:lpstr>Slide 12</vt:lpstr>
      <vt:lpstr>Correction Coefficients</vt:lpstr>
      <vt:lpstr>Variables in the correction product netCDF file</vt:lpstr>
      <vt:lpstr>Conclusions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224</cp:revision>
  <dcterms:created xsi:type="dcterms:W3CDTF">2014-03-13T18:39:17Z</dcterms:created>
  <dcterms:modified xsi:type="dcterms:W3CDTF">2014-07-14T16:42:36Z</dcterms:modified>
</cp:coreProperties>
</file>