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602" r:id="rId3"/>
    <p:sldId id="603" r:id="rId4"/>
    <p:sldId id="604" r:id="rId5"/>
    <p:sldId id="605" r:id="rId6"/>
    <p:sldId id="606" r:id="rId7"/>
    <p:sldId id="607" r:id="rId8"/>
    <p:sldId id="597" r:id="rId9"/>
    <p:sldId id="596" r:id="rId10"/>
    <p:sldId id="598" r:id="rId11"/>
    <p:sldId id="601" r:id="rId12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9992C"/>
    <a:srgbClr val="0085B0"/>
    <a:srgbClr val="0099CC"/>
    <a:srgbClr val="000000"/>
    <a:srgbClr val="00FF00"/>
    <a:srgbClr val="66D8C8"/>
    <a:srgbClr val="CCFFFF"/>
    <a:srgbClr val="00CCFF"/>
    <a:srgbClr val="FF66CC"/>
    <a:srgbClr val="00B5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>
        <p:scale>
          <a:sx n="71" d="100"/>
          <a:sy n="71" d="100"/>
        </p:scale>
        <p:origin x="-1122" y="54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4898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3534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57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8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8" y="6416873"/>
            <a:ext cx="204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</a:t>
            </a:r>
            <a:r>
              <a:rPr lang="de-DE" sz="1000" b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annual</a:t>
            </a: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b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meeting</a:t>
            </a:r>
            <a:endParaRPr lang="de-DE" sz="1000" b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Darmstadt, 24 – 28 March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753" y="296713"/>
            <a:ext cx="9340123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000" cap="none" dirty="0" smtClean="0"/>
              <a:t>EUMETSAT implementation of the DCC algorithm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ogram_timeseries_VIS06_MET-09_mean_mod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" t="3668" r="1295" b="1971"/>
          <a:stretch/>
        </p:blipFill>
        <p:spPr>
          <a:xfrm>
            <a:off x="55256" y="911850"/>
            <a:ext cx="9852774" cy="351702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Variogram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analysis of the time series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6223000" y="2328333"/>
            <a:ext cx="3608917" cy="130704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149768" y="2231578"/>
            <a:ext cx="3724647" cy="133238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5893801" y="2257832"/>
            <a:ext cx="4012200" cy="76136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670651" y="2287367"/>
            <a:ext cx="4210327" cy="79418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16200000">
            <a:off x="-603199" y="2283319"/>
            <a:ext cx="15745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Variogram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563743" y="4095200"/>
            <a:ext cx="0" cy="609095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-1" y="4710775"/>
            <a:ext cx="154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30 days (interval used for the NRT product)</a:t>
            </a:r>
            <a:endParaRPr lang="en-US" sz="1200" dirty="0">
              <a:solidFill>
                <a:srgbClr val="0000FF"/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6330727"/>
              </p:ext>
            </p:extLst>
          </p:nvPr>
        </p:nvGraphicFramePr>
        <p:xfrm>
          <a:off x="2227703" y="5057195"/>
          <a:ext cx="7351726" cy="120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894"/>
                <a:gridCol w="1597708"/>
                <a:gridCol w="1597708"/>
                <a:gridCol w="1597708"/>
                <a:gridCol w="1597708"/>
              </a:tblGrid>
              <a:tr h="47938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Mode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(no saturation)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Mean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(no saturation)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19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Drift Stability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0.1046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37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2062" y="5691170"/>
          <a:ext cx="9000162" cy="975360"/>
        </p:xfrm>
        <a:graphic>
          <a:graphicData uri="http://schemas.openxmlformats.org/drawingml/2006/table">
            <a:tbl>
              <a:tblPr/>
              <a:tblGrid>
                <a:gridCol w="1486070"/>
                <a:gridCol w="1878523"/>
                <a:gridCol w="1878523"/>
                <a:gridCol w="1878523"/>
                <a:gridCol w="187852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 dirty="0">
                          <a:latin typeface="Times New Roman"/>
                          <a:ea typeface="Cambria"/>
                          <a:cs typeface="Times New Roman"/>
                        </a:rPr>
                        <a:t>VIS0.6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 dirty="0">
                          <a:latin typeface="Times New Roman"/>
                          <a:ea typeface="Cambria"/>
                          <a:cs typeface="Times New Roman"/>
                        </a:rPr>
                        <a:t>VIS0.8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 dirty="0">
                          <a:latin typeface="Times New Roman"/>
                          <a:ea typeface="Cambria"/>
                          <a:cs typeface="Times New Roman"/>
                        </a:rPr>
                        <a:t>NIR1.6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mbria"/>
                          <a:cs typeface="Times New Roman"/>
                        </a:rPr>
                        <a:t>HRVIS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Meteosat-9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Cambria"/>
                          <a:cs typeface="Times New Roman"/>
                        </a:rPr>
                        <a:t>0.475 ± 0.022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mbria"/>
                          <a:cs typeface="Times New Roman"/>
                        </a:rPr>
                        <a:t>(0.359 ± 0.255)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Cambria"/>
                          <a:cs typeface="Times New Roman"/>
                        </a:rPr>
                        <a:t>0.468 ± 0.020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(0.467 ± 0.249)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Cambria"/>
                          <a:cs typeface="Times New Roman"/>
                        </a:rPr>
                        <a:t>0.033 ± 0.025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(-0.051 ± 0.220)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Cambria"/>
                          <a:cs typeface="Times New Roman"/>
                        </a:rPr>
                        <a:t>0.550 ± 0.062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mbria"/>
                          <a:cs typeface="Times New Roman"/>
                        </a:rPr>
                        <a:t>(0.510 ± 0.285)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1" y="757021"/>
          <a:ext cx="954685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008"/>
                <a:gridCol w="1945758"/>
                <a:gridCol w="2041452"/>
                <a:gridCol w="2083981"/>
                <a:gridCol w="1977657"/>
              </a:tblGrid>
              <a:tr h="3398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 saturation)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 saturation)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NRT D-30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449263" algn="l"/>
                        </a:tabLs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-0.4168% 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858.85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-0.4365%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880.26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-0.3999%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857.93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-0.4148%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879.03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NRT D-15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-0.4199%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859.06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-0.4389%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879.83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-0.4041%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858.20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-0.4197%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878.70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D-30 (sea only)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-0.3837%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858.96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-0.3952%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879.78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-0.3601%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857.67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-0.3779%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878.50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 15+D-15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-0.4310%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860.39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-0.4480%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881.47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-0.4068%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859.08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= 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= -0.4298%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= 880.16 DC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 </a:t>
                      </a: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0.007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Drift, offset and uncertainty for various products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2280" y="5106475"/>
            <a:ext cx="60459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Yearly drift (bold = lunar calibration; between</a:t>
            </a:r>
            <a:r>
              <a:rPr kumimoji="0" lang="en-GB" sz="1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bracket = SSCC</a:t>
            </a:r>
            <a:r>
              <a:rPr kumimoji="0" lang="en-GB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</a:t>
            </a:r>
            <a:endParaRPr kumimoji="0" lang="en-GB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8963" y="5970492"/>
            <a:ext cx="57150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MOON </a:t>
            </a:r>
            <a:r>
              <a:rPr lang="en-GB" sz="1800" dirty="0" smtClean="0">
                <a:solidFill>
                  <a:srgbClr val="FF0000"/>
                </a:solidFill>
              </a:rPr>
              <a:t>+ </a:t>
            </a:r>
            <a:r>
              <a:rPr lang="en-GB" sz="1800" dirty="0" smtClean="0">
                <a:solidFill>
                  <a:srgbClr val="FF0000"/>
                </a:solidFill>
              </a:rPr>
              <a:t>SSCC</a:t>
            </a:r>
          </a:p>
          <a:p>
            <a:pPr algn="ctr"/>
            <a:endParaRPr lang="en-GB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043280A0-4E29-4952-8350-305279C8E5A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7963" y="916681"/>
            <a:ext cx="9582150" cy="54741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GB" sz="1800" dirty="0">
                <a:solidFill>
                  <a:schemeClr val="tx1"/>
                </a:solidFill>
              </a:rPr>
              <a:t>ATBD is implemented (prototype)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GB" sz="1800" dirty="0">
                <a:solidFill>
                  <a:schemeClr val="tx1"/>
                </a:solidFill>
              </a:rPr>
              <a:t>Uncertainty analysis still missing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GB" sz="1800" dirty="0">
                <a:solidFill>
                  <a:schemeClr val="tx1"/>
                </a:solidFill>
              </a:rPr>
              <a:t>Data processing:</a:t>
            </a:r>
          </a:p>
          <a:p>
            <a:pPr marL="714375" lvl="1" indent="-3524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GB" sz="1800" dirty="0" err="1">
                <a:solidFill>
                  <a:schemeClr val="tx1"/>
                </a:solidFill>
              </a:rPr>
              <a:t>Meteosat</a:t>
            </a:r>
            <a:r>
              <a:rPr lang="en-GB" sz="1800" dirty="0">
                <a:solidFill>
                  <a:schemeClr val="tx1"/>
                </a:solidFill>
              </a:rPr>
              <a:t> Second Generation:</a:t>
            </a:r>
          </a:p>
          <a:p>
            <a:pPr marL="895350" lvl="2" indent="-2667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Meteosat-09: data extracted and processed from 10/2006 till 12/2012 for VIS06 and VIS08.</a:t>
            </a:r>
          </a:p>
          <a:p>
            <a:pPr marL="895350" lvl="2" indent="-2667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Data from Rapid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Scan 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Service? 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 N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eed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 be 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tested BUT low confidence in data availability (5 degree only [lower limit = 15deg N], mostly above desert)</a:t>
            </a:r>
            <a:endParaRPr lang="en-GB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895350" lvl="2" indent="-2667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Met-8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and 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-10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can be processed but 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needs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SBAF + 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thresholds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from NASA.</a:t>
            </a:r>
          </a:p>
          <a:p>
            <a:pPr marL="714375" lvl="1" indent="-352425">
              <a:lnSpc>
                <a:spcPct val="150000"/>
              </a:lnSpc>
              <a:buFontTx/>
              <a:buAutoNum type="alphaLcPeriod"/>
              <a:defRPr/>
            </a:pPr>
            <a:r>
              <a:rPr lang="en-GB" sz="1800" dirty="0">
                <a:solidFill>
                  <a:schemeClr val="tx1"/>
                </a:solidFill>
              </a:rPr>
              <a:t>MODIS data processed (</a:t>
            </a:r>
            <a:r>
              <a:rPr lang="en-GB" sz="1800" dirty="0">
                <a:solidFill>
                  <a:srgbClr val="FF0000"/>
                </a:solidFill>
              </a:rPr>
              <a:t>same algorithm</a:t>
            </a:r>
            <a:r>
              <a:rPr lang="en-GB" sz="1800" dirty="0">
                <a:solidFill>
                  <a:schemeClr val="tx1"/>
                </a:solidFill>
              </a:rPr>
              <a:t>) from 01/2003 till 08/2004. 2002, end 2004, 2005 and 2006 still missing.</a:t>
            </a:r>
          </a:p>
          <a:p>
            <a:pPr marL="714375" lvl="1" indent="-352425">
              <a:lnSpc>
                <a:spcPct val="150000"/>
              </a:lnSpc>
              <a:buFontTx/>
              <a:buAutoNum type="alphaLcPeriod"/>
              <a:defRPr/>
            </a:pPr>
            <a:r>
              <a:rPr lang="en-GB" sz="1800" dirty="0" err="1">
                <a:solidFill>
                  <a:schemeClr val="tx1"/>
                </a:solidFill>
              </a:rPr>
              <a:t>Meteosat</a:t>
            </a:r>
            <a:r>
              <a:rPr lang="en-GB" sz="1800" dirty="0">
                <a:solidFill>
                  <a:schemeClr val="tx1"/>
                </a:solidFill>
              </a:rPr>
              <a:t> First Generation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 i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mplementation of </a:t>
            </a:r>
            <a:r>
              <a:rPr lang="en-GB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Met-7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on its way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Implementation and processing: a summary... 1/2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2682" y="1065257"/>
            <a:ext cx="525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</a:pP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 See previous presentations at Web Meetings (all available on the WIKI)</a:t>
            </a:r>
            <a:endParaRPr lang="en-GB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93D605C2-69FF-4345-9D46-8CC4B9A8293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207963" y="1584325"/>
            <a:ext cx="9582150" cy="50586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342900" indent="-342900">
              <a:lnSpc>
                <a:spcPct val="150000"/>
              </a:lnSpc>
              <a:buFont typeface="Century Gothic" pitchFamily="34" charset="0"/>
              <a:buAutoNum type="arabicPeriod" startAt="4"/>
            </a:pPr>
            <a:r>
              <a:rPr lang="en-GB" sz="1800" dirty="0">
                <a:solidFill>
                  <a:schemeClr val="tx1"/>
                </a:solidFill>
              </a:rPr>
              <a:t>For further analysis + uncertainty analysis: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Extraction of the land/sea mask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PDFs are build-up after a first coarse extraction </a:t>
            </a:r>
            <a:r>
              <a:rPr lang="en-GB" sz="1800" dirty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en-GB" sz="1800" dirty="0">
                <a:solidFill>
                  <a:schemeClr val="tx1"/>
                </a:solidFill>
              </a:rPr>
              <a:t>intermediate datasets without homogeneity checks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</a:pP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 See previous presentations at Web Meetings (last one in January 2014)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Century Gothic" pitchFamily="34" charset="0"/>
              <a:buAutoNum type="arabicPeriod" startAt="4"/>
            </a:pPr>
            <a:r>
              <a:rPr lang="en-GB" sz="1800" dirty="0">
                <a:solidFill>
                  <a:schemeClr val="tx1"/>
                </a:solidFill>
              </a:rPr>
              <a:t>In preparation </a:t>
            </a:r>
            <a:r>
              <a:rPr lang="en-GB" sz="1800" dirty="0">
                <a:solidFill>
                  <a:schemeClr val="tx1"/>
                </a:solidFill>
                <a:sym typeface="Wingdings" pitchFamily="2" charset="2"/>
              </a:rPr>
              <a:t> automation of the extraction (intermediate dataset) on our operational system for all current GEOs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sym typeface="Wingdings" pitchFamily="2" charset="2"/>
              </a:rPr>
              <a:t>Step 1 = instrument monitoring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GB" sz="1800" dirty="0">
                <a:solidFill>
                  <a:schemeClr val="tx1"/>
                </a:solidFill>
                <a:sym typeface="Wingdings" pitchFamily="2" charset="2"/>
              </a:rPr>
              <a:t>Step 2 = generation of GSICS corrections</a:t>
            </a:r>
            <a:endParaRPr lang="en-GB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Implementation and processing: a summary... 2/2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83A1BDD0-4F22-4CE3-A8DF-ECC292D5369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4339" name="Picture 3" descr="h:\My Documents\Work\Calibration\DCCs\Figures\MSG2_PDF_AfterBRDFCorrection_PDFIn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790700"/>
            <a:ext cx="50482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:\My Documents\Work\Calibration\DCCs\Figures\MSG2_PDF_BeforeBRDFCorrection_PDFIn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1175"/>
            <a:ext cx="50482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76650" y="2609850"/>
            <a:ext cx="1590675" cy="2971800"/>
            <a:chOff x="3676650" y="3294937"/>
            <a:chExt cx="1590675" cy="2286713"/>
          </a:xfrm>
        </p:grpSpPr>
        <p:sp>
          <p:nvSpPr>
            <p:cNvPr id="14343" name="Oval 6"/>
            <p:cNvSpPr>
              <a:spLocks noChangeArrowheads="1"/>
            </p:cNvSpPr>
            <p:nvPr/>
          </p:nvSpPr>
          <p:spPr bwMode="auto">
            <a:xfrm>
              <a:off x="3676650" y="3705225"/>
              <a:ext cx="685800" cy="1876425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/>
            </a:p>
          </p:txBody>
        </p:sp>
        <p:sp>
          <p:nvSpPr>
            <p:cNvPr id="14344" name="TextBox 7"/>
            <p:cNvSpPr txBox="1">
              <a:spLocks noChangeArrowheads="1"/>
            </p:cNvSpPr>
            <p:nvPr/>
          </p:nvSpPr>
          <p:spPr bwMode="auto">
            <a:xfrm>
              <a:off x="3752850" y="3294937"/>
              <a:ext cx="15144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solidFill>
                    <a:srgbClr val="FF0000"/>
                  </a:solidFill>
                </a:rPr>
                <a:t>saturation</a:t>
              </a: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Effects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of the saturation for Met-9 VIS0.6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B6FA5369-ADA4-4858-AD05-8344D7A31A9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>
            <a:off x="1038225" y="1697038"/>
            <a:ext cx="1995488" cy="2112962"/>
          </a:xfrm>
          <a:custGeom>
            <a:avLst/>
            <a:gdLst>
              <a:gd name="T0" fmla="*/ 0 w 1995488"/>
              <a:gd name="T1" fmla="*/ 2103436 h 2112962"/>
              <a:gd name="T2" fmla="*/ 1190625 w 1995488"/>
              <a:gd name="T3" fmla="*/ 541337 h 2112962"/>
              <a:gd name="T4" fmla="*/ 1647825 w 1995488"/>
              <a:gd name="T5" fmla="*/ 207962 h 2112962"/>
              <a:gd name="T6" fmla="*/ 1866900 w 1995488"/>
              <a:gd name="T7" fmla="*/ 1789112 h 2112962"/>
              <a:gd name="T8" fmla="*/ 1933575 w 1995488"/>
              <a:gd name="T9" fmla="*/ 150812 h 2112962"/>
              <a:gd name="T10" fmla="*/ 1952625 w 1995488"/>
              <a:gd name="T11" fmla="*/ 2112962 h 21129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5488"/>
              <a:gd name="T19" fmla="*/ 0 h 2112962"/>
              <a:gd name="T20" fmla="*/ 1995488 w 1995488"/>
              <a:gd name="T21" fmla="*/ 2112962 h 21129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5488" h="2112962">
                <a:moveTo>
                  <a:pt x="0" y="2103437"/>
                </a:moveTo>
                <a:cubicBezTo>
                  <a:pt x="457994" y="1480343"/>
                  <a:pt x="915988" y="857249"/>
                  <a:pt x="1190625" y="541337"/>
                </a:cubicBezTo>
                <a:cubicBezTo>
                  <a:pt x="1465262" y="225425"/>
                  <a:pt x="1535113" y="0"/>
                  <a:pt x="1647825" y="207962"/>
                </a:cubicBezTo>
                <a:cubicBezTo>
                  <a:pt x="1760537" y="415924"/>
                  <a:pt x="1819275" y="1798637"/>
                  <a:pt x="1866900" y="1789112"/>
                </a:cubicBezTo>
                <a:cubicBezTo>
                  <a:pt x="1914525" y="1779587"/>
                  <a:pt x="1919288" y="96837"/>
                  <a:pt x="1933575" y="150812"/>
                </a:cubicBezTo>
                <a:cubicBezTo>
                  <a:pt x="1995488" y="195262"/>
                  <a:pt x="1935162" y="1193799"/>
                  <a:pt x="1952625" y="2112962"/>
                </a:cubicBezTo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36000" tIns="36000" rIns="36000" bIns="36000"/>
          <a:lstStyle/>
          <a:p>
            <a:endParaRPr lang="en-GB"/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3724275" y="1671638"/>
            <a:ext cx="2400300" cy="2166937"/>
          </a:xfrm>
          <a:custGeom>
            <a:avLst/>
            <a:gdLst>
              <a:gd name="T0" fmla="*/ 561975 w 2400300"/>
              <a:gd name="T1" fmla="*/ 1919289 h 2166937"/>
              <a:gd name="T2" fmla="*/ 1000123 w 2400300"/>
              <a:gd name="T3" fmla="*/ 1090613 h 2166937"/>
              <a:gd name="T4" fmla="*/ 1409700 w 2400300"/>
              <a:gd name="T5" fmla="*/ 280987 h 2166937"/>
              <a:gd name="T6" fmla="*/ 1933574 w 2400300"/>
              <a:gd name="T7" fmla="*/ 1385888 h 2166937"/>
              <a:gd name="T8" fmla="*/ 2133600 w 2400300"/>
              <a:gd name="T9" fmla="*/ 1985964 h 2166937"/>
              <a:gd name="T10" fmla="*/ 2400300 w 2400300"/>
              <a:gd name="T11" fmla="*/ 2166937 h 2166937"/>
              <a:gd name="T12" fmla="*/ 342900 w 2400300"/>
              <a:gd name="T13" fmla="*/ 2128837 h 2166937"/>
              <a:gd name="T14" fmla="*/ 342898 w 2400300"/>
              <a:gd name="T15" fmla="*/ 2138361 h 2166937"/>
              <a:gd name="T16" fmla="*/ 561975 w 2400300"/>
              <a:gd name="T17" fmla="*/ 1919289 h 21669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00300"/>
              <a:gd name="T28" fmla="*/ 0 h 2166937"/>
              <a:gd name="T29" fmla="*/ 2400300 w 2400300"/>
              <a:gd name="T30" fmla="*/ 2166937 h 21669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00300" h="2166937">
                <a:moveTo>
                  <a:pt x="561975" y="1919287"/>
                </a:moveTo>
                <a:cubicBezTo>
                  <a:pt x="625475" y="1790700"/>
                  <a:pt x="825498" y="1346198"/>
                  <a:pt x="1000123" y="1090611"/>
                </a:cubicBezTo>
                <a:cubicBezTo>
                  <a:pt x="1174748" y="847724"/>
                  <a:pt x="1203325" y="220662"/>
                  <a:pt x="1409700" y="280987"/>
                </a:cubicBezTo>
                <a:cubicBezTo>
                  <a:pt x="1609725" y="0"/>
                  <a:pt x="1812924" y="1101724"/>
                  <a:pt x="1933574" y="1385886"/>
                </a:cubicBezTo>
                <a:cubicBezTo>
                  <a:pt x="2054224" y="1670048"/>
                  <a:pt x="2055812" y="1855787"/>
                  <a:pt x="2133600" y="1985962"/>
                </a:cubicBezTo>
                <a:cubicBezTo>
                  <a:pt x="2211388" y="2116137"/>
                  <a:pt x="2382441" y="2099468"/>
                  <a:pt x="2400300" y="2166937"/>
                </a:cubicBezTo>
                <a:lnTo>
                  <a:pt x="342900" y="2128837"/>
                </a:lnTo>
                <a:cubicBezTo>
                  <a:pt x="0" y="2124074"/>
                  <a:pt x="342898" y="2136377"/>
                  <a:pt x="342898" y="2138361"/>
                </a:cubicBezTo>
                <a:cubicBezTo>
                  <a:pt x="342899" y="2135186"/>
                  <a:pt x="561974" y="1922462"/>
                  <a:pt x="561975" y="1919287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36000" tIns="36000" rIns="36000" bIns="36000"/>
          <a:lstStyle/>
          <a:p>
            <a:endParaRPr lang="en-GB"/>
          </a:p>
        </p:txBody>
      </p:sp>
      <p:sp>
        <p:nvSpPr>
          <p:cNvPr id="15365" name="Right Arrow 8"/>
          <p:cNvSpPr>
            <a:spLocks noChangeArrowheads="1"/>
          </p:cNvSpPr>
          <p:nvPr/>
        </p:nvSpPr>
        <p:spPr bwMode="auto">
          <a:xfrm>
            <a:off x="3324225" y="2724150"/>
            <a:ext cx="981075" cy="36195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15366" name="Freeform 9"/>
          <p:cNvSpPr>
            <a:spLocks/>
          </p:cNvSpPr>
          <p:nvPr/>
        </p:nvSpPr>
        <p:spPr bwMode="auto">
          <a:xfrm>
            <a:off x="1038225" y="4087813"/>
            <a:ext cx="1952625" cy="2112962"/>
          </a:xfrm>
          <a:custGeom>
            <a:avLst/>
            <a:gdLst>
              <a:gd name="T0" fmla="*/ 0 w 1952625"/>
              <a:gd name="T1" fmla="*/ 2103436 h 2112962"/>
              <a:gd name="T2" fmla="*/ 1190625 w 1952625"/>
              <a:gd name="T3" fmla="*/ 541337 h 2112962"/>
              <a:gd name="T4" fmla="*/ 1647825 w 1952625"/>
              <a:gd name="T5" fmla="*/ 207962 h 2112962"/>
              <a:gd name="T6" fmla="*/ 1866900 w 1952625"/>
              <a:gd name="T7" fmla="*/ 1789112 h 2112962"/>
              <a:gd name="T8" fmla="*/ 1952625 w 1952625"/>
              <a:gd name="T9" fmla="*/ 2112962 h 2112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2625"/>
              <a:gd name="T16" fmla="*/ 0 h 2112962"/>
              <a:gd name="T17" fmla="*/ 1952625 w 1952625"/>
              <a:gd name="T18" fmla="*/ 2112962 h 2112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2625" h="2112962">
                <a:moveTo>
                  <a:pt x="0" y="2103437"/>
                </a:moveTo>
                <a:cubicBezTo>
                  <a:pt x="457994" y="1480343"/>
                  <a:pt x="915988" y="857249"/>
                  <a:pt x="1190625" y="541337"/>
                </a:cubicBezTo>
                <a:cubicBezTo>
                  <a:pt x="1465262" y="225425"/>
                  <a:pt x="1535113" y="0"/>
                  <a:pt x="1647825" y="207962"/>
                </a:cubicBezTo>
                <a:cubicBezTo>
                  <a:pt x="1760537" y="415924"/>
                  <a:pt x="1816100" y="1471612"/>
                  <a:pt x="1866900" y="1789112"/>
                </a:cubicBezTo>
                <a:cubicBezTo>
                  <a:pt x="1917700" y="2106612"/>
                  <a:pt x="1934766" y="2045493"/>
                  <a:pt x="1952625" y="2112962"/>
                </a:cubicBezTo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36000" tIns="36000" rIns="36000" bIns="36000"/>
          <a:lstStyle/>
          <a:p>
            <a:endParaRPr lang="en-GB"/>
          </a:p>
        </p:txBody>
      </p:sp>
      <p:sp>
        <p:nvSpPr>
          <p:cNvPr id="15367" name="Freeform 10"/>
          <p:cNvSpPr>
            <a:spLocks/>
          </p:cNvSpPr>
          <p:nvPr/>
        </p:nvSpPr>
        <p:spPr bwMode="auto">
          <a:xfrm>
            <a:off x="3724275" y="4071938"/>
            <a:ext cx="2400300" cy="2157412"/>
          </a:xfrm>
          <a:custGeom>
            <a:avLst/>
            <a:gdLst>
              <a:gd name="T0" fmla="*/ 561975 w 2400300"/>
              <a:gd name="T1" fmla="*/ 1909762 h 2157412"/>
              <a:gd name="T2" fmla="*/ 904873 w 2400300"/>
              <a:gd name="T3" fmla="*/ 1147761 h 2157412"/>
              <a:gd name="T4" fmla="*/ 1304925 w 2400300"/>
              <a:gd name="T5" fmla="*/ 280987 h 2157412"/>
              <a:gd name="T6" fmla="*/ 1847849 w 2400300"/>
              <a:gd name="T7" fmla="*/ 1414461 h 2157412"/>
              <a:gd name="T8" fmla="*/ 2133600 w 2400300"/>
              <a:gd name="T9" fmla="*/ 1976437 h 2157412"/>
              <a:gd name="T10" fmla="*/ 2400300 w 2400300"/>
              <a:gd name="T11" fmla="*/ 2157412 h 2157412"/>
              <a:gd name="T12" fmla="*/ 342900 w 2400300"/>
              <a:gd name="T13" fmla="*/ 2119312 h 2157412"/>
              <a:gd name="T14" fmla="*/ 342898 w 2400300"/>
              <a:gd name="T15" fmla="*/ 2128836 h 2157412"/>
              <a:gd name="T16" fmla="*/ 561975 w 2400300"/>
              <a:gd name="T17" fmla="*/ 1909762 h 2157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00300"/>
              <a:gd name="T28" fmla="*/ 0 h 2157412"/>
              <a:gd name="T29" fmla="*/ 2400300 w 2400300"/>
              <a:gd name="T30" fmla="*/ 2157412 h 2157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00300" h="2157412">
                <a:moveTo>
                  <a:pt x="561975" y="1909762"/>
                </a:moveTo>
                <a:cubicBezTo>
                  <a:pt x="625475" y="1781175"/>
                  <a:pt x="730248" y="1403348"/>
                  <a:pt x="904873" y="1147761"/>
                </a:cubicBezTo>
                <a:cubicBezTo>
                  <a:pt x="1079498" y="904874"/>
                  <a:pt x="1098550" y="220662"/>
                  <a:pt x="1304925" y="280987"/>
                </a:cubicBezTo>
                <a:cubicBezTo>
                  <a:pt x="1504950" y="0"/>
                  <a:pt x="1709737" y="1131886"/>
                  <a:pt x="1847849" y="1414461"/>
                </a:cubicBezTo>
                <a:cubicBezTo>
                  <a:pt x="1985961" y="1697036"/>
                  <a:pt x="2041525" y="1852612"/>
                  <a:pt x="2133600" y="1976437"/>
                </a:cubicBezTo>
                <a:cubicBezTo>
                  <a:pt x="2225675" y="2100262"/>
                  <a:pt x="2382441" y="2089943"/>
                  <a:pt x="2400300" y="2157412"/>
                </a:cubicBezTo>
                <a:lnTo>
                  <a:pt x="342900" y="2119312"/>
                </a:lnTo>
                <a:cubicBezTo>
                  <a:pt x="0" y="2114549"/>
                  <a:pt x="342898" y="2126852"/>
                  <a:pt x="342898" y="2128836"/>
                </a:cubicBezTo>
                <a:cubicBezTo>
                  <a:pt x="342899" y="2125661"/>
                  <a:pt x="561974" y="1912937"/>
                  <a:pt x="561975" y="1909762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36000" tIns="36000" rIns="36000" bIns="36000"/>
          <a:lstStyle/>
          <a:p>
            <a:endParaRPr lang="en-GB"/>
          </a:p>
        </p:txBody>
      </p:sp>
      <p:sp>
        <p:nvSpPr>
          <p:cNvPr id="15368" name="Right Arrow 11"/>
          <p:cNvSpPr>
            <a:spLocks noChangeArrowheads="1"/>
          </p:cNvSpPr>
          <p:nvPr/>
        </p:nvSpPr>
        <p:spPr bwMode="auto">
          <a:xfrm>
            <a:off x="3324225" y="5114925"/>
            <a:ext cx="981075" cy="36195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cxnSp>
        <p:nvCxnSpPr>
          <p:cNvPr id="15369" name="Straight Connector 13"/>
          <p:cNvCxnSpPr>
            <a:cxnSpLocks noChangeShapeType="1"/>
          </p:cNvCxnSpPr>
          <p:nvPr/>
        </p:nvCxnSpPr>
        <p:spPr bwMode="auto">
          <a:xfrm flipH="1">
            <a:off x="5200650" y="1852613"/>
            <a:ext cx="4763" cy="21097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370" name="Straight Connector 20"/>
          <p:cNvCxnSpPr>
            <a:cxnSpLocks noChangeShapeType="1"/>
          </p:cNvCxnSpPr>
          <p:nvPr/>
        </p:nvCxnSpPr>
        <p:spPr bwMode="auto">
          <a:xfrm>
            <a:off x="5086350" y="3848100"/>
            <a:ext cx="4763" cy="23669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5371" name="TextBox 23"/>
          <p:cNvSpPr txBox="1">
            <a:spLocks noChangeArrowheads="1"/>
          </p:cNvSpPr>
          <p:nvPr/>
        </p:nvSpPr>
        <p:spPr bwMode="auto">
          <a:xfrm>
            <a:off x="247650" y="158115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Saturation in MET-09 counts</a:t>
            </a:r>
          </a:p>
        </p:txBody>
      </p:sp>
      <p:sp>
        <p:nvSpPr>
          <p:cNvPr id="15372" name="TextBox 24"/>
          <p:cNvSpPr txBox="1">
            <a:spLocks noChangeArrowheads="1"/>
          </p:cNvSpPr>
          <p:nvPr/>
        </p:nvSpPr>
        <p:spPr bwMode="auto">
          <a:xfrm>
            <a:off x="257175" y="4029075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Saturation removed taking out the last bin</a:t>
            </a:r>
          </a:p>
        </p:txBody>
      </p:sp>
      <p:sp>
        <p:nvSpPr>
          <p:cNvPr id="15373" name="TextBox 25"/>
          <p:cNvSpPr txBox="1">
            <a:spLocks noChangeArrowheads="1"/>
          </p:cNvSpPr>
          <p:nvPr/>
        </p:nvSpPr>
        <p:spPr bwMode="auto">
          <a:xfrm>
            <a:off x="3057525" y="2181225"/>
            <a:ext cx="148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BRDF correction</a:t>
            </a:r>
          </a:p>
        </p:txBody>
      </p:sp>
      <p:sp>
        <p:nvSpPr>
          <p:cNvPr id="15374" name="TextBox 27"/>
          <p:cNvSpPr txBox="1">
            <a:spLocks noChangeArrowheads="1"/>
          </p:cNvSpPr>
          <p:nvPr/>
        </p:nvSpPr>
        <p:spPr bwMode="auto">
          <a:xfrm>
            <a:off x="3057525" y="4552950"/>
            <a:ext cx="148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BRDF correction</a:t>
            </a:r>
          </a:p>
        </p:txBody>
      </p:sp>
      <p:sp>
        <p:nvSpPr>
          <p:cNvPr id="15375" name="TextBox 28"/>
          <p:cNvSpPr txBox="1">
            <a:spLocks noChangeArrowheads="1"/>
          </p:cNvSpPr>
          <p:nvPr/>
        </p:nvSpPr>
        <p:spPr bwMode="auto">
          <a:xfrm>
            <a:off x="3886200" y="1295400"/>
            <a:ext cx="28194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</a:rPr>
              <a:t>Potential shift in the mode value due to the reshuffling</a:t>
            </a:r>
          </a:p>
        </p:txBody>
      </p:sp>
      <p:sp>
        <p:nvSpPr>
          <p:cNvPr id="15376" name="Right Arrow 29"/>
          <p:cNvSpPr>
            <a:spLocks noChangeArrowheads="1"/>
          </p:cNvSpPr>
          <p:nvPr/>
        </p:nvSpPr>
        <p:spPr bwMode="auto">
          <a:xfrm>
            <a:off x="6334125" y="3886200"/>
            <a:ext cx="981075" cy="36195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15377" name="TextBox 30"/>
          <p:cNvSpPr txBox="1">
            <a:spLocks noChangeArrowheads="1"/>
          </p:cNvSpPr>
          <p:nvPr/>
        </p:nvSpPr>
        <p:spPr bwMode="auto">
          <a:xfrm>
            <a:off x="7391400" y="3838575"/>
            <a:ext cx="2362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>
                <a:solidFill>
                  <a:srgbClr val="FF0000"/>
                </a:solidFill>
              </a:rPr>
              <a:t>Effect on the gain?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Effects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of the saturation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9F5A7FE-8E3E-4874-B05C-295FB3BC0D6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7411" name="Picture 2" descr="H:\My Documents\Work\Calibration\DCCs\Figures\MET-09_gain_effect_saturation_mode_vis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104900"/>
            <a:ext cx="97155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457825" y="4876800"/>
            <a:ext cx="3162300" cy="784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>
                <a:solidFill>
                  <a:srgbClr val="FF0000"/>
                </a:solidFill>
              </a:rPr>
              <a:t>Effect on the gain</a:t>
            </a:r>
          </a:p>
          <a:p>
            <a:pPr algn="ctr"/>
            <a:r>
              <a:rPr lang="en-GB" sz="1800">
                <a:solidFill>
                  <a:srgbClr val="FF0000"/>
                </a:solidFill>
              </a:rPr>
              <a:t>(DCC above sea only)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575" y="2228850"/>
            <a:ext cx="2238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With saturation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171575" y="2476500"/>
            <a:ext cx="223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B050"/>
                </a:solidFill>
              </a:rPr>
              <a:t>Without saturation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Effects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of the saturation for Met-9 VIS0.6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Is a product a yearly-derived drift derived from a linear drift?</a:t>
            </a:r>
          </a:p>
          <a:p>
            <a:pPr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Is it a monthly-cumulated drift derived from a linear fit? </a:t>
            </a:r>
          </a:p>
          <a:p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Is a product a monthly window moving from month to month?</a:t>
            </a:r>
          </a:p>
          <a:p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Can it be a daily moving window of N days as for IR products (NRTC + RAC)?</a:t>
            </a:r>
          </a:p>
          <a:p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Questions raise as we observe seasonality, at least with SEVIRI</a:t>
            </a:r>
            <a:endParaRPr lang="en-GB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What is a GSICS DCC product?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017634D5-2521-4AEA-AF5C-46CCC3F7459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Effect of the saturation MET-9/VIS0.6</a:t>
            </a:r>
          </a:p>
        </p:txBody>
      </p:sp>
      <p:pic>
        <p:nvPicPr>
          <p:cNvPr id="2" name="Picture 1" descr="Timeseries_DCC_MET-09_ALL_withstatistic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0" t="3758" r="3669" b="5663"/>
          <a:stretch/>
        </p:blipFill>
        <p:spPr>
          <a:xfrm>
            <a:off x="83558" y="985978"/>
            <a:ext cx="9764193" cy="5755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62724" y="1562190"/>
            <a:ext cx="86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K-K0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8996" y="401725"/>
            <a:ext cx="24621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MODE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881" y="754997"/>
            <a:ext cx="246749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MODE – No saturation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880" y="1111383"/>
            <a:ext cx="245574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245" y="1464655"/>
            <a:ext cx="246190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MEAN – No saturation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264" y="690243"/>
            <a:ext cx="353945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SKEWNESS + smoothed over 30 days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120" y="1021750"/>
            <a:ext cx="353945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z="1400" dirty="0" smtClean="0"/>
              <a:t>Number of DCCs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361" y="5906495"/>
            <a:ext cx="35394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B0"/>
                </a:solidFill>
              </a:rPr>
              <a:t>KURTOSIS + smoothed over 30 days</a:t>
            </a:r>
            <a:endParaRPr lang="en-US" sz="1400" dirty="0">
              <a:solidFill>
                <a:srgbClr val="0085B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333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017634D5-2521-4AEA-AF5C-46CCC3F7459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Effect of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the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saturation MET-9/VIS0.6</a:t>
            </a:r>
          </a:p>
        </p:txBody>
      </p:sp>
      <p:pic>
        <p:nvPicPr>
          <p:cNvPr id="5" name="Picture 4" descr="Effect_Saturation_Mean_Mode_MET-09_VIS0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5" r="3912"/>
          <a:stretch/>
        </p:blipFill>
        <p:spPr>
          <a:xfrm>
            <a:off x="19311" y="967371"/>
            <a:ext cx="9893784" cy="3940460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973943" y="5283200"/>
            <a:ext cx="641395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Effects of saturation decreases with time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 Instrument degradation helps us!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70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2018</TotalTime>
  <Words>757</Words>
  <Application>Microsoft Office PowerPoint</Application>
  <PresentationFormat>A4 Paper (210x297 mm)</PresentationFormat>
  <Paragraphs>154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Viewgraph_Landscape_Template[1]</vt:lpstr>
      <vt:lpstr>Clip</vt:lpstr>
      <vt:lpstr>Slide 1</vt:lpstr>
      <vt:lpstr>Implementation and processing: a summary... 1/2</vt:lpstr>
      <vt:lpstr>Implementation and processing: a summary... 2/2</vt:lpstr>
      <vt:lpstr>Slide 4</vt:lpstr>
      <vt:lpstr>Slide 5</vt:lpstr>
      <vt:lpstr>Slide 6</vt:lpstr>
      <vt:lpstr>Slide 7</vt:lpstr>
      <vt:lpstr>Effect of the saturation MET-9/VIS0.6</vt:lpstr>
      <vt:lpstr>Effect of the saturation MET-9/VIS0.6</vt:lpstr>
      <vt:lpstr>Variogram analysis of the time series</vt:lpstr>
      <vt:lpstr>Drift, offset and uncertainty for various products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196</cp:revision>
  <cp:lastPrinted>2006-03-06T14:11:17Z</cp:lastPrinted>
  <dcterms:created xsi:type="dcterms:W3CDTF">2014-02-05T10:11:59Z</dcterms:created>
  <dcterms:modified xsi:type="dcterms:W3CDTF">2014-03-26T08:15:41Z</dcterms:modified>
</cp:coreProperties>
</file>