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595" r:id="rId2"/>
    <p:sldId id="589" r:id="rId3"/>
    <p:sldId id="590" r:id="rId4"/>
    <p:sldId id="591" r:id="rId5"/>
    <p:sldId id="592" r:id="rId6"/>
    <p:sldId id="599" r:id="rId7"/>
    <p:sldId id="600" r:id="rId8"/>
    <p:sldId id="594" r:id="rId9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9992C"/>
    <a:srgbClr val="0085B0"/>
    <a:srgbClr val="0099CC"/>
    <a:srgbClr val="000000"/>
    <a:srgbClr val="00FF00"/>
    <a:srgbClr val="66D8C8"/>
    <a:srgbClr val="CCFFFF"/>
    <a:srgbClr val="00CCFF"/>
    <a:srgbClr val="FF66CC"/>
    <a:srgbClr val="00B5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1432" autoAdjust="0"/>
  </p:normalViewPr>
  <p:slideViewPr>
    <p:cSldViewPr snapToGrid="0">
      <p:cViewPr>
        <p:scale>
          <a:sx n="71" d="100"/>
          <a:sy n="71" d="100"/>
        </p:scale>
        <p:origin x="-1122" y="54"/>
      </p:cViewPr>
      <p:guideLst>
        <p:guide orient="horz" pos="1164"/>
        <p:guide orient="horz" pos="1410"/>
        <p:guide orient="horz" pos="2704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42" d="100"/>
          <a:sy n="42" d="100"/>
        </p:scale>
        <p:origin x="-2970" y="-132"/>
      </p:cViewPr>
      <p:guideLst>
        <p:guide orient="horz" pos="312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89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4" y="9739314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4898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1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3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1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35348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57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58" name="Clip" r:id="rId5" imgW="2833538" imgH="1919138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421093" y="16016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7200900" y="6303885"/>
            <a:ext cx="2486025" cy="4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86524" y="6610350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293688" y="6416873"/>
            <a:ext cx="2049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GSICS </a:t>
            </a:r>
            <a:r>
              <a:rPr lang="de-DE" sz="1000" b="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annual</a:t>
            </a: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00" b="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meeting</a:t>
            </a:r>
            <a:endParaRPr lang="de-DE" sz="1000" b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Darmstadt, 24 – 28 March 2014</a:t>
            </a:r>
            <a:endParaRPr lang="de-DE" sz="1000" b="0" baseline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f-pcmdi.llnl.gov/documents/cf-conventions/latest-cf-conventions-document-1/" TargetMode="External"/><Relationship Id="rId2" Type="http://schemas.openxmlformats.org/officeDocument/2006/relationships/hyperlink" Target="https://gsics.nesdis.noaa.gov/wiki/Development/NetcdfConvention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sics.nesdis.noaa.gov/wiki/Development/FilenameConvention" TargetMode="External"/><Relationship Id="rId4" Type="http://schemas.openxmlformats.org/officeDocument/2006/relationships/hyperlink" Target="http://www.unidata.ucar.edu/software/netcdf-java/formats/DataDiscoveryAttConvention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 b="34722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753" y="296713"/>
            <a:ext cx="9340123" cy="1979762"/>
          </a:xfrm>
        </p:spPr>
        <p:txBody>
          <a:bodyPr/>
          <a:lstStyle/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000" cap="none" dirty="0" smtClean="0"/>
              <a:t>Proposal for a GSICS DCC product</a:t>
            </a: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err="1" smtClean="0"/>
              <a:t>Sébastien</a:t>
            </a:r>
            <a:r>
              <a:rPr lang="en-GB" sz="2000" cap="none" dirty="0" smtClean="0"/>
              <a:t> Wagner (EUMETSAT), Masaya Takahashi (JMA)</a:t>
            </a:r>
            <a:endParaRPr lang="en-GB" sz="2000" dirty="0"/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endParaRPr lang="en-GB" sz="2000" cap="none" dirty="0" smtClean="0"/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63074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8932" y="5140382"/>
            <a:ext cx="911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GSICS file naming </a:t>
            </a:r>
            <a:r>
              <a:rPr lang="en-GB" sz="2000" dirty="0">
                <a:solidFill>
                  <a:srgbClr val="FF0000"/>
                </a:solidFill>
              </a:rPr>
              <a:t>c</a:t>
            </a:r>
            <a:r>
              <a:rPr lang="en-GB" sz="2000" dirty="0" smtClean="0">
                <a:solidFill>
                  <a:srgbClr val="FF0000"/>
                </a:solidFill>
              </a:rPr>
              <a:t>onvention:</a:t>
            </a:r>
          </a:p>
          <a:p>
            <a:r>
              <a:rPr lang="en-IE" sz="1600" dirty="0">
                <a:solidFill>
                  <a:schemeClr val="tx1"/>
                </a:solidFill>
              </a:rPr>
              <a:t>Follows the rules given in the General File Naming Conventions section of the </a:t>
            </a:r>
            <a:r>
              <a:rPr lang="en-IE" sz="1600" i="1" dirty="0">
                <a:solidFill>
                  <a:srgbClr val="FF0000"/>
                </a:solidFill>
              </a:rPr>
              <a:t>W.M.O. Manual on The Global Telecommunication System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</a:p>
          <a:p>
            <a:endParaRPr lang="en-GB" sz="1400" dirty="0">
              <a:solidFill>
                <a:srgbClr val="0C62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/>
                <a:cs typeface="Calibri"/>
              </a:rPr>
              <a:t>Conventions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034" y="1006513"/>
            <a:ext cx="6390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GSICS </a:t>
            </a:r>
            <a:r>
              <a:rPr lang="en-GB" sz="2000" dirty="0" err="1" smtClean="0">
                <a:solidFill>
                  <a:srgbClr val="FF0000"/>
                </a:solidFill>
              </a:rPr>
              <a:t>NetCDF</a:t>
            </a:r>
            <a:r>
              <a:rPr lang="en-GB" sz="2000" dirty="0" smtClean="0">
                <a:solidFill>
                  <a:srgbClr val="FF0000"/>
                </a:solidFill>
              </a:rPr>
              <a:t> convention: </a:t>
            </a:r>
          </a:p>
          <a:p>
            <a:r>
              <a:rPr lang="en-GB" sz="1400" dirty="0" smtClean="0">
                <a:solidFill>
                  <a:srgbClr val="0C62FF"/>
                </a:solidFill>
                <a:hlinkClick r:id="rId2"/>
              </a:rPr>
              <a:t>https://gsics.nesdis.noaa.gov/wiki/Development/NetcdfConvention</a:t>
            </a:r>
            <a:endParaRPr lang="en-GB" sz="1400" dirty="0" smtClean="0">
              <a:solidFill>
                <a:srgbClr val="0C62FF"/>
              </a:solidFill>
            </a:endParaRPr>
          </a:p>
          <a:p>
            <a:endParaRPr lang="en-GB" sz="1400" dirty="0">
              <a:solidFill>
                <a:srgbClr val="0C62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787" y="1914516"/>
            <a:ext cx="9373067" cy="2448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>
              <a:lnSpc>
                <a:spcPct val="120000"/>
              </a:lnSpc>
            </a:pPr>
            <a:r>
              <a:rPr lang="en-GB" sz="1600" dirty="0" smtClean="0">
                <a:solidFill>
                  <a:schemeClr val="tx1"/>
                </a:solidFill>
                <a:sym typeface="Wingdings"/>
              </a:rPr>
              <a:t> </a:t>
            </a:r>
            <a:r>
              <a:rPr lang="en-GB" sz="1600" dirty="0" smtClean="0">
                <a:solidFill>
                  <a:schemeClr val="tx1"/>
                </a:solidFill>
              </a:rPr>
              <a:t>Relies on the following </a:t>
            </a:r>
            <a:r>
              <a:rPr lang="en-GB" sz="1600" dirty="0" err="1" smtClean="0">
                <a:solidFill>
                  <a:schemeClr val="tx1"/>
                </a:solidFill>
              </a:rPr>
              <a:t>NetCDF</a:t>
            </a:r>
            <a:r>
              <a:rPr lang="en-GB" sz="1600" dirty="0" smtClean="0">
                <a:solidFill>
                  <a:schemeClr val="tx1"/>
                </a:solidFill>
              </a:rPr>
              <a:t> conventions:</a:t>
            </a:r>
          </a:p>
          <a:p>
            <a:pPr>
              <a:lnSpc>
                <a:spcPct val="120000"/>
              </a:lnSpc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265113" indent="182563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err="1" smtClean="0">
                <a:solidFill>
                  <a:schemeClr val="tx1"/>
                </a:solidFill>
              </a:rPr>
              <a:t>NetCDF</a:t>
            </a:r>
            <a:r>
              <a:rPr lang="en-GB" sz="2000" dirty="0" smtClean="0">
                <a:solidFill>
                  <a:schemeClr val="tx1"/>
                </a:solidFill>
              </a:rPr>
              <a:t> Climate and Forecast Metadata Convention</a:t>
            </a:r>
          </a:p>
          <a:p>
            <a:pPr marL="265113" indent="182563">
              <a:lnSpc>
                <a:spcPct val="120000"/>
              </a:lnSpc>
            </a:pPr>
            <a:r>
              <a:rPr lang="en-GB" sz="1400" dirty="0" smtClean="0">
                <a:solidFill>
                  <a:srgbClr val="0C62FF"/>
                </a:solidFill>
                <a:hlinkClick r:id="rId3"/>
              </a:rPr>
              <a:t>http</a:t>
            </a:r>
            <a:r>
              <a:rPr lang="en-GB" sz="1400" dirty="0">
                <a:solidFill>
                  <a:srgbClr val="0C62FF"/>
                </a:solidFill>
                <a:hlinkClick r:id="rId3"/>
              </a:rPr>
              <a:t>://cf-pcmdi.llnl.gov/documents/cf-conventions/latest-cf-conventions-document-1</a:t>
            </a:r>
            <a:r>
              <a:rPr lang="en-GB" sz="1400" dirty="0" smtClean="0">
                <a:solidFill>
                  <a:srgbClr val="0C62FF"/>
                </a:solidFill>
                <a:hlinkClick r:id="rId3"/>
              </a:rPr>
              <a:t>/</a:t>
            </a:r>
            <a:endParaRPr lang="en-GB" sz="1400" dirty="0" smtClean="0">
              <a:solidFill>
                <a:srgbClr val="0C62FF"/>
              </a:solidFill>
            </a:endParaRPr>
          </a:p>
          <a:p>
            <a:pPr marL="265113" indent="182563">
              <a:lnSpc>
                <a:spcPct val="120000"/>
              </a:lnSpc>
            </a:pPr>
            <a:endParaRPr lang="en-GB" sz="1400" dirty="0">
              <a:solidFill>
                <a:srgbClr val="0C62FF"/>
              </a:solidFill>
            </a:endParaRPr>
          </a:p>
          <a:p>
            <a:pPr marL="265113" indent="182563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NetCDF</a:t>
            </a:r>
            <a:r>
              <a:rPr lang="en-GB" sz="2000" dirty="0">
                <a:solidFill>
                  <a:schemeClr val="tx1"/>
                </a:solidFill>
              </a:rPr>
              <a:t> Attribute Convention for Dataset Directory</a:t>
            </a:r>
          </a:p>
          <a:p>
            <a:pPr marL="265113" indent="182563">
              <a:lnSpc>
                <a:spcPct val="120000"/>
              </a:lnSpc>
            </a:pPr>
            <a:r>
              <a:rPr lang="en-GB" sz="1400" dirty="0">
                <a:solidFill>
                  <a:srgbClr val="0C62FF"/>
                </a:solidFill>
                <a:hlinkClick r:id="rId4"/>
              </a:rPr>
              <a:t>http://www.unidata.ucar.edu/software/netcdf-java/formats/</a:t>
            </a:r>
            <a:r>
              <a:rPr lang="en-GB" sz="1400" dirty="0" smtClean="0">
                <a:solidFill>
                  <a:srgbClr val="0C62FF"/>
                </a:solidFill>
                <a:hlinkClick r:id="rId4"/>
              </a:rPr>
              <a:t>DataDiscoveryAttConvention.html</a:t>
            </a:r>
            <a:endParaRPr lang="en-GB" sz="1400" dirty="0" smtClean="0">
              <a:solidFill>
                <a:srgbClr val="0C62FF"/>
              </a:solidFill>
            </a:endParaRPr>
          </a:p>
          <a:p>
            <a:pPr marL="265113" indent="182563">
              <a:lnSpc>
                <a:spcPct val="120000"/>
              </a:lnSpc>
            </a:pPr>
            <a:endParaRPr lang="en-GB" sz="1400" dirty="0">
              <a:solidFill>
                <a:srgbClr val="0C62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1" y="4249460"/>
            <a:ext cx="66139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GSICS File Naming Convention: </a:t>
            </a:r>
          </a:p>
          <a:p>
            <a:r>
              <a:rPr lang="en-GB" sz="1400" dirty="0">
                <a:solidFill>
                  <a:srgbClr val="0C62FF"/>
                </a:solidFill>
                <a:hlinkClick r:id="rId5"/>
              </a:rPr>
              <a:t>https://gsics.nesdis.noaa.gov/wiki/Development/</a:t>
            </a:r>
            <a:r>
              <a:rPr lang="en-GB" sz="1400" dirty="0" smtClean="0">
                <a:solidFill>
                  <a:srgbClr val="0C62FF"/>
                </a:solidFill>
                <a:hlinkClick r:id="rId5"/>
              </a:rPr>
              <a:t>FilenameConvention</a:t>
            </a:r>
            <a:endParaRPr lang="en-GB" sz="1400" dirty="0" smtClean="0">
              <a:solidFill>
                <a:srgbClr val="0C62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62773" y="2167845"/>
            <a:ext cx="9284651" cy="9144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94994"/>
            <a:ext cx="9447213" cy="564138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800" dirty="0" smtClean="0"/>
              <a:t>Conventions = "CF-1.6" </a:t>
            </a:r>
          </a:p>
          <a:p>
            <a:pPr>
              <a:lnSpc>
                <a:spcPct val="110000"/>
              </a:lnSpc>
            </a:pPr>
            <a:r>
              <a:rPr lang="en-GB" sz="1800" dirty="0" err="1" smtClean="0"/>
              <a:t>Metadata_Conventions</a:t>
            </a:r>
            <a:r>
              <a:rPr lang="en-GB" sz="1800" dirty="0" smtClean="0"/>
              <a:t> = "</a:t>
            </a:r>
            <a:r>
              <a:rPr lang="en-GB" sz="1800" dirty="0" err="1" smtClean="0"/>
              <a:t>Unidata</a:t>
            </a:r>
            <a:r>
              <a:rPr lang="en-GB" sz="1800" dirty="0" smtClean="0"/>
              <a:t> Dataset Discovery v1.0" </a:t>
            </a:r>
          </a:p>
          <a:p>
            <a:pPr>
              <a:lnSpc>
                <a:spcPct val="110000"/>
              </a:lnSpc>
            </a:pPr>
            <a:r>
              <a:rPr lang="en-GB" sz="1800" dirty="0" err="1" smtClean="0"/>
              <a:t>standard_name_vocabulary</a:t>
            </a:r>
            <a:r>
              <a:rPr lang="en-GB" sz="1800" dirty="0" smtClean="0"/>
              <a:t> = "CF Standard Name Table (Version 19, 22 March 2012)" </a:t>
            </a:r>
          </a:p>
          <a:p>
            <a:pPr>
              <a:lnSpc>
                <a:spcPct val="110000"/>
              </a:lnSpc>
            </a:pPr>
            <a:r>
              <a:rPr lang="en-GB" sz="1800" dirty="0" smtClean="0"/>
              <a:t>project = "Global Space-based Inter-Calibration System" </a:t>
            </a:r>
          </a:p>
          <a:p>
            <a:pPr>
              <a:lnSpc>
                <a:spcPct val="110000"/>
              </a:lnSpc>
            </a:pPr>
            <a:r>
              <a:rPr lang="en-GB" sz="1800" dirty="0" smtClean="0"/>
              <a:t>title = </a:t>
            </a:r>
            <a:r>
              <a:rPr lang="en-GB" sz="1800" dirty="0" smtClean="0">
                <a:solidFill>
                  <a:srgbClr val="FF0000"/>
                </a:solidFill>
              </a:rPr>
              <a:t>"MSG3+SEVIRI </a:t>
            </a:r>
            <a:r>
              <a:rPr lang="en-GB" sz="1800" dirty="0" err="1" smtClean="0">
                <a:solidFill>
                  <a:srgbClr val="FF0000"/>
                </a:solidFill>
              </a:rPr>
              <a:t>vs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Aqua+MODIS</a:t>
            </a:r>
            <a:r>
              <a:rPr lang="en-GB" sz="1800" dirty="0" smtClean="0">
                <a:solidFill>
                  <a:srgbClr val="FF0000"/>
                </a:solidFill>
              </a:rPr>
              <a:t> GSICS Re-Analysis Correction”</a:t>
            </a:r>
          </a:p>
          <a:p>
            <a:pPr>
              <a:lnSpc>
                <a:spcPct val="110000"/>
              </a:lnSpc>
            </a:pPr>
            <a:r>
              <a:rPr lang="en-GB" sz="1800" dirty="0" smtClean="0"/>
              <a:t>summary = "Coefficients of the GSICS Correction for </a:t>
            </a:r>
            <a:r>
              <a:rPr lang="en-GB" sz="1800" dirty="0" smtClean="0">
                <a:solidFill>
                  <a:srgbClr val="FF0000"/>
                </a:solidFill>
              </a:rPr>
              <a:t>the reflective solar bands</a:t>
            </a:r>
            <a:r>
              <a:rPr lang="en-GB" sz="1800" dirty="0" smtClean="0">
                <a:solidFill>
                  <a:srgbClr val="00B050"/>
                </a:solidFill>
              </a:rPr>
              <a:t> </a:t>
            </a:r>
            <a:r>
              <a:rPr lang="en-GB" sz="1800" dirty="0" smtClean="0"/>
              <a:t>of a </a:t>
            </a:r>
            <a:r>
              <a:rPr lang="en-GB" sz="1800" dirty="0" err="1" smtClean="0"/>
              <a:t>GEOstationary</a:t>
            </a:r>
            <a:r>
              <a:rPr lang="en-GB" sz="1800" dirty="0" smtClean="0"/>
              <a:t> imager using a LEO reference instrument" </a:t>
            </a:r>
          </a:p>
          <a:p>
            <a:pPr>
              <a:lnSpc>
                <a:spcPct val="110000"/>
              </a:lnSpc>
            </a:pPr>
            <a:r>
              <a:rPr lang="en-GB" sz="1800" dirty="0" smtClean="0"/>
              <a:t>institution = "EUMETSAT" </a:t>
            </a:r>
          </a:p>
          <a:p>
            <a:pPr>
              <a:lnSpc>
                <a:spcPct val="110000"/>
              </a:lnSpc>
            </a:pPr>
            <a:r>
              <a:rPr lang="en-GB" sz="1800" dirty="0" err="1" smtClean="0"/>
              <a:t>date_created</a:t>
            </a:r>
            <a:r>
              <a:rPr lang="en-GB" sz="1800" dirty="0" smtClean="0"/>
              <a:t> = "2013-08-02T14:02:16Z" </a:t>
            </a:r>
          </a:p>
          <a:p>
            <a:pPr>
              <a:lnSpc>
                <a:spcPct val="110000"/>
              </a:lnSpc>
            </a:pPr>
            <a:r>
              <a:rPr lang="en-GB" sz="1800" dirty="0" err="1" smtClean="0"/>
              <a:t>date_modified</a:t>
            </a:r>
            <a:r>
              <a:rPr lang="en-GB" sz="1800" dirty="0" smtClean="0"/>
              <a:t> = "2014-03-12T14:52:30Z" </a:t>
            </a:r>
          </a:p>
          <a:p>
            <a:pPr>
              <a:lnSpc>
                <a:spcPct val="110000"/>
              </a:lnSpc>
            </a:pPr>
            <a:r>
              <a:rPr lang="en-GB" sz="1800" dirty="0" smtClean="0"/>
              <a:t>license = "Calibration information delivered as a GSICS operational product is generated in accordance with GSICS principles and practices.; GSICS operational and demonstration products may be used and redistributed freely. Scientific publications using GSICS operational or demonstration products should however acknowledge both GSICS and the relevant producer organization.; There is no warranty on the data express or implied, including warranties of merchantability and fitness for a particular purpose, or any assumed legal liability for the accuracy, completeness, or usefulness, of this information. The user of the data do so at their own risk." </a:t>
            </a:r>
          </a:p>
          <a:p>
            <a:endParaRPr lang="en-GB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400" dirty="0" smtClean="0">
                <a:latin typeface="Calibri"/>
                <a:cs typeface="Calibri"/>
              </a:rPr>
              <a:t>Global attributes – Part 1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032" y="159832"/>
            <a:ext cx="39072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chemeClr val="tx1"/>
                </a:solidFill>
              </a:rPr>
              <a:t>In blue 	= as in existing IR products.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FF0000"/>
                </a:solidFill>
              </a:rPr>
              <a:t>In red 	= specific to DCC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306569" y="4061973"/>
            <a:ext cx="4313859" cy="112771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17517" y="2408717"/>
            <a:ext cx="9164213" cy="90874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 err="1" smtClean="0"/>
              <a:t>naming_authority</a:t>
            </a:r>
            <a:r>
              <a:rPr lang="en-GB" sz="1800" dirty="0" smtClean="0"/>
              <a:t> = "</a:t>
            </a:r>
            <a:r>
              <a:rPr lang="en-GB" sz="1800" dirty="0" err="1" smtClean="0"/>
              <a:t>int.eumetsat.gsics</a:t>
            </a:r>
            <a:r>
              <a:rPr lang="en-GB" sz="1800" dirty="0" smtClean="0"/>
              <a:t>" </a:t>
            </a:r>
          </a:p>
          <a:p>
            <a:r>
              <a:rPr lang="en-GB" sz="1800" dirty="0" err="1" smtClean="0"/>
              <a:t>creator_name</a:t>
            </a:r>
            <a:r>
              <a:rPr lang="en-GB" sz="1800" dirty="0" smtClean="0"/>
              <a:t> = "EUMETSAT - European Organisation for the Exploitation of Meteorological Satellites" </a:t>
            </a:r>
          </a:p>
          <a:p>
            <a:r>
              <a:rPr lang="en-GB" sz="1800" dirty="0" err="1" smtClean="0"/>
              <a:t>creator_email</a:t>
            </a:r>
            <a:r>
              <a:rPr lang="en-GB" sz="1800" dirty="0" smtClean="0"/>
              <a:t> = "ops@eumetsat.int" </a:t>
            </a:r>
          </a:p>
          <a:p>
            <a:r>
              <a:rPr lang="en-GB" sz="1800" dirty="0" err="1" smtClean="0"/>
              <a:t>creator_url</a:t>
            </a:r>
            <a:r>
              <a:rPr lang="en-GB" sz="1800" dirty="0" smtClean="0"/>
              <a:t> = "http://www.eumetsat.int" </a:t>
            </a:r>
          </a:p>
          <a:p>
            <a:r>
              <a:rPr lang="en-GB" sz="1800" dirty="0" smtClean="0"/>
              <a:t>references = "ATBD, </a:t>
            </a:r>
            <a:r>
              <a:rPr lang="en-GB" sz="1800" dirty="0" err="1" smtClean="0"/>
              <a:t>Unidata</a:t>
            </a:r>
            <a:r>
              <a:rPr lang="en-GB" sz="1800" dirty="0" smtClean="0"/>
              <a:t> </a:t>
            </a:r>
            <a:r>
              <a:rPr lang="en-GB" sz="1800" dirty="0" err="1" smtClean="0"/>
              <a:t>NetCDF</a:t>
            </a:r>
            <a:r>
              <a:rPr lang="en-GB" sz="1800" dirty="0" smtClean="0"/>
              <a:t>, Climate Format Conventions, </a:t>
            </a:r>
            <a:r>
              <a:rPr lang="en-GB" sz="1800" dirty="0" smtClean="0">
                <a:solidFill>
                  <a:srgbClr val="FF0000"/>
                </a:solidFill>
              </a:rPr>
              <a:t>MODIS Level 1B Product User’s Guide"  </a:t>
            </a: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 Add URL if possible to docs (GSICS wiki)</a:t>
            </a:r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sz="1800" dirty="0" smtClean="0"/>
              <a:t>history </a:t>
            </a:r>
            <a:r>
              <a:rPr lang="en-GB" sz="1800" i="1" dirty="0" smtClean="0">
                <a:solidFill>
                  <a:srgbClr val="FF0000"/>
                </a:solidFill>
              </a:rPr>
              <a:t>= </a:t>
            </a:r>
            <a:r>
              <a:rPr lang="en-GB" sz="1800" dirty="0" smtClean="0">
                <a:solidFill>
                  <a:srgbClr val="FF0000"/>
                </a:solidFill>
              </a:rPr>
              <a:t>Info about algorithm version / set-up (for the GEO + MODIS)  / other?</a:t>
            </a:r>
          </a:p>
          <a:p>
            <a:r>
              <a:rPr lang="en-GB" sz="1800" dirty="0" err="1" smtClean="0"/>
              <a:t>processing_level</a:t>
            </a:r>
            <a:r>
              <a:rPr lang="en-GB" sz="1800" dirty="0" smtClean="0"/>
              <a:t> = "demonstration/v03.05.00" </a:t>
            </a:r>
          </a:p>
          <a:p>
            <a:r>
              <a:rPr lang="en-GB" sz="1800" dirty="0" err="1" smtClean="0"/>
              <a:t>time_coverage_start</a:t>
            </a:r>
            <a:r>
              <a:rPr lang="en-GB" sz="1800" dirty="0" smtClean="0"/>
              <a:t> = "2013-08-01T00:00:00Z" </a:t>
            </a:r>
          </a:p>
          <a:p>
            <a:r>
              <a:rPr lang="en-GB" sz="1800" dirty="0" err="1" smtClean="0"/>
              <a:t>time_coverage_end</a:t>
            </a:r>
            <a:r>
              <a:rPr lang="en-GB" sz="1800" dirty="0" smtClean="0"/>
              <a:t> = "2014-02-26T24:00:00Z" </a:t>
            </a:r>
          </a:p>
          <a:p>
            <a:r>
              <a:rPr lang="en-GB" sz="1800" dirty="0" err="1" smtClean="0"/>
              <a:t>geospatial_lat_min</a:t>
            </a:r>
            <a:r>
              <a:rPr lang="en-GB" sz="1800" dirty="0" smtClean="0"/>
              <a:t> = </a:t>
            </a:r>
            <a:r>
              <a:rPr lang="en-GB" sz="1800" dirty="0" err="1" smtClean="0">
                <a:solidFill>
                  <a:srgbClr val="FF0000"/>
                </a:solidFill>
              </a:rPr>
              <a:t>Min_LatGEO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1800" dirty="0" err="1" smtClean="0"/>
              <a:t>geospatial_lat_max</a:t>
            </a:r>
            <a:r>
              <a:rPr lang="en-GB" sz="1800" dirty="0" smtClean="0"/>
              <a:t> = </a:t>
            </a:r>
            <a:r>
              <a:rPr lang="en-GB" sz="1800" dirty="0" err="1" smtClean="0">
                <a:solidFill>
                  <a:srgbClr val="FF0000"/>
                </a:solidFill>
              </a:rPr>
              <a:t>Max_LatGEO</a:t>
            </a:r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sz="1800" dirty="0" err="1" smtClean="0"/>
              <a:t>geospatial_lon_min</a:t>
            </a:r>
            <a:r>
              <a:rPr lang="en-GB" sz="1800" dirty="0" smtClean="0"/>
              <a:t> = </a:t>
            </a:r>
            <a:r>
              <a:rPr lang="en-GB" sz="1800" dirty="0" err="1" smtClean="0">
                <a:solidFill>
                  <a:srgbClr val="FF0000"/>
                </a:solidFill>
              </a:rPr>
              <a:t>Min_LonGEO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1800" dirty="0" err="1" smtClean="0"/>
              <a:t>geospatial_lon_max</a:t>
            </a:r>
            <a:r>
              <a:rPr lang="en-GB" sz="1800" dirty="0" smtClean="0"/>
              <a:t> = </a:t>
            </a:r>
            <a:r>
              <a:rPr lang="en-GB" sz="1800" dirty="0" err="1" smtClean="0">
                <a:solidFill>
                  <a:srgbClr val="FF0000"/>
                </a:solidFill>
              </a:rPr>
              <a:t>Max_LonGEO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1800" dirty="0" err="1" smtClean="0"/>
              <a:t>geospatial_lat_units</a:t>
            </a:r>
            <a:r>
              <a:rPr lang="en-GB" sz="1800" dirty="0" smtClean="0"/>
              <a:t> = "</a:t>
            </a:r>
            <a:r>
              <a:rPr lang="en-GB" sz="1800" dirty="0" err="1" smtClean="0"/>
              <a:t>degrees_north</a:t>
            </a:r>
            <a:r>
              <a:rPr lang="en-GB" sz="1800" dirty="0" smtClean="0"/>
              <a:t>" </a:t>
            </a:r>
          </a:p>
          <a:p>
            <a:r>
              <a:rPr lang="en-GB" sz="1800" dirty="0" err="1" smtClean="0"/>
              <a:t>geospatial_lon_units</a:t>
            </a:r>
            <a:r>
              <a:rPr lang="en-GB" sz="1800" dirty="0" smtClean="0"/>
              <a:t> = "</a:t>
            </a:r>
            <a:r>
              <a:rPr lang="en-GB" sz="1800" dirty="0" err="1" smtClean="0"/>
              <a:t>degrees_east</a:t>
            </a:r>
            <a:r>
              <a:rPr lang="en-GB" sz="1800" dirty="0" smtClean="0"/>
              <a:t>" </a:t>
            </a:r>
          </a:p>
          <a:p>
            <a:endParaRPr lang="en-GB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726265" y="3720114"/>
            <a:ext cx="4179735" cy="97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b="0" dirty="0" smtClean="0">
                <a:solidFill>
                  <a:srgbClr val="39992C"/>
                </a:solidFill>
              </a:rPr>
              <a:t>Product history (remains free format)</a:t>
            </a:r>
          </a:p>
          <a:p>
            <a:pPr>
              <a:lnSpc>
                <a:spcPct val="120000"/>
              </a:lnSpc>
            </a:pPr>
            <a:r>
              <a:rPr lang="en-GB" sz="1600" b="0" dirty="0" smtClean="0">
                <a:solidFill>
                  <a:srgbClr val="39992C"/>
                </a:solidFill>
              </a:rPr>
              <a:t>Naming convention is defined in the GSICS</a:t>
            </a:r>
          </a:p>
          <a:p>
            <a:pPr>
              <a:lnSpc>
                <a:spcPct val="120000"/>
              </a:lnSpc>
            </a:pPr>
            <a:r>
              <a:rPr lang="en-IE" sz="1600" b="0" dirty="0" smtClean="0">
                <a:solidFill>
                  <a:srgbClr val="39992C"/>
                </a:solidFill>
              </a:rPr>
              <a:t>Min/Max of the </a:t>
            </a:r>
            <a:r>
              <a:rPr lang="en-IE" sz="1600" b="0" dirty="0" err="1" smtClean="0">
                <a:solidFill>
                  <a:srgbClr val="39992C"/>
                </a:solidFill>
              </a:rPr>
              <a:t>validity_period</a:t>
            </a:r>
            <a:r>
              <a:rPr lang="en-IE" sz="1600" b="0" dirty="0" smtClean="0">
                <a:solidFill>
                  <a:srgbClr val="39992C"/>
                </a:solidFill>
              </a:rPr>
              <a:t> variable</a:t>
            </a:r>
            <a:endParaRPr lang="en-GB" sz="1600" b="0" dirty="0">
              <a:solidFill>
                <a:srgbClr val="39992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5155" y="5446964"/>
            <a:ext cx="423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solidFill>
                  <a:srgbClr val="FF0000"/>
                </a:solidFill>
              </a:rPr>
              <a:t>QUESTION: Actual GEO coverage? Or area where the DCC </a:t>
            </a:r>
            <a:r>
              <a:rPr lang="en-IE" sz="1600" dirty="0" err="1" smtClean="0">
                <a:solidFill>
                  <a:srgbClr val="FF0000"/>
                </a:solidFill>
              </a:rPr>
              <a:t>algo</a:t>
            </a:r>
            <a:r>
              <a:rPr lang="en-IE" sz="1600" dirty="0" smtClean="0">
                <a:solidFill>
                  <a:srgbClr val="FF0000"/>
                </a:solidFill>
              </a:rPr>
              <a:t> was applied (where the method is validated)?</a:t>
            </a:r>
          </a:p>
        </p:txBody>
      </p:sp>
      <p:cxnSp>
        <p:nvCxnSpPr>
          <p:cNvPr id="17" name="Straight Arrow Connector 16"/>
          <p:cNvCxnSpPr>
            <a:stCxn id="6" idx="1"/>
          </p:cNvCxnSpPr>
          <p:nvPr/>
        </p:nvCxnSpPr>
        <p:spPr bwMode="auto">
          <a:xfrm flipH="1" flipV="1">
            <a:off x="4502950" y="4869161"/>
            <a:ext cx="1002205" cy="993302"/>
          </a:xfrm>
          <a:prstGeom prst="straightConnector1">
            <a:avLst/>
          </a:prstGeom>
          <a:solidFill>
            <a:schemeClr val="bg2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400" dirty="0" smtClean="0">
                <a:latin typeface="Calibri"/>
                <a:cs typeface="Calibri"/>
              </a:rPr>
              <a:t>Global attributes – Part 2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032" y="159832"/>
            <a:ext cx="39072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chemeClr val="tx1"/>
                </a:solidFill>
              </a:rPr>
              <a:t>In blue 	= as in existing IR products.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FF0000"/>
                </a:solidFill>
              </a:rPr>
              <a:t>In red 	= specific to DCC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5781010" y="3317462"/>
            <a:ext cx="711676" cy="459844"/>
          </a:xfrm>
          <a:prstGeom prst="straightConnector1">
            <a:avLst/>
          </a:prstGeom>
          <a:solidFill>
            <a:schemeClr val="bg2"/>
          </a:solidFill>
          <a:ln w="34925" cap="flat" cmpd="sng" algn="ctr">
            <a:solidFill>
              <a:srgbClr val="39992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328466" y="4631306"/>
            <a:ext cx="5135026" cy="171894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39415" y="2430614"/>
            <a:ext cx="8047428" cy="111676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28466" y="1872230"/>
            <a:ext cx="7762757" cy="26276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7518" y="996334"/>
            <a:ext cx="9383190" cy="624076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 smtClean="0"/>
              <a:t>id = </a:t>
            </a:r>
            <a:r>
              <a:rPr lang="en-GB" sz="1800" dirty="0" smtClean="0">
                <a:solidFill>
                  <a:srgbClr val="FF0000"/>
                </a:solidFill>
              </a:rPr>
              <a:t>"W_XX-EUMETSAT-Darmstadt,SATCAL+RAC+GEOLEOVIS,MSG3+SEVIRI-AQUA+MODIS_C_EUMG_20130801000000_demo_03.nc”</a:t>
            </a:r>
          </a:p>
          <a:p>
            <a:r>
              <a:rPr lang="en-GB" sz="1800" dirty="0" err="1" smtClean="0"/>
              <a:t>wmo_data_category</a:t>
            </a:r>
            <a:r>
              <a:rPr lang="en-GB" sz="1800" dirty="0" smtClean="0"/>
              <a:t> = 30 </a:t>
            </a:r>
          </a:p>
          <a:p>
            <a:r>
              <a:rPr lang="en-GB" sz="1800" dirty="0" err="1" smtClean="0"/>
              <a:t>wmo_international_data_subcategory</a:t>
            </a:r>
            <a:r>
              <a:rPr lang="en-GB" sz="1800" dirty="0" smtClean="0"/>
              <a:t> = 5 </a:t>
            </a:r>
          </a:p>
          <a:p>
            <a:r>
              <a:rPr lang="en-GB" sz="1800" dirty="0" err="1" smtClean="0"/>
              <a:t>local_data_subcategory</a:t>
            </a:r>
            <a:r>
              <a:rPr lang="en-GB" sz="1800" dirty="0" smtClean="0"/>
              <a:t> = 1 </a:t>
            </a:r>
          </a:p>
          <a:p>
            <a:r>
              <a:rPr lang="en-GB" sz="1800" dirty="0" smtClean="0"/>
              <a:t>keywords = "GSICS, satellites, inter-calibration, </a:t>
            </a:r>
            <a:r>
              <a:rPr lang="en-GB" sz="1800" dirty="0" smtClean="0">
                <a:solidFill>
                  <a:srgbClr val="FF0000"/>
                </a:solidFill>
              </a:rPr>
              <a:t>VIS, VNIR”, etc.  (examples)</a:t>
            </a:r>
          </a:p>
          <a:p>
            <a:r>
              <a:rPr lang="en-GB" sz="1800" dirty="0" err="1" smtClean="0"/>
              <a:t>reference_instrument</a:t>
            </a:r>
            <a:r>
              <a:rPr lang="en-GB" sz="1800" dirty="0" smtClean="0"/>
              <a:t> = “</a:t>
            </a:r>
            <a:r>
              <a:rPr lang="en-GB" sz="1800" dirty="0" smtClean="0">
                <a:solidFill>
                  <a:srgbClr val="FF0000"/>
                </a:solidFill>
              </a:rPr>
              <a:t>Aqua MODIS Collection 6 Level1B</a:t>
            </a:r>
            <a:r>
              <a:rPr lang="en-GB" sz="1800" dirty="0" smtClean="0"/>
              <a:t>" </a:t>
            </a:r>
          </a:p>
          <a:p>
            <a:r>
              <a:rPr lang="en-GB" sz="1800" dirty="0" err="1" smtClean="0"/>
              <a:t>monitored_instrument</a:t>
            </a:r>
            <a:r>
              <a:rPr lang="en-GB" sz="1800" dirty="0" smtClean="0"/>
              <a:t> = "MSG3 SEVIRI" </a:t>
            </a:r>
          </a:p>
          <a:p>
            <a:r>
              <a:rPr lang="en-GB" sz="1800" dirty="0" err="1" smtClean="0"/>
              <a:t>window_period</a:t>
            </a:r>
            <a:r>
              <a:rPr lang="en-GB" sz="1800" dirty="0" smtClean="0"/>
              <a:t> = "P14D"  </a:t>
            </a: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 should follow ISO8601...</a:t>
            </a:r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sz="1800" dirty="0" smtClean="0"/>
              <a:t>comment = "Use the RAC with the time closest to the time of interest. Take great caution when applying it at a date where this difference is greater than the </a:t>
            </a:r>
            <a:r>
              <a:rPr lang="en-GB" sz="1800" dirty="0" err="1" smtClean="0"/>
              <a:t>window_period</a:t>
            </a:r>
            <a:r>
              <a:rPr lang="en-GB" sz="1800" dirty="0" smtClean="0"/>
              <a:t>." </a:t>
            </a:r>
          </a:p>
          <a:p>
            <a:r>
              <a:rPr lang="en-GB" sz="1800" dirty="0" err="1" smtClean="0"/>
              <a:t>readMeDocURL</a:t>
            </a:r>
            <a:r>
              <a:rPr lang="en-GB" sz="1800" dirty="0" smtClean="0"/>
              <a:t> = "http://www.eumetsat.int/Home/Main/DataProducts/Calibration/Inter-calibration/" </a:t>
            </a:r>
          </a:p>
          <a:p>
            <a:r>
              <a:rPr lang="en-GB" sz="1800" dirty="0" err="1" smtClean="0">
                <a:solidFill>
                  <a:srgbClr val="FF0000"/>
                </a:solidFill>
              </a:rPr>
              <a:t>MON_max_window_tb</a:t>
            </a:r>
            <a:r>
              <a:rPr lang="en-GB" sz="1800" dirty="0" smtClean="0">
                <a:solidFill>
                  <a:srgbClr val="FF0000"/>
                </a:solidFill>
              </a:rPr>
              <a:t> = 205 </a:t>
            </a:r>
          </a:p>
          <a:p>
            <a:r>
              <a:rPr lang="en-GB" sz="1800" dirty="0" err="1" smtClean="0">
                <a:solidFill>
                  <a:srgbClr val="FF0000"/>
                </a:solidFill>
              </a:rPr>
              <a:t>MON_ir_temperature_homogeneity</a:t>
            </a:r>
            <a:r>
              <a:rPr lang="en-GB" sz="1800" dirty="0" smtClean="0">
                <a:solidFill>
                  <a:srgbClr val="FF0000"/>
                </a:solidFill>
              </a:rPr>
              <a:t> = 2 </a:t>
            </a:r>
          </a:p>
          <a:p>
            <a:r>
              <a:rPr lang="en-GB" sz="1800" dirty="0" err="1" smtClean="0">
                <a:solidFill>
                  <a:srgbClr val="FF0000"/>
                </a:solidFill>
              </a:rPr>
              <a:t>MON_vis_radiance_homogeneity</a:t>
            </a:r>
            <a:r>
              <a:rPr lang="en-GB" sz="1800" dirty="0" smtClean="0">
                <a:solidFill>
                  <a:srgbClr val="FF0000"/>
                </a:solidFill>
              </a:rPr>
              <a:t> = 0.5</a:t>
            </a:r>
          </a:p>
          <a:p>
            <a:r>
              <a:rPr lang="en-GB" sz="1800" dirty="0" err="1" smtClean="0">
                <a:solidFill>
                  <a:srgbClr val="FF0000"/>
                </a:solidFill>
              </a:rPr>
              <a:t>MON_local_time_range</a:t>
            </a:r>
            <a:r>
              <a:rPr lang="en-GB" sz="1800" dirty="0" smtClean="0">
                <a:solidFill>
                  <a:srgbClr val="FF0000"/>
                </a:solidFill>
              </a:rPr>
              <a:t> = “00:00 to 03:00 UTC”</a:t>
            </a:r>
          </a:p>
          <a:p>
            <a:r>
              <a:rPr lang="en-GB" sz="1800" dirty="0" err="1" smtClean="0">
                <a:solidFill>
                  <a:srgbClr val="FF0000"/>
                </a:solidFill>
              </a:rPr>
              <a:t>MON_kinds_of_statistics</a:t>
            </a:r>
            <a:r>
              <a:rPr lang="en-GB" sz="1800" dirty="0" smtClean="0">
                <a:solidFill>
                  <a:srgbClr val="FF0000"/>
                </a:solidFill>
              </a:rPr>
              <a:t> = “mode”</a:t>
            </a:r>
          </a:p>
          <a:p>
            <a:r>
              <a:rPr lang="en-GB" sz="1800" dirty="0" err="1" smtClean="0">
                <a:solidFill>
                  <a:srgbClr val="FF0000"/>
                </a:solidFill>
              </a:rPr>
              <a:t>MON_brdf_model</a:t>
            </a:r>
            <a:r>
              <a:rPr lang="en-GB" sz="1800" dirty="0" smtClean="0">
                <a:solidFill>
                  <a:srgbClr val="FF0000"/>
                </a:solidFill>
              </a:rPr>
              <a:t> = “</a:t>
            </a:r>
            <a:r>
              <a:rPr lang="en-GB" sz="1800" dirty="0" err="1" smtClean="0">
                <a:solidFill>
                  <a:srgbClr val="FF0000"/>
                </a:solidFill>
              </a:rPr>
              <a:t>Hu</a:t>
            </a:r>
            <a:r>
              <a:rPr lang="en-GB" sz="1800" dirty="0" smtClean="0">
                <a:solidFill>
                  <a:srgbClr val="FF0000"/>
                </a:solidFill>
              </a:rPr>
              <a:t> et al. (2004)”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4709" y="1810029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600" b="0" dirty="0" smtClean="0">
                <a:solidFill>
                  <a:srgbClr val="FF0000"/>
                </a:solidFill>
              </a:rPr>
              <a:t>"4" for NRTC data, "5” for RAC data</a:t>
            </a:r>
            <a:endParaRPr lang="en-GB" sz="1600" b="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6079" y="1568007"/>
            <a:ext cx="2484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600" b="0" dirty="0" smtClean="0">
                <a:solidFill>
                  <a:srgbClr val="FF0000"/>
                </a:solidFill>
              </a:rPr>
              <a:t>Probably </a:t>
            </a:r>
            <a:r>
              <a:rPr lang="nn-NO" sz="1600" dirty="0" smtClean="0">
                <a:solidFill>
                  <a:srgbClr val="FF0000"/>
                </a:solidFill>
              </a:rPr>
              <a:t>RSB </a:t>
            </a:r>
            <a:r>
              <a:rPr lang="nn-NO" sz="1600" b="0" dirty="0" smtClean="0">
                <a:solidFill>
                  <a:srgbClr val="FF0000"/>
                </a:solidFill>
              </a:rPr>
              <a:t>is </a:t>
            </a:r>
            <a:r>
              <a:rPr lang="nn-NO" sz="1600" b="0" dirty="0" err="1" smtClean="0">
                <a:solidFill>
                  <a:srgbClr val="FF0000"/>
                </a:solidFill>
              </a:rPr>
              <a:t>better</a:t>
            </a:r>
            <a:r>
              <a:rPr lang="nn-NO" sz="1600" b="0" dirty="0" smtClean="0">
                <a:solidFill>
                  <a:srgbClr val="FF0000"/>
                </a:solidFill>
              </a:rPr>
              <a:t>!?!</a:t>
            </a:r>
            <a:endParaRPr lang="en-GB" sz="1600" b="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113240" y="1313765"/>
            <a:ext cx="266306" cy="306644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463497" y="4649962"/>
            <a:ext cx="4554734" cy="13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n-NO" sz="1400" b="0" dirty="0" smtClean="0">
                <a:solidFill>
                  <a:srgbClr val="FF0000"/>
                </a:solidFill>
              </a:rPr>
              <a:t>Threshold of BT11um for the DCC selection</a:t>
            </a:r>
          </a:p>
          <a:p>
            <a:pPr>
              <a:lnSpc>
                <a:spcPct val="120000"/>
              </a:lnSpc>
            </a:pPr>
            <a:r>
              <a:rPr lang="en-GB" sz="1400" b="0" dirty="0" smtClean="0">
                <a:solidFill>
                  <a:srgbClr val="FF0000"/>
                </a:solidFill>
              </a:rPr>
              <a:t>Standard deviation of 3x3 pixels BT11</a:t>
            </a:r>
            <a:r>
              <a:rPr lang="el-GR" sz="1400" b="0" dirty="0" smtClean="0">
                <a:solidFill>
                  <a:srgbClr val="FF0000"/>
                </a:solidFill>
              </a:rPr>
              <a:t>μ</a:t>
            </a:r>
            <a:r>
              <a:rPr lang="en-GB" sz="1400" b="0" dirty="0" smtClean="0">
                <a:solidFill>
                  <a:srgbClr val="FF0000"/>
                </a:solidFill>
              </a:rPr>
              <a:t>m &lt; 1°K</a:t>
            </a:r>
          </a:p>
          <a:p>
            <a:pPr>
              <a:lnSpc>
                <a:spcPct val="120000"/>
              </a:lnSpc>
            </a:pPr>
            <a:r>
              <a:rPr lang="en-GB" sz="1400" b="0" dirty="0" smtClean="0">
                <a:solidFill>
                  <a:srgbClr val="FF0000"/>
                </a:solidFill>
              </a:rPr>
              <a:t>Standard deviation of 3x3 pixels visible radiance &lt; 3%</a:t>
            </a:r>
          </a:p>
          <a:p>
            <a:pPr>
              <a:lnSpc>
                <a:spcPct val="120000"/>
              </a:lnSpc>
            </a:pPr>
            <a:r>
              <a:rPr lang="en-GB" sz="1400" b="0" dirty="0" smtClean="0">
                <a:solidFill>
                  <a:srgbClr val="FF0000"/>
                </a:solidFill>
              </a:rPr>
              <a:t>Satellite observation time range for the DCC selection</a:t>
            </a:r>
          </a:p>
          <a:p>
            <a:pPr>
              <a:lnSpc>
                <a:spcPct val="120000"/>
              </a:lnSpc>
            </a:pPr>
            <a:r>
              <a:rPr lang="en-GB" sz="1400" b="0" dirty="0" smtClean="0">
                <a:solidFill>
                  <a:srgbClr val="FF0000"/>
                </a:solidFill>
              </a:rPr>
              <a:t>“mode” or “mean”</a:t>
            </a:r>
            <a:endParaRPr lang="en-GB" sz="1400" b="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2970" y="2933945"/>
            <a:ext cx="2428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600" b="0" dirty="0" smtClean="0">
                <a:solidFill>
                  <a:srgbClr val="FF0000"/>
                </a:solidFill>
                <a:sym typeface="Wingdings"/>
              </a:rPr>
              <a:t> Data </a:t>
            </a:r>
            <a:r>
              <a:rPr lang="nn-NO" sz="1600" b="0" dirty="0" err="1" smtClean="0">
                <a:solidFill>
                  <a:srgbClr val="FF0000"/>
                </a:solidFill>
                <a:sym typeface="Wingdings"/>
              </a:rPr>
              <a:t>v</a:t>
            </a:r>
            <a:r>
              <a:rPr lang="nn-NO" sz="1600" b="0" dirty="0" err="1" smtClean="0">
                <a:solidFill>
                  <a:srgbClr val="FF0000"/>
                </a:solidFill>
              </a:rPr>
              <a:t>ersion</a:t>
            </a:r>
            <a:r>
              <a:rPr lang="nn-NO" sz="1600" b="0" dirty="0" smtClean="0">
                <a:solidFill>
                  <a:srgbClr val="FF0000"/>
                </a:solidFill>
              </a:rPr>
              <a:t> </a:t>
            </a:r>
            <a:r>
              <a:rPr lang="nn-NO" sz="1600" b="0" dirty="0" err="1" smtClean="0">
                <a:solidFill>
                  <a:srgbClr val="FF0000"/>
                </a:solidFill>
              </a:rPr>
              <a:t>needed</a:t>
            </a:r>
            <a:r>
              <a:rPr lang="nn-NO" sz="1600" b="0" dirty="0" smtClean="0">
                <a:solidFill>
                  <a:srgbClr val="FF0000"/>
                </a:solidFill>
              </a:rPr>
              <a:t>?</a:t>
            </a:r>
            <a:endParaRPr lang="en-GB" sz="1600" b="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" y="4105767"/>
            <a:ext cx="5507286" cy="275223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4502950" y="6084295"/>
            <a:ext cx="1440160" cy="270030"/>
          </a:xfrm>
          <a:prstGeom prst="straightConnector1">
            <a:avLst/>
          </a:prstGeom>
          <a:solidFill>
            <a:schemeClr val="bg2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123130" y="6129300"/>
            <a:ext cx="292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Should be duplicated for the reference instrument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400" dirty="0" smtClean="0">
                <a:latin typeface="Calibri"/>
                <a:cs typeface="Calibri"/>
              </a:rPr>
              <a:t>Global attributes – Part 3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032" y="159832"/>
            <a:ext cx="39072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chemeClr val="tx1"/>
                </a:solidFill>
              </a:rPr>
              <a:t>In blue 	= as in existing IR products.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FF0000"/>
                </a:solidFill>
              </a:rPr>
              <a:t>In red 	= specific to DCC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/>
                <a:cs typeface="Calibri"/>
              </a:rPr>
              <a:t>Variable dimensions and attributes – Part 1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31" y="885196"/>
            <a:ext cx="9672469" cy="5256825"/>
          </a:xfrm>
        </p:spPr>
        <p:txBody>
          <a:bodyPr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n-IE" sz="2000" b="1" dirty="0" smtClean="0"/>
              <a:t>Variable dimensions:</a:t>
            </a:r>
          </a:p>
          <a:p>
            <a:pPr lvl="1"/>
            <a:r>
              <a:rPr lang="en-IE" sz="1800" dirty="0" smtClean="0"/>
              <a:t>chan </a:t>
            </a:r>
            <a:r>
              <a:rPr lang="en-IE" sz="1800" dirty="0"/>
              <a:t>= </a:t>
            </a:r>
            <a:r>
              <a:rPr lang="en-IE" sz="1800" dirty="0">
                <a:solidFill>
                  <a:srgbClr val="FF0000"/>
                </a:solidFill>
              </a:rPr>
              <a:t>number of reflective solar bands, e.g. 4 for SEVIRI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rgbClr val="FF0000"/>
                </a:solidFill>
              </a:rPr>
              <a:t>		</a:t>
            </a:r>
            <a:r>
              <a:rPr lang="en-IE" sz="1800" dirty="0">
                <a:solidFill>
                  <a:srgbClr val="00B050"/>
                </a:solidFill>
                <a:sym typeface="Wingdings"/>
              </a:rPr>
              <a:t> Or o</a:t>
            </a:r>
            <a:r>
              <a:rPr lang="en-IE" sz="1800" dirty="0">
                <a:solidFill>
                  <a:srgbClr val="00B050"/>
                </a:solidFill>
              </a:rPr>
              <a:t>nly the ones with corrections/gains (currently 1)?</a:t>
            </a:r>
          </a:p>
          <a:p>
            <a:pPr lvl="1"/>
            <a:r>
              <a:rPr lang="en-IE" sz="1800" dirty="0"/>
              <a:t>chan_strlen = 5 (e.g., “VIS06”)</a:t>
            </a:r>
          </a:p>
          <a:p>
            <a:pPr lvl="1"/>
            <a:r>
              <a:rPr lang="en-IE" sz="1800" dirty="0"/>
              <a:t>date = </a:t>
            </a:r>
            <a:r>
              <a:rPr lang="en-IE" sz="1800" dirty="0">
                <a:solidFill>
                  <a:srgbClr val="FF0000"/>
                </a:solidFill>
              </a:rPr>
              <a:t>UNLIMITED </a:t>
            </a:r>
            <a:r>
              <a:rPr lang="en-IE" sz="1800" dirty="0">
                <a:solidFill>
                  <a:srgbClr val="FF0000"/>
                </a:solidFill>
                <a:sym typeface="Wingdings" pitchFamily="2" charset="2"/>
              </a:rPr>
              <a:t> 1 for NRT and N for Re-analysis (complete timeseries)</a:t>
            </a:r>
            <a:r>
              <a:rPr lang="en-IE" sz="1800" dirty="0">
                <a:sym typeface="Wingdings" pitchFamily="2" charset="2"/>
              </a:rPr>
              <a:t> </a:t>
            </a:r>
            <a:endParaRPr lang="en-IE" sz="1800" dirty="0" smtClean="0"/>
          </a:p>
          <a:p>
            <a:pPr lvl="1"/>
            <a:r>
              <a:rPr lang="en-IE" sz="1800" dirty="0" smtClean="0"/>
              <a:t>validity </a:t>
            </a:r>
            <a:r>
              <a:rPr lang="en-IE" sz="1800" dirty="0"/>
              <a:t>= 2 (i.e. for the</a:t>
            </a:r>
            <a:r>
              <a:rPr lang="en-IE" sz="1800" dirty="0">
                <a:sym typeface="Wingdings" pitchFamily="2" charset="2"/>
              </a:rPr>
              <a:t> min and the max</a:t>
            </a:r>
            <a:r>
              <a:rPr lang="en-IE" sz="1800" dirty="0" smtClean="0">
                <a:sym typeface="Wingdings" pitchFamily="2" charset="2"/>
              </a:rPr>
              <a:t>)</a:t>
            </a:r>
          </a:p>
          <a:p>
            <a:pPr marL="457200" lvl="1" indent="0">
              <a:buNone/>
            </a:pPr>
            <a:endParaRPr lang="en-IE" sz="1800" dirty="0" smtClean="0">
              <a:sym typeface="Wingdings" pitchFamily="2" charset="2"/>
            </a:endParaRPr>
          </a:p>
          <a:p>
            <a:pPr>
              <a:lnSpc>
                <a:spcPct val="110000"/>
              </a:lnSpc>
              <a:buNone/>
            </a:pPr>
            <a:r>
              <a:rPr lang="en-IE" sz="2000" b="1" dirty="0" smtClean="0"/>
              <a:t>Variables:</a:t>
            </a:r>
          </a:p>
          <a:p>
            <a:pPr marL="534988" indent="-250825"/>
            <a:r>
              <a:rPr lang="en-IE" sz="1800" b="1" dirty="0"/>
              <a:t>d</a:t>
            </a:r>
            <a:r>
              <a:rPr lang="en-IE" sz="1800" b="1" dirty="0" smtClean="0"/>
              <a:t>ate : </a:t>
            </a:r>
            <a:r>
              <a:rPr lang="en-IE" sz="1800" dirty="0"/>
              <a:t>as for current products </a:t>
            </a:r>
          </a:p>
          <a:p>
            <a:pPr marL="534988" lvl="1" indent="-250825">
              <a:spcBef>
                <a:spcPts val="0"/>
              </a:spcBef>
            </a:pPr>
            <a:r>
              <a:rPr lang="en-IE" sz="1800" b="1" dirty="0" smtClean="0">
                <a:ea typeface="+mn-ea"/>
              </a:rPr>
              <a:t>channel_name: </a:t>
            </a:r>
            <a:r>
              <a:rPr lang="en-IE" sz="1800" dirty="0" smtClean="0"/>
              <a:t>as </a:t>
            </a:r>
            <a:r>
              <a:rPr lang="en-IE" sz="1800" dirty="0"/>
              <a:t>for current </a:t>
            </a:r>
            <a:r>
              <a:rPr lang="en-IE" sz="1800" dirty="0" smtClean="0"/>
              <a:t>products </a:t>
            </a:r>
            <a:endParaRPr lang="en-IE" sz="1800" b="1" dirty="0" smtClean="0">
              <a:ea typeface="+mn-ea"/>
            </a:endParaRPr>
          </a:p>
          <a:p>
            <a:pPr marL="534988" indent="-250825"/>
            <a:r>
              <a:rPr lang="en-GB" sz="1800" b="1" dirty="0" err="1" smtClean="0"/>
              <a:t>central_wavelength</a:t>
            </a:r>
            <a:r>
              <a:rPr lang="en-GB" sz="1800" b="1" dirty="0" smtClean="0"/>
              <a:t>: </a:t>
            </a:r>
            <a:r>
              <a:rPr lang="en-IE" sz="1800" dirty="0" smtClean="0"/>
              <a:t>as </a:t>
            </a:r>
            <a:r>
              <a:rPr lang="en-IE" sz="1800" dirty="0"/>
              <a:t>for current products </a:t>
            </a:r>
            <a:endParaRPr lang="en-GB" sz="1800" b="1" dirty="0"/>
          </a:p>
          <a:p>
            <a:pPr marL="534988" indent="-250825"/>
            <a:r>
              <a:rPr lang="en-GB" sz="1800" b="1" dirty="0" err="1" smtClean="0"/>
              <a:t>validity_period</a:t>
            </a:r>
            <a:r>
              <a:rPr lang="en-GB" sz="1800" b="1" dirty="0" smtClean="0"/>
              <a:t>: </a:t>
            </a:r>
            <a:r>
              <a:rPr lang="en-IE" sz="1800" dirty="0" smtClean="0"/>
              <a:t>as </a:t>
            </a:r>
            <a:r>
              <a:rPr lang="en-IE" sz="1800" dirty="0"/>
              <a:t>for current </a:t>
            </a:r>
            <a:r>
              <a:rPr lang="en-IE" sz="1800" dirty="0" smtClean="0"/>
              <a:t>products</a:t>
            </a:r>
          </a:p>
          <a:p>
            <a:pPr marL="534988" indent="-250825"/>
            <a:r>
              <a:rPr lang="en-GB" sz="1800" dirty="0">
                <a:solidFill>
                  <a:srgbClr val="FF0000"/>
                </a:solidFill>
              </a:rPr>
              <a:t>float </a:t>
            </a:r>
            <a:r>
              <a:rPr lang="en-GB" sz="1800" dirty="0" err="1">
                <a:solidFill>
                  <a:srgbClr val="FF0000"/>
                </a:solidFill>
              </a:rPr>
              <a:t>sbaf</a:t>
            </a:r>
            <a:r>
              <a:rPr lang="en-GB" sz="1800" dirty="0">
                <a:solidFill>
                  <a:srgbClr val="FF0000"/>
                </a:solidFill>
              </a:rPr>
              <a:t>(</a:t>
            </a:r>
            <a:r>
              <a:rPr lang="en-GB" sz="1800" dirty="0" err="1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): Spectral </a:t>
            </a:r>
            <a:r>
              <a:rPr lang="en-GB" sz="1800" dirty="0">
                <a:solidFill>
                  <a:srgbClr val="FF0000"/>
                </a:solidFill>
              </a:rPr>
              <a:t>Band Adjustment Factor</a:t>
            </a:r>
          </a:p>
          <a:p>
            <a:pPr marL="534988" indent="-250825"/>
            <a:r>
              <a:rPr lang="en-GB" sz="1800" dirty="0">
                <a:solidFill>
                  <a:srgbClr val="FF0000"/>
                </a:solidFill>
              </a:rPr>
              <a:t>float gain(date, </a:t>
            </a:r>
            <a:r>
              <a:rPr lang="en-GB" sz="1800" dirty="0" err="1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): </a:t>
            </a:r>
            <a:r>
              <a:rPr lang="en-GB" sz="1800" dirty="0">
                <a:solidFill>
                  <a:srgbClr val="FF0000"/>
                </a:solidFill>
              </a:rPr>
              <a:t>g</a:t>
            </a:r>
            <a:r>
              <a:rPr lang="en-GB" sz="1800" dirty="0" smtClean="0">
                <a:solidFill>
                  <a:srgbClr val="FF0000"/>
                </a:solidFill>
              </a:rPr>
              <a:t>ain with respect to the reference instrument</a:t>
            </a:r>
          </a:p>
          <a:p>
            <a:pPr marL="284163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	</a:t>
            </a:r>
            <a:r>
              <a:rPr lang="en-GB" sz="1800" dirty="0">
                <a:solidFill>
                  <a:srgbClr val="00B050"/>
                </a:solidFill>
              </a:rPr>
              <a:t>	</a:t>
            </a:r>
            <a:r>
              <a:rPr lang="en-GB" sz="1800" dirty="0">
                <a:solidFill>
                  <a:srgbClr val="00B050"/>
                </a:solidFill>
                <a:sym typeface="Wingdings"/>
              </a:rPr>
              <a:t> Or slope?</a:t>
            </a:r>
            <a:endParaRPr lang="en-GB" sz="1800" dirty="0">
              <a:solidFill>
                <a:srgbClr val="00B050"/>
              </a:solidFill>
            </a:endParaRPr>
          </a:p>
          <a:p>
            <a:pPr marL="534988" indent="-250825"/>
            <a:r>
              <a:rPr lang="en-GB" sz="1800" dirty="0">
                <a:solidFill>
                  <a:srgbClr val="FF0000"/>
                </a:solidFill>
              </a:rPr>
              <a:t>float </a:t>
            </a:r>
            <a:r>
              <a:rPr lang="en-GB" sz="1800" dirty="0" err="1">
                <a:solidFill>
                  <a:srgbClr val="FF0000"/>
                </a:solidFill>
              </a:rPr>
              <a:t>gain_se</a:t>
            </a:r>
            <a:r>
              <a:rPr lang="en-GB" sz="1800" dirty="0">
                <a:solidFill>
                  <a:srgbClr val="FF0000"/>
                </a:solidFill>
              </a:rPr>
              <a:t>(date, </a:t>
            </a:r>
            <a:r>
              <a:rPr lang="en-GB" sz="1800" dirty="0" err="1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)</a:t>
            </a:r>
            <a:r>
              <a:rPr lang="en-IE" sz="1800" dirty="0" smtClean="0">
                <a:solidFill>
                  <a:srgbClr val="FF0000"/>
                </a:solidFill>
              </a:rPr>
              <a:t>: standard error on the gain </a:t>
            </a:r>
            <a:r>
              <a:rPr lang="en-GB" sz="1800" dirty="0" smtClean="0">
                <a:solidFill>
                  <a:srgbClr val="00B050"/>
                </a:solidFill>
                <a:sym typeface="Wingdings"/>
              </a:rPr>
              <a:t>or </a:t>
            </a:r>
            <a:endParaRPr lang="en-IE" sz="1800" dirty="0" smtClean="0">
              <a:solidFill>
                <a:srgbClr val="FF0000"/>
              </a:solidFill>
            </a:endParaRPr>
          </a:p>
          <a:p>
            <a:pPr marL="534988" indent="-250825"/>
            <a:r>
              <a:rPr lang="en-GB" sz="1800" dirty="0">
                <a:solidFill>
                  <a:srgbClr val="00B050"/>
                </a:solidFill>
              </a:rPr>
              <a:t>float </a:t>
            </a:r>
            <a:r>
              <a:rPr lang="en-GB" sz="1800" dirty="0" err="1">
                <a:solidFill>
                  <a:srgbClr val="00B050"/>
                </a:solidFill>
              </a:rPr>
              <a:t>gain_err</a:t>
            </a:r>
            <a:r>
              <a:rPr lang="en-GB" sz="1800" dirty="0">
                <a:solidFill>
                  <a:srgbClr val="00B050"/>
                </a:solidFill>
              </a:rPr>
              <a:t>(date, </a:t>
            </a:r>
            <a:r>
              <a:rPr lang="en-GB" sz="1800" dirty="0" err="1">
                <a:solidFill>
                  <a:srgbClr val="00B050"/>
                </a:solidFill>
              </a:rPr>
              <a:t>chan</a:t>
            </a:r>
            <a:r>
              <a:rPr lang="en-GB" sz="1800" dirty="0">
                <a:solidFill>
                  <a:srgbClr val="00B050"/>
                </a:solidFill>
              </a:rPr>
              <a:t>)</a:t>
            </a:r>
            <a:r>
              <a:rPr lang="en-IE" sz="1800" dirty="0">
                <a:solidFill>
                  <a:srgbClr val="00B050"/>
                </a:solidFill>
              </a:rPr>
              <a:t>: error estimate on the gain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4298" y="159832"/>
            <a:ext cx="39072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chemeClr val="tx1"/>
                </a:solidFill>
              </a:rPr>
              <a:t>In blue 	= as in existing IR products.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FF0000"/>
                </a:solidFill>
              </a:rPr>
              <a:t>In red 	= specific to DCC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621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/>
                <a:cs typeface="Calibri"/>
              </a:rPr>
              <a:t>Variable dimensions and attributes – Part 2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93" y="1180819"/>
            <a:ext cx="9821146" cy="4071885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800" dirty="0">
                <a:solidFill>
                  <a:srgbClr val="FF0000"/>
                </a:solidFill>
              </a:rPr>
              <a:t>byte </a:t>
            </a:r>
            <a:r>
              <a:rPr lang="en-GB" sz="1800" dirty="0" err="1">
                <a:solidFill>
                  <a:srgbClr val="FF0000"/>
                </a:solidFill>
              </a:rPr>
              <a:t>land_sea_mask</a:t>
            </a:r>
            <a:r>
              <a:rPr lang="en-GB" sz="1800" dirty="0">
                <a:solidFill>
                  <a:srgbClr val="FF0000"/>
                </a:solidFill>
              </a:rPr>
              <a:t>(</a:t>
            </a:r>
            <a:r>
              <a:rPr lang="en-GB" sz="1800" dirty="0" err="1">
                <a:solidFill>
                  <a:srgbClr val="FF0000"/>
                </a:solidFill>
              </a:rPr>
              <a:t>chan</a:t>
            </a:r>
            <a:r>
              <a:rPr lang="en-GB" sz="1800" dirty="0">
                <a:solidFill>
                  <a:srgbClr val="FF0000"/>
                </a:solidFill>
              </a:rPr>
              <a:t>)                    </a:t>
            </a:r>
            <a:r>
              <a:rPr lang="en-GB" sz="1800" dirty="0">
                <a:solidFill>
                  <a:schemeClr val="tx1"/>
                </a:solidFill>
              </a:rPr>
              <a:t>	</a:t>
            </a:r>
            <a:r>
              <a:rPr lang="en-GB" sz="1800" dirty="0">
                <a:solidFill>
                  <a:schemeClr val="tx1"/>
                </a:solidFill>
                <a:sym typeface="Wingdings"/>
              </a:rPr>
              <a:t> </a:t>
            </a:r>
            <a:r>
              <a:rPr lang="en-GB" sz="1800" dirty="0">
                <a:solidFill>
                  <a:schemeClr val="tx1"/>
                </a:solidFill>
              </a:rPr>
              <a:t>Flag for filter on land, sea, or all </a:t>
            </a:r>
          </a:p>
          <a:p>
            <a:pPr>
              <a:lnSpc>
                <a:spcPct val="120000"/>
              </a:lnSpc>
              <a:tabLst>
                <a:tab pos="4489450" algn="l"/>
              </a:tabLst>
            </a:pPr>
            <a:r>
              <a:rPr lang="en-GB" sz="1800" dirty="0" err="1">
                <a:solidFill>
                  <a:srgbClr val="FF0000"/>
                </a:solidFill>
              </a:rPr>
              <a:t>int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mon_number_of_dccs</a:t>
            </a:r>
            <a:r>
              <a:rPr lang="en-GB" sz="1800" dirty="0">
                <a:solidFill>
                  <a:srgbClr val="FF0000"/>
                </a:solidFill>
              </a:rPr>
              <a:t>(date, </a:t>
            </a:r>
            <a:r>
              <a:rPr lang="en-GB" sz="1800" dirty="0" err="1">
                <a:solidFill>
                  <a:srgbClr val="FF0000"/>
                </a:solidFill>
              </a:rPr>
              <a:t>chan</a:t>
            </a:r>
            <a:r>
              <a:rPr lang="en-GB" sz="1800" dirty="0">
                <a:solidFill>
                  <a:srgbClr val="FF0000"/>
                </a:solidFill>
              </a:rPr>
              <a:t>)      </a:t>
            </a:r>
            <a:r>
              <a:rPr lang="en-GB" sz="1800" dirty="0" smtClean="0">
                <a:solidFill>
                  <a:srgbClr val="FF0000"/>
                </a:solidFill>
              </a:rPr>
              <a:t>		</a:t>
            </a:r>
            <a:r>
              <a:rPr lang="en-GB" sz="1800" dirty="0">
                <a:solidFill>
                  <a:schemeClr val="tx1"/>
                </a:solidFill>
                <a:sym typeface="Wingdings"/>
              </a:rPr>
              <a:t> </a:t>
            </a:r>
            <a:r>
              <a:rPr lang="en-GB" sz="1800" dirty="0" err="1">
                <a:solidFill>
                  <a:schemeClr val="tx1"/>
                </a:solidFill>
                <a:sym typeface="Wingdings"/>
              </a:rPr>
              <a:t>Nb</a:t>
            </a:r>
            <a:r>
              <a:rPr lang="en-GB" sz="1800" dirty="0">
                <a:solidFill>
                  <a:schemeClr val="tx1"/>
                </a:solidFill>
              </a:rPr>
              <a:t> of DCC pixels for statistics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rgbClr val="FF0000"/>
                </a:solidFill>
              </a:rPr>
              <a:t>float </a:t>
            </a:r>
            <a:r>
              <a:rPr lang="en-GB" sz="1800" dirty="0" err="1">
                <a:solidFill>
                  <a:srgbClr val="FF0000"/>
                </a:solidFill>
              </a:rPr>
              <a:t>mon_mode</a:t>
            </a:r>
            <a:r>
              <a:rPr lang="en-GB" sz="1800" dirty="0">
                <a:solidFill>
                  <a:srgbClr val="FF0000"/>
                </a:solidFill>
              </a:rPr>
              <a:t>(date, </a:t>
            </a:r>
            <a:r>
              <a:rPr lang="en-GB" sz="1800" dirty="0" err="1">
                <a:solidFill>
                  <a:srgbClr val="FF0000"/>
                </a:solidFill>
              </a:rPr>
              <a:t>chan</a:t>
            </a:r>
            <a:r>
              <a:rPr lang="en-GB" sz="1800" dirty="0">
                <a:solidFill>
                  <a:srgbClr val="FF0000"/>
                </a:solidFill>
              </a:rPr>
              <a:t>)                      </a:t>
            </a:r>
            <a:r>
              <a:rPr lang="en-GB" sz="1800" dirty="0" smtClean="0">
                <a:solidFill>
                  <a:srgbClr val="FF0000"/>
                </a:solidFill>
              </a:rPr>
              <a:t>	</a:t>
            </a:r>
            <a:r>
              <a:rPr lang="en-GB" sz="1800" dirty="0" smtClean="0">
                <a:sym typeface="Wingdings"/>
              </a:rPr>
              <a:t> D</a:t>
            </a:r>
            <a:r>
              <a:rPr lang="en-GB" sz="1800" dirty="0" smtClean="0"/>
              <a:t>CC </a:t>
            </a:r>
            <a:r>
              <a:rPr lang="en-GB" sz="1800" dirty="0"/>
              <a:t>pixel statistics [digital count]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rgbClr val="FF0000"/>
                </a:solidFill>
              </a:rPr>
              <a:t>float </a:t>
            </a:r>
            <a:r>
              <a:rPr lang="en-GB" sz="1800" dirty="0" err="1">
                <a:solidFill>
                  <a:srgbClr val="FF0000"/>
                </a:solidFill>
              </a:rPr>
              <a:t>mon_mean</a:t>
            </a:r>
            <a:r>
              <a:rPr lang="en-GB" sz="1800" dirty="0">
                <a:solidFill>
                  <a:srgbClr val="FF0000"/>
                </a:solidFill>
              </a:rPr>
              <a:t>(date, </a:t>
            </a:r>
            <a:r>
              <a:rPr lang="en-GB" sz="1800" dirty="0" err="1">
                <a:solidFill>
                  <a:srgbClr val="FF0000"/>
                </a:solidFill>
              </a:rPr>
              <a:t>chan</a:t>
            </a:r>
            <a:r>
              <a:rPr lang="en-GB" sz="18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rgbClr val="FF0000"/>
                </a:solidFill>
              </a:rPr>
              <a:t>float </a:t>
            </a:r>
            <a:r>
              <a:rPr lang="en-GB" sz="1800" dirty="0" err="1">
                <a:solidFill>
                  <a:srgbClr val="FF0000"/>
                </a:solidFill>
              </a:rPr>
              <a:t>mon_kurtosis</a:t>
            </a:r>
            <a:r>
              <a:rPr lang="en-GB" sz="1800" dirty="0">
                <a:solidFill>
                  <a:srgbClr val="FF0000"/>
                </a:solidFill>
              </a:rPr>
              <a:t>(date, </a:t>
            </a:r>
            <a:r>
              <a:rPr lang="en-GB" sz="1800" dirty="0" err="1">
                <a:solidFill>
                  <a:srgbClr val="FF0000"/>
                </a:solidFill>
              </a:rPr>
              <a:t>chan</a:t>
            </a:r>
            <a:r>
              <a:rPr lang="en-GB" sz="18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rgbClr val="FF0000"/>
                </a:solidFill>
              </a:rPr>
              <a:t>float </a:t>
            </a:r>
            <a:r>
              <a:rPr lang="en-GB" sz="1800" dirty="0" err="1">
                <a:solidFill>
                  <a:srgbClr val="FF0000"/>
                </a:solidFill>
              </a:rPr>
              <a:t>mon_skewness</a:t>
            </a:r>
            <a:r>
              <a:rPr lang="en-GB" sz="1800" dirty="0">
                <a:solidFill>
                  <a:srgbClr val="FF0000"/>
                </a:solidFill>
              </a:rPr>
              <a:t>(date, </a:t>
            </a:r>
            <a:r>
              <a:rPr lang="en-GB" sz="1800" dirty="0" err="1">
                <a:solidFill>
                  <a:srgbClr val="FF0000"/>
                </a:solidFill>
              </a:rPr>
              <a:t>chan</a:t>
            </a:r>
            <a:r>
              <a:rPr lang="en-GB" sz="18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rgbClr val="FF0000"/>
                </a:solidFill>
              </a:rPr>
              <a:t>float </a:t>
            </a:r>
            <a:r>
              <a:rPr lang="en-GB" sz="1800" dirty="0" err="1">
                <a:solidFill>
                  <a:srgbClr val="FF0000"/>
                </a:solidFill>
              </a:rPr>
              <a:t>mon_pdf_increment</a:t>
            </a:r>
            <a:r>
              <a:rPr lang="en-GB" sz="1800" dirty="0">
                <a:solidFill>
                  <a:srgbClr val="FF0000"/>
                </a:solidFill>
              </a:rPr>
              <a:t>(</a:t>
            </a:r>
            <a:r>
              <a:rPr lang="en-GB" sz="1800" dirty="0" err="1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)		</a:t>
            </a:r>
            <a:r>
              <a:rPr lang="en-GB" sz="1800" dirty="0">
                <a:sym typeface="Wingdings"/>
              </a:rPr>
              <a:t> </a:t>
            </a:r>
            <a:r>
              <a:rPr lang="en-GB" sz="1800" dirty="0" smtClean="0">
                <a:sym typeface="Wingdings"/>
              </a:rPr>
              <a:t>Increment </a:t>
            </a:r>
            <a:r>
              <a:rPr lang="en-GB" sz="1800" dirty="0">
                <a:sym typeface="Wingdings"/>
              </a:rPr>
              <a:t>for the PDF</a:t>
            </a:r>
            <a:endParaRPr lang="en-GB" sz="1800" dirty="0"/>
          </a:p>
          <a:p>
            <a:pPr>
              <a:lnSpc>
                <a:spcPct val="120000"/>
              </a:lnSpc>
            </a:pPr>
            <a:r>
              <a:rPr lang="en-GB" sz="1800" dirty="0" err="1">
                <a:solidFill>
                  <a:srgbClr val="FF0000"/>
                </a:solidFill>
              </a:rPr>
              <a:t>int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mon_average_pixel_size</a:t>
            </a:r>
            <a:r>
              <a:rPr lang="en-GB" sz="1800" dirty="0">
                <a:solidFill>
                  <a:srgbClr val="FF0000"/>
                </a:solidFill>
              </a:rPr>
              <a:t>(</a:t>
            </a:r>
            <a:r>
              <a:rPr lang="en-GB" sz="1800" dirty="0" err="1">
                <a:solidFill>
                  <a:srgbClr val="FF0000"/>
                </a:solidFill>
              </a:rPr>
              <a:t>chan</a:t>
            </a:r>
            <a:r>
              <a:rPr lang="en-GB" sz="1800" dirty="0">
                <a:solidFill>
                  <a:srgbClr val="FF0000"/>
                </a:solidFill>
              </a:rPr>
              <a:t>)</a:t>
            </a:r>
            <a:r>
              <a:rPr lang="en-IE" sz="1800" dirty="0">
                <a:solidFill>
                  <a:srgbClr val="FF0000"/>
                </a:solidFill>
              </a:rPr>
              <a:t>             </a:t>
            </a:r>
            <a:r>
              <a:rPr lang="en-IE" sz="1800" dirty="0">
                <a:sym typeface="Wingdings"/>
              </a:rPr>
              <a:t> </a:t>
            </a:r>
            <a:r>
              <a:rPr lang="en-IE" sz="1800" dirty="0"/>
              <a:t>C</a:t>
            </a:r>
            <a:r>
              <a:rPr lang="en-IE" sz="1800" dirty="0" smtClean="0"/>
              <a:t>ompensating </a:t>
            </a:r>
            <a:r>
              <a:rPr lang="en-IE" sz="1800" dirty="0"/>
              <a:t>the pixel size 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rgbClr val="FF0000"/>
                </a:solidFill>
              </a:rPr>
              <a:t>float </a:t>
            </a:r>
            <a:r>
              <a:rPr lang="en-GB" sz="1800" dirty="0" err="1">
                <a:solidFill>
                  <a:srgbClr val="FF0000"/>
                </a:solidFill>
              </a:rPr>
              <a:t>mon_vza_max</a:t>
            </a:r>
            <a:r>
              <a:rPr lang="en-GB" sz="1800" dirty="0">
                <a:solidFill>
                  <a:srgbClr val="FF0000"/>
                </a:solidFill>
              </a:rPr>
              <a:t>(</a:t>
            </a:r>
            <a:r>
              <a:rPr lang="en-GB" sz="1800" dirty="0" err="1">
                <a:solidFill>
                  <a:srgbClr val="FF0000"/>
                </a:solidFill>
              </a:rPr>
              <a:t>chan</a:t>
            </a:r>
            <a:r>
              <a:rPr lang="en-GB" sz="1800" dirty="0">
                <a:solidFill>
                  <a:srgbClr val="FF0000"/>
                </a:solidFill>
              </a:rPr>
              <a:t>)  </a:t>
            </a:r>
            <a:r>
              <a:rPr lang="en-GB" sz="1800" dirty="0">
                <a:solidFill>
                  <a:srgbClr val="00B050"/>
                </a:solidFill>
              </a:rPr>
              <a:t>                     </a:t>
            </a:r>
            <a:r>
              <a:rPr lang="en-GB" sz="1800" dirty="0" smtClean="0">
                <a:solidFill>
                  <a:srgbClr val="00B050"/>
                </a:solidFill>
              </a:rPr>
              <a:t>	</a:t>
            </a:r>
            <a:r>
              <a:rPr lang="en-GB" sz="1800" dirty="0">
                <a:sym typeface="Wingdings"/>
              </a:rPr>
              <a:t> T</a:t>
            </a:r>
            <a:r>
              <a:rPr lang="en-GB" sz="1800" dirty="0"/>
              <a:t>hreshold of viewing / solar zenith angle [</a:t>
            </a:r>
            <a:r>
              <a:rPr lang="en-GB" sz="1800" dirty="0" err="1"/>
              <a:t>deg</a:t>
            </a:r>
            <a:r>
              <a:rPr lang="en-GB" sz="1800" dirty="0"/>
              <a:t>]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rgbClr val="FF0000"/>
                </a:solidFill>
              </a:rPr>
              <a:t>float </a:t>
            </a:r>
            <a:r>
              <a:rPr lang="en-GB" sz="1800" dirty="0" err="1" smtClean="0">
                <a:solidFill>
                  <a:srgbClr val="FF0000"/>
                </a:solidFill>
              </a:rPr>
              <a:t>mon_sza_max</a:t>
            </a:r>
            <a:r>
              <a:rPr lang="en-GB" sz="1800" dirty="0">
                <a:solidFill>
                  <a:srgbClr val="FF0000"/>
                </a:solidFill>
              </a:rPr>
              <a:t>(</a:t>
            </a:r>
            <a:r>
              <a:rPr lang="en-GB" sz="1800" dirty="0" err="1">
                <a:solidFill>
                  <a:srgbClr val="FF0000"/>
                </a:solidFill>
              </a:rPr>
              <a:t>chan</a:t>
            </a:r>
            <a:r>
              <a:rPr lang="en-GB" sz="1800" dirty="0">
                <a:solidFill>
                  <a:srgbClr val="FF0000"/>
                </a:solidFill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rgbClr val="FF0000"/>
                </a:solidFill>
              </a:rPr>
              <a:t>f</a:t>
            </a:r>
            <a:r>
              <a:rPr lang="en-GB" sz="1800" dirty="0" smtClean="0">
                <a:solidFill>
                  <a:srgbClr val="FF0000"/>
                </a:solidFill>
              </a:rPr>
              <a:t>loat mon_k0_av</a:t>
            </a:r>
            <a:r>
              <a:rPr lang="en-GB" sz="1800" dirty="0">
                <a:solidFill>
                  <a:srgbClr val="FF0000"/>
                </a:solidFill>
              </a:rPr>
              <a:t>(</a:t>
            </a:r>
            <a:r>
              <a:rPr lang="en-GB" sz="1800" dirty="0" err="1">
                <a:solidFill>
                  <a:srgbClr val="FF0000"/>
                </a:solidFill>
              </a:rPr>
              <a:t>date,chan</a:t>
            </a:r>
            <a:r>
              <a:rPr lang="en-GB" sz="1800" dirty="0" smtClean="0">
                <a:solidFill>
                  <a:srgbClr val="FF0000"/>
                </a:solidFill>
              </a:rPr>
              <a:t>)		</a:t>
            </a:r>
            <a:r>
              <a:rPr lang="en-GB" sz="1800" dirty="0" smtClean="0">
                <a:sym typeface="Wingdings"/>
              </a:rPr>
              <a:t> </a:t>
            </a:r>
            <a:r>
              <a:rPr lang="en-GB" sz="1800" dirty="0">
                <a:sym typeface="Wingdings"/>
              </a:rPr>
              <a:t>Average value for the deep space count</a:t>
            </a:r>
            <a:endParaRPr lang="en-I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934298" y="159832"/>
            <a:ext cx="39072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chemeClr val="tx1"/>
                </a:solidFill>
              </a:rPr>
              <a:t>In blue 	= as in existing IR products.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FF0000"/>
                </a:solidFill>
              </a:rPr>
              <a:t>In red 	= specific to DCC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6" name="Right Bracket 5"/>
          <p:cNvSpPr/>
          <p:nvPr/>
        </p:nvSpPr>
        <p:spPr bwMode="auto">
          <a:xfrm>
            <a:off x="4521888" y="2025526"/>
            <a:ext cx="186130" cy="1051076"/>
          </a:xfrm>
          <a:prstGeom prst="rightBracke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Right Bracket 8"/>
          <p:cNvSpPr/>
          <p:nvPr/>
        </p:nvSpPr>
        <p:spPr bwMode="auto">
          <a:xfrm>
            <a:off x="4523158" y="4007253"/>
            <a:ext cx="173912" cy="417586"/>
          </a:xfrm>
          <a:prstGeom prst="rightBracke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744" y="5826486"/>
            <a:ext cx="23654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Monitored instrument (=GEO)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endCxn id="10" idx="0"/>
          </p:cNvCxnSpPr>
          <p:nvPr/>
        </p:nvCxnSpPr>
        <p:spPr bwMode="auto">
          <a:xfrm>
            <a:off x="1248172" y="5211587"/>
            <a:ext cx="87321" cy="614899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4" name="Right Brace 13"/>
          <p:cNvSpPr/>
          <p:nvPr/>
        </p:nvSpPr>
        <p:spPr bwMode="auto">
          <a:xfrm>
            <a:off x="3989690" y="3258489"/>
            <a:ext cx="360040" cy="726842"/>
          </a:xfrm>
          <a:prstGeom prst="rightBrace">
            <a:avLst>
              <a:gd name="adj1" fmla="val 17889"/>
              <a:gd name="adj2" fmla="val 83334"/>
            </a:avLst>
          </a:prstGeom>
          <a:noFill/>
          <a:ln w="28575" cap="flat" cmpd="sng" algn="ctr">
            <a:solidFill>
              <a:srgbClr val="39992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rgbClr val="39992C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8066" y="5451812"/>
            <a:ext cx="65257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>
                <a:solidFill>
                  <a:srgbClr val="39992C"/>
                </a:solidFill>
              </a:rPr>
              <a:t>These parameters are described in ATBDs, but are not included in the GEO-LEO </a:t>
            </a:r>
            <a:r>
              <a:rPr lang="en-GB" sz="1800" dirty="0" smtClean="0">
                <a:solidFill>
                  <a:srgbClr val="39992C"/>
                </a:solidFill>
              </a:rPr>
              <a:t>IR</a:t>
            </a:r>
            <a:r>
              <a:rPr lang="en-GB" sz="1600" b="0" dirty="0" smtClean="0">
                <a:solidFill>
                  <a:srgbClr val="39992C"/>
                </a:solidFill>
              </a:rPr>
              <a:t> Correction (some are in the global attribute: “history”). Should we contain them in the </a:t>
            </a:r>
            <a:r>
              <a:rPr lang="en-GB" sz="1600" b="0" dirty="0" err="1" smtClean="0">
                <a:solidFill>
                  <a:srgbClr val="39992C"/>
                </a:solidFill>
              </a:rPr>
              <a:t>NetCDF</a:t>
            </a:r>
            <a:r>
              <a:rPr lang="en-GB" sz="1600" b="0" dirty="0" smtClean="0">
                <a:solidFill>
                  <a:srgbClr val="39992C"/>
                </a:solidFill>
              </a:rPr>
              <a:t>?</a:t>
            </a:r>
            <a:endParaRPr lang="en-GB" sz="1600" b="0" dirty="0">
              <a:solidFill>
                <a:srgbClr val="39992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4215319" y="3963434"/>
            <a:ext cx="76642" cy="1521871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39992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443494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875" y="1085052"/>
            <a:ext cx="9361294" cy="5234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10000"/>
              </a:lnSpc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Do we allow filtering at channel level (land/sea mask)? Or should it be the same set up for all channels?</a:t>
            </a:r>
          </a:p>
          <a:p>
            <a:pPr marL="361950" indent="-361950">
              <a:lnSpc>
                <a:spcPct val="110000"/>
              </a:lnSpc>
              <a:buFont typeface="+mj-lt"/>
              <a:buAutoNum type="arabicPeriod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361950" indent="-361950">
              <a:lnSpc>
                <a:spcPct val="110000"/>
              </a:lnSpc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Same question with geometry thresholds</a:t>
            </a:r>
          </a:p>
          <a:p>
            <a:pPr marL="361950" indent="-361950">
              <a:lnSpc>
                <a:spcPct val="110000"/>
              </a:lnSpc>
              <a:buFont typeface="+mj-lt"/>
              <a:buAutoNum type="arabicPeriod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361950" indent="-361950">
              <a:lnSpc>
                <a:spcPct val="110000"/>
              </a:lnSpc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Should we have the PDFs in the product? Or as intermediate data/products? </a:t>
            </a:r>
          </a:p>
          <a:p>
            <a:pPr marL="361950" indent="-361950">
              <a:lnSpc>
                <a:spcPct val="110000"/>
              </a:lnSpc>
              <a:buFont typeface="+mj-lt"/>
              <a:buAutoNum type="arabicPeriod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361950" indent="-361950">
              <a:lnSpc>
                <a:spcPct val="110000"/>
              </a:lnSpc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Should we provide also the statistics for the reference instrument? We should give at least the reference radiance (as a variable).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361950" indent="-361950">
              <a:lnSpc>
                <a:spcPct val="110000"/>
              </a:lnSpc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Should the reference (array of ) radiance(s) be a global attribute or a variable?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361950" indent="-361950">
              <a:lnSpc>
                <a:spcPct val="110000"/>
              </a:lnSpc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The source of info for the reference instrument should be mentioned in the global attributes (history?)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361950" indent="-361950">
              <a:lnSpc>
                <a:spcPct val="110000"/>
              </a:lnSpc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What about the space count? Should we provide also the statistics?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61950" indent="-361950">
              <a:lnSpc>
                <a:spcPct val="110000"/>
              </a:lnSpc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Should we provide some information about how the SBAF are derived? The thresholds? (algorithm versions, documentation, references)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400" dirty="0" smtClean="0">
                <a:latin typeface="Calibri"/>
                <a:cs typeface="Calibri"/>
              </a:rPr>
              <a:t>Questions</a:t>
            </a:r>
            <a:endParaRPr lang="en-GB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1995</TotalTime>
  <Words>857</Words>
  <Application>Microsoft Office PowerPoint</Application>
  <PresentationFormat>A4 Paper (210x297 mm)</PresentationFormat>
  <Paragraphs>133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Viewgraph_Landscape_Template[1]</vt:lpstr>
      <vt:lpstr>Clip</vt:lpstr>
      <vt:lpstr>Slide 1</vt:lpstr>
      <vt:lpstr>Conventions</vt:lpstr>
      <vt:lpstr>Global attributes – Part 1</vt:lpstr>
      <vt:lpstr>Global attributes – Part 2</vt:lpstr>
      <vt:lpstr>Global attributes – Part 3</vt:lpstr>
      <vt:lpstr>Variable dimensions and attributes – Part 1</vt:lpstr>
      <vt:lpstr>Variable dimensions and attributes – Part 2</vt:lpstr>
      <vt:lpstr>Questions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Sebastien Wagner</cp:lastModifiedBy>
  <cp:revision>190</cp:revision>
  <cp:lastPrinted>2006-03-06T14:11:17Z</cp:lastPrinted>
  <dcterms:created xsi:type="dcterms:W3CDTF">2014-02-05T10:11:59Z</dcterms:created>
  <dcterms:modified xsi:type="dcterms:W3CDTF">2014-03-25T16:07:11Z</dcterms:modified>
</cp:coreProperties>
</file>