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82" r:id="rId2"/>
    <p:sldId id="280" r:id="rId3"/>
    <p:sldId id="294" r:id="rId4"/>
    <p:sldId id="284" r:id="rId5"/>
    <p:sldId id="286" r:id="rId6"/>
    <p:sldId id="285" r:id="rId7"/>
    <p:sldId id="287" r:id="rId8"/>
    <p:sldId id="288" r:id="rId9"/>
    <p:sldId id="289" r:id="rId10"/>
    <p:sldId id="290" r:id="rId11"/>
    <p:sldId id="291" r:id="rId12"/>
    <p:sldId id="292" r:id="rId13"/>
    <p:sldId id="293" r:id="rId14"/>
    <p:sldId id="295" r:id="rId15"/>
    <p:sldId id="296" r:id="rId16"/>
    <p:sldId id="297" r:id="rId17"/>
    <p:sldId id="298" r:id="rId18"/>
    <p:sldId id="299" r:id="rId19"/>
    <p:sldId id="300" r:id="rId20"/>
  </p:sldIdLst>
  <p:sldSz cx="9144000" cy="6858000" type="screen4x3"/>
  <p:notesSz cx="6797675" cy="9928225"/>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33FF"/>
    <a:srgbClr val="00FF00"/>
    <a:srgbClr val="FF0066"/>
    <a:srgbClr val="FF3300"/>
    <a:srgbClr val="3366FF"/>
    <a:srgbClr val="FF5050"/>
    <a:srgbClr val="E65200"/>
    <a:srgbClr val="FF9966"/>
    <a:srgbClr val="648F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89971" autoAdjust="0"/>
  </p:normalViewPr>
  <p:slideViewPr>
    <p:cSldViewPr>
      <p:cViewPr>
        <p:scale>
          <a:sx n="90" d="100"/>
          <a:sy n="90" d="100"/>
        </p:scale>
        <p:origin x="-1386" y="102"/>
      </p:cViewPr>
      <p:guideLst>
        <p:guide orient="horz" pos="2160"/>
        <p:guide pos="2880"/>
      </p:guideLst>
    </p:cSldViewPr>
  </p:slideViewPr>
  <p:notesTextViewPr>
    <p:cViewPr>
      <p:scale>
        <a:sx n="1" d="1"/>
        <a:sy n="1" d="1"/>
      </p:scale>
      <p:origin x="0" y="0"/>
    </p:cViewPr>
  </p:notesTextViewPr>
  <p:notesViewPr>
    <p:cSldViewPr>
      <p:cViewPr varScale="1">
        <p:scale>
          <a:sx n="61" d="100"/>
          <a:sy n="61" d="100"/>
        </p:scale>
        <p:origin x="-1746" y="-72"/>
      </p:cViewPr>
      <p:guideLst>
        <p:guide orient="horz" pos="3127"/>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7E6C9C42-E124-4855-8AAC-D692ABCE09CA}" type="datetimeFigureOut">
              <a:rPr lang="ko-KR" altLang="en-US" smtClean="0"/>
              <a:t>2014-03-25</a:t>
            </a:fld>
            <a:endParaRPr lang="ko-KR" altLang="en-US"/>
          </a:p>
        </p:txBody>
      </p:sp>
      <p:sp>
        <p:nvSpPr>
          <p:cNvPr id="4" name="슬라이드 이미지 개체 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81E8DE09-4676-42FE-BA03-4A49225A5B6A}" type="slidenum">
              <a:rPr lang="ko-KR" altLang="en-US" smtClean="0"/>
              <a:t>‹#›</a:t>
            </a:fld>
            <a:endParaRPr lang="ko-KR" altLang="en-US"/>
          </a:p>
        </p:txBody>
      </p:sp>
    </p:spTree>
    <p:extLst>
      <p:ext uri="{BB962C8B-B14F-4D97-AF65-F5344CB8AC3E}">
        <p14:creationId xmlns:p14="http://schemas.microsoft.com/office/powerpoint/2010/main" val="1429141531"/>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81E8DE09-4676-42FE-BA03-4A49225A5B6A}" type="slidenum">
              <a:rPr lang="ko-KR" altLang="en-US" smtClean="0"/>
              <a:t>1</a:t>
            </a:fld>
            <a:endParaRPr lang="ko-KR" altLang="en-US"/>
          </a:p>
        </p:txBody>
      </p:sp>
    </p:spTree>
    <p:extLst>
      <p:ext uri="{BB962C8B-B14F-4D97-AF65-F5344CB8AC3E}">
        <p14:creationId xmlns:p14="http://schemas.microsoft.com/office/powerpoint/2010/main" val="1483654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81E8DE09-4676-42FE-BA03-4A49225A5B6A}" type="slidenum">
              <a:rPr lang="ko-KR" altLang="en-US" smtClean="0"/>
              <a:t>11</a:t>
            </a:fld>
            <a:endParaRPr lang="ko-KR" altLang="en-US"/>
          </a:p>
        </p:txBody>
      </p:sp>
    </p:spTree>
    <p:extLst>
      <p:ext uri="{BB962C8B-B14F-4D97-AF65-F5344CB8AC3E}">
        <p14:creationId xmlns:p14="http://schemas.microsoft.com/office/powerpoint/2010/main" val="1025522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81E8DE09-4676-42FE-BA03-4A49225A5B6A}" type="slidenum">
              <a:rPr lang="ko-KR" altLang="en-US" smtClean="0"/>
              <a:t>12</a:t>
            </a:fld>
            <a:endParaRPr lang="ko-KR" altLang="en-US"/>
          </a:p>
        </p:txBody>
      </p:sp>
    </p:spTree>
    <p:extLst>
      <p:ext uri="{BB962C8B-B14F-4D97-AF65-F5344CB8AC3E}">
        <p14:creationId xmlns:p14="http://schemas.microsoft.com/office/powerpoint/2010/main" val="3771987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81E8DE09-4676-42FE-BA03-4A49225A5B6A}" type="slidenum">
              <a:rPr lang="ko-KR" altLang="en-US" smtClean="0"/>
              <a:t>13</a:t>
            </a:fld>
            <a:endParaRPr lang="ko-KR" altLang="en-US"/>
          </a:p>
        </p:txBody>
      </p:sp>
    </p:spTree>
    <p:extLst>
      <p:ext uri="{BB962C8B-B14F-4D97-AF65-F5344CB8AC3E}">
        <p14:creationId xmlns:p14="http://schemas.microsoft.com/office/powerpoint/2010/main" val="1232353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슬라이드 이미지 개체 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슬라이드 노트 개체 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ko-KR" dirty="0" smtClean="0"/>
              <a:t>This is the method with ocean.</a:t>
            </a:r>
          </a:p>
          <a:p>
            <a:r>
              <a:rPr lang="en-US" altLang="ko-KR" dirty="0" smtClean="0"/>
              <a:t>The ocean targets are chosen in between longitude 70 degrees east to 165 degrees east and latitude 30 degrees south to 25 degrees north.</a:t>
            </a:r>
          </a:p>
          <a:p>
            <a:r>
              <a:rPr lang="en-US" altLang="ko-KR" dirty="0" smtClean="0"/>
              <a:t>The clear ocean targets are selected by following conditions, no cloud, no glint, less than 0.1 Aerosol Optical Thickness and less than 7 meter per second wind speed.</a:t>
            </a:r>
          </a:p>
          <a:p>
            <a:r>
              <a:rPr lang="en-US" altLang="ko-KR" dirty="0" smtClean="0"/>
              <a:t>Addition to these condition, the Pigment concentration is also considered.</a:t>
            </a:r>
          </a:p>
          <a:p>
            <a:r>
              <a:rPr lang="en-US" altLang="ko-KR" dirty="0" smtClean="0"/>
              <a:t>When suitable ocean targets are selected, The Model calculate the simulated values.</a:t>
            </a:r>
          </a:p>
          <a:p>
            <a:r>
              <a:rPr lang="en-US" altLang="ko-KR" dirty="0" smtClean="0"/>
              <a:t>The RTM model utilized in ocean calibration is 6S.</a:t>
            </a:r>
          </a:p>
          <a:p>
            <a:r>
              <a:rPr lang="en-US" altLang="ko-KR" dirty="0" smtClean="0"/>
              <a:t>As input data, ocean BRDF, Total </a:t>
            </a:r>
            <a:r>
              <a:rPr lang="en-US" altLang="ko-KR" dirty="0" err="1" smtClean="0"/>
              <a:t>Precipitable</a:t>
            </a:r>
            <a:r>
              <a:rPr lang="en-US" altLang="ko-KR" dirty="0" smtClean="0"/>
              <a:t> Water, Total volume of Ozone and parameters in condition properties for choosing targets are used.</a:t>
            </a:r>
          </a:p>
        </p:txBody>
      </p:sp>
      <p:sp>
        <p:nvSpPr>
          <p:cNvPr id="40964" name="슬라이드 번호 개체 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fld id="{88878AD0-E4C2-4514-A0DF-E916211C368B}" type="slidenum">
              <a:rPr lang="ko-KR" altLang="en-US" smtClean="0"/>
              <a:pPr eaLnBrk="1" hangingPunct="1"/>
              <a:t>15</a:t>
            </a:fld>
            <a:endParaRPr lang="ko-KR"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슬라이드 이미지 개체 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슬라이드 노트 개체 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ko-KR" smtClean="0"/>
              <a:t>This is the method with desert.</a:t>
            </a:r>
          </a:p>
          <a:p>
            <a:r>
              <a:rPr lang="en-US" altLang="ko-KR" smtClean="0"/>
              <a:t>We use 11 fixed targets of Simpson desert in Australia </a:t>
            </a:r>
          </a:p>
          <a:p>
            <a:r>
              <a:rPr lang="en-US" altLang="ko-KR" smtClean="0"/>
              <a:t>These targets were chosen by land analysis through the MODIS BRDF data generated from 2004 to 2006.</a:t>
            </a:r>
          </a:p>
          <a:p>
            <a:r>
              <a:rPr lang="en-US" altLang="ko-KR" smtClean="0"/>
              <a:t>The model of desert is 6S like the ocean model.</a:t>
            </a:r>
          </a:p>
          <a:p>
            <a:r>
              <a:rPr lang="en-US" altLang="ko-KR" smtClean="0"/>
              <a:t>Spectral BRDF with 2.5nm interval obtained from MODIS BRDF and ASTER spectral albedo is utilized as 6S input data.</a:t>
            </a:r>
          </a:p>
          <a:p>
            <a:r>
              <a:rPr lang="en-US" altLang="ko-KR" smtClean="0"/>
              <a:t>Additionally, like the ocean case, AOT. NCEP TPW and OMI ozone data are also utilized as input data for model. But AOT is assumed to be 0.1 following the results considered with the state of Atmosphere in these areas. </a:t>
            </a:r>
          </a:p>
        </p:txBody>
      </p:sp>
      <p:sp>
        <p:nvSpPr>
          <p:cNvPr id="41988" name="슬라이드 번호 개체 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fld id="{729F8CBE-01F5-4B7E-B01D-975B699E103E}" type="slidenum">
              <a:rPr lang="ko-KR" altLang="en-US" smtClean="0"/>
              <a:pPr eaLnBrk="1" hangingPunct="1"/>
              <a:t>16</a:t>
            </a:fld>
            <a:endParaRPr lang="ko-KR"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슬라이드 이미지 개체 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슬라이드 노트 개체 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ko-KR" smtClean="0"/>
              <a:t>For detection of cloud target, we considered COT and CTT of clouds over ocean region. </a:t>
            </a:r>
          </a:p>
          <a:p>
            <a:r>
              <a:rPr lang="en-US" altLang="ko-KR" smtClean="0"/>
              <a:t>Thresholds of WC are followings.</a:t>
            </a:r>
          </a:p>
          <a:p>
            <a:r>
              <a:rPr lang="en-US" altLang="ko-KR" smtClean="0"/>
              <a:t>COT is more than 5 and CTT is more than 273K or less than 227K</a:t>
            </a:r>
          </a:p>
          <a:p>
            <a:r>
              <a:rPr lang="en-US" altLang="ko-KR" smtClean="0"/>
              <a:t>AS RTM model, SBDART is used, which model is cloud related model.</a:t>
            </a:r>
          </a:p>
          <a:p>
            <a:r>
              <a:rPr lang="en-US" altLang="ko-KR" smtClean="0"/>
              <a:t>RTM inputs are followings.</a:t>
            </a:r>
          </a:p>
          <a:p>
            <a:r>
              <a:rPr lang="en-US" altLang="ko-KR" smtClean="0"/>
              <a:t>Since the targets are chosen over ocean region between latitude 30 degrees south to 30 degrees north, ocean BRDF and Tropical profile are used as input for model.</a:t>
            </a:r>
          </a:p>
          <a:p>
            <a:r>
              <a:rPr lang="en-US" altLang="ko-KR" smtClean="0"/>
              <a:t>Particle size, Altitude data from MODIS data, COT and CTT are also used for model. </a:t>
            </a:r>
          </a:p>
          <a:p>
            <a:endParaRPr lang="en-US" altLang="ko-KR" smtClean="0"/>
          </a:p>
          <a:p>
            <a:endParaRPr lang="en-US" altLang="ko-KR" smtClean="0"/>
          </a:p>
          <a:p>
            <a:endParaRPr lang="en-US" altLang="ko-KR" smtClean="0"/>
          </a:p>
          <a:p>
            <a:endParaRPr lang="ko-KR" altLang="en-US" smtClean="0"/>
          </a:p>
        </p:txBody>
      </p:sp>
      <p:sp>
        <p:nvSpPr>
          <p:cNvPr id="43012" name="슬라이드 번호 개체 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fld id="{9331E1C9-6FBC-4E6A-A837-F21B8673E3B6}" type="slidenum">
              <a:rPr lang="ko-KR" altLang="en-US" smtClean="0"/>
              <a:pPr eaLnBrk="1" hangingPunct="1"/>
              <a:t>17</a:t>
            </a:fld>
            <a:endParaRPr lang="ko-KR"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슬라이드 이미지 개체 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슬라이드 노트 개체 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ko-KR" smtClean="0"/>
              <a:t>This is method for DCC</a:t>
            </a:r>
          </a:p>
          <a:p>
            <a:r>
              <a:rPr lang="en-US" altLang="ko-KR" smtClean="0"/>
              <a:t>Even though MODIS cloud products data are used for selecting the targets in WC methods, In the case of DCC, targets are selected by using COMS MI IR1 10.8 micrometer channel data.</a:t>
            </a:r>
          </a:p>
          <a:p>
            <a:r>
              <a:rPr lang="en-US" altLang="ko-KR" smtClean="0"/>
              <a:t>To select clouds overshooting tropopause layer 1km to 15km, the Brightness Temperature of target from IR1 channel should be less than 190K.</a:t>
            </a:r>
          </a:p>
          <a:p>
            <a:r>
              <a:rPr lang="en-US" altLang="ko-KR" smtClean="0"/>
              <a:t>And to exclude the boundary pixels of clouds, homogeneity checks are performed.</a:t>
            </a:r>
          </a:p>
          <a:p>
            <a:r>
              <a:rPr lang="en-US" altLang="ko-KR" smtClean="0"/>
              <a:t>SBDART is also used for model of DCC like the water cloud case.</a:t>
            </a:r>
          </a:p>
          <a:p>
            <a:r>
              <a:rPr lang="en-US" altLang="ko-KR" smtClean="0"/>
              <a:t>Ocean BRDF and Tropical profile, COT and Particle size are also input of the model. But, COT and Particle size are assumed to be 200 and 20 following the results of analysis of DCC characteristics.</a:t>
            </a:r>
          </a:p>
        </p:txBody>
      </p:sp>
      <p:sp>
        <p:nvSpPr>
          <p:cNvPr id="44036" name="슬라이드 번호 개체 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fld id="{AA9A7258-08B3-448A-9BE9-80CA57046BED}" type="slidenum">
              <a:rPr lang="ko-KR" altLang="en-US" smtClean="0"/>
              <a:pPr eaLnBrk="1" hangingPunct="1"/>
              <a:t>18</a:t>
            </a:fld>
            <a:endParaRPr lang="ko-KR"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baseline="0" dirty="0" smtClean="0"/>
          </a:p>
        </p:txBody>
      </p:sp>
      <p:sp>
        <p:nvSpPr>
          <p:cNvPr id="4" name="슬라이드 번호 개체 틀 3"/>
          <p:cNvSpPr>
            <a:spLocks noGrp="1"/>
          </p:cNvSpPr>
          <p:nvPr>
            <p:ph type="sldNum" sz="quarter" idx="10"/>
          </p:nvPr>
        </p:nvSpPr>
        <p:spPr/>
        <p:txBody>
          <a:bodyPr/>
          <a:lstStyle/>
          <a:p>
            <a:fld id="{81E8DE09-4676-42FE-BA03-4A49225A5B6A}" type="slidenum">
              <a:rPr lang="ko-KR" altLang="en-US" smtClean="0"/>
              <a:t>2</a:t>
            </a:fld>
            <a:endParaRPr lang="ko-KR" altLang="en-US"/>
          </a:p>
        </p:txBody>
      </p:sp>
    </p:spTree>
    <p:extLst>
      <p:ext uri="{BB962C8B-B14F-4D97-AF65-F5344CB8AC3E}">
        <p14:creationId xmlns:p14="http://schemas.microsoft.com/office/powerpoint/2010/main" val="2620314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baseline="0" dirty="0" smtClean="0"/>
          </a:p>
        </p:txBody>
      </p:sp>
      <p:sp>
        <p:nvSpPr>
          <p:cNvPr id="4" name="슬라이드 번호 개체 틀 3"/>
          <p:cNvSpPr>
            <a:spLocks noGrp="1"/>
          </p:cNvSpPr>
          <p:nvPr>
            <p:ph type="sldNum" sz="quarter" idx="10"/>
          </p:nvPr>
        </p:nvSpPr>
        <p:spPr/>
        <p:txBody>
          <a:bodyPr/>
          <a:lstStyle/>
          <a:p>
            <a:fld id="{81E8DE09-4676-42FE-BA03-4A49225A5B6A}" type="slidenum">
              <a:rPr lang="ko-KR" altLang="en-US" smtClean="0"/>
              <a:t>4</a:t>
            </a:fld>
            <a:endParaRPr lang="ko-KR" altLang="en-US"/>
          </a:p>
        </p:txBody>
      </p:sp>
    </p:spTree>
    <p:extLst>
      <p:ext uri="{BB962C8B-B14F-4D97-AF65-F5344CB8AC3E}">
        <p14:creationId xmlns:p14="http://schemas.microsoft.com/office/powerpoint/2010/main" val="3553176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슬라이드 이미지 개체 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슬라이드 노트 개체 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dirty="0" smtClean="0"/>
          </a:p>
        </p:txBody>
      </p:sp>
      <p:sp>
        <p:nvSpPr>
          <p:cNvPr id="38916" name="슬라이드 번호 개체 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fld id="{CB2A3BA8-98BB-43F8-98FE-51EB0C0BD6ED}" type="slidenum">
              <a:rPr lang="ko-KR" altLang="en-US" smtClean="0"/>
              <a:pPr eaLnBrk="1" hangingPunct="1"/>
              <a:t>5</a:t>
            </a:fld>
            <a:endParaRPr lang="ko-KR"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81E8DE09-4676-42FE-BA03-4A49225A5B6A}" type="slidenum">
              <a:rPr lang="ko-KR" altLang="en-US" smtClean="0"/>
              <a:t>6</a:t>
            </a:fld>
            <a:endParaRPr lang="ko-KR" altLang="en-US"/>
          </a:p>
        </p:txBody>
      </p:sp>
    </p:spTree>
    <p:extLst>
      <p:ext uri="{BB962C8B-B14F-4D97-AF65-F5344CB8AC3E}">
        <p14:creationId xmlns:p14="http://schemas.microsoft.com/office/powerpoint/2010/main" val="646109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81E8DE09-4676-42FE-BA03-4A49225A5B6A}" type="slidenum">
              <a:rPr lang="ko-KR" altLang="en-US" smtClean="0"/>
              <a:t>7</a:t>
            </a:fld>
            <a:endParaRPr lang="ko-KR" altLang="en-US"/>
          </a:p>
        </p:txBody>
      </p:sp>
    </p:spTree>
    <p:extLst>
      <p:ext uri="{BB962C8B-B14F-4D97-AF65-F5344CB8AC3E}">
        <p14:creationId xmlns:p14="http://schemas.microsoft.com/office/powerpoint/2010/main" val="3516838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81E8DE09-4676-42FE-BA03-4A49225A5B6A}" type="slidenum">
              <a:rPr lang="ko-KR" altLang="en-US" smtClean="0"/>
              <a:t>8</a:t>
            </a:fld>
            <a:endParaRPr lang="ko-KR" altLang="en-US"/>
          </a:p>
        </p:txBody>
      </p:sp>
    </p:spTree>
    <p:extLst>
      <p:ext uri="{BB962C8B-B14F-4D97-AF65-F5344CB8AC3E}">
        <p14:creationId xmlns:p14="http://schemas.microsoft.com/office/powerpoint/2010/main" val="1298972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baseline="0" dirty="0" smtClean="0"/>
          </a:p>
        </p:txBody>
      </p:sp>
      <p:sp>
        <p:nvSpPr>
          <p:cNvPr id="4" name="슬라이드 번호 개체 틀 3"/>
          <p:cNvSpPr>
            <a:spLocks noGrp="1"/>
          </p:cNvSpPr>
          <p:nvPr>
            <p:ph type="sldNum" sz="quarter" idx="10"/>
          </p:nvPr>
        </p:nvSpPr>
        <p:spPr/>
        <p:txBody>
          <a:bodyPr/>
          <a:lstStyle/>
          <a:p>
            <a:fld id="{81E8DE09-4676-42FE-BA03-4A49225A5B6A}" type="slidenum">
              <a:rPr lang="ko-KR" altLang="en-US" smtClean="0"/>
              <a:t>9</a:t>
            </a:fld>
            <a:endParaRPr lang="ko-KR" altLang="en-US"/>
          </a:p>
        </p:txBody>
      </p:sp>
    </p:spTree>
    <p:extLst>
      <p:ext uri="{BB962C8B-B14F-4D97-AF65-F5344CB8AC3E}">
        <p14:creationId xmlns:p14="http://schemas.microsoft.com/office/powerpoint/2010/main" val="3471066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baseline="0" dirty="0" smtClean="0"/>
          </a:p>
        </p:txBody>
      </p:sp>
      <p:sp>
        <p:nvSpPr>
          <p:cNvPr id="4" name="슬라이드 번호 개체 틀 3"/>
          <p:cNvSpPr>
            <a:spLocks noGrp="1"/>
          </p:cNvSpPr>
          <p:nvPr>
            <p:ph type="sldNum" sz="quarter" idx="10"/>
          </p:nvPr>
        </p:nvSpPr>
        <p:spPr/>
        <p:txBody>
          <a:bodyPr/>
          <a:lstStyle/>
          <a:p>
            <a:fld id="{81E8DE09-4676-42FE-BA03-4A49225A5B6A}" type="slidenum">
              <a:rPr lang="ko-KR" altLang="en-US" smtClean="0"/>
              <a:t>10</a:t>
            </a:fld>
            <a:endParaRPr lang="ko-KR" altLang="en-US"/>
          </a:p>
        </p:txBody>
      </p:sp>
    </p:spTree>
    <p:extLst>
      <p:ext uri="{BB962C8B-B14F-4D97-AF65-F5344CB8AC3E}">
        <p14:creationId xmlns:p14="http://schemas.microsoft.com/office/powerpoint/2010/main" val="3557737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sp>
        <p:nvSpPr>
          <p:cNvPr id="8" name="제목 1"/>
          <p:cNvSpPr>
            <a:spLocks noGrp="1"/>
          </p:cNvSpPr>
          <p:nvPr>
            <p:ph type="ctrTitle"/>
          </p:nvPr>
        </p:nvSpPr>
        <p:spPr>
          <a:xfrm>
            <a:off x="685800" y="1571612"/>
            <a:ext cx="7772400" cy="642942"/>
          </a:xfrm>
        </p:spPr>
        <p:txBody>
          <a:bodyPr>
            <a:normAutofit/>
          </a:bodyPr>
          <a:lstStyle>
            <a:lvl1pPr>
              <a:defRPr sz="4400">
                <a:solidFill>
                  <a:srgbClr val="0F298F"/>
                </a:solidFill>
                <a:latin typeface="Cre고딕 B" pitchFamily="18" charset="-127"/>
                <a:ea typeface="Cre고딕 B" pitchFamily="18" charset="-127"/>
              </a:defRPr>
            </a:lvl1pPr>
          </a:lstStyle>
          <a:p>
            <a:r>
              <a:rPr lang="ko-KR" altLang="en-US" dirty="0" smtClean="0"/>
              <a:t>마스터 제목 스타일 편집</a:t>
            </a:r>
            <a:endParaRPr lang="ko-KR" altLang="en-US" dirty="0"/>
          </a:p>
        </p:txBody>
      </p:sp>
    </p:spTree>
    <p:extLst>
      <p:ext uri="{BB962C8B-B14F-4D97-AF65-F5344CB8AC3E}">
        <p14:creationId xmlns:p14="http://schemas.microsoft.com/office/powerpoint/2010/main" val="27521759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DC039C2-2C7D-4FCF-AC9B-FB4345ED78F8}" type="slidenum">
              <a:rPr lang="ko-KR" altLang="en-US" smtClean="0"/>
              <a:t>‹#›</a:t>
            </a:fld>
            <a:endParaRPr lang="ko-KR" altLang="en-US"/>
          </a:p>
        </p:txBody>
      </p:sp>
    </p:spTree>
    <p:extLst>
      <p:ext uri="{BB962C8B-B14F-4D97-AF65-F5344CB8AC3E}">
        <p14:creationId xmlns:p14="http://schemas.microsoft.com/office/powerpoint/2010/main" val="130822568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DC039C2-2C7D-4FCF-AC9B-FB4345ED78F8}" type="slidenum">
              <a:rPr lang="ko-KR" altLang="en-US" smtClean="0"/>
              <a:t>‹#›</a:t>
            </a:fld>
            <a:endParaRPr lang="ko-KR" altLang="en-US"/>
          </a:p>
        </p:txBody>
      </p:sp>
    </p:spTree>
    <p:extLst>
      <p:ext uri="{BB962C8B-B14F-4D97-AF65-F5344CB8AC3E}">
        <p14:creationId xmlns:p14="http://schemas.microsoft.com/office/powerpoint/2010/main" val="317337209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DC039C2-2C7D-4FCF-AC9B-FB4345ED78F8}" type="slidenum">
              <a:rPr lang="ko-KR" altLang="en-US" smtClean="0"/>
              <a:t>‹#›</a:t>
            </a:fld>
            <a:endParaRPr lang="ko-KR" altLang="en-US"/>
          </a:p>
        </p:txBody>
      </p:sp>
    </p:spTree>
    <p:extLst>
      <p:ext uri="{BB962C8B-B14F-4D97-AF65-F5344CB8AC3E}">
        <p14:creationId xmlns:p14="http://schemas.microsoft.com/office/powerpoint/2010/main" val="2516437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DC039C2-2C7D-4FCF-AC9B-FB4345ED78F8}" type="slidenum">
              <a:rPr lang="ko-KR" altLang="en-US" smtClean="0"/>
              <a:t>‹#›</a:t>
            </a:fld>
            <a:endParaRPr lang="ko-KR" altLang="en-US"/>
          </a:p>
        </p:txBody>
      </p:sp>
    </p:spTree>
    <p:extLst>
      <p:ext uri="{BB962C8B-B14F-4D97-AF65-F5344CB8AC3E}">
        <p14:creationId xmlns:p14="http://schemas.microsoft.com/office/powerpoint/2010/main" val="299574758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제목 및 내용">
    <p:spTree>
      <p:nvGrpSpPr>
        <p:cNvPr id="1" name=""/>
        <p:cNvGrpSpPr/>
        <p:nvPr/>
      </p:nvGrpSpPr>
      <p:grpSpPr>
        <a:xfrm>
          <a:off x="0" y="0"/>
          <a:ext cx="0" cy="0"/>
          <a:chOff x="0" y="0"/>
          <a:chExt cx="0" cy="0"/>
        </a:xfrm>
      </p:grpSpPr>
      <p:pic>
        <p:nvPicPr>
          <p:cNvPr id="4" name="Picture 2" descr="지구-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제목 1"/>
          <p:cNvSpPr>
            <a:spLocks noGrp="1"/>
          </p:cNvSpPr>
          <p:nvPr>
            <p:ph type="title"/>
          </p:nvPr>
        </p:nvSpPr>
        <p:spPr>
          <a:xfrm>
            <a:off x="457200" y="266249"/>
            <a:ext cx="6043626" cy="725470"/>
          </a:xfrm>
        </p:spPr>
        <p:txBody>
          <a:bodyPr>
            <a:noAutofit/>
          </a:bodyPr>
          <a:lstStyle>
            <a:lvl1pPr algn="l">
              <a:defRPr sz="3000" b="1">
                <a:solidFill>
                  <a:schemeClr val="bg1"/>
                </a:solidFill>
                <a:latin typeface="Tahoma" pitchFamily="34" charset="0"/>
                <a:cs typeface="Tahoma" pitchFamily="34" charset="0"/>
              </a:defRPr>
            </a:lvl1pPr>
          </a:lstStyle>
          <a:p>
            <a:r>
              <a:rPr lang="ko-KR" altLang="en-US" dirty="0" smtClean="0"/>
              <a:t>마스터 제목 스타일 편집</a:t>
            </a:r>
            <a:endParaRPr lang="ko-KR" altLang="en-US" dirty="0"/>
          </a:p>
        </p:txBody>
      </p:sp>
      <p:sp>
        <p:nvSpPr>
          <p:cNvPr id="3" name="내용 개체 틀 2"/>
          <p:cNvSpPr>
            <a:spLocks noGrp="1"/>
          </p:cNvSpPr>
          <p:nvPr>
            <p:ph idx="1"/>
          </p:nvPr>
        </p:nvSpPr>
        <p:spPr>
          <a:xfrm>
            <a:off x="457200" y="1285860"/>
            <a:ext cx="8229600" cy="4840303"/>
          </a:xfrm>
        </p:spPr>
        <p:txBody>
          <a:bodyPr>
            <a:normAutofit/>
          </a:bodyPr>
          <a:lstStyle>
            <a:lvl1pPr>
              <a:lnSpc>
                <a:spcPct val="150000"/>
              </a:lnSpc>
              <a:buClr>
                <a:schemeClr val="accent2"/>
              </a:buClr>
              <a:defRPr sz="2400"/>
            </a:lvl1pPr>
            <a:lvl2pPr>
              <a:lnSpc>
                <a:spcPct val="120000"/>
              </a:lnSpc>
              <a:buClr>
                <a:schemeClr val="accent2"/>
              </a:buClr>
              <a:defRPr sz="2000"/>
            </a:lvl2pPr>
            <a:lvl3pPr>
              <a:lnSpc>
                <a:spcPct val="120000"/>
              </a:lnSpc>
              <a:buClr>
                <a:schemeClr val="accent2"/>
              </a:buClr>
              <a:defRPr sz="1800"/>
            </a:lvl3pPr>
            <a:lvl4pPr>
              <a:lnSpc>
                <a:spcPct val="120000"/>
              </a:lnSpc>
              <a:buClr>
                <a:schemeClr val="accent2"/>
              </a:buClr>
              <a:defRPr sz="1600"/>
            </a:lvl4pPr>
            <a:lvl5pPr>
              <a:lnSpc>
                <a:spcPct val="120000"/>
              </a:lnSpc>
              <a:buClr>
                <a:schemeClr val="accent2"/>
              </a:buClr>
              <a:defRPr sz="1600"/>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6" name="슬라이드 번호 개체 틀 5"/>
          <p:cNvSpPr>
            <a:spLocks noGrp="1"/>
          </p:cNvSpPr>
          <p:nvPr>
            <p:ph type="sldNum" sz="quarter" idx="10"/>
          </p:nvPr>
        </p:nvSpPr>
        <p:spPr>
          <a:xfrm>
            <a:off x="8243888" y="6381750"/>
            <a:ext cx="765175" cy="365125"/>
          </a:xfrm>
        </p:spPr>
        <p:txBody>
          <a:bodyPr/>
          <a:lstStyle>
            <a:lvl1pPr algn="ctr">
              <a:defRPr>
                <a:solidFill>
                  <a:schemeClr val="tx1">
                    <a:lumMod val="85000"/>
                    <a:lumOff val="15000"/>
                  </a:schemeClr>
                </a:solidFill>
                <a:latin typeface="Arial Unicode MS" pitchFamily="50" charset="-127"/>
                <a:ea typeface="Arial Unicode MS" pitchFamily="50" charset="-127"/>
                <a:cs typeface="Arial Unicode MS" pitchFamily="50" charset="-127"/>
              </a:defRPr>
            </a:lvl1pPr>
          </a:lstStyle>
          <a:p>
            <a:pPr>
              <a:defRPr/>
            </a:pPr>
            <a:fld id="{BDCDCAC4-E98A-4F97-8BC6-CCBDAECDF764}" type="slidenum">
              <a:rPr lang="ko-KR" altLang="en-US"/>
              <a:pPr>
                <a:defRPr/>
              </a:pPr>
              <a:t>‹#›</a:t>
            </a:fld>
            <a:endParaRPr lang="ko-KR" altLang="en-US" dirty="0"/>
          </a:p>
        </p:txBody>
      </p:sp>
    </p:spTree>
    <p:extLst>
      <p:ext uri="{BB962C8B-B14F-4D97-AF65-F5344CB8AC3E}">
        <p14:creationId xmlns:p14="http://schemas.microsoft.com/office/powerpoint/2010/main" val="812079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제목 슬라이드">
    <p:spTree>
      <p:nvGrpSpPr>
        <p:cNvPr id="1" name=""/>
        <p:cNvGrpSpPr/>
        <p:nvPr/>
      </p:nvGrpSpPr>
      <p:grpSpPr>
        <a:xfrm>
          <a:off x="0" y="0"/>
          <a:ext cx="0" cy="0"/>
          <a:chOff x="0" y="0"/>
          <a:chExt cx="0" cy="0"/>
        </a:xfrm>
      </p:grpSpPr>
      <p:pic>
        <p:nvPicPr>
          <p:cNvPr id="4" name="Picture 3" descr="E:\[최은아]\기상청\매뉴얼\AS\Outline\A-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7451"/>
          <a:stretch/>
        </p:blipFill>
        <p:spPr bwMode="auto">
          <a:xfrm>
            <a:off x="1669" y="1196752"/>
            <a:ext cx="9144000" cy="566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601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간지">
    <p:spTree>
      <p:nvGrpSpPr>
        <p:cNvPr id="1" name=""/>
        <p:cNvGrpSpPr/>
        <p:nvPr/>
      </p:nvGrpSpPr>
      <p:grpSpPr>
        <a:xfrm>
          <a:off x="0" y="0"/>
          <a:ext cx="0" cy="0"/>
          <a:chOff x="0" y="0"/>
          <a:chExt cx="0" cy="0"/>
        </a:xfrm>
      </p:grpSpPr>
      <p:pic>
        <p:nvPicPr>
          <p:cNvPr id="3" name="Picture 2" descr="E:\[최은아]\기상청\매뉴얼\AS\Outline\A-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제목 1"/>
          <p:cNvSpPr>
            <a:spLocks noGrp="1"/>
          </p:cNvSpPr>
          <p:nvPr>
            <p:ph type="ctrTitle"/>
          </p:nvPr>
        </p:nvSpPr>
        <p:spPr>
          <a:xfrm>
            <a:off x="1071538" y="3143248"/>
            <a:ext cx="6072230" cy="642942"/>
          </a:xfrm>
        </p:spPr>
        <p:txBody>
          <a:bodyPr>
            <a:normAutofit/>
          </a:bodyPr>
          <a:lstStyle>
            <a:lvl1pPr algn="l">
              <a:defRPr sz="4400">
                <a:solidFill>
                  <a:schemeClr val="bg1"/>
                </a:solidFill>
                <a:latin typeface="Cre고딕 B" pitchFamily="18" charset="-127"/>
                <a:ea typeface="Cre고딕 B" pitchFamily="18" charset="-127"/>
              </a:defRPr>
            </a:lvl1pPr>
          </a:lstStyle>
          <a:p>
            <a:r>
              <a:rPr lang="ko-KR" altLang="en-US" dirty="0" smtClean="0"/>
              <a:t>마스터 제목 스타일 편집</a:t>
            </a:r>
            <a:endParaRPr lang="ko-KR" altLang="en-US" dirty="0"/>
          </a:p>
        </p:txBody>
      </p:sp>
    </p:spTree>
    <p:extLst>
      <p:ext uri="{BB962C8B-B14F-4D97-AF65-F5344CB8AC3E}">
        <p14:creationId xmlns:p14="http://schemas.microsoft.com/office/powerpoint/2010/main" val="450720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pic>
        <p:nvPicPr>
          <p:cNvPr id="7" name="Picture 2" descr="E:\[최은아]\기상청\매뉴얼\AS\Outline\A-3.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제목 1"/>
          <p:cNvSpPr>
            <a:spLocks noGrp="1"/>
          </p:cNvSpPr>
          <p:nvPr>
            <p:ph type="title"/>
          </p:nvPr>
        </p:nvSpPr>
        <p:spPr>
          <a:xfrm>
            <a:off x="457200" y="266249"/>
            <a:ext cx="6043626" cy="725470"/>
          </a:xfrm>
        </p:spPr>
        <p:txBody>
          <a:bodyPr>
            <a:noAutofit/>
          </a:bodyPr>
          <a:lstStyle>
            <a:lvl1pPr algn="l">
              <a:defRPr sz="3000" b="1">
                <a:solidFill>
                  <a:schemeClr val="bg1"/>
                </a:solidFill>
                <a:effectLst>
                  <a:outerShdw blurRad="38100" dist="38100" dir="2700000" algn="tl">
                    <a:srgbClr val="000000">
                      <a:alpha val="43137"/>
                    </a:srgbClr>
                  </a:outerShdw>
                </a:effectLst>
              </a:defRPr>
            </a:lvl1pPr>
          </a:lstStyle>
          <a:p>
            <a:r>
              <a:rPr lang="ko-KR" altLang="en-US" dirty="0" smtClean="0"/>
              <a:t>마스터 제목 스타일 편집</a:t>
            </a:r>
            <a:endParaRPr lang="ko-KR" altLang="en-US" dirty="0"/>
          </a:p>
        </p:txBody>
      </p:sp>
      <p:sp>
        <p:nvSpPr>
          <p:cNvPr id="9" name="직사각형 8"/>
          <p:cNvSpPr/>
          <p:nvPr userDrawn="1"/>
        </p:nvSpPr>
        <p:spPr>
          <a:xfrm>
            <a:off x="6660232" y="332656"/>
            <a:ext cx="1368152" cy="576064"/>
          </a:xfrm>
          <a:prstGeom prst="rect">
            <a:avLst/>
          </a:prstGeom>
          <a:solidFill>
            <a:srgbClr val="13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0" name="직사각형 9"/>
          <p:cNvSpPr/>
          <p:nvPr userDrawn="1"/>
        </p:nvSpPr>
        <p:spPr>
          <a:xfrm>
            <a:off x="7524328" y="6165304"/>
            <a:ext cx="151216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슬라이드 번호 개체 틀 5"/>
          <p:cNvSpPr>
            <a:spLocks noGrp="1"/>
          </p:cNvSpPr>
          <p:nvPr>
            <p:ph type="sldNum" sz="quarter" idx="11"/>
          </p:nvPr>
        </p:nvSpPr>
        <p:spPr>
          <a:xfrm>
            <a:off x="6804248" y="6356350"/>
            <a:ext cx="2133600" cy="365125"/>
          </a:xfrm>
        </p:spPr>
        <p:txBody>
          <a:bodyPr/>
          <a:lstStyle>
            <a:lvl1pPr>
              <a:defRPr>
                <a:solidFill>
                  <a:schemeClr val="tx1"/>
                </a:solidFill>
              </a:defRPr>
            </a:lvl1pPr>
          </a:lstStyle>
          <a:p>
            <a:pPr>
              <a:defRPr/>
            </a:pPr>
            <a:fld id="{4869923A-E144-4949-8333-A6A5FAFD53F3}" type="slidenum">
              <a:rPr lang="ko-KR" altLang="en-US" smtClean="0"/>
              <a:pPr>
                <a:defRPr/>
              </a:pPr>
              <a:t>‹#›</a:t>
            </a:fld>
            <a:endParaRPr lang="ko-KR" altLang="en-US" dirty="0"/>
          </a:p>
        </p:txBody>
      </p:sp>
    </p:spTree>
    <p:extLst>
      <p:ext uri="{BB962C8B-B14F-4D97-AF65-F5344CB8AC3E}">
        <p14:creationId xmlns:p14="http://schemas.microsoft.com/office/powerpoint/2010/main" val="3288349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DC039C2-2C7D-4FCF-AC9B-FB4345ED78F8}" type="slidenum">
              <a:rPr lang="ko-KR" altLang="en-US" smtClean="0"/>
              <a:t>‹#›</a:t>
            </a:fld>
            <a:endParaRPr lang="ko-KR" altLang="en-US"/>
          </a:p>
        </p:txBody>
      </p:sp>
    </p:spTree>
    <p:extLst>
      <p:ext uri="{BB962C8B-B14F-4D97-AF65-F5344CB8AC3E}">
        <p14:creationId xmlns:p14="http://schemas.microsoft.com/office/powerpoint/2010/main" val="20026214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DC039C2-2C7D-4FCF-AC9B-FB4345ED78F8}" type="slidenum">
              <a:rPr lang="ko-KR" altLang="en-US" smtClean="0"/>
              <a:t>‹#›</a:t>
            </a:fld>
            <a:endParaRPr lang="ko-KR" altLang="en-US"/>
          </a:p>
        </p:txBody>
      </p:sp>
    </p:spTree>
    <p:extLst>
      <p:ext uri="{BB962C8B-B14F-4D97-AF65-F5344CB8AC3E}">
        <p14:creationId xmlns:p14="http://schemas.microsoft.com/office/powerpoint/2010/main" val="419597682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ADC039C2-2C7D-4FCF-AC9B-FB4345ED78F8}" type="slidenum">
              <a:rPr lang="ko-KR" altLang="en-US" smtClean="0"/>
              <a:t>‹#›</a:t>
            </a:fld>
            <a:endParaRPr lang="ko-KR" altLang="en-US"/>
          </a:p>
        </p:txBody>
      </p:sp>
    </p:spTree>
    <p:extLst>
      <p:ext uri="{BB962C8B-B14F-4D97-AF65-F5344CB8AC3E}">
        <p14:creationId xmlns:p14="http://schemas.microsoft.com/office/powerpoint/2010/main" val="160314810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ADC039C2-2C7D-4FCF-AC9B-FB4345ED78F8}" type="slidenum">
              <a:rPr lang="ko-KR" altLang="en-US" smtClean="0"/>
              <a:t>‹#›</a:t>
            </a:fld>
            <a:endParaRPr lang="ko-KR" altLang="en-US"/>
          </a:p>
        </p:txBody>
      </p:sp>
    </p:spTree>
    <p:extLst>
      <p:ext uri="{BB962C8B-B14F-4D97-AF65-F5344CB8AC3E}">
        <p14:creationId xmlns:p14="http://schemas.microsoft.com/office/powerpoint/2010/main" val="196361586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ADC039C2-2C7D-4FCF-AC9B-FB4345ED78F8}" type="slidenum">
              <a:rPr lang="ko-KR" altLang="en-US" smtClean="0"/>
              <a:t>‹#›</a:t>
            </a:fld>
            <a:endParaRPr lang="ko-KR" altLang="en-US"/>
          </a:p>
        </p:txBody>
      </p:sp>
    </p:spTree>
    <p:extLst>
      <p:ext uri="{BB962C8B-B14F-4D97-AF65-F5344CB8AC3E}">
        <p14:creationId xmlns:p14="http://schemas.microsoft.com/office/powerpoint/2010/main" val="17374357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039C2-2C7D-4FCF-AC9B-FB4345ED78F8}" type="slidenum">
              <a:rPr lang="ko-KR" altLang="en-US" smtClean="0"/>
              <a:t>‹#›</a:t>
            </a:fld>
            <a:endParaRPr lang="ko-KR" altLang="en-US"/>
          </a:p>
        </p:txBody>
      </p:sp>
    </p:spTree>
    <p:extLst>
      <p:ext uri="{BB962C8B-B14F-4D97-AF65-F5344CB8AC3E}">
        <p14:creationId xmlns:p14="http://schemas.microsoft.com/office/powerpoint/2010/main" val="92338808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Lst>
  <p:timing>
    <p:tnLst>
      <p:par>
        <p:cTn id="1" dur="indefinite" restart="never" nodeType="tmRoot"/>
      </p:par>
    </p:tnLst>
  </p:timing>
  <p:hf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tiff"/><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3.xml"/><Relationship Id="rId7" Type="http://schemas.openxmlformats.org/officeDocument/2006/relationships/image" Target="../media/image33.png"/><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31.wmf"/><Relationship Id="rId5" Type="http://schemas.openxmlformats.org/officeDocument/2006/relationships/oleObject" Target="../embeddings/oleObject2.bin"/><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34.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40.png"/><Relationship Id="rId1" Type="http://schemas.openxmlformats.org/officeDocument/2006/relationships/slideLayout" Target="../slideLayouts/slideLayout14.xml"/><Relationship Id="rId6" Type="http://schemas.openxmlformats.org/officeDocument/2006/relationships/image" Target="../media/image42.png"/><Relationship Id="rId5" Type="http://schemas.microsoft.com/office/2007/relationships/hdphoto" Target="../media/hdphoto5.wdp"/><Relationship Id="rId4" Type="http://schemas.openxmlformats.org/officeDocument/2006/relationships/image" Target="../media/image41.png"/><Relationship Id="rId9" Type="http://schemas.microsoft.com/office/2007/relationships/hdphoto" Target="../media/hdphoto7.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6.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0.png"/><Relationship Id="rId5" Type="http://schemas.openxmlformats.org/officeDocument/2006/relationships/image" Target="../media/image17.png"/><Relationship Id="rId4" Type="http://schemas.openxmlformats.org/officeDocument/2006/relationships/image" Target="../media/image16.tiff"/></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tiff"/><Relationship Id="rId4" Type="http://schemas.microsoft.com/office/2007/relationships/hdphoto" Target="../media/hdphoto1.wdp"/><Relationship Id="rId9"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0" y="0"/>
            <a:ext cx="9144000" cy="39787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Rectangle 9"/>
          <p:cNvSpPr>
            <a:spLocks noChangeArrowheads="1"/>
          </p:cNvSpPr>
          <p:nvPr/>
        </p:nvSpPr>
        <p:spPr bwMode="auto">
          <a:xfrm>
            <a:off x="-8575" y="23698"/>
            <a:ext cx="5431680" cy="338554"/>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eaLnBrk="0" hangingPunct="0">
              <a:defRPr/>
            </a:pPr>
            <a:r>
              <a:rPr lang="en-US" altLang="ko-KR" sz="1600" b="1" i="1" dirty="0" smtClean="0">
                <a:solidFill>
                  <a:schemeClr val="bg1"/>
                </a:solidFill>
                <a:latin typeface="Times New Roman" pitchFamily="18" charset="0"/>
                <a:ea typeface="Cre고딕 B" pitchFamily="18" charset="-127"/>
                <a:cs typeface="Times New Roman" pitchFamily="18" charset="0"/>
              </a:rPr>
              <a:t>2014 GSICS Annual Meeting (24-28 Mar 2014) @Darmstadt  </a:t>
            </a:r>
            <a:endParaRPr lang="en-US" altLang="ko-KR" sz="1600" b="1" i="1" dirty="0">
              <a:solidFill>
                <a:schemeClr val="bg1"/>
              </a:solidFill>
              <a:latin typeface="Times New Roman" pitchFamily="18" charset="0"/>
              <a:ea typeface="Cre고딕 B" pitchFamily="18" charset="-127"/>
              <a:cs typeface="Times New Roman" pitchFamily="18" charset="0"/>
            </a:endParaRPr>
          </a:p>
        </p:txBody>
      </p:sp>
      <p:sp>
        <p:nvSpPr>
          <p:cNvPr id="4" name="TextBox 9"/>
          <p:cNvSpPr txBox="1">
            <a:spLocks noChangeArrowheads="1"/>
          </p:cNvSpPr>
          <p:nvPr/>
        </p:nvSpPr>
        <p:spPr bwMode="auto">
          <a:xfrm>
            <a:off x="251520" y="4545124"/>
            <a:ext cx="8640960" cy="830997"/>
          </a:xfrm>
          <a:prstGeom prst="rect">
            <a:avLst/>
          </a:prstGeom>
          <a:noFill/>
          <a:ln w="9525">
            <a:noFill/>
            <a:miter lim="800000"/>
            <a:headEnd/>
            <a:tailEnd/>
          </a:ln>
        </p:spPr>
        <p:txBody>
          <a:bodyPr wrap="square">
            <a:spAutoFit/>
          </a:bodyPr>
          <a:lstStyle/>
          <a:p>
            <a:pPr algn="ctr">
              <a:lnSpc>
                <a:spcPct val="150000"/>
              </a:lnSpc>
            </a:pPr>
            <a:r>
              <a:rPr lang="en-US" altLang="ko-KR" sz="1600" b="1" u="sng" dirty="0" err="1">
                <a:solidFill>
                  <a:schemeClr val="bg1"/>
                </a:solidFill>
                <a:latin typeface="Arial" pitchFamily="34" charset="0"/>
                <a:ea typeface="Cre고딕 B" pitchFamily="18" charset="-127"/>
              </a:rPr>
              <a:t>Minjin</a:t>
            </a:r>
            <a:r>
              <a:rPr lang="en-US" altLang="ko-KR" sz="1600" b="1" u="sng" dirty="0">
                <a:solidFill>
                  <a:schemeClr val="bg1"/>
                </a:solidFill>
                <a:latin typeface="Arial" pitchFamily="34" charset="0"/>
                <a:ea typeface="Cre고딕 B" pitchFamily="18" charset="-127"/>
              </a:rPr>
              <a:t> CHOI</a:t>
            </a:r>
          </a:p>
          <a:p>
            <a:pPr algn="ctr">
              <a:lnSpc>
                <a:spcPct val="150000"/>
              </a:lnSpc>
            </a:pPr>
            <a:r>
              <a:rPr lang="en-US" altLang="ko-KR" sz="1600" b="1" dirty="0" err="1" smtClean="0">
                <a:solidFill>
                  <a:schemeClr val="bg1"/>
                </a:solidFill>
                <a:latin typeface="Arial" pitchFamily="34" charset="0"/>
                <a:ea typeface="Cre고딕 B" pitchFamily="18" charset="-127"/>
              </a:rPr>
              <a:t>Dohyeong</a:t>
            </a:r>
            <a:r>
              <a:rPr lang="en-US" altLang="ko-KR" sz="1600" b="1" dirty="0" smtClean="0">
                <a:solidFill>
                  <a:schemeClr val="bg1"/>
                </a:solidFill>
                <a:latin typeface="Arial" pitchFamily="34" charset="0"/>
                <a:ea typeface="Cre고딕 B" pitchFamily="18" charset="-127"/>
              </a:rPr>
              <a:t> </a:t>
            </a:r>
            <a:r>
              <a:rPr lang="en-US" altLang="ko-KR" sz="1600" b="1" dirty="0" smtClean="0">
                <a:solidFill>
                  <a:schemeClr val="bg1"/>
                </a:solidFill>
                <a:latin typeface="Arial" pitchFamily="34" charset="0"/>
                <a:ea typeface="Cre고딕 B" pitchFamily="18" charset="-127"/>
              </a:rPr>
              <a:t>KIM(</a:t>
            </a:r>
            <a:r>
              <a:rPr lang="en-US" altLang="ko-KR" sz="1600" b="1" u="sng" dirty="0" smtClean="0">
                <a:solidFill>
                  <a:schemeClr val="bg1"/>
                </a:solidFill>
                <a:latin typeface="Arial" pitchFamily="34" charset="0"/>
                <a:ea typeface="Cre고딕 B" pitchFamily="18" charset="-127"/>
              </a:rPr>
              <a:t>dohyeong@gmail.com</a:t>
            </a:r>
            <a:r>
              <a:rPr lang="en-US" altLang="ko-KR" sz="1600" b="1" dirty="0" smtClean="0">
                <a:solidFill>
                  <a:schemeClr val="bg1"/>
                </a:solidFill>
                <a:latin typeface="Arial" pitchFamily="34" charset="0"/>
                <a:ea typeface="Cre고딕 B" pitchFamily="18" charset="-127"/>
              </a:rPr>
              <a:t>), </a:t>
            </a:r>
            <a:r>
              <a:rPr lang="en-US" altLang="ko-KR" sz="1600" b="1" dirty="0" smtClean="0">
                <a:solidFill>
                  <a:schemeClr val="bg1"/>
                </a:solidFill>
                <a:latin typeface="Arial" pitchFamily="34" charset="0"/>
                <a:ea typeface="Cre고딕 B" pitchFamily="18" charset="-127"/>
              </a:rPr>
              <a:t>Ho-</a:t>
            </a:r>
            <a:r>
              <a:rPr lang="en-US" altLang="ko-KR" sz="1600" b="1" dirty="0" err="1" smtClean="0">
                <a:solidFill>
                  <a:schemeClr val="bg1"/>
                </a:solidFill>
                <a:latin typeface="Arial" pitchFamily="34" charset="0"/>
                <a:ea typeface="Cre고딕 B" pitchFamily="18" charset="-127"/>
              </a:rPr>
              <a:t>Seung</a:t>
            </a:r>
            <a:r>
              <a:rPr lang="en-US" altLang="ko-KR" sz="1600" b="1" dirty="0" smtClean="0">
                <a:solidFill>
                  <a:schemeClr val="bg1"/>
                </a:solidFill>
                <a:latin typeface="Arial" pitchFamily="34" charset="0"/>
                <a:ea typeface="Cre고딕 B" pitchFamily="18" charset="-127"/>
              </a:rPr>
              <a:t> LEE, </a:t>
            </a:r>
            <a:r>
              <a:rPr lang="en-US" altLang="ko-KR" sz="1600" b="1" dirty="0" err="1" smtClean="0">
                <a:solidFill>
                  <a:schemeClr val="bg1"/>
                </a:solidFill>
                <a:latin typeface="Arial" pitchFamily="34" charset="0"/>
                <a:ea typeface="Cre고딕 B" pitchFamily="18" charset="-127"/>
              </a:rPr>
              <a:t>Hye-Sook</a:t>
            </a:r>
            <a:r>
              <a:rPr lang="en-US" altLang="ko-KR" sz="1600" b="1" dirty="0" smtClean="0">
                <a:solidFill>
                  <a:schemeClr val="bg1"/>
                </a:solidFill>
                <a:latin typeface="Arial" pitchFamily="34" charset="0"/>
                <a:ea typeface="Cre고딕 B" pitchFamily="18" charset="-127"/>
              </a:rPr>
              <a:t> LEE, Tae-</a:t>
            </a:r>
            <a:r>
              <a:rPr lang="en-US" altLang="ko-KR" sz="1600" b="1" dirty="0" err="1" smtClean="0">
                <a:solidFill>
                  <a:schemeClr val="bg1"/>
                </a:solidFill>
                <a:latin typeface="Arial" pitchFamily="34" charset="0"/>
                <a:ea typeface="Cre고딕 B" pitchFamily="18" charset="-127"/>
              </a:rPr>
              <a:t>Hyeong</a:t>
            </a:r>
            <a:r>
              <a:rPr lang="en-US" altLang="ko-KR" sz="1600" b="1" dirty="0" smtClean="0">
                <a:solidFill>
                  <a:schemeClr val="bg1"/>
                </a:solidFill>
                <a:latin typeface="Arial" pitchFamily="34" charset="0"/>
                <a:ea typeface="Cre고딕 B" pitchFamily="18" charset="-127"/>
              </a:rPr>
              <a:t> OH</a:t>
            </a:r>
          </a:p>
        </p:txBody>
      </p:sp>
      <p:sp>
        <p:nvSpPr>
          <p:cNvPr id="5" name="TextBox 10"/>
          <p:cNvSpPr txBox="1">
            <a:spLocks noChangeArrowheads="1"/>
          </p:cNvSpPr>
          <p:nvPr/>
        </p:nvSpPr>
        <p:spPr bwMode="auto">
          <a:xfrm>
            <a:off x="1832050" y="5364505"/>
            <a:ext cx="5557740" cy="584775"/>
          </a:xfrm>
          <a:prstGeom prst="rect">
            <a:avLst/>
          </a:prstGeom>
          <a:noFill/>
          <a:ln w="9525">
            <a:noFill/>
            <a:miter lim="800000"/>
            <a:headEnd/>
            <a:tailEnd/>
          </a:ln>
        </p:spPr>
        <p:txBody>
          <a:bodyPr wrap="square">
            <a:spAutoFit/>
          </a:bodyPr>
          <a:lstStyle/>
          <a:p>
            <a:pPr algn="ctr"/>
            <a:r>
              <a:rPr lang="en-US" altLang="ko-KR" sz="1600" b="1" i="1" dirty="0" smtClean="0">
                <a:solidFill>
                  <a:schemeClr val="bg1"/>
                </a:solidFill>
                <a:latin typeface="Times New Roman" pitchFamily="18" charset="0"/>
                <a:ea typeface="Cre고딕 B" pitchFamily="18" charset="-127"/>
                <a:cs typeface="Times New Roman" pitchFamily="18" charset="0"/>
              </a:rPr>
              <a:t>National </a:t>
            </a:r>
            <a:r>
              <a:rPr lang="en-US" altLang="ko-KR" sz="1600" b="1" i="1" dirty="0">
                <a:solidFill>
                  <a:schemeClr val="bg1"/>
                </a:solidFill>
                <a:latin typeface="Times New Roman" pitchFamily="18" charset="0"/>
                <a:ea typeface="Cre고딕 B" pitchFamily="18" charset="-127"/>
                <a:cs typeface="Times New Roman" pitchFamily="18" charset="0"/>
              </a:rPr>
              <a:t>Meteorological Satellite </a:t>
            </a:r>
            <a:r>
              <a:rPr lang="en-US" altLang="ko-KR" sz="1600" b="1" i="1" dirty="0" smtClean="0">
                <a:solidFill>
                  <a:schemeClr val="bg1"/>
                </a:solidFill>
                <a:latin typeface="Times New Roman" pitchFamily="18" charset="0"/>
                <a:ea typeface="Cre고딕 B" pitchFamily="18" charset="-127"/>
                <a:cs typeface="Times New Roman" pitchFamily="18" charset="0"/>
              </a:rPr>
              <a:t>Center</a:t>
            </a:r>
          </a:p>
          <a:p>
            <a:pPr algn="ctr"/>
            <a:r>
              <a:rPr lang="en-US" altLang="ko-KR" sz="1600" b="1" i="1" dirty="0" smtClean="0">
                <a:solidFill>
                  <a:schemeClr val="bg1"/>
                </a:solidFill>
                <a:latin typeface="Times New Roman" pitchFamily="18" charset="0"/>
                <a:ea typeface="Cre고딕 B" pitchFamily="18" charset="-127"/>
                <a:cs typeface="Times New Roman" pitchFamily="18" charset="0"/>
              </a:rPr>
              <a:t>Korea Meteorological Administration</a:t>
            </a:r>
          </a:p>
        </p:txBody>
      </p:sp>
      <p:sp>
        <p:nvSpPr>
          <p:cNvPr id="6" name="제목 1"/>
          <p:cNvSpPr txBox="1">
            <a:spLocks/>
          </p:cNvSpPr>
          <p:nvPr/>
        </p:nvSpPr>
        <p:spPr>
          <a:xfrm>
            <a:off x="34632" y="1346200"/>
            <a:ext cx="9152575" cy="2262820"/>
          </a:xfrm>
          <a:prstGeom prst="rect">
            <a:avLst/>
          </a:prstGeom>
        </p:spPr>
        <p:txBody>
          <a:bodyPr rtlCol="0">
            <a:normAutofit fontScale="97500"/>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defRPr/>
            </a:pPr>
            <a:r>
              <a:rPr lang="en-US" altLang="ko-KR" b="1" dirty="0" smtClean="0">
                <a:latin typeface="Tahoma" pitchFamily="34" charset="0"/>
                <a:cs typeface="Tahoma" pitchFamily="34" charset="0"/>
              </a:rPr>
              <a:t>COMS </a:t>
            </a:r>
          </a:p>
          <a:p>
            <a:pPr>
              <a:defRPr/>
            </a:pPr>
            <a:r>
              <a:rPr lang="en-US" altLang="ko-KR" b="1" dirty="0" smtClean="0">
                <a:latin typeface="Tahoma" pitchFamily="34" charset="0"/>
                <a:cs typeface="Tahoma" pitchFamily="34" charset="0"/>
              </a:rPr>
              <a:t>visible channel calibration</a:t>
            </a:r>
          </a:p>
          <a:p>
            <a:pPr>
              <a:defRPr/>
            </a:pPr>
            <a:endParaRPr lang="en-US" altLang="ko-KR" sz="1000" b="1" i="1" dirty="0" smtClean="0">
              <a:latin typeface="Times New Roman" pitchFamily="18" charset="0"/>
              <a:cs typeface="Times New Roman" pitchFamily="18" charset="0"/>
            </a:endParaRPr>
          </a:p>
          <a:p>
            <a:pPr>
              <a:defRPr/>
            </a:pPr>
            <a:r>
              <a:rPr lang="en-US" altLang="ko-KR" sz="3100" b="1" i="1" dirty="0" smtClean="0">
                <a:latin typeface="Times New Roman" pitchFamily="18" charset="0"/>
                <a:cs typeface="Times New Roman" pitchFamily="18" charset="0"/>
              </a:rPr>
              <a:t>- issue for </a:t>
            </a:r>
            <a:r>
              <a:rPr lang="en-US" altLang="ko-KR" sz="3100" b="1" i="1" dirty="0" smtClean="0">
                <a:solidFill>
                  <a:srgbClr val="FF0000"/>
                </a:solidFill>
                <a:latin typeface="Times New Roman" pitchFamily="18" charset="0"/>
                <a:cs typeface="Times New Roman" pitchFamily="18" charset="0"/>
              </a:rPr>
              <a:t>moon</a:t>
            </a:r>
            <a:r>
              <a:rPr lang="en-US" altLang="ko-KR" sz="3100" b="1" i="1" dirty="0" smtClean="0">
                <a:latin typeface="Times New Roman" pitchFamily="18" charset="0"/>
                <a:cs typeface="Times New Roman" pitchFamily="18" charset="0"/>
              </a:rPr>
              <a:t> target -</a:t>
            </a:r>
            <a:endParaRPr lang="ko-KR" altLang="en-US" sz="4000" b="1" i="1" dirty="0" smtClean="0">
              <a:latin typeface="Tahoma" pitchFamily="34" charset="0"/>
              <a:cs typeface="Tahoma" pitchFamily="34" charset="0"/>
            </a:endParaRPr>
          </a:p>
        </p:txBody>
      </p:sp>
    </p:spTree>
    <p:extLst>
      <p:ext uri="{BB962C8B-B14F-4D97-AF65-F5344CB8AC3E}">
        <p14:creationId xmlns:p14="http://schemas.microsoft.com/office/powerpoint/2010/main" val="3877774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Effect </a:t>
            </a:r>
            <a:r>
              <a:rPr lang="en-US" altLang="ko-KR" dirty="0"/>
              <a:t>of input data </a:t>
            </a:r>
            <a:r>
              <a:rPr lang="en-US" altLang="ko-KR" dirty="0" smtClean="0"/>
              <a:t>(2/2</a:t>
            </a:r>
            <a:r>
              <a:rPr lang="en-US" altLang="ko-KR" dirty="0"/>
              <a:t>)</a:t>
            </a:r>
            <a:endParaRPr lang="ko-KR" altLang="en-US" dirty="0"/>
          </a:p>
        </p:txBody>
      </p:sp>
      <p:sp>
        <p:nvSpPr>
          <p:cNvPr id="3" name="직사각형 2"/>
          <p:cNvSpPr/>
          <p:nvPr/>
        </p:nvSpPr>
        <p:spPr>
          <a:xfrm>
            <a:off x="107504" y="1084674"/>
            <a:ext cx="8640960" cy="400110"/>
          </a:xfrm>
          <a:prstGeom prst="rect">
            <a:avLst/>
          </a:prstGeom>
        </p:spPr>
        <p:txBody>
          <a:bodyPr wrap="square">
            <a:spAutoFit/>
          </a:bodyPr>
          <a:lstStyle/>
          <a:p>
            <a:pPr marL="342900" indent="-342900" eaLnBrk="0" hangingPunct="0">
              <a:spcBef>
                <a:spcPct val="20000"/>
              </a:spcBef>
              <a:buFont typeface="Wingdings" pitchFamily="2" charset="2"/>
              <a:buChar char="l"/>
              <a:defRPr/>
            </a:pPr>
            <a:r>
              <a:rPr lang="en-US" altLang="ko-KR" sz="2000" b="1" dirty="0" smtClean="0">
                <a:latin typeface="Arial" pitchFamily="34" charset="0"/>
              </a:rPr>
              <a:t>R</a:t>
            </a:r>
            <a:r>
              <a:rPr kumimoji="0" lang="en-US" altLang="ko-KR" sz="2000" b="1" dirty="0" smtClean="0">
                <a:latin typeface="Arial" pitchFamily="34" charset="0"/>
              </a:rPr>
              <a:t>elations of satellite position and the Ratios (</a:t>
            </a:r>
            <a:r>
              <a:rPr kumimoji="0" lang="en-US" altLang="ko-KR" sz="2000" b="1" dirty="0" smtClean="0">
                <a:latin typeface="Arial" pitchFamily="34" charset="0"/>
              </a:rPr>
              <a:t>observed/simulated)</a:t>
            </a:r>
            <a:endParaRPr kumimoji="0" lang="en-US" altLang="ko-KR" sz="2000" b="1" dirty="0">
              <a:latin typeface="Arial"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596" y="1592796"/>
            <a:ext cx="7128792" cy="2197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597" y="4212954"/>
            <a:ext cx="7128791" cy="2142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직사각형 5"/>
          <p:cNvSpPr/>
          <p:nvPr/>
        </p:nvSpPr>
        <p:spPr>
          <a:xfrm>
            <a:off x="1355769" y="3687125"/>
            <a:ext cx="6408712" cy="353943"/>
          </a:xfrm>
          <a:prstGeom prst="rect">
            <a:avLst/>
          </a:prstGeom>
        </p:spPr>
        <p:txBody>
          <a:bodyPr wrap="square">
            <a:spAutoFit/>
          </a:bodyPr>
          <a:lstStyle/>
          <a:p>
            <a:pPr marL="342900" indent="-342900" eaLnBrk="0" hangingPunct="0">
              <a:spcBef>
                <a:spcPct val="20000"/>
              </a:spcBef>
              <a:buFont typeface="Wingdings" pitchFamily="2" charset="2"/>
              <a:buChar char="Ø"/>
              <a:defRPr/>
            </a:pPr>
            <a:r>
              <a:rPr kumimoji="0" lang="en-US" altLang="ko-KR" sz="1700" dirty="0" smtClean="0">
                <a:latin typeface="Arial" pitchFamily="34" charset="0"/>
              </a:rPr>
              <a:t>The satellite latitudes are </a:t>
            </a:r>
            <a:r>
              <a:rPr kumimoji="0" lang="en-US" altLang="ko-KR" sz="1700" dirty="0" smtClean="0">
                <a:solidFill>
                  <a:srgbClr val="FF0000"/>
                </a:solidFill>
                <a:latin typeface="Arial" pitchFamily="34" charset="0"/>
              </a:rPr>
              <a:t>inversely proportional</a:t>
            </a:r>
            <a:r>
              <a:rPr kumimoji="0" lang="en-US" altLang="ko-KR" sz="1700" dirty="0" smtClean="0">
                <a:latin typeface="Arial" pitchFamily="34" charset="0"/>
              </a:rPr>
              <a:t> to the ratios.</a:t>
            </a:r>
            <a:endParaRPr kumimoji="0" lang="en-US" altLang="ko-KR" sz="1700" dirty="0">
              <a:latin typeface="Arial" pitchFamily="34" charset="0"/>
            </a:endParaRPr>
          </a:p>
        </p:txBody>
      </p:sp>
      <p:sp>
        <p:nvSpPr>
          <p:cNvPr id="7" name="직사각형 6"/>
          <p:cNvSpPr/>
          <p:nvPr/>
        </p:nvSpPr>
        <p:spPr>
          <a:xfrm>
            <a:off x="1661803" y="6243409"/>
            <a:ext cx="5796644" cy="353943"/>
          </a:xfrm>
          <a:prstGeom prst="rect">
            <a:avLst/>
          </a:prstGeom>
        </p:spPr>
        <p:txBody>
          <a:bodyPr wrap="square">
            <a:spAutoFit/>
          </a:bodyPr>
          <a:lstStyle/>
          <a:p>
            <a:pPr marL="342900" indent="-342900" eaLnBrk="0" hangingPunct="0">
              <a:spcBef>
                <a:spcPct val="20000"/>
              </a:spcBef>
              <a:buFont typeface="Wingdings" pitchFamily="2" charset="2"/>
              <a:buChar char="Ø"/>
              <a:defRPr/>
            </a:pPr>
            <a:r>
              <a:rPr kumimoji="0" lang="en-US" altLang="ko-KR" sz="1700" dirty="0" smtClean="0">
                <a:latin typeface="Arial" pitchFamily="34" charset="0"/>
              </a:rPr>
              <a:t>The satellite longitudes are </a:t>
            </a:r>
            <a:r>
              <a:rPr kumimoji="0" lang="en-US" altLang="ko-KR" sz="1700" dirty="0" smtClean="0">
                <a:solidFill>
                  <a:srgbClr val="FF0000"/>
                </a:solidFill>
                <a:latin typeface="Arial" pitchFamily="34" charset="0"/>
              </a:rPr>
              <a:t>proportional</a:t>
            </a:r>
            <a:r>
              <a:rPr kumimoji="0" lang="en-US" altLang="ko-KR" sz="1700" dirty="0" smtClean="0">
                <a:latin typeface="Arial" pitchFamily="34" charset="0"/>
              </a:rPr>
              <a:t> to the ratios.</a:t>
            </a:r>
            <a:endParaRPr kumimoji="0" lang="en-US" altLang="ko-KR" sz="1700" dirty="0">
              <a:latin typeface="Arial" pitchFamily="34" charset="0"/>
            </a:endParaRPr>
          </a:p>
        </p:txBody>
      </p:sp>
      <p:sp>
        <p:nvSpPr>
          <p:cNvPr id="8" name="슬라이드 번호 개체 틀 7"/>
          <p:cNvSpPr>
            <a:spLocks noGrp="1"/>
          </p:cNvSpPr>
          <p:nvPr>
            <p:ph type="sldNum" sz="quarter" idx="11"/>
          </p:nvPr>
        </p:nvSpPr>
        <p:spPr/>
        <p:txBody>
          <a:bodyPr/>
          <a:lstStyle/>
          <a:p>
            <a:pPr>
              <a:defRPr/>
            </a:pPr>
            <a:fld id="{4869923A-E144-4949-8333-A6A5FAFD53F3}" type="slidenum">
              <a:rPr lang="ko-KR" altLang="en-US" smtClean="0"/>
              <a:pPr>
                <a:defRPr/>
              </a:pPr>
              <a:t>10</a:t>
            </a:fld>
            <a:endParaRPr lang="ko-KR" altLang="en-US" dirty="0"/>
          </a:p>
        </p:txBody>
      </p:sp>
    </p:spTree>
    <p:extLst>
      <p:ext uri="{BB962C8B-B14F-4D97-AF65-F5344CB8AC3E}">
        <p14:creationId xmlns:p14="http://schemas.microsoft.com/office/powerpoint/2010/main" val="2317485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Get the question!</a:t>
            </a:r>
            <a:endParaRPr lang="ko-KR" altLang="en-US" dirty="0"/>
          </a:p>
        </p:txBody>
      </p:sp>
      <p:pic>
        <p:nvPicPr>
          <p:cNvPr id="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21"/>
          <a:stretch/>
        </p:blipFill>
        <p:spPr bwMode="auto">
          <a:xfrm>
            <a:off x="4427984" y="1052736"/>
            <a:ext cx="4546206" cy="119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297"/>
          <a:stretch/>
        </p:blipFill>
        <p:spPr bwMode="auto">
          <a:xfrm>
            <a:off x="4427984" y="2361665"/>
            <a:ext cx="4573336" cy="1386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직사각형 4"/>
          <p:cNvSpPr>
            <a:spLocks noChangeArrowheads="1"/>
          </p:cNvSpPr>
          <p:nvPr/>
        </p:nvSpPr>
        <p:spPr bwMode="auto">
          <a:xfrm>
            <a:off x="611560" y="1714163"/>
            <a:ext cx="3655585"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buFont typeface="Wingdings" pitchFamily="2" charset="2"/>
              <a:buChar char="Ø"/>
              <a:defRPr/>
            </a:pPr>
            <a:r>
              <a:rPr lang="en-US" altLang="ko-KR" sz="1700" dirty="0">
                <a:latin typeface="Arial Unicode MS" pitchFamily="50" charset="-127"/>
                <a:ea typeface="Arial Unicode MS" pitchFamily="50" charset="-127"/>
                <a:cs typeface="Arial Unicode MS" pitchFamily="50" charset="-127"/>
              </a:rPr>
              <a:t> </a:t>
            </a:r>
            <a:r>
              <a:rPr lang="en-US" altLang="ko-KR" sz="1700" dirty="0" smtClean="0">
                <a:latin typeface="Arial Unicode MS" pitchFamily="50" charset="-127"/>
                <a:ea typeface="Arial Unicode MS" pitchFamily="50" charset="-127"/>
                <a:cs typeface="Arial Unicode MS" pitchFamily="50" charset="-127"/>
              </a:rPr>
              <a:t>The right two figures show that there are no relations between the ratios and phase angles, sun longitudes.</a:t>
            </a:r>
            <a:endParaRPr lang="en-US" altLang="ko-KR" sz="1700" dirty="0">
              <a:latin typeface="Arial Unicode MS" pitchFamily="50" charset="-127"/>
              <a:ea typeface="Arial Unicode MS" pitchFamily="50" charset="-127"/>
              <a:cs typeface="Arial Unicode MS" pitchFamily="50" charset="-127"/>
            </a:endParaRPr>
          </a:p>
        </p:txBody>
      </p:sp>
      <p:sp>
        <p:nvSpPr>
          <p:cNvPr id="6" name="직사각형 5"/>
          <p:cNvSpPr>
            <a:spLocks noChangeArrowheads="1"/>
          </p:cNvSpPr>
          <p:nvPr/>
        </p:nvSpPr>
        <p:spPr bwMode="auto">
          <a:xfrm>
            <a:off x="4660831" y="4293096"/>
            <a:ext cx="4015625"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buFont typeface="Wingdings" pitchFamily="2" charset="2"/>
              <a:buChar char="Ø"/>
              <a:defRPr/>
            </a:pPr>
            <a:r>
              <a:rPr lang="en-US" altLang="ko-KR" sz="1700" dirty="0">
                <a:latin typeface="Arial Unicode MS" pitchFamily="50" charset="-127"/>
                <a:ea typeface="Arial Unicode MS" pitchFamily="50" charset="-127"/>
                <a:cs typeface="Arial Unicode MS" pitchFamily="50" charset="-127"/>
              </a:rPr>
              <a:t> </a:t>
            </a:r>
            <a:r>
              <a:rPr lang="en-US" altLang="ko-KR" sz="1700" dirty="0" smtClean="0">
                <a:latin typeface="Arial Unicode MS" pitchFamily="50" charset="-127"/>
                <a:ea typeface="Arial Unicode MS" pitchFamily="50" charset="-127"/>
                <a:cs typeface="Arial Unicode MS" pitchFamily="50" charset="-127"/>
              </a:rPr>
              <a:t>The left scatter plot show that </a:t>
            </a:r>
            <a:br>
              <a:rPr lang="en-US" altLang="ko-KR" sz="1700" dirty="0" smtClean="0">
                <a:latin typeface="Arial Unicode MS" pitchFamily="50" charset="-127"/>
                <a:ea typeface="Arial Unicode MS" pitchFamily="50" charset="-127"/>
                <a:cs typeface="Arial Unicode MS" pitchFamily="50" charset="-127"/>
              </a:rPr>
            </a:br>
            <a:r>
              <a:rPr lang="en-US" altLang="ko-KR" sz="1700" dirty="0" smtClean="0">
                <a:latin typeface="Arial Unicode MS" pitchFamily="50" charset="-127"/>
                <a:ea typeface="Arial Unicode MS" pitchFamily="50" charset="-127"/>
                <a:cs typeface="Arial Unicode MS" pitchFamily="50" charset="-127"/>
              </a:rPr>
              <a:t>some </a:t>
            </a:r>
            <a:r>
              <a:rPr lang="en-US" altLang="ko-KR" sz="1700" dirty="0" err="1">
                <a:latin typeface="Arial Unicode MS" pitchFamily="50" charset="-127"/>
                <a:ea typeface="Arial Unicode MS" pitchFamily="50" charset="-127"/>
                <a:cs typeface="Arial Unicode MS" pitchFamily="50" charset="-127"/>
              </a:rPr>
              <a:t>libration</a:t>
            </a:r>
            <a:r>
              <a:rPr lang="en-US" altLang="ko-KR" sz="1700" dirty="0">
                <a:latin typeface="Arial Unicode MS" pitchFamily="50" charset="-127"/>
                <a:ea typeface="Arial Unicode MS" pitchFamily="50" charset="-127"/>
                <a:cs typeface="Arial Unicode MS" pitchFamily="50" charset="-127"/>
              </a:rPr>
              <a:t> effect </a:t>
            </a:r>
            <a:r>
              <a:rPr lang="en-US" altLang="ko-KR" sz="1700" dirty="0" smtClean="0">
                <a:latin typeface="Arial Unicode MS" pitchFamily="50" charset="-127"/>
                <a:ea typeface="Arial Unicode MS" pitchFamily="50" charset="-127"/>
                <a:cs typeface="Arial Unicode MS" pitchFamily="50" charset="-127"/>
              </a:rPr>
              <a:t>to ratios </a:t>
            </a:r>
            <a:br>
              <a:rPr lang="en-US" altLang="ko-KR" sz="1700" dirty="0" smtClean="0">
                <a:latin typeface="Arial Unicode MS" pitchFamily="50" charset="-127"/>
                <a:ea typeface="Arial Unicode MS" pitchFamily="50" charset="-127"/>
                <a:cs typeface="Arial Unicode MS" pitchFamily="50" charset="-127"/>
              </a:rPr>
            </a:br>
            <a:r>
              <a:rPr lang="en-US" altLang="ko-KR" sz="1700" dirty="0" smtClean="0">
                <a:latin typeface="Arial Unicode MS" pitchFamily="50" charset="-127"/>
                <a:ea typeface="Arial Unicode MS" pitchFamily="50" charset="-127"/>
                <a:cs typeface="Arial Unicode MS" pitchFamily="50" charset="-127"/>
              </a:rPr>
              <a:t>are exist in these 68 cases.</a:t>
            </a:r>
          </a:p>
          <a:p>
            <a:pPr marL="360363" indent="-360363">
              <a:defRPr/>
            </a:pPr>
            <a:r>
              <a:rPr lang="en-US" altLang="ko-KR" sz="1700" b="1" dirty="0">
                <a:latin typeface="Arial Unicode MS" pitchFamily="50" charset="-127"/>
                <a:ea typeface="Arial Unicode MS" pitchFamily="50" charset="-127"/>
                <a:cs typeface="Arial Unicode MS" pitchFamily="50" charset="-127"/>
              </a:rPr>
              <a:t> </a:t>
            </a:r>
            <a:r>
              <a:rPr lang="en-US" altLang="ko-KR" sz="1700" b="1" dirty="0" smtClean="0">
                <a:latin typeface="Arial Unicode MS" pitchFamily="50" charset="-127"/>
                <a:ea typeface="Arial Unicode MS" pitchFamily="50" charset="-127"/>
                <a:cs typeface="Arial Unicode MS" pitchFamily="50" charset="-127"/>
              </a:rPr>
              <a:t>  ⇒ The effect of moon </a:t>
            </a:r>
            <a:r>
              <a:rPr lang="en-US" altLang="ko-KR" sz="1700" b="1" dirty="0" err="1">
                <a:latin typeface="Arial Unicode MS" pitchFamily="50" charset="-127"/>
                <a:ea typeface="Arial Unicode MS" pitchFamily="50" charset="-127"/>
                <a:cs typeface="Arial Unicode MS" pitchFamily="50" charset="-127"/>
              </a:rPr>
              <a:t>libration</a:t>
            </a:r>
            <a:r>
              <a:rPr lang="en-US" altLang="ko-KR" sz="1700" b="1" dirty="0">
                <a:latin typeface="Arial Unicode MS" pitchFamily="50" charset="-127"/>
                <a:ea typeface="Arial Unicode MS" pitchFamily="50" charset="-127"/>
                <a:cs typeface="Arial Unicode MS" pitchFamily="50" charset="-127"/>
              </a:rPr>
              <a:t> </a:t>
            </a:r>
            <a:r>
              <a:rPr lang="en-US" altLang="ko-KR" sz="1700" b="1" dirty="0" smtClean="0">
                <a:latin typeface="Arial Unicode MS" pitchFamily="50" charset="-127"/>
                <a:ea typeface="Arial Unicode MS" pitchFamily="50" charset="-127"/>
                <a:cs typeface="Arial Unicode MS" pitchFamily="50" charset="-127"/>
              </a:rPr>
              <a:t> </a:t>
            </a:r>
            <a:br>
              <a:rPr lang="en-US" altLang="ko-KR" sz="1700" b="1" dirty="0" smtClean="0">
                <a:latin typeface="Arial Unicode MS" pitchFamily="50" charset="-127"/>
                <a:ea typeface="Arial Unicode MS" pitchFamily="50" charset="-127"/>
                <a:cs typeface="Arial Unicode MS" pitchFamily="50" charset="-127"/>
              </a:rPr>
            </a:br>
            <a:r>
              <a:rPr lang="en-US" altLang="ko-KR" sz="1700" b="1" dirty="0" smtClean="0">
                <a:latin typeface="Arial Unicode MS" pitchFamily="50" charset="-127"/>
                <a:ea typeface="Arial Unicode MS" pitchFamily="50" charset="-127"/>
                <a:cs typeface="Arial Unicode MS" pitchFamily="50" charset="-127"/>
              </a:rPr>
              <a:t>is needed to be reconsidered !</a:t>
            </a:r>
            <a:endParaRPr lang="en-US" altLang="ko-KR" sz="1700" b="1" dirty="0">
              <a:latin typeface="Arial Unicode MS" pitchFamily="50" charset="-127"/>
              <a:ea typeface="Arial Unicode MS" pitchFamily="50" charset="-127"/>
              <a:cs typeface="Arial Unicode MS" pitchFamily="50" charset="-127"/>
            </a:endParaRPr>
          </a:p>
        </p:txBody>
      </p:sp>
      <p:grpSp>
        <p:nvGrpSpPr>
          <p:cNvPr id="7" name="그룹 6"/>
          <p:cNvGrpSpPr/>
          <p:nvPr/>
        </p:nvGrpSpPr>
        <p:grpSpPr>
          <a:xfrm>
            <a:off x="179512" y="3051869"/>
            <a:ext cx="4534937" cy="3617491"/>
            <a:chOff x="179512" y="3051869"/>
            <a:chExt cx="4534937" cy="3617491"/>
          </a:xfrm>
        </p:grpSpPr>
        <p:pic>
          <p:nvPicPr>
            <p:cNvPr id="8" name="Picture 2" descr="C:\Users\aa\Desktop\나\GSICS\Moon Calibration\satellite_angles_50.tif"/>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276" t="5213" r="21128"/>
            <a:stretch/>
          </p:blipFill>
          <p:spPr bwMode="auto">
            <a:xfrm>
              <a:off x="179512" y="3051869"/>
              <a:ext cx="4037744" cy="361749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직선 화살표 연결선 8"/>
            <p:cNvCxnSpPr/>
            <p:nvPr/>
          </p:nvCxnSpPr>
          <p:spPr>
            <a:xfrm flipV="1">
              <a:off x="2031251" y="4493897"/>
              <a:ext cx="334266" cy="36671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73040" y="3321859"/>
              <a:ext cx="1512168" cy="323165"/>
            </a:xfrm>
            <a:prstGeom prst="rect">
              <a:avLst/>
            </a:prstGeom>
            <a:noFill/>
          </p:spPr>
          <p:txBody>
            <a:bodyPr wrap="square" rtlCol="0">
              <a:spAutoFit/>
            </a:bodyPr>
            <a:lstStyle/>
            <a:p>
              <a:r>
                <a:rPr lang="en-US" altLang="ko-KR" sz="1500" b="1" dirty="0" smtClean="0">
                  <a:latin typeface="Arial" pitchFamily="34" charset="0"/>
                  <a:cs typeface="Arial" pitchFamily="34" charset="0"/>
                </a:rPr>
                <a:t>Total 68 cases</a:t>
              </a:r>
              <a:endParaRPr lang="ko-KR" altLang="en-US" sz="1500" b="1" dirty="0">
                <a:latin typeface="Arial" pitchFamily="34" charset="0"/>
                <a:cs typeface="Arial" pitchFamily="34" charset="0"/>
              </a:endParaRPr>
            </a:p>
          </p:txBody>
        </p:sp>
        <p:pic>
          <p:nvPicPr>
            <p:cNvPr id="1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4217256" y="3903844"/>
              <a:ext cx="497193" cy="1546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TextBox 11"/>
          <p:cNvSpPr txBox="1"/>
          <p:nvPr/>
        </p:nvSpPr>
        <p:spPr>
          <a:xfrm rot="1136471">
            <a:off x="2326269" y="5870493"/>
            <a:ext cx="2539202" cy="369332"/>
          </a:xfrm>
          <a:prstGeom prst="rect">
            <a:avLst/>
          </a:prstGeom>
          <a:solidFill>
            <a:schemeClr val="accent4">
              <a:lumMod val="20000"/>
              <a:lumOff val="80000"/>
            </a:schemeClr>
          </a:solidFill>
          <a:ln w="25400">
            <a:solidFill>
              <a:schemeClr val="accent4">
                <a:lumMod val="50000"/>
              </a:schemeClr>
            </a:solidFill>
            <a:prstDash val="dash"/>
          </a:ln>
        </p:spPr>
        <p:txBody>
          <a:bodyPr wrap="square" rtlCol="0">
            <a:spAutoFit/>
          </a:bodyPr>
          <a:lstStyle/>
          <a:p>
            <a:pPr algn="ctr"/>
            <a:r>
              <a:rPr lang="en-US" altLang="ko-KR" dirty="0" smtClean="0">
                <a:solidFill>
                  <a:srgbClr val="FF0000"/>
                </a:solidFill>
                <a:latin typeface="Arial" pitchFamily="34" charset="0"/>
                <a:cs typeface="Arial" pitchFamily="34" charset="0"/>
              </a:rPr>
              <a:t>How to reconsider it ?</a:t>
            </a:r>
            <a:endParaRPr lang="ko-KR" altLang="en-US" dirty="0">
              <a:solidFill>
                <a:srgbClr val="FF0000"/>
              </a:solidFill>
              <a:latin typeface="Arial" pitchFamily="34" charset="0"/>
              <a:cs typeface="Arial" pitchFamily="34" charset="0"/>
            </a:endParaRPr>
          </a:p>
        </p:txBody>
      </p:sp>
      <p:sp>
        <p:nvSpPr>
          <p:cNvPr id="13" name="슬라이드 번호 개체 틀 12"/>
          <p:cNvSpPr>
            <a:spLocks noGrp="1"/>
          </p:cNvSpPr>
          <p:nvPr>
            <p:ph type="sldNum" sz="quarter" idx="11"/>
          </p:nvPr>
        </p:nvSpPr>
        <p:spPr/>
        <p:txBody>
          <a:bodyPr/>
          <a:lstStyle/>
          <a:p>
            <a:pPr>
              <a:defRPr/>
            </a:pPr>
            <a:fld id="{4869923A-E144-4949-8333-A6A5FAFD53F3}" type="slidenum">
              <a:rPr lang="ko-KR" altLang="en-US" smtClean="0"/>
              <a:pPr>
                <a:defRPr/>
              </a:pPr>
              <a:t>11</a:t>
            </a:fld>
            <a:endParaRPr lang="ko-KR" altLang="en-US" dirty="0"/>
          </a:p>
        </p:txBody>
      </p:sp>
    </p:spTree>
    <p:extLst>
      <p:ext uri="{BB962C8B-B14F-4D97-AF65-F5344CB8AC3E}">
        <p14:creationId xmlns:p14="http://schemas.microsoft.com/office/powerpoint/2010/main" val="2476458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Summary &amp; Issues</a:t>
            </a:r>
            <a:endParaRPr lang="ko-KR" altLang="en-US" dirty="0"/>
          </a:p>
        </p:txBody>
      </p:sp>
      <p:sp>
        <p:nvSpPr>
          <p:cNvPr id="3" name="TextBox 2"/>
          <p:cNvSpPr txBox="1"/>
          <p:nvPr/>
        </p:nvSpPr>
        <p:spPr>
          <a:xfrm>
            <a:off x="467545" y="1376772"/>
            <a:ext cx="8244915" cy="4985980"/>
          </a:xfrm>
          <a:prstGeom prst="rect">
            <a:avLst/>
          </a:prstGeom>
          <a:noFill/>
        </p:spPr>
        <p:txBody>
          <a:bodyPr wrap="square" rtlCol="0">
            <a:spAutoFit/>
          </a:bodyPr>
          <a:lstStyle/>
          <a:p>
            <a:pPr marL="342900" lvl="1" indent="-342900">
              <a:buFont typeface="Wingdings" pitchFamily="2" charset="2"/>
              <a:buChar char="l"/>
              <a:defRPr/>
            </a:pPr>
            <a:r>
              <a:rPr lang="en-US" altLang="ko-KR" sz="2000" b="1" dirty="0">
                <a:cs typeface="Arial" pitchFamily="34" charset="0"/>
              </a:rPr>
              <a:t>The visible calibration </a:t>
            </a:r>
            <a:br>
              <a:rPr lang="en-US" altLang="ko-KR" sz="2000" b="1" dirty="0">
                <a:cs typeface="Arial" pitchFamily="34" charset="0"/>
              </a:rPr>
            </a:br>
            <a:r>
              <a:rPr lang="en-US" altLang="ko-KR" sz="2000" b="1" dirty="0" smtClean="0">
                <a:cs typeface="Arial" pitchFamily="34" charset="0"/>
              </a:rPr>
              <a:t>by </a:t>
            </a:r>
            <a:r>
              <a:rPr lang="en-US" altLang="ko-KR" sz="2000" b="1" dirty="0">
                <a:cs typeface="Arial" pitchFamily="34" charset="0"/>
              </a:rPr>
              <a:t>using ocean, desert, water cloud and deep convective cloud</a:t>
            </a:r>
          </a:p>
          <a:p>
            <a:pPr marL="742950" lvl="1" indent="-285750">
              <a:buFontTx/>
              <a:buChar char="-"/>
              <a:defRPr/>
            </a:pPr>
            <a:r>
              <a:rPr lang="en-US" altLang="ko-KR" dirty="0" smtClean="0">
                <a:ea typeface="Arial Unicode MS" pitchFamily="50" charset="-127"/>
                <a:cs typeface="Arial" pitchFamily="34" charset="0"/>
              </a:rPr>
              <a:t>The </a:t>
            </a:r>
            <a:r>
              <a:rPr lang="en-US" altLang="ko-KR" dirty="0">
                <a:ea typeface="Arial Unicode MS" pitchFamily="50" charset="-127"/>
                <a:cs typeface="Arial" pitchFamily="34" charset="0"/>
              </a:rPr>
              <a:t>observed values are </a:t>
            </a:r>
            <a:r>
              <a:rPr lang="en-US" altLang="ko-KR" dirty="0" smtClean="0">
                <a:ea typeface="Arial Unicode MS" pitchFamily="50" charset="-127"/>
                <a:cs typeface="Arial" pitchFamily="34" charset="0"/>
              </a:rPr>
              <a:t>reaching about </a:t>
            </a:r>
            <a:r>
              <a:rPr lang="en-US" altLang="ko-KR" dirty="0">
                <a:solidFill>
                  <a:srgbClr val="FF0000"/>
                </a:solidFill>
                <a:ea typeface="Arial Unicode MS" pitchFamily="50" charset="-127"/>
                <a:cs typeface="Arial" pitchFamily="34" charset="0"/>
              </a:rPr>
              <a:t>86.9% </a:t>
            </a:r>
            <a:r>
              <a:rPr lang="en-US" altLang="ko-KR" dirty="0" smtClean="0">
                <a:ea typeface="Arial Unicode MS" pitchFamily="50" charset="-127"/>
                <a:cs typeface="Arial" pitchFamily="34" charset="0"/>
              </a:rPr>
              <a:t>of simulated </a:t>
            </a:r>
            <a:r>
              <a:rPr lang="en-US" altLang="ko-KR" dirty="0">
                <a:ea typeface="Arial Unicode MS" pitchFamily="50" charset="-127"/>
                <a:cs typeface="Arial" pitchFamily="34" charset="0"/>
              </a:rPr>
              <a:t>values </a:t>
            </a:r>
            <a:r>
              <a:rPr lang="en-US" altLang="ko-KR" dirty="0" smtClean="0">
                <a:ea typeface="Arial Unicode MS" pitchFamily="50" charset="-127"/>
                <a:cs typeface="Arial" pitchFamily="34" charset="0"/>
              </a:rPr>
              <a:t/>
            </a:r>
            <a:br>
              <a:rPr lang="en-US" altLang="ko-KR" dirty="0" smtClean="0">
                <a:ea typeface="Arial Unicode MS" pitchFamily="50" charset="-127"/>
                <a:cs typeface="Arial" pitchFamily="34" charset="0"/>
              </a:rPr>
            </a:br>
            <a:r>
              <a:rPr lang="en-US" altLang="ko-KR" dirty="0" smtClean="0">
                <a:ea typeface="Arial Unicode MS" pitchFamily="50" charset="-127"/>
                <a:cs typeface="Arial" pitchFamily="34" charset="0"/>
              </a:rPr>
              <a:t>from </a:t>
            </a:r>
            <a:r>
              <a:rPr lang="en-US" altLang="ko-KR" dirty="0">
                <a:ea typeface="Arial Unicode MS" pitchFamily="50" charset="-127"/>
                <a:cs typeface="Arial" pitchFamily="34" charset="0"/>
              </a:rPr>
              <a:t>April 2011 to December </a:t>
            </a:r>
            <a:r>
              <a:rPr lang="en-US" altLang="ko-KR" dirty="0" smtClean="0">
                <a:ea typeface="Arial Unicode MS" pitchFamily="50" charset="-127"/>
                <a:cs typeface="Arial" pitchFamily="34" charset="0"/>
              </a:rPr>
              <a:t>2013 (for 35 </a:t>
            </a:r>
            <a:r>
              <a:rPr lang="en-US" altLang="ko-KR" dirty="0">
                <a:ea typeface="Arial Unicode MS" pitchFamily="50" charset="-127"/>
                <a:cs typeface="Arial" pitchFamily="34" charset="0"/>
              </a:rPr>
              <a:t>months</a:t>
            </a:r>
            <a:r>
              <a:rPr lang="en-US" altLang="ko-KR" dirty="0" smtClean="0">
                <a:ea typeface="Arial Unicode MS" pitchFamily="50" charset="-127"/>
                <a:cs typeface="Arial" pitchFamily="34" charset="0"/>
              </a:rPr>
              <a:t>).</a:t>
            </a:r>
          </a:p>
          <a:p>
            <a:pPr marL="742950" lvl="1" indent="-285750">
              <a:buFontTx/>
              <a:buChar char="-"/>
              <a:defRPr/>
            </a:pPr>
            <a:r>
              <a:rPr lang="en-US" altLang="ko-KR" dirty="0" smtClean="0">
                <a:cs typeface="Arial" pitchFamily="34" charset="0"/>
              </a:rPr>
              <a:t>The </a:t>
            </a:r>
            <a:r>
              <a:rPr lang="en-US" altLang="ko-KR" dirty="0">
                <a:cs typeface="Arial" pitchFamily="34" charset="0"/>
              </a:rPr>
              <a:t>degradation is about </a:t>
            </a:r>
            <a:r>
              <a:rPr lang="en-US" altLang="ko-KR" dirty="0"/>
              <a:t>5.59%(</a:t>
            </a:r>
            <a:r>
              <a:rPr lang="en-US" altLang="ko-KR" dirty="0">
                <a:solidFill>
                  <a:srgbClr val="FF0000"/>
                </a:solidFill>
              </a:rPr>
              <a:t>1.97%/year</a:t>
            </a:r>
            <a:r>
              <a:rPr lang="en-US" altLang="ko-KR" dirty="0" smtClean="0"/>
              <a:t>).</a:t>
            </a:r>
          </a:p>
          <a:p>
            <a:pPr marL="742950" lvl="1" indent="-285750">
              <a:buFontTx/>
              <a:buChar char="-"/>
              <a:defRPr/>
            </a:pPr>
            <a:endParaRPr lang="en-US" altLang="ko-KR" dirty="0">
              <a:cs typeface="Arial" pitchFamily="34" charset="0"/>
            </a:endParaRPr>
          </a:p>
          <a:p>
            <a:pPr marL="285750" indent="-285750">
              <a:buFont typeface="Wingdings" pitchFamily="2" charset="2"/>
              <a:buChar char="l"/>
            </a:pPr>
            <a:r>
              <a:rPr lang="en-US" altLang="ko-KR" sz="2000" b="1" dirty="0" smtClean="0">
                <a:cs typeface="Arial" pitchFamily="34" charset="0"/>
              </a:rPr>
              <a:t>by Moon target</a:t>
            </a:r>
          </a:p>
          <a:p>
            <a:pPr marL="800100" lvl="1" indent="-342900">
              <a:buFontTx/>
              <a:buChar char="-"/>
            </a:pPr>
            <a:r>
              <a:rPr lang="en-US" altLang="ko-KR" dirty="0" smtClean="0">
                <a:cs typeface="Arial" pitchFamily="34" charset="0"/>
              </a:rPr>
              <a:t>In 68 </a:t>
            </a:r>
            <a:r>
              <a:rPr lang="en-US" altLang="ko-KR" dirty="0">
                <a:cs typeface="Arial" pitchFamily="34" charset="0"/>
              </a:rPr>
              <a:t>cases of COMS lunar </a:t>
            </a:r>
            <a:r>
              <a:rPr lang="en-US" altLang="ko-KR" dirty="0" smtClean="0">
                <a:cs typeface="Arial" pitchFamily="34" charset="0"/>
              </a:rPr>
              <a:t>observation</a:t>
            </a:r>
          </a:p>
          <a:p>
            <a:pPr marL="800100" lvl="1" indent="-342900">
              <a:buFontTx/>
              <a:buChar char="-"/>
            </a:pPr>
            <a:r>
              <a:rPr lang="en-US" altLang="ko-KR" dirty="0" smtClean="0">
                <a:cs typeface="Arial" pitchFamily="34" charset="0"/>
              </a:rPr>
              <a:t>The </a:t>
            </a:r>
            <a:r>
              <a:rPr lang="en-US" altLang="ko-KR" dirty="0" err="1">
                <a:cs typeface="Arial" pitchFamily="34" charset="0"/>
              </a:rPr>
              <a:t>selenographic</a:t>
            </a:r>
            <a:r>
              <a:rPr lang="en-US" altLang="ko-KR" dirty="0">
                <a:cs typeface="Arial" pitchFamily="34" charset="0"/>
              </a:rPr>
              <a:t> satellite latitude and longitude </a:t>
            </a:r>
            <a:r>
              <a:rPr lang="en-US" altLang="ko-KR" dirty="0" smtClean="0">
                <a:cs typeface="Arial" pitchFamily="34" charset="0"/>
              </a:rPr>
              <a:t/>
            </a:r>
            <a:br>
              <a:rPr lang="en-US" altLang="ko-KR" dirty="0" smtClean="0">
                <a:cs typeface="Arial" pitchFamily="34" charset="0"/>
              </a:rPr>
            </a:br>
            <a:r>
              <a:rPr lang="en-US" altLang="ko-KR" dirty="0" smtClean="0">
                <a:cs typeface="Arial" pitchFamily="34" charset="0"/>
              </a:rPr>
              <a:t>are </a:t>
            </a:r>
            <a:r>
              <a:rPr lang="en-US" altLang="ko-KR" dirty="0">
                <a:cs typeface="Arial" pitchFamily="34" charset="0"/>
              </a:rPr>
              <a:t>having relations with the </a:t>
            </a:r>
            <a:r>
              <a:rPr lang="en-US" altLang="ko-KR" dirty="0" smtClean="0">
                <a:cs typeface="Arial" pitchFamily="34" charset="0"/>
              </a:rPr>
              <a:t>results of ratios (observed/ROLO).</a:t>
            </a:r>
            <a:endParaRPr lang="en-US" altLang="ko-KR" dirty="0">
              <a:cs typeface="Arial" pitchFamily="34" charset="0"/>
            </a:endParaRPr>
          </a:p>
          <a:p>
            <a:pPr marL="1200150" lvl="2" indent="-285750">
              <a:buFont typeface="Arial" pitchFamily="34" charset="0"/>
              <a:buChar char="•"/>
            </a:pPr>
            <a:r>
              <a:rPr lang="en-US" altLang="ko-KR" b="1" dirty="0" smtClean="0"/>
              <a:t>The </a:t>
            </a:r>
            <a:r>
              <a:rPr lang="en-US" altLang="ko-KR" b="1" dirty="0"/>
              <a:t>satellite latitudes are </a:t>
            </a:r>
            <a:r>
              <a:rPr lang="en-US" altLang="ko-KR" b="1" dirty="0">
                <a:solidFill>
                  <a:srgbClr val="FF0000"/>
                </a:solidFill>
              </a:rPr>
              <a:t>inversely proportional</a:t>
            </a:r>
            <a:r>
              <a:rPr lang="en-US" altLang="ko-KR" b="1" dirty="0"/>
              <a:t> to the </a:t>
            </a:r>
            <a:r>
              <a:rPr lang="en-US" altLang="ko-KR" b="1" dirty="0" smtClean="0"/>
              <a:t>ratios.</a:t>
            </a:r>
            <a:endParaRPr lang="en-US" altLang="ko-KR" b="1" dirty="0"/>
          </a:p>
          <a:p>
            <a:pPr marL="1200150" lvl="2" indent="-285750">
              <a:buFont typeface="Arial" pitchFamily="34" charset="0"/>
              <a:buChar char="•"/>
            </a:pPr>
            <a:r>
              <a:rPr lang="en-US" altLang="ko-KR" b="1" dirty="0" smtClean="0"/>
              <a:t>The </a:t>
            </a:r>
            <a:r>
              <a:rPr lang="en-US" altLang="ko-KR" b="1" dirty="0"/>
              <a:t>satellite longitudes are </a:t>
            </a:r>
            <a:r>
              <a:rPr lang="en-US" altLang="ko-KR" b="1" dirty="0">
                <a:solidFill>
                  <a:srgbClr val="FF0000"/>
                </a:solidFill>
              </a:rPr>
              <a:t>proportional</a:t>
            </a:r>
            <a:r>
              <a:rPr lang="en-US" altLang="ko-KR" b="1" dirty="0"/>
              <a:t> to the </a:t>
            </a:r>
            <a:r>
              <a:rPr lang="en-US" altLang="ko-KR" b="1" dirty="0" smtClean="0"/>
              <a:t>ratios.</a:t>
            </a:r>
          </a:p>
          <a:p>
            <a:pPr marL="1200150" lvl="2" indent="-285750">
              <a:buFont typeface="Arial" pitchFamily="34" charset="0"/>
              <a:buChar char="•"/>
            </a:pPr>
            <a:endParaRPr lang="en-US" altLang="ko-KR" b="1" dirty="0" smtClean="0"/>
          </a:p>
          <a:p>
            <a:pPr marL="1200150" lvl="2" indent="-285750">
              <a:buFont typeface="Arial" pitchFamily="34" charset="0"/>
              <a:buChar char="•"/>
            </a:pPr>
            <a:endParaRPr lang="en-US" altLang="ko-KR" b="1" dirty="0"/>
          </a:p>
          <a:p>
            <a:pPr marL="622300" indent="-622300" algn="ctr"/>
            <a:r>
              <a:rPr lang="en-US" altLang="ko-KR" sz="2000" b="1" u="sng" dirty="0" smtClean="0">
                <a:solidFill>
                  <a:srgbClr val="0000FF"/>
                </a:solidFill>
                <a:ea typeface="Arial Unicode MS"/>
                <a:cs typeface="Arial Unicode MS"/>
              </a:rPr>
              <a:t>We think that </a:t>
            </a:r>
            <a:br>
              <a:rPr lang="en-US" altLang="ko-KR" sz="2000" b="1" u="sng" dirty="0" smtClean="0">
                <a:solidFill>
                  <a:srgbClr val="0000FF"/>
                </a:solidFill>
                <a:ea typeface="Arial Unicode MS"/>
                <a:cs typeface="Arial Unicode MS"/>
              </a:rPr>
            </a:br>
            <a:r>
              <a:rPr lang="en-US" altLang="ko-KR" sz="2000" b="1" u="sng" dirty="0" smtClean="0">
                <a:solidFill>
                  <a:srgbClr val="0000FF"/>
                </a:solidFill>
                <a:ea typeface="Arial Unicode MS"/>
                <a:cs typeface="Arial Unicode MS"/>
              </a:rPr>
              <a:t>it is associated with an effect of moon </a:t>
            </a:r>
            <a:r>
              <a:rPr lang="en-US" altLang="ko-KR" sz="2000" b="1" u="sng" dirty="0" err="1" smtClean="0">
                <a:solidFill>
                  <a:srgbClr val="0000FF"/>
                </a:solidFill>
                <a:ea typeface="Arial Unicode MS"/>
                <a:cs typeface="Arial Unicode MS"/>
              </a:rPr>
              <a:t>libration</a:t>
            </a:r>
            <a:r>
              <a:rPr lang="en-US" altLang="ko-KR" sz="2000" b="1" u="sng" dirty="0" smtClean="0">
                <a:solidFill>
                  <a:srgbClr val="0000FF"/>
                </a:solidFill>
                <a:ea typeface="Arial Unicode MS"/>
                <a:cs typeface="Arial Unicode MS"/>
              </a:rPr>
              <a:t>. </a:t>
            </a:r>
            <a:br>
              <a:rPr lang="en-US" altLang="ko-KR" sz="2000" b="1" u="sng" dirty="0" smtClean="0">
                <a:solidFill>
                  <a:srgbClr val="0000FF"/>
                </a:solidFill>
                <a:ea typeface="Arial Unicode MS"/>
                <a:cs typeface="Arial Unicode MS"/>
              </a:rPr>
            </a:br>
            <a:r>
              <a:rPr lang="en-US" altLang="ko-KR" sz="2000" b="1" u="sng" dirty="0" smtClean="0">
                <a:solidFill>
                  <a:srgbClr val="0000FF"/>
                </a:solidFill>
                <a:ea typeface="Arial Unicode MS"/>
                <a:cs typeface="Arial Unicode MS"/>
              </a:rPr>
              <a:t>How do we consider it? or other causes?</a:t>
            </a:r>
            <a:endParaRPr lang="ko-KR" altLang="en-US" dirty="0"/>
          </a:p>
        </p:txBody>
      </p:sp>
      <p:sp>
        <p:nvSpPr>
          <p:cNvPr id="4" name="슬라이드 번호 개체 틀 3"/>
          <p:cNvSpPr>
            <a:spLocks noGrp="1"/>
          </p:cNvSpPr>
          <p:nvPr>
            <p:ph type="sldNum" sz="quarter" idx="11"/>
          </p:nvPr>
        </p:nvSpPr>
        <p:spPr/>
        <p:txBody>
          <a:bodyPr/>
          <a:lstStyle/>
          <a:p>
            <a:pPr>
              <a:defRPr/>
            </a:pPr>
            <a:fld id="{4869923A-E144-4949-8333-A6A5FAFD53F3}" type="slidenum">
              <a:rPr lang="ko-KR" altLang="en-US" smtClean="0"/>
              <a:pPr>
                <a:defRPr/>
              </a:pPr>
              <a:t>12</a:t>
            </a:fld>
            <a:endParaRPr lang="ko-KR" altLang="en-US" dirty="0"/>
          </a:p>
        </p:txBody>
      </p:sp>
    </p:spTree>
    <p:extLst>
      <p:ext uri="{BB962C8B-B14F-4D97-AF65-F5344CB8AC3E}">
        <p14:creationId xmlns:p14="http://schemas.microsoft.com/office/powerpoint/2010/main" val="3711001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0" y="0"/>
            <a:ext cx="9144000" cy="39787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제목 1"/>
          <p:cNvSpPr txBox="1">
            <a:spLocks/>
          </p:cNvSpPr>
          <p:nvPr/>
        </p:nvSpPr>
        <p:spPr>
          <a:xfrm>
            <a:off x="0" y="3163640"/>
            <a:ext cx="9144000" cy="1080120"/>
          </a:xfrm>
          <a:prstGeom prst="rect">
            <a:avLst/>
          </a:prstGeom>
        </p:spPr>
        <p:txBody>
          <a:bodyP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altLang="ko-KR" b="1" dirty="0" smtClean="0">
                <a:effectLst>
                  <a:outerShdw blurRad="38100" dist="38100" dir="2700000" algn="tl">
                    <a:srgbClr val="000000">
                      <a:alpha val="43137"/>
                    </a:srgbClr>
                  </a:outerShdw>
                </a:effectLst>
                <a:latin typeface="Arial Black" pitchFamily="34" charset="0"/>
                <a:ea typeface="휴먼둥근헤드라인" pitchFamily="18" charset="-127"/>
                <a:cs typeface="Arial" pitchFamily="34" charset="0"/>
              </a:rPr>
              <a:t>Thank you </a:t>
            </a:r>
            <a:r>
              <a:rPr lang="en-US" altLang="ko-KR" b="1" dirty="0" smtClean="0">
                <a:effectLst>
                  <a:outerShdw blurRad="38100" dist="38100" dir="2700000" algn="tl">
                    <a:srgbClr val="000000">
                      <a:alpha val="43137"/>
                    </a:srgbClr>
                  </a:outerShdw>
                </a:effectLst>
                <a:latin typeface="Arial Black" pitchFamily="34" charset="0"/>
                <a:ea typeface="휴먼둥근헤드라인" pitchFamily="18" charset="-127"/>
                <a:cs typeface="Arial" pitchFamily="34" charset="0"/>
                <a:sym typeface="Wingdings" pitchFamily="2" charset="2"/>
              </a:rPr>
              <a:t></a:t>
            </a:r>
            <a:endParaRPr lang="ko-KR" altLang="en-US" b="1" dirty="0">
              <a:effectLst>
                <a:outerShdw blurRad="38100" dist="38100" dir="2700000" algn="tl">
                  <a:srgbClr val="000000">
                    <a:alpha val="43137"/>
                  </a:srgbClr>
                </a:outerShdw>
              </a:effectLst>
              <a:latin typeface="Arial Black" pitchFamily="34" charset="0"/>
              <a:ea typeface="휴먼둥근헤드라인" pitchFamily="18" charset="-127"/>
              <a:cs typeface="Arial" pitchFamily="34" charset="0"/>
            </a:endParaRPr>
          </a:p>
        </p:txBody>
      </p:sp>
    </p:spTree>
    <p:extLst>
      <p:ext uri="{BB962C8B-B14F-4D97-AF65-F5344CB8AC3E}">
        <p14:creationId xmlns:p14="http://schemas.microsoft.com/office/powerpoint/2010/main" val="1855171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p:cNvSpPr>
          <p:nvPr/>
        </p:nvSpPr>
        <p:spPr>
          <a:xfrm>
            <a:off x="0" y="3163640"/>
            <a:ext cx="9144000" cy="1080120"/>
          </a:xfrm>
          <a:prstGeom prst="rect">
            <a:avLst/>
          </a:prstGeom>
        </p:spPr>
        <p:txBody>
          <a:bodyP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altLang="ko-KR" sz="3500" b="1" i="1" u="sng" dirty="0" smtClean="0">
                <a:latin typeface="Arial Black" pitchFamily="34" charset="0"/>
                <a:ea typeface="휴먼둥근헤드라인" pitchFamily="18" charset="-127"/>
                <a:cs typeface="Arial" pitchFamily="34" charset="0"/>
              </a:rPr>
              <a:t>Back-up Slides</a:t>
            </a:r>
            <a:endParaRPr lang="ko-KR" altLang="en-US" sz="3500" b="1" i="1" u="sng" dirty="0">
              <a:latin typeface="Arial Black" pitchFamily="34" charset="0"/>
              <a:ea typeface="휴먼둥근헤드라인" pitchFamily="18" charset="-127"/>
              <a:cs typeface="Arial" pitchFamily="34" charset="0"/>
            </a:endParaRPr>
          </a:p>
        </p:txBody>
      </p:sp>
    </p:spTree>
    <p:extLst>
      <p:ext uri="{BB962C8B-B14F-4D97-AF65-F5344CB8AC3E}">
        <p14:creationId xmlns:p14="http://schemas.microsoft.com/office/powerpoint/2010/main" val="34344495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0" descr="C:\Users\aa\Desktop\모르겠다더이상.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125538"/>
            <a:ext cx="8732837"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제목 1"/>
          <p:cNvSpPr>
            <a:spLocks noGrp="1"/>
          </p:cNvSpPr>
          <p:nvPr>
            <p:ph type="title"/>
          </p:nvPr>
        </p:nvSpPr>
        <p:spPr>
          <a:xfrm>
            <a:off x="457200" y="44450"/>
            <a:ext cx="6043613" cy="725488"/>
          </a:xfrm>
        </p:spPr>
        <p:txBody>
          <a:bodyPr/>
          <a:lstStyle/>
          <a:p>
            <a:r>
              <a:rPr lang="en-US" altLang="ko-KR" dirty="0" smtClean="0"/>
              <a:t>Method (Ocean)</a:t>
            </a:r>
            <a:endParaRPr lang="ko-KR" altLang="en-US" dirty="0" smtClean="0"/>
          </a:p>
        </p:txBody>
      </p:sp>
      <p:graphicFrame>
        <p:nvGraphicFramePr>
          <p:cNvPr id="14340" name="개체 16383"/>
          <p:cNvGraphicFramePr>
            <a:graphicFrameLocks noChangeAspect="1"/>
          </p:cNvGraphicFramePr>
          <p:nvPr/>
        </p:nvGraphicFramePr>
        <p:xfrm>
          <a:off x="395288" y="2420938"/>
          <a:ext cx="3240087" cy="3124200"/>
        </p:xfrm>
        <a:graphic>
          <a:graphicData uri="http://schemas.openxmlformats.org/presentationml/2006/ole">
            <mc:AlternateContent xmlns:mc="http://schemas.openxmlformats.org/markup-compatibility/2006">
              <mc:Choice xmlns:v="urn:schemas-microsoft-com:vml" Requires="v">
                <p:oleObj spid="_x0000_s2066" name="SPW 8.0 Graph" r:id="rId5" imgW="5384902" imgH="5562295" progId="SigmaPlotGraphicObject.7">
                  <p:embed/>
                </p:oleObj>
              </mc:Choice>
              <mc:Fallback>
                <p:oleObj name="SPW 8.0 Graph" r:id="rId5" imgW="5384902" imgH="5562295" progId="SigmaPlotGraphicObject.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2420938"/>
                        <a:ext cx="324008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5" name="TextBox 16384"/>
          <p:cNvSpPr txBox="1"/>
          <p:nvPr/>
        </p:nvSpPr>
        <p:spPr>
          <a:xfrm>
            <a:off x="720725" y="1422400"/>
            <a:ext cx="2592388" cy="830263"/>
          </a:xfrm>
          <a:prstGeom prst="rect">
            <a:avLst/>
          </a:prstGeom>
          <a:solidFill>
            <a:schemeClr val="accent3">
              <a:lumMod val="20000"/>
              <a:lumOff val="80000"/>
            </a:schemeClr>
          </a:solidFill>
          <a:effectLst>
            <a:outerShdw blurRad="50800" dist="38100" dir="5400000" algn="t" rotWithShape="0">
              <a:prstClr val="black">
                <a:alpha val="40000"/>
              </a:prstClr>
            </a:outerShdw>
          </a:effectLst>
        </p:spPr>
        <p:txBody>
          <a:bodyPr>
            <a:spAutoFit/>
          </a:bodyPr>
          <a:lstStyle/>
          <a:p>
            <a:pPr>
              <a:defRPr/>
            </a:pPr>
            <a:r>
              <a:rPr lang="en-US" altLang="ko-KR" dirty="0">
                <a:latin typeface="Arial Unicode MS" pitchFamily="50" charset="-127"/>
                <a:ea typeface="Arial Unicode MS" pitchFamily="50" charset="-127"/>
                <a:cs typeface="Arial Unicode MS" pitchFamily="50" charset="-127"/>
              </a:rPr>
              <a:t>Area</a:t>
            </a:r>
          </a:p>
          <a:p>
            <a:pPr marL="285750" indent="-285750">
              <a:buFont typeface="Arial" pitchFamily="34" charset="0"/>
              <a:buChar char="•"/>
              <a:defRPr/>
            </a:pPr>
            <a:r>
              <a:rPr lang="en-US" altLang="ko-KR" sz="1500" dirty="0">
                <a:latin typeface="Arial Unicode MS" pitchFamily="50" charset="-127"/>
                <a:ea typeface="Arial Unicode MS" pitchFamily="50" charset="-127"/>
                <a:cs typeface="Arial Unicode MS" pitchFamily="50" charset="-127"/>
              </a:rPr>
              <a:t>Longitude: 70°E~165°E</a:t>
            </a:r>
          </a:p>
          <a:p>
            <a:pPr marL="285750" indent="-285750">
              <a:buFont typeface="Arial" pitchFamily="34" charset="0"/>
              <a:buChar char="•"/>
              <a:defRPr/>
            </a:pPr>
            <a:r>
              <a:rPr lang="en-US" altLang="ko-KR" sz="1500" dirty="0">
                <a:latin typeface="Arial Unicode MS" pitchFamily="50" charset="-127"/>
                <a:ea typeface="Arial Unicode MS" pitchFamily="50" charset="-127"/>
                <a:cs typeface="Arial Unicode MS" pitchFamily="50" charset="-127"/>
              </a:rPr>
              <a:t>Latitude: 30°S~25°N</a:t>
            </a:r>
            <a:endParaRPr lang="ko-KR" altLang="en-US" sz="1500" dirty="0">
              <a:latin typeface="Arial Unicode MS" pitchFamily="50" charset="-127"/>
              <a:ea typeface="Arial Unicode MS" pitchFamily="50" charset="-127"/>
              <a:cs typeface="Arial Unicode MS" pitchFamily="50" charset="-127"/>
            </a:endParaRPr>
          </a:p>
        </p:txBody>
      </p:sp>
      <p:sp>
        <p:nvSpPr>
          <p:cNvPr id="16387" name="직사각형 16386"/>
          <p:cNvSpPr/>
          <p:nvPr/>
        </p:nvSpPr>
        <p:spPr>
          <a:xfrm>
            <a:off x="900113" y="3357563"/>
            <a:ext cx="2235200" cy="1295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7" name="슬라이드 번호 개체 틀 6"/>
          <p:cNvSpPr>
            <a:spLocks noGrp="1"/>
          </p:cNvSpPr>
          <p:nvPr>
            <p:ph type="sldNum" sz="quarter" idx="10"/>
          </p:nvPr>
        </p:nvSpPr>
        <p:spPr/>
        <p:txBody>
          <a:bodyPr/>
          <a:lstStyle/>
          <a:p>
            <a:pPr>
              <a:defRPr/>
            </a:pPr>
            <a:fld id="{CC7716FE-B0C3-4192-99BD-62CA522262BF}" type="slidenum">
              <a:rPr lang="ko-KR" altLang="en-US"/>
              <a:pPr>
                <a:defRPr/>
              </a:pPr>
              <a:t>15</a:t>
            </a:fld>
            <a:endParaRPr lang="ko-KR" altLang="en-US" dirty="0"/>
          </a:p>
        </p:txBody>
      </p:sp>
      <p:sp>
        <p:nvSpPr>
          <p:cNvPr id="14344" name="TextBox 1"/>
          <p:cNvSpPr txBox="1">
            <a:spLocks noChangeArrowheads="1"/>
          </p:cNvSpPr>
          <p:nvPr/>
        </p:nvSpPr>
        <p:spPr bwMode="auto">
          <a:xfrm>
            <a:off x="1692275" y="5945188"/>
            <a:ext cx="935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r>
              <a:rPr lang="en-US" altLang="ko-KR">
                <a:solidFill>
                  <a:schemeClr val="bg1"/>
                </a:solidFill>
                <a:latin typeface="Arial Unicode MS" pitchFamily="50" charset="-127"/>
                <a:ea typeface="Arial Unicode MS" pitchFamily="50" charset="-127"/>
                <a:cs typeface="Arial Unicode MS" pitchFamily="50" charset="-127"/>
              </a:rPr>
              <a:t>Desert</a:t>
            </a:r>
            <a:endParaRPr lang="ko-KR" altLang="en-US">
              <a:solidFill>
                <a:schemeClr val="bg1"/>
              </a:solidFill>
              <a:latin typeface="Arial Unicode MS" pitchFamily="50" charset="-127"/>
              <a:ea typeface="Arial Unicode MS" pitchFamily="50" charset="-127"/>
              <a:cs typeface="Arial Unicode MS" pitchFamily="50" charset="-127"/>
            </a:endParaRPr>
          </a:p>
        </p:txBody>
      </p:sp>
      <p:sp>
        <p:nvSpPr>
          <p:cNvPr id="14345" name="TextBox 20"/>
          <p:cNvSpPr txBox="1">
            <a:spLocks noChangeArrowheads="1"/>
          </p:cNvSpPr>
          <p:nvPr/>
        </p:nvSpPr>
        <p:spPr bwMode="auto">
          <a:xfrm>
            <a:off x="5580063" y="5915025"/>
            <a:ext cx="936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r>
              <a:rPr lang="en-US" altLang="ko-KR">
                <a:solidFill>
                  <a:schemeClr val="bg1"/>
                </a:solidFill>
                <a:latin typeface="Arial Unicode MS" pitchFamily="50" charset="-127"/>
                <a:ea typeface="Arial Unicode MS" pitchFamily="50" charset="-127"/>
                <a:cs typeface="Arial Unicode MS" pitchFamily="50" charset="-127"/>
              </a:rPr>
              <a:t>Ocean</a:t>
            </a:r>
            <a:endParaRPr lang="ko-KR" altLang="en-US">
              <a:solidFill>
                <a:schemeClr val="bg1"/>
              </a:solidFill>
              <a:latin typeface="Arial Unicode MS" pitchFamily="50" charset="-127"/>
              <a:ea typeface="Arial Unicode MS" pitchFamily="50" charset="-127"/>
              <a:cs typeface="Arial Unicode MS" pitchFamily="50" charset="-127"/>
            </a:endParaRPr>
          </a:p>
        </p:txBody>
      </p:sp>
      <p:grpSp>
        <p:nvGrpSpPr>
          <p:cNvPr id="14346" name="그룹 14342"/>
          <p:cNvGrpSpPr>
            <a:grpSpLocks/>
          </p:cNvGrpSpPr>
          <p:nvPr/>
        </p:nvGrpSpPr>
        <p:grpSpPr bwMode="auto">
          <a:xfrm>
            <a:off x="7018338" y="3319463"/>
            <a:ext cx="1828800" cy="609600"/>
            <a:chOff x="3694112" y="3293174"/>
            <a:chExt cx="1828800" cy="609600"/>
          </a:xfrm>
        </p:grpSpPr>
        <p:pic>
          <p:nvPicPr>
            <p:cNvPr id="14367"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4112" y="3293174"/>
              <a:ext cx="1828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5B71"/>
                    </a:outerShdw>
                  </a:effectLst>
                </a14:hiddenEffects>
              </a:ext>
            </a:extLst>
          </p:spPr>
        </p:pic>
        <p:sp>
          <p:nvSpPr>
            <p:cNvPr id="14368" name="TextBox 22"/>
            <p:cNvSpPr txBox="1">
              <a:spLocks noChangeArrowheads="1"/>
            </p:cNvSpPr>
            <p:nvPr/>
          </p:nvSpPr>
          <p:spPr bwMode="auto">
            <a:xfrm>
              <a:off x="4140199" y="3436049"/>
              <a:ext cx="9366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algn="ctr" eaLnBrk="1" hangingPunct="1"/>
              <a:r>
                <a:rPr lang="en-US" altLang="ko-KR" sz="1500">
                  <a:latin typeface="Arial Unicode MS" pitchFamily="50" charset="-127"/>
                  <a:ea typeface="Arial Unicode MS" pitchFamily="50" charset="-127"/>
                  <a:cs typeface="Arial Unicode MS" pitchFamily="50" charset="-127"/>
                </a:rPr>
                <a:t>Cloud</a:t>
              </a:r>
              <a:endParaRPr lang="ko-KR" altLang="en-US" sz="1500">
                <a:latin typeface="Arial Unicode MS" pitchFamily="50" charset="-127"/>
                <a:ea typeface="Arial Unicode MS" pitchFamily="50" charset="-127"/>
                <a:cs typeface="Arial Unicode MS" pitchFamily="50" charset="-127"/>
              </a:endParaRPr>
            </a:p>
          </p:txBody>
        </p:sp>
      </p:grpSp>
      <p:sp>
        <p:nvSpPr>
          <p:cNvPr id="6" name="포인트가 4개인 별 5"/>
          <p:cNvSpPr/>
          <p:nvPr/>
        </p:nvSpPr>
        <p:spPr>
          <a:xfrm>
            <a:off x="4421188" y="5876925"/>
            <a:ext cx="215900" cy="139700"/>
          </a:xfrm>
          <a:prstGeom prst="star4">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srgbClr val="FFC000"/>
              </a:solidFill>
            </a:endParaRPr>
          </a:p>
        </p:txBody>
      </p:sp>
      <p:sp>
        <p:nvSpPr>
          <p:cNvPr id="26" name="포인트가 4개인 별 25"/>
          <p:cNvSpPr/>
          <p:nvPr/>
        </p:nvSpPr>
        <p:spPr>
          <a:xfrm>
            <a:off x="4560888" y="6037263"/>
            <a:ext cx="215900" cy="139700"/>
          </a:xfrm>
          <a:prstGeom prst="star4">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srgbClr val="FFC000"/>
              </a:solidFill>
            </a:endParaRPr>
          </a:p>
        </p:txBody>
      </p:sp>
      <p:sp>
        <p:nvSpPr>
          <p:cNvPr id="27" name="포인트가 4개인 별 26"/>
          <p:cNvSpPr/>
          <p:nvPr/>
        </p:nvSpPr>
        <p:spPr>
          <a:xfrm>
            <a:off x="4211638" y="5946775"/>
            <a:ext cx="215900" cy="139700"/>
          </a:xfrm>
          <a:prstGeom prst="star4">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srgbClr val="FFC000"/>
              </a:solidFill>
            </a:endParaRPr>
          </a:p>
        </p:txBody>
      </p:sp>
      <p:sp>
        <p:nvSpPr>
          <p:cNvPr id="14350" name="TextBox 27"/>
          <p:cNvSpPr txBox="1">
            <a:spLocks noChangeArrowheads="1"/>
          </p:cNvSpPr>
          <p:nvPr/>
        </p:nvSpPr>
        <p:spPr bwMode="auto">
          <a:xfrm>
            <a:off x="3948113" y="5516563"/>
            <a:ext cx="112871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algn="ctr" eaLnBrk="1" hangingPunct="1"/>
            <a:r>
              <a:rPr lang="en-US" altLang="ko-KR" sz="1500">
                <a:latin typeface="Arial Unicode MS" pitchFamily="50" charset="-127"/>
                <a:ea typeface="Arial Unicode MS" pitchFamily="50" charset="-127"/>
                <a:cs typeface="Arial Unicode MS" pitchFamily="50" charset="-127"/>
              </a:rPr>
              <a:t>Sun-glint</a:t>
            </a:r>
            <a:endParaRPr lang="ko-KR" altLang="en-US" sz="1500">
              <a:latin typeface="Arial Unicode MS" pitchFamily="50" charset="-127"/>
              <a:ea typeface="Arial Unicode MS" pitchFamily="50" charset="-127"/>
              <a:cs typeface="Arial Unicode MS" pitchFamily="50" charset="-127"/>
            </a:endParaRPr>
          </a:p>
        </p:txBody>
      </p:sp>
      <p:sp>
        <p:nvSpPr>
          <p:cNvPr id="2" name="타원 14339"/>
          <p:cNvSpPr/>
          <p:nvPr/>
        </p:nvSpPr>
        <p:spPr>
          <a:xfrm>
            <a:off x="7451725" y="5805488"/>
            <a:ext cx="1296988" cy="612775"/>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4352" name="TextBox 47"/>
          <p:cNvSpPr txBox="1">
            <a:spLocks noChangeArrowheads="1"/>
          </p:cNvSpPr>
          <p:nvPr/>
        </p:nvSpPr>
        <p:spPr bwMode="auto">
          <a:xfrm>
            <a:off x="7327900" y="5830888"/>
            <a:ext cx="14922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algn="ctr" eaLnBrk="1" hangingPunct="1"/>
            <a:r>
              <a:rPr lang="en-US" altLang="ko-KR" sz="1500">
                <a:latin typeface="Arial Unicode MS" pitchFamily="50" charset="-127"/>
                <a:ea typeface="Arial Unicode MS" pitchFamily="50" charset="-127"/>
                <a:cs typeface="Arial Unicode MS" pitchFamily="50" charset="-127"/>
              </a:rPr>
              <a:t>Pigment</a:t>
            </a:r>
          </a:p>
          <a:p>
            <a:pPr algn="ctr" eaLnBrk="1" hangingPunct="1"/>
            <a:r>
              <a:rPr lang="en-US" altLang="ko-KR" sz="1500">
                <a:latin typeface="Arial Unicode MS" pitchFamily="50" charset="-127"/>
                <a:ea typeface="Arial Unicode MS" pitchFamily="50" charset="-127"/>
                <a:cs typeface="Arial Unicode MS" pitchFamily="50" charset="-127"/>
              </a:rPr>
              <a:t>concentration</a:t>
            </a:r>
            <a:endParaRPr lang="ko-KR" altLang="en-US" sz="1500">
              <a:latin typeface="Arial Unicode MS" pitchFamily="50" charset="-127"/>
              <a:ea typeface="Arial Unicode MS" pitchFamily="50" charset="-127"/>
              <a:cs typeface="Arial Unicode MS" pitchFamily="50" charset="-127"/>
            </a:endParaRPr>
          </a:p>
        </p:txBody>
      </p:sp>
      <p:grpSp>
        <p:nvGrpSpPr>
          <p:cNvPr id="14353" name="그룹 14344"/>
          <p:cNvGrpSpPr>
            <a:grpSpLocks/>
          </p:cNvGrpSpPr>
          <p:nvPr/>
        </p:nvGrpSpPr>
        <p:grpSpPr bwMode="auto">
          <a:xfrm>
            <a:off x="4140200" y="1422400"/>
            <a:ext cx="3816350" cy="4256088"/>
            <a:chOff x="4139952" y="1422400"/>
            <a:chExt cx="3816424" cy="4256088"/>
          </a:xfrm>
        </p:grpSpPr>
        <p:pic>
          <p:nvPicPr>
            <p:cNvPr id="14355" name="Picture 3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3429" y="1916906"/>
              <a:ext cx="13335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4" name="Text Box 22"/>
            <p:cNvSpPr txBox="1">
              <a:spLocks noChangeArrowheads="1"/>
            </p:cNvSpPr>
            <p:nvPr/>
          </p:nvSpPr>
          <p:spPr bwMode="auto">
            <a:xfrm>
              <a:off x="6286294" y="1836738"/>
              <a:ext cx="1331939" cy="985837"/>
            </a:xfrm>
            <a:prstGeom prst="rect">
              <a:avLst/>
            </a:prstGeom>
            <a:solidFill>
              <a:schemeClr val="bg1"/>
            </a:solidFill>
            <a:ln w="9525">
              <a:solidFill>
                <a:schemeClr val="tx1"/>
              </a:solidFill>
              <a:miter lim="800000"/>
              <a:headEnd/>
              <a:tailEnd/>
            </a:ln>
            <a:effectLst>
              <a:outerShdw blurRad="50800" dist="38100" dir="5400000" algn="t" rotWithShape="0">
                <a:prstClr val="black">
                  <a:alpha val="40000"/>
                </a:prstClr>
              </a:outerShdw>
            </a:effectLst>
          </p:spPr>
          <p:txBody>
            <a:bodyPr>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algn="ctr" eaLnBrk="1" hangingPunct="1">
                <a:defRPr/>
              </a:pPr>
              <a:r>
                <a:rPr lang="en-US" altLang="ko-KR" sz="1600" b="1" dirty="0" smtClean="0">
                  <a:solidFill>
                    <a:srgbClr val="000000"/>
                  </a:solidFill>
                  <a:latin typeface="Arial Unicode MS" pitchFamily="50" charset="-127"/>
                  <a:ea typeface="Arial Unicode MS" pitchFamily="50" charset="-127"/>
                  <a:cs typeface="Arial Unicode MS" pitchFamily="50" charset="-127"/>
                </a:rPr>
                <a:t>RTM(6S)</a:t>
              </a:r>
            </a:p>
            <a:p>
              <a:pPr eaLnBrk="1" hangingPunct="1">
                <a:buFont typeface="Arial" pitchFamily="34" charset="0"/>
                <a:buChar char="•"/>
                <a:defRPr/>
              </a:pPr>
              <a:r>
                <a:rPr lang="en-US" altLang="ko-KR" sz="1400" dirty="0" smtClean="0">
                  <a:latin typeface="Arial Unicode MS" pitchFamily="50" charset="-127"/>
                  <a:ea typeface="Arial Unicode MS" pitchFamily="50" charset="-127"/>
                  <a:cs typeface="Arial Unicode MS" pitchFamily="50" charset="-127"/>
                </a:rPr>
                <a:t>Ocean BRDF</a:t>
              </a:r>
            </a:p>
            <a:p>
              <a:pPr eaLnBrk="1" hangingPunct="1">
                <a:buFont typeface="Arial" pitchFamily="34" charset="0"/>
                <a:buChar char="•"/>
                <a:defRPr/>
              </a:pPr>
              <a:r>
                <a:rPr lang="en-US" altLang="ko-KR" sz="1400" dirty="0" smtClean="0">
                  <a:latin typeface="Arial Unicode MS" pitchFamily="50" charset="-127"/>
                  <a:ea typeface="Arial Unicode MS" pitchFamily="50" charset="-127"/>
                  <a:cs typeface="Arial Unicode MS" pitchFamily="50" charset="-127"/>
                </a:rPr>
                <a:t>TPW(NCEP)</a:t>
              </a:r>
            </a:p>
            <a:p>
              <a:pPr eaLnBrk="1" hangingPunct="1">
                <a:buFont typeface="Arial" pitchFamily="34" charset="0"/>
                <a:buChar char="•"/>
                <a:defRPr/>
              </a:pPr>
              <a:r>
                <a:rPr lang="en-US" altLang="ko-KR" sz="1400" dirty="0" smtClean="0">
                  <a:latin typeface="Arial Unicode MS" pitchFamily="50" charset="-127"/>
                  <a:ea typeface="Arial Unicode MS" pitchFamily="50" charset="-127"/>
                  <a:cs typeface="Arial Unicode MS" pitchFamily="50" charset="-127"/>
                </a:rPr>
                <a:t>O</a:t>
              </a:r>
              <a:r>
                <a:rPr lang="en-US" altLang="ko-KR" sz="1400" baseline="-25000" dirty="0" smtClean="0">
                  <a:latin typeface="Arial Unicode MS" pitchFamily="50" charset="-127"/>
                  <a:ea typeface="Arial Unicode MS" pitchFamily="50" charset="-127"/>
                  <a:cs typeface="Arial Unicode MS" pitchFamily="50" charset="-127"/>
                </a:rPr>
                <a:t>3</a:t>
              </a:r>
              <a:r>
                <a:rPr lang="en-US" altLang="ko-KR" sz="1400" dirty="0" smtClean="0">
                  <a:latin typeface="Arial Unicode MS" pitchFamily="50" charset="-127"/>
                  <a:ea typeface="Arial Unicode MS" pitchFamily="50" charset="-127"/>
                  <a:cs typeface="Arial Unicode MS" pitchFamily="50" charset="-127"/>
                </a:rPr>
                <a:t>(OMI)</a:t>
              </a:r>
              <a:endParaRPr lang="en-US" altLang="ko-KR" sz="1400" baseline="-25000" dirty="0" smtClean="0">
                <a:latin typeface="Arial Unicode MS" pitchFamily="50" charset="-127"/>
                <a:ea typeface="Arial Unicode MS" pitchFamily="50" charset="-127"/>
                <a:cs typeface="Arial Unicode MS" pitchFamily="50" charset="-127"/>
              </a:endParaRPr>
            </a:p>
          </p:txBody>
        </p:sp>
        <p:sp>
          <p:nvSpPr>
            <p:cNvPr id="3" name="직사각형 14347"/>
            <p:cNvSpPr/>
            <p:nvPr/>
          </p:nvSpPr>
          <p:spPr>
            <a:xfrm>
              <a:off x="4139952" y="1628775"/>
              <a:ext cx="3816424" cy="1295400"/>
            </a:xfrm>
            <a:prstGeom prst="rect">
              <a:avLst/>
            </a:prstGeom>
            <a:no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cxnSp>
          <p:nvCxnSpPr>
            <p:cNvPr id="30" name="직선 화살표 연결선 29"/>
            <p:cNvCxnSpPr/>
            <p:nvPr/>
          </p:nvCxnSpPr>
          <p:spPr>
            <a:xfrm flipH="1" flipV="1">
              <a:off x="5162322" y="2759075"/>
              <a:ext cx="15875" cy="139700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직선 화살표 연결선 23"/>
            <p:cNvCxnSpPr/>
            <p:nvPr/>
          </p:nvCxnSpPr>
          <p:spPr>
            <a:xfrm flipV="1">
              <a:off x="6948294" y="2759075"/>
              <a:ext cx="0" cy="1397000"/>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319343" y="1422400"/>
              <a:ext cx="1592293" cy="369888"/>
            </a:xfrm>
            <a:prstGeom prst="rect">
              <a:avLst/>
            </a:prstGeom>
            <a:solidFill>
              <a:schemeClr val="accent6">
                <a:lumMod val="20000"/>
                <a:lumOff val="80000"/>
              </a:schemeClr>
            </a:solidFill>
            <a:ln w="25400">
              <a:solidFill>
                <a:srgbClr val="C00000"/>
              </a:solidFill>
            </a:ln>
          </p:spPr>
          <p:txBody>
            <a:bodyPr>
              <a:spAutoFit/>
            </a:bodyPr>
            <a:lstStyle/>
            <a:p>
              <a:pPr algn="ctr">
                <a:defRPr/>
              </a:pPr>
              <a:r>
                <a:rPr lang="en-US" altLang="ko-KR" dirty="0">
                  <a:latin typeface="Arial Unicode MS" pitchFamily="50" charset="-127"/>
                  <a:ea typeface="Arial Unicode MS" pitchFamily="50" charset="-127"/>
                  <a:cs typeface="Arial Unicode MS" pitchFamily="50" charset="-127"/>
                </a:rPr>
                <a:t>Observation</a:t>
              </a:r>
              <a:endParaRPr lang="ko-KR" altLang="en-US" dirty="0">
                <a:latin typeface="Arial Unicode MS" pitchFamily="50" charset="-127"/>
                <a:ea typeface="Arial Unicode MS" pitchFamily="50" charset="-127"/>
                <a:cs typeface="Arial Unicode MS" pitchFamily="50" charset="-127"/>
              </a:endParaRPr>
            </a:p>
          </p:txBody>
        </p:sp>
        <p:sp>
          <p:nvSpPr>
            <p:cNvPr id="28" name="TextBox 27"/>
            <p:cNvSpPr txBox="1"/>
            <p:nvPr/>
          </p:nvSpPr>
          <p:spPr>
            <a:xfrm>
              <a:off x="6156116" y="1433513"/>
              <a:ext cx="1592294" cy="369887"/>
            </a:xfrm>
            <a:prstGeom prst="rect">
              <a:avLst/>
            </a:prstGeom>
            <a:solidFill>
              <a:schemeClr val="accent4">
                <a:lumMod val="20000"/>
                <a:lumOff val="80000"/>
              </a:schemeClr>
            </a:solidFill>
            <a:ln w="25400">
              <a:solidFill>
                <a:schemeClr val="accent4">
                  <a:lumMod val="50000"/>
                </a:schemeClr>
              </a:solidFill>
            </a:ln>
          </p:spPr>
          <p:txBody>
            <a:bodyPr>
              <a:spAutoFit/>
            </a:bodyPr>
            <a:lstStyle/>
            <a:p>
              <a:pPr algn="ctr">
                <a:defRPr/>
              </a:pPr>
              <a:r>
                <a:rPr lang="en-US" altLang="ko-KR" dirty="0">
                  <a:latin typeface="Arial Unicode MS" pitchFamily="50" charset="-127"/>
                  <a:ea typeface="Arial Unicode MS" pitchFamily="50" charset="-127"/>
                  <a:cs typeface="Arial Unicode MS" pitchFamily="50" charset="-127"/>
                </a:rPr>
                <a:t>Model</a:t>
              </a:r>
              <a:endParaRPr lang="ko-KR" altLang="en-US" dirty="0">
                <a:latin typeface="Arial Unicode MS" pitchFamily="50" charset="-127"/>
                <a:ea typeface="Arial Unicode MS" pitchFamily="50" charset="-127"/>
                <a:cs typeface="Arial Unicode MS" pitchFamily="50" charset="-127"/>
              </a:endParaRPr>
            </a:p>
          </p:txBody>
        </p:sp>
        <p:cxnSp>
          <p:nvCxnSpPr>
            <p:cNvPr id="20" name="직선 연결선 19"/>
            <p:cNvCxnSpPr>
              <a:stCxn id="3" idx="0"/>
            </p:cNvCxnSpPr>
            <p:nvPr/>
          </p:nvCxnSpPr>
          <p:spPr>
            <a:xfrm>
              <a:off x="6048164" y="1628775"/>
              <a:ext cx="0" cy="1295400"/>
            </a:xfrm>
            <a:prstGeom prst="line">
              <a:avLst/>
            </a:prstGeom>
            <a:ln w="254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3" name="직선 연결선 22"/>
            <p:cNvCxnSpPr/>
            <p:nvPr/>
          </p:nvCxnSpPr>
          <p:spPr>
            <a:xfrm>
              <a:off x="5178197" y="4156075"/>
              <a:ext cx="869967"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직선 연결선 44"/>
            <p:cNvCxnSpPr/>
            <p:nvPr/>
          </p:nvCxnSpPr>
          <p:spPr>
            <a:xfrm>
              <a:off x="6048164" y="4156075"/>
              <a:ext cx="900130" cy="0"/>
            </a:xfrm>
            <a:prstGeom prst="line">
              <a:avLst/>
            </a:prstGeom>
            <a:ln w="317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직선 연결선 47"/>
            <p:cNvCxnSpPr/>
            <p:nvPr/>
          </p:nvCxnSpPr>
          <p:spPr>
            <a:xfrm>
              <a:off x="6048164" y="4156075"/>
              <a:ext cx="0" cy="1522413"/>
            </a:xfrm>
            <a:prstGeom prst="line">
              <a:avLst/>
            </a:prstGeom>
            <a:ln w="31750">
              <a:solidFill>
                <a:schemeClr val="tx1">
                  <a:lumMod val="85000"/>
                  <a:lumOff val="15000"/>
                </a:schemeClr>
              </a:solidFill>
              <a:prstDash val="soli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621877" y="4772595"/>
              <a:ext cx="2835027" cy="553998"/>
            </a:xfrm>
            <a:prstGeom prst="rect">
              <a:avLst/>
            </a:prstGeom>
            <a:solidFill>
              <a:schemeClr val="accent2">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a:spAutoFit/>
            </a:bodyPr>
            <a:lstStyle/>
            <a:p>
              <a:pPr marL="88900" indent="-88900" algn="just">
                <a:buFont typeface="Arial" pitchFamily="34" charset="0"/>
                <a:buChar char="•"/>
                <a:defRPr/>
              </a:pPr>
              <a:r>
                <a:rPr lang="en-US" altLang="ko-KR" sz="1500" dirty="0">
                  <a:latin typeface="Arial Unicode MS" pitchFamily="50" charset="-127"/>
                  <a:ea typeface="Arial Unicode MS" pitchFamily="50" charset="-127"/>
                  <a:cs typeface="Arial Unicode MS" pitchFamily="50" charset="-127"/>
                </a:rPr>
                <a:t>MODIS AOT at 550nm (&lt;0.1)</a:t>
              </a:r>
            </a:p>
            <a:p>
              <a:pPr marL="88900" indent="-88900" algn="just">
                <a:buFont typeface="Arial" pitchFamily="34" charset="0"/>
                <a:buChar char="•"/>
                <a:defRPr/>
              </a:pPr>
              <a:r>
                <a:rPr lang="en-US" altLang="ko-KR" sz="1500" dirty="0">
                  <a:latin typeface="Arial Unicode MS" pitchFamily="50" charset="-127"/>
                  <a:ea typeface="Arial Unicode MS" pitchFamily="50" charset="-127"/>
                  <a:cs typeface="Arial Unicode MS" pitchFamily="50" charset="-127"/>
                </a:rPr>
                <a:t>Wind speed &lt; 7m/s</a:t>
              </a:r>
              <a:endParaRPr lang="ko-KR" altLang="en-US" sz="1500" dirty="0">
                <a:latin typeface="Arial Unicode MS" pitchFamily="50" charset="-127"/>
                <a:ea typeface="Arial Unicode MS" pitchFamily="50" charset="-127"/>
                <a:cs typeface="Arial Unicode MS" pitchFamily="50" charset="-127"/>
              </a:endParaRPr>
            </a:p>
          </p:txBody>
        </p:sp>
      </p:grpSp>
      <p:sp>
        <p:nvSpPr>
          <p:cNvPr id="32" name="TextBox 22"/>
          <p:cNvSpPr txBox="1">
            <a:spLocks noChangeArrowheads="1"/>
          </p:cNvSpPr>
          <p:nvPr/>
        </p:nvSpPr>
        <p:spPr bwMode="auto">
          <a:xfrm>
            <a:off x="5400675" y="3994150"/>
            <a:ext cx="1295400" cy="461963"/>
          </a:xfrm>
          <a:prstGeom prst="rect">
            <a:avLst/>
          </a:prstGeom>
          <a:solidFill>
            <a:schemeClr val="accent3">
              <a:lumMod val="40000"/>
              <a:lumOff val="60000"/>
            </a:schemeClr>
          </a:solidFill>
          <a:ln>
            <a:solidFill>
              <a:schemeClr val="tx1"/>
            </a:solidFill>
          </a:ln>
        </p:spPr>
        <p:txBody>
          <a:bodyPr>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algn="ctr" eaLnBrk="1" hangingPunct="1">
              <a:defRPr/>
            </a:pPr>
            <a:r>
              <a:rPr lang="en-US" altLang="ko-KR" sz="1200" dirty="0" smtClean="0">
                <a:latin typeface="Arial Unicode MS" pitchFamily="50" charset="-127"/>
                <a:ea typeface="Arial Unicode MS" pitchFamily="50" charset="-127"/>
                <a:cs typeface="Arial Unicode MS" pitchFamily="50" charset="-127"/>
              </a:rPr>
              <a:t>Target selection is done</a:t>
            </a:r>
            <a:endParaRPr lang="ko-KR" altLang="en-US" sz="1200" dirty="0" smtClean="0">
              <a:latin typeface="Arial Unicode MS" pitchFamily="50" charset="-127"/>
              <a:ea typeface="Arial Unicode MS" pitchFamily="50" charset="-127"/>
              <a:cs typeface="Arial Unicode MS" pitchFamily="50" charset="-127"/>
            </a:endParaRPr>
          </a:p>
        </p:txBody>
      </p:sp>
    </p:spTree>
    <p:extLst>
      <p:ext uri="{BB962C8B-B14F-4D97-AF65-F5344CB8AC3E}">
        <p14:creationId xmlns:p14="http://schemas.microsoft.com/office/powerpoint/2010/main" val="1869201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0" descr="C:\Users\aa\Desktop\모르겠다더이상.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125538"/>
            <a:ext cx="8732837"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제목 1"/>
          <p:cNvSpPr>
            <a:spLocks noGrp="1"/>
          </p:cNvSpPr>
          <p:nvPr>
            <p:ph type="title"/>
          </p:nvPr>
        </p:nvSpPr>
        <p:spPr>
          <a:xfrm>
            <a:off x="457200" y="44450"/>
            <a:ext cx="6043613" cy="725488"/>
          </a:xfrm>
        </p:spPr>
        <p:txBody>
          <a:bodyPr/>
          <a:lstStyle/>
          <a:p>
            <a:r>
              <a:rPr lang="en-US" altLang="ko-KR" dirty="0" smtClean="0"/>
              <a:t>Method (Desert)</a:t>
            </a:r>
            <a:endParaRPr lang="ko-KR" altLang="en-US" dirty="0" smtClean="0"/>
          </a:p>
        </p:txBody>
      </p:sp>
      <p:pic>
        <p:nvPicPr>
          <p:cNvPr id="4" name="Picture 16" descr="C:\Users\aa\Desktop\untitled.tif"/>
          <p:cNvPicPr>
            <a:picLocks noChangeAspect="1" noChangeArrowheads="1"/>
          </p:cNvPicPr>
          <p:nvPr/>
        </p:nvPicPr>
        <p:blipFill>
          <a:blip r:embed="rId4"/>
          <a:srcRect l="5255" r="6456"/>
          <a:stretch>
            <a:fillRect/>
          </a:stretch>
        </p:blipFill>
        <p:spPr bwMode="auto">
          <a:xfrm>
            <a:off x="4500563" y="3756025"/>
            <a:ext cx="4032250" cy="259715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직사각형 1"/>
          <p:cNvSpPr/>
          <p:nvPr/>
        </p:nvSpPr>
        <p:spPr>
          <a:xfrm>
            <a:off x="6443663" y="1909763"/>
            <a:ext cx="2376487" cy="1273175"/>
          </a:xfrm>
          <a:prstGeom prst="rect">
            <a:avLst/>
          </a:prstGeom>
          <a:solidFill>
            <a:schemeClr val="accent5">
              <a:lumMod val="20000"/>
              <a:lumOff val="80000"/>
            </a:schemeClr>
          </a:solidFill>
          <a:ln>
            <a:solidFill>
              <a:schemeClr val="tx1"/>
            </a:solidFill>
          </a:ln>
          <a:effectLst>
            <a:outerShdw blurRad="50800" dist="38100" dir="5400000" algn="t" rotWithShape="0">
              <a:prstClr val="black">
                <a:alpha val="40000"/>
              </a:prstClr>
            </a:outerShdw>
          </a:effectLst>
        </p:spPr>
        <p:txBody>
          <a:bodyPr anchor="ctr"/>
          <a:lstStyle/>
          <a:p>
            <a:pPr marL="180975" indent="-180975">
              <a:buFont typeface="Arial" pitchFamily="34" charset="0"/>
              <a:buChar char="•"/>
              <a:defRPr/>
            </a:pPr>
            <a:r>
              <a:rPr lang="en-US" altLang="ko-KR" sz="1400" dirty="0">
                <a:solidFill>
                  <a:srgbClr val="000000"/>
                </a:solidFill>
                <a:latin typeface="Arial Unicode MS" pitchFamily="50" charset="-127"/>
                <a:cs typeface="Arial Unicode MS" pitchFamily="50" charset="-127"/>
              </a:rPr>
              <a:t>MODIS BRDF Parameter(2004~2006)</a:t>
            </a:r>
          </a:p>
          <a:p>
            <a:pPr>
              <a:defRPr/>
            </a:pPr>
            <a:r>
              <a:rPr lang="en-US" altLang="ko-KR" sz="1200" dirty="0">
                <a:solidFill>
                  <a:srgbClr val="000000"/>
                </a:solidFill>
                <a:latin typeface="Arial Unicode MS" pitchFamily="50" charset="-127"/>
                <a:cs typeface="Arial Unicode MS" pitchFamily="50" charset="-127"/>
              </a:rPr>
              <a:t>  - Selection of Bright surface</a:t>
            </a:r>
          </a:p>
          <a:p>
            <a:pPr>
              <a:defRPr/>
            </a:pPr>
            <a:r>
              <a:rPr lang="en-US" altLang="ko-KR" sz="1200" dirty="0">
                <a:solidFill>
                  <a:srgbClr val="000000"/>
                </a:solidFill>
                <a:latin typeface="Arial Unicode MS" pitchFamily="50" charset="-127"/>
                <a:cs typeface="Arial Unicode MS" pitchFamily="50" charset="-127"/>
              </a:rPr>
              <a:t>  - Temporal stable surface </a:t>
            </a:r>
          </a:p>
          <a:p>
            <a:pPr>
              <a:defRPr/>
            </a:pPr>
            <a:r>
              <a:rPr lang="en-US" altLang="ko-KR" sz="1200" dirty="0">
                <a:solidFill>
                  <a:srgbClr val="000000"/>
                </a:solidFill>
                <a:latin typeface="Arial Unicode MS" pitchFamily="50" charset="-127"/>
                <a:cs typeface="Arial Unicode MS" pitchFamily="50" charset="-127"/>
              </a:rPr>
              <a:t>  - Spatial stable surface</a:t>
            </a:r>
          </a:p>
        </p:txBody>
      </p:sp>
      <p:sp>
        <p:nvSpPr>
          <p:cNvPr id="3" name="왼쪽 화살표 2"/>
          <p:cNvSpPr/>
          <p:nvPr/>
        </p:nvSpPr>
        <p:spPr>
          <a:xfrm>
            <a:off x="6156325" y="2400300"/>
            <a:ext cx="144463" cy="292100"/>
          </a:xfrm>
          <a:prstGeom prst="leftArrow">
            <a:avLst/>
          </a:prstGeom>
          <a:solidFill>
            <a:schemeClr val="tx1">
              <a:lumMod val="50000"/>
              <a:lumOff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7" name="슬라이드 번호 개체 틀 6"/>
          <p:cNvSpPr>
            <a:spLocks noGrp="1"/>
          </p:cNvSpPr>
          <p:nvPr>
            <p:ph type="sldNum" sz="quarter" idx="10"/>
          </p:nvPr>
        </p:nvSpPr>
        <p:spPr/>
        <p:txBody>
          <a:bodyPr/>
          <a:lstStyle/>
          <a:p>
            <a:pPr>
              <a:defRPr/>
            </a:pPr>
            <a:fld id="{5AC141B2-023D-453F-AE03-623CBD4CD791}" type="slidenum">
              <a:rPr lang="ko-KR" altLang="en-US"/>
              <a:pPr>
                <a:defRPr/>
              </a:pPr>
              <a:t>16</a:t>
            </a:fld>
            <a:endParaRPr lang="ko-KR" altLang="en-US" dirty="0"/>
          </a:p>
        </p:txBody>
      </p:sp>
      <p:sp>
        <p:nvSpPr>
          <p:cNvPr id="15368" name="TextBox 1"/>
          <p:cNvSpPr txBox="1">
            <a:spLocks noChangeArrowheads="1"/>
          </p:cNvSpPr>
          <p:nvPr/>
        </p:nvSpPr>
        <p:spPr bwMode="auto">
          <a:xfrm>
            <a:off x="1692275" y="5945188"/>
            <a:ext cx="935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r>
              <a:rPr lang="en-US" altLang="ko-KR">
                <a:solidFill>
                  <a:schemeClr val="bg1"/>
                </a:solidFill>
                <a:latin typeface="Arial Unicode MS" pitchFamily="50" charset="-127"/>
                <a:ea typeface="Arial Unicode MS" pitchFamily="50" charset="-127"/>
                <a:cs typeface="Arial Unicode MS" pitchFamily="50" charset="-127"/>
              </a:rPr>
              <a:t>Desert</a:t>
            </a:r>
            <a:endParaRPr lang="ko-KR" altLang="en-US">
              <a:solidFill>
                <a:schemeClr val="bg1"/>
              </a:solidFill>
              <a:latin typeface="Arial Unicode MS" pitchFamily="50" charset="-127"/>
              <a:ea typeface="Arial Unicode MS" pitchFamily="50" charset="-127"/>
              <a:cs typeface="Arial Unicode MS" pitchFamily="50" charset="-127"/>
            </a:endParaRPr>
          </a:p>
        </p:txBody>
      </p:sp>
      <p:sp>
        <p:nvSpPr>
          <p:cNvPr id="20" name="TextBox 19"/>
          <p:cNvSpPr txBox="1"/>
          <p:nvPr/>
        </p:nvSpPr>
        <p:spPr>
          <a:xfrm>
            <a:off x="4193714" y="1464061"/>
            <a:ext cx="2642481" cy="323165"/>
          </a:xfrm>
          <a:prstGeom prst="rect">
            <a:avLst/>
          </a:prstGeom>
          <a:solidFill>
            <a:schemeClr val="accent2">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US" altLang="ko-KR" sz="1500" dirty="0">
                <a:latin typeface="Arial Unicode MS" pitchFamily="50" charset="-127"/>
                <a:ea typeface="Arial Unicode MS" pitchFamily="50" charset="-127"/>
                <a:cs typeface="Arial Unicode MS" pitchFamily="50" charset="-127"/>
              </a:rPr>
              <a:t>11 targets of Simpson desert</a:t>
            </a:r>
            <a:endParaRPr lang="ko-KR" altLang="en-US" sz="1500" dirty="0">
              <a:latin typeface="Arial Unicode MS" pitchFamily="50" charset="-127"/>
              <a:ea typeface="Arial Unicode MS" pitchFamily="50" charset="-127"/>
              <a:cs typeface="Arial Unicode MS" pitchFamily="50" charset="-127"/>
            </a:endParaRPr>
          </a:p>
        </p:txBody>
      </p:sp>
      <p:pic>
        <p:nvPicPr>
          <p:cNvPr id="15370"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9900" y="5511800"/>
            <a:ext cx="21907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5B71"/>
                  </a:outerShdw>
                </a:effectLst>
              </a14:hiddenEffects>
            </a:ext>
          </a:extLst>
        </p:spPr>
      </p:pic>
      <p:pic>
        <p:nvPicPr>
          <p:cNvPr id="15371" name="Picture 20" descr="C:\Users\aa\Desktop\Simpson_desert.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4175" y="1787525"/>
            <a:ext cx="1952625"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직선 화살표 연결선 20"/>
          <p:cNvCxnSpPr/>
          <p:nvPr/>
        </p:nvCxnSpPr>
        <p:spPr>
          <a:xfrm flipH="1">
            <a:off x="5364163" y="1787525"/>
            <a:ext cx="150812" cy="650875"/>
          </a:xfrm>
          <a:prstGeom prst="straightConnector1">
            <a:avLst/>
          </a:prstGeom>
          <a:ln w="19050">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5373" name="그룹 8"/>
          <p:cNvGrpSpPr>
            <a:grpSpLocks/>
          </p:cNvGrpSpPr>
          <p:nvPr/>
        </p:nvGrpSpPr>
        <p:grpSpPr bwMode="auto">
          <a:xfrm>
            <a:off x="215900" y="1422400"/>
            <a:ext cx="3806825" cy="4256088"/>
            <a:chOff x="215516" y="1422400"/>
            <a:chExt cx="3807762" cy="4256088"/>
          </a:xfrm>
        </p:grpSpPr>
        <p:sp>
          <p:nvSpPr>
            <p:cNvPr id="14" name="Text Box 22"/>
            <p:cNvSpPr txBox="1">
              <a:spLocks noChangeArrowheads="1"/>
            </p:cNvSpPr>
            <p:nvPr/>
          </p:nvSpPr>
          <p:spPr bwMode="auto">
            <a:xfrm>
              <a:off x="2421097" y="1898650"/>
              <a:ext cx="1271900" cy="769938"/>
            </a:xfrm>
            <a:prstGeom prst="rect">
              <a:avLst/>
            </a:prstGeom>
            <a:solidFill>
              <a:schemeClr val="bg1"/>
            </a:solidFill>
            <a:ln w="9525">
              <a:solidFill>
                <a:schemeClr val="tx1"/>
              </a:solidFill>
              <a:miter lim="800000"/>
              <a:headEnd/>
              <a:tailEnd/>
            </a:ln>
            <a:effectLst>
              <a:outerShdw blurRad="50800" dist="38100" dir="5400000" algn="t" rotWithShape="0">
                <a:prstClr val="black">
                  <a:alpha val="40000"/>
                </a:prstClr>
              </a:outerShdw>
            </a:effectLst>
          </p:spPr>
          <p:txBody>
            <a:bodyPr>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algn="ctr" eaLnBrk="1" hangingPunct="1">
                <a:defRPr/>
              </a:pPr>
              <a:r>
                <a:rPr lang="en-US" altLang="ko-KR" sz="1600" b="1" dirty="0" smtClean="0">
                  <a:solidFill>
                    <a:srgbClr val="000000"/>
                  </a:solidFill>
                  <a:latin typeface="Arial Unicode MS" pitchFamily="50" charset="-127"/>
                  <a:ea typeface="Arial Unicode MS" pitchFamily="50" charset="-127"/>
                  <a:cs typeface="Arial Unicode MS" pitchFamily="50" charset="-127"/>
                </a:rPr>
                <a:t>RTM(6S)</a:t>
              </a:r>
            </a:p>
            <a:p>
              <a:pPr eaLnBrk="1" hangingPunct="1">
                <a:buFont typeface="Arial" pitchFamily="34" charset="0"/>
                <a:buChar char="•"/>
                <a:defRPr/>
              </a:pPr>
              <a:r>
                <a:rPr lang="en-US" altLang="ko-KR" sz="1400" dirty="0" smtClean="0">
                  <a:latin typeface="Arial Unicode MS" pitchFamily="50" charset="-127"/>
                  <a:ea typeface="Arial Unicode MS" pitchFamily="50" charset="-127"/>
                  <a:cs typeface="Arial Unicode MS" pitchFamily="50" charset="-127"/>
                </a:rPr>
                <a:t>TPW(NCEP)</a:t>
              </a:r>
            </a:p>
            <a:p>
              <a:pPr eaLnBrk="1" hangingPunct="1">
                <a:buFont typeface="Arial" pitchFamily="34" charset="0"/>
                <a:buChar char="•"/>
                <a:defRPr/>
              </a:pPr>
              <a:r>
                <a:rPr lang="en-US" altLang="ko-KR" sz="1400" dirty="0" smtClean="0">
                  <a:latin typeface="Arial Unicode MS" pitchFamily="50" charset="-127"/>
                  <a:ea typeface="Arial Unicode MS" pitchFamily="50" charset="-127"/>
                  <a:cs typeface="Arial Unicode MS" pitchFamily="50" charset="-127"/>
                </a:rPr>
                <a:t>O</a:t>
              </a:r>
              <a:r>
                <a:rPr lang="en-US" altLang="ko-KR" sz="1400" baseline="-25000" dirty="0" smtClean="0">
                  <a:latin typeface="Arial Unicode MS" pitchFamily="50" charset="-127"/>
                  <a:ea typeface="Arial Unicode MS" pitchFamily="50" charset="-127"/>
                  <a:cs typeface="Arial Unicode MS" pitchFamily="50" charset="-127"/>
                </a:rPr>
                <a:t>3</a:t>
              </a:r>
              <a:r>
                <a:rPr lang="en-US" altLang="ko-KR" sz="1400" dirty="0" smtClean="0">
                  <a:latin typeface="Arial Unicode MS" pitchFamily="50" charset="-127"/>
                  <a:ea typeface="Arial Unicode MS" pitchFamily="50" charset="-127"/>
                  <a:cs typeface="Arial Unicode MS" pitchFamily="50" charset="-127"/>
                </a:rPr>
                <a:t>(OMI)</a:t>
              </a:r>
              <a:endParaRPr lang="en-US" altLang="ko-KR" sz="1400" baseline="-25000" dirty="0" smtClean="0">
                <a:latin typeface="Arial Unicode MS" pitchFamily="50" charset="-127"/>
                <a:ea typeface="Arial Unicode MS" pitchFamily="50" charset="-127"/>
                <a:cs typeface="Arial Unicode MS" pitchFamily="50" charset="-127"/>
              </a:endParaRPr>
            </a:p>
          </p:txBody>
        </p:sp>
        <p:pic>
          <p:nvPicPr>
            <p:cNvPr id="15377" name="Picture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989" y="1916906"/>
              <a:ext cx="13335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6" name="직사각형 14347"/>
            <p:cNvSpPr/>
            <p:nvPr/>
          </p:nvSpPr>
          <p:spPr>
            <a:xfrm>
              <a:off x="304438" y="1628775"/>
              <a:ext cx="3691846" cy="1295400"/>
            </a:xfrm>
            <a:prstGeom prst="rect">
              <a:avLst/>
            </a:prstGeom>
            <a:no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cxnSp>
          <p:nvCxnSpPr>
            <p:cNvPr id="27" name="직선 화살표 연결선 26"/>
            <p:cNvCxnSpPr/>
            <p:nvPr/>
          </p:nvCxnSpPr>
          <p:spPr>
            <a:xfrm flipH="1" flipV="1">
              <a:off x="1203184" y="2759075"/>
              <a:ext cx="14292" cy="1693863"/>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직선 화살표 연결선 27"/>
            <p:cNvCxnSpPr/>
            <p:nvPr/>
          </p:nvCxnSpPr>
          <p:spPr>
            <a:xfrm flipV="1">
              <a:off x="2987973" y="2759075"/>
              <a:ext cx="0" cy="1693863"/>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60015" y="1422400"/>
              <a:ext cx="1591067" cy="369888"/>
            </a:xfrm>
            <a:prstGeom prst="rect">
              <a:avLst/>
            </a:prstGeom>
            <a:solidFill>
              <a:schemeClr val="accent6">
                <a:lumMod val="20000"/>
                <a:lumOff val="80000"/>
              </a:schemeClr>
            </a:solidFill>
            <a:ln w="25400">
              <a:solidFill>
                <a:srgbClr val="C00000"/>
              </a:solidFill>
            </a:ln>
          </p:spPr>
          <p:txBody>
            <a:bodyPr>
              <a:spAutoFit/>
            </a:bodyPr>
            <a:lstStyle/>
            <a:p>
              <a:pPr algn="ctr">
                <a:defRPr/>
              </a:pPr>
              <a:r>
                <a:rPr lang="en-US" altLang="ko-KR" dirty="0">
                  <a:latin typeface="Arial Unicode MS" pitchFamily="50" charset="-127"/>
                  <a:ea typeface="Arial Unicode MS" pitchFamily="50" charset="-127"/>
                  <a:cs typeface="Arial Unicode MS" pitchFamily="50" charset="-127"/>
                </a:rPr>
                <a:t>Observation</a:t>
              </a:r>
              <a:endParaRPr lang="ko-KR" altLang="en-US" dirty="0">
                <a:latin typeface="Arial Unicode MS" pitchFamily="50" charset="-127"/>
                <a:ea typeface="Arial Unicode MS" pitchFamily="50" charset="-127"/>
                <a:cs typeface="Arial Unicode MS" pitchFamily="50" charset="-127"/>
              </a:endParaRPr>
            </a:p>
          </p:txBody>
        </p:sp>
        <p:sp>
          <p:nvSpPr>
            <p:cNvPr id="30" name="TextBox 29"/>
            <p:cNvSpPr txBox="1"/>
            <p:nvPr/>
          </p:nvSpPr>
          <p:spPr>
            <a:xfrm>
              <a:off x="2195616" y="1433513"/>
              <a:ext cx="1592654" cy="369887"/>
            </a:xfrm>
            <a:prstGeom prst="rect">
              <a:avLst/>
            </a:prstGeom>
            <a:solidFill>
              <a:schemeClr val="accent4">
                <a:lumMod val="20000"/>
                <a:lumOff val="80000"/>
              </a:schemeClr>
            </a:solidFill>
            <a:ln w="25400">
              <a:solidFill>
                <a:schemeClr val="accent4">
                  <a:lumMod val="50000"/>
                </a:schemeClr>
              </a:solidFill>
            </a:ln>
          </p:spPr>
          <p:txBody>
            <a:bodyPr>
              <a:spAutoFit/>
            </a:bodyPr>
            <a:lstStyle/>
            <a:p>
              <a:pPr algn="ctr">
                <a:defRPr/>
              </a:pPr>
              <a:r>
                <a:rPr lang="en-US" altLang="ko-KR" dirty="0">
                  <a:latin typeface="Arial Unicode MS" pitchFamily="50" charset="-127"/>
                  <a:ea typeface="Arial Unicode MS" pitchFamily="50" charset="-127"/>
                  <a:cs typeface="Arial Unicode MS" pitchFamily="50" charset="-127"/>
                </a:rPr>
                <a:t>Model</a:t>
              </a:r>
              <a:endParaRPr lang="ko-KR" altLang="en-US" dirty="0">
                <a:latin typeface="Arial Unicode MS" pitchFamily="50" charset="-127"/>
                <a:ea typeface="Arial Unicode MS" pitchFamily="50" charset="-127"/>
                <a:cs typeface="Arial Unicode MS" pitchFamily="50" charset="-127"/>
              </a:endParaRPr>
            </a:p>
          </p:txBody>
        </p:sp>
        <p:cxnSp>
          <p:nvCxnSpPr>
            <p:cNvPr id="31" name="직선 연결선 30"/>
            <p:cNvCxnSpPr/>
            <p:nvPr/>
          </p:nvCxnSpPr>
          <p:spPr>
            <a:xfrm>
              <a:off x="2087640" y="1628775"/>
              <a:ext cx="0" cy="1295400"/>
            </a:xfrm>
            <a:prstGeom prst="line">
              <a:avLst/>
            </a:prstGeom>
            <a:ln w="254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2" name="직선 연결선 31"/>
            <p:cNvCxnSpPr/>
            <p:nvPr/>
          </p:nvCxnSpPr>
          <p:spPr>
            <a:xfrm>
              <a:off x="1217476" y="4452938"/>
              <a:ext cx="870164"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직선 연결선 32"/>
            <p:cNvCxnSpPr/>
            <p:nvPr/>
          </p:nvCxnSpPr>
          <p:spPr>
            <a:xfrm>
              <a:off x="2087640" y="4452938"/>
              <a:ext cx="900334" cy="0"/>
            </a:xfrm>
            <a:prstGeom prst="line">
              <a:avLst/>
            </a:prstGeom>
            <a:ln w="317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직선 연결선 33"/>
            <p:cNvCxnSpPr/>
            <p:nvPr/>
          </p:nvCxnSpPr>
          <p:spPr>
            <a:xfrm flipH="1">
              <a:off x="2087640" y="4452938"/>
              <a:ext cx="0" cy="1225550"/>
            </a:xfrm>
            <a:prstGeom prst="line">
              <a:avLst/>
            </a:prstGeom>
            <a:ln w="31750">
              <a:solidFill>
                <a:schemeClr val="tx1">
                  <a:lumMod val="85000"/>
                  <a:lumOff val="15000"/>
                </a:schemeClr>
              </a:solidFill>
              <a:prstDash val="soli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960207" y="3193487"/>
              <a:ext cx="2063071" cy="754053"/>
            </a:xfrm>
            <a:prstGeom prst="rect">
              <a:avLst/>
            </a:prstGeom>
            <a:solidFill>
              <a:schemeClr val="bg1"/>
            </a:solidFill>
            <a:ln w="9525">
              <a:solidFill>
                <a:schemeClr val="tx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a:spAutoFit/>
            </a:bodyPr>
            <a:lstStyle/>
            <a:p>
              <a:pPr marL="88900" indent="-88900" algn="just">
                <a:buFont typeface="Arial" pitchFamily="34" charset="0"/>
                <a:buChar char="•"/>
                <a:defRPr/>
              </a:pPr>
              <a:r>
                <a:rPr lang="en-US" altLang="ko-KR" sz="1500" dirty="0">
                  <a:latin typeface="Arial Unicode MS" pitchFamily="50" charset="-127"/>
                  <a:ea typeface="Arial Unicode MS" pitchFamily="50" charset="-127"/>
                  <a:cs typeface="Arial Unicode MS" pitchFamily="50" charset="-127"/>
                </a:rPr>
                <a:t>AOT = 0.1</a:t>
              </a:r>
            </a:p>
            <a:p>
              <a:pPr marL="88900" indent="-88900">
                <a:buFont typeface="Arial" pitchFamily="34" charset="0"/>
                <a:buChar char="•"/>
                <a:defRPr/>
              </a:pPr>
              <a:r>
                <a:rPr lang="en-US" altLang="ko-KR" sz="1500" dirty="0">
                  <a:solidFill>
                    <a:srgbClr val="000000"/>
                  </a:solidFill>
                  <a:latin typeface="Arial Unicode MS" pitchFamily="50" charset="-127"/>
                  <a:ea typeface="Arial Unicode MS" pitchFamily="50" charset="-127"/>
                  <a:cs typeface="Arial Unicode MS" pitchFamily="50" charset="-127"/>
                </a:rPr>
                <a:t>Surface </a:t>
              </a:r>
            </a:p>
            <a:p>
              <a:pPr>
                <a:defRPr/>
              </a:pPr>
              <a:r>
                <a:rPr lang="en-US" altLang="ko-KR" sz="1300" dirty="0">
                  <a:solidFill>
                    <a:srgbClr val="000000"/>
                  </a:solidFill>
                  <a:latin typeface="Arial Unicode MS" pitchFamily="50" charset="-127"/>
                  <a:ea typeface="Arial Unicode MS" pitchFamily="50" charset="-127"/>
                  <a:cs typeface="Arial Unicode MS" pitchFamily="50" charset="-127"/>
                </a:rPr>
                <a:t>  - Spectral BRDF(2.5nm)</a:t>
              </a:r>
              <a:endParaRPr lang="en-US" altLang="ko-KR" sz="1500" dirty="0">
                <a:latin typeface="Arial Unicode MS" pitchFamily="50" charset="-127"/>
                <a:ea typeface="Arial Unicode MS" pitchFamily="50" charset="-127"/>
                <a:cs typeface="Arial Unicode MS" pitchFamily="50" charset="-127"/>
              </a:endParaRPr>
            </a:p>
          </p:txBody>
        </p:sp>
        <p:sp>
          <p:nvSpPr>
            <p:cNvPr id="19" name="TextBox 18"/>
            <p:cNvSpPr txBox="1"/>
            <p:nvPr/>
          </p:nvSpPr>
          <p:spPr>
            <a:xfrm>
              <a:off x="215516" y="5050051"/>
              <a:ext cx="3744416" cy="323165"/>
            </a:xfrm>
            <a:prstGeom prst="rect">
              <a:avLst/>
            </a:prstGeom>
            <a:solidFill>
              <a:schemeClr val="accent2">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a:spAutoFit/>
            </a:bodyPr>
            <a:lstStyle/>
            <a:p>
              <a:pPr marL="88900" indent="-88900" algn="just">
                <a:buFont typeface="Arial" pitchFamily="34" charset="0"/>
                <a:buChar char="•"/>
                <a:defRPr/>
              </a:pPr>
              <a:r>
                <a:rPr lang="en-US" altLang="ko-KR" sz="1500" dirty="0">
                  <a:latin typeface="Arial Unicode MS" pitchFamily="50" charset="-127"/>
                  <a:ea typeface="Arial Unicode MS" pitchFamily="50" charset="-127"/>
                  <a:cs typeface="Arial Unicode MS" pitchFamily="50" charset="-127"/>
                </a:rPr>
                <a:t>11 targets of Simpson desert in Australia</a:t>
              </a:r>
              <a:endParaRPr lang="ko-KR" altLang="en-US" sz="1500" dirty="0">
                <a:latin typeface="Arial Unicode MS" pitchFamily="50" charset="-127"/>
                <a:ea typeface="Arial Unicode MS" pitchFamily="50" charset="-127"/>
                <a:cs typeface="Arial Unicode MS" pitchFamily="50" charset="-127"/>
              </a:endParaRPr>
            </a:p>
          </p:txBody>
        </p:sp>
      </p:grpSp>
      <p:sp>
        <p:nvSpPr>
          <p:cNvPr id="35" name="TextBox 22"/>
          <p:cNvSpPr txBox="1">
            <a:spLocks noChangeArrowheads="1"/>
          </p:cNvSpPr>
          <p:nvPr/>
        </p:nvSpPr>
        <p:spPr bwMode="auto">
          <a:xfrm>
            <a:off x="1439863" y="4240213"/>
            <a:ext cx="1295400" cy="461962"/>
          </a:xfrm>
          <a:prstGeom prst="rect">
            <a:avLst/>
          </a:prstGeom>
          <a:solidFill>
            <a:schemeClr val="accent3">
              <a:lumMod val="40000"/>
              <a:lumOff val="60000"/>
            </a:schemeClr>
          </a:solidFill>
          <a:ln>
            <a:solidFill>
              <a:schemeClr val="tx1"/>
            </a:solidFill>
          </a:ln>
        </p:spPr>
        <p:txBody>
          <a:bodyPr>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algn="ctr" eaLnBrk="1" hangingPunct="1">
              <a:defRPr/>
            </a:pPr>
            <a:r>
              <a:rPr lang="en-US" altLang="ko-KR" sz="1200" dirty="0" smtClean="0">
                <a:latin typeface="Arial Unicode MS" pitchFamily="50" charset="-127"/>
                <a:ea typeface="Arial Unicode MS" pitchFamily="50" charset="-127"/>
                <a:cs typeface="Arial Unicode MS" pitchFamily="50" charset="-127"/>
              </a:rPr>
              <a:t>Target selection is done</a:t>
            </a:r>
            <a:endParaRPr lang="ko-KR" altLang="en-US" sz="1200" dirty="0" smtClean="0">
              <a:latin typeface="Arial Unicode MS" pitchFamily="50" charset="-127"/>
              <a:ea typeface="Arial Unicode MS" pitchFamily="50" charset="-127"/>
              <a:cs typeface="Arial Unicode MS" pitchFamily="50" charset="-127"/>
            </a:endParaRPr>
          </a:p>
        </p:txBody>
      </p:sp>
      <p:sp>
        <p:nvSpPr>
          <p:cNvPr id="15375" name="직사각형 3"/>
          <p:cNvSpPr>
            <a:spLocks noChangeArrowheads="1"/>
          </p:cNvSpPr>
          <p:nvPr/>
        </p:nvSpPr>
        <p:spPr bwMode="auto">
          <a:xfrm>
            <a:off x="34925" y="6418263"/>
            <a:ext cx="52562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80975" indent="-180975"/>
            <a:r>
              <a:rPr lang="en-US" altLang="ko-KR" sz="1100">
                <a:latin typeface="Arial Unicode MS" pitchFamily="50" charset="-127"/>
                <a:ea typeface="Arial Unicode MS" pitchFamily="50" charset="-127"/>
                <a:cs typeface="Arial Unicode MS" pitchFamily="50" charset="-127"/>
              </a:rPr>
              <a:t>Chun, H. W., &amp; Sohn, B. J., 2006: Calibration for the solar channel using MODIS-derived BRDF parameters over Australian desert targets. Target, 4(6), 8.</a:t>
            </a:r>
          </a:p>
        </p:txBody>
      </p:sp>
    </p:spTree>
    <p:extLst>
      <p:ext uri="{BB962C8B-B14F-4D97-AF65-F5344CB8AC3E}">
        <p14:creationId xmlns:p14="http://schemas.microsoft.com/office/powerpoint/2010/main" val="1519175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0" descr="C:\Users\aa\Desktop\모르겠다더이상.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125538"/>
            <a:ext cx="8732837"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제목 1"/>
          <p:cNvSpPr>
            <a:spLocks noGrp="1"/>
          </p:cNvSpPr>
          <p:nvPr>
            <p:ph type="title"/>
          </p:nvPr>
        </p:nvSpPr>
        <p:spPr>
          <a:xfrm>
            <a:off x="457200" y="44450"/>
            <a:ext cx="6043613" cy="725488"/>
          </a:xfrm>
        </p:spPr>
        <p:txBody>
          <a:bodyPr/>
          <a:lstStyle/>
          <a:p>
            <a:r>
              <a:rPr lang="en-US" altLang="ko-KR" dirty="0" smtClean="0"/>
              <a:t>Method (Water Cloud))</a:t>
            </a:r>
            <a:endParaRPr lang="ko-KR" altLang="en-US" dirty="0" smtClean="0"/>
          </a:p>
        </p:txBody>
      </p:sp>
      <p:sp>
        <p:nvSpPr>
          <p:cNvPr id="5" name="슬라이드 번호 개체 틀 4"/>
          <p:cNvSpPr>
            <a:spLocks noGrp="1"/>
          </p:cNvSpPr>
          <p:nvPr>
            <p:ph type="sldNum" sz="quarter" idx="10"/>
          </p:nvPr>
        </p:nvSpPr>
        <p:spPr/>
        <p:txBody>
          <a:bodyPr/>
          <a:lstStyle/>
          <a:p>
            <a:pPr>
              <a:defRPr/>
            </a:pPr>
            <a:fld id="{1B924D16-9258-4005-89BF-834B9B2F3577}" type="slidenum">
              <a:rPr lang="ko-KR" altLang="en-US"/>
              <a:pPr>
                <a:defRPr/>
              </a:pPr>
              <a:t>17</a:t>
            </a:fld>
            <a:endParaRPr lang="ko-KR" altLang="en-US" dirty="0"/>
          </a:p>
        </p:txBody>
      </p:sp>
      <p:sp>
        <p:nvSpPr>
          <p:cNvPr id="16389" name="TextBox 20"/>
          <p:cNvSpPr txBox="1">
            <a:spLocks noChangeArrowheads="1"/>
          </p:cNvSpPr>
          <p:nvPr/>
        </p:nvSpPr>
        <p:spPr bwMode="auto">
          <a:xfrm>
            <a:off x="5580063" y="5915025"/>
            <a:ext cx="936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r>
              <a:rPr lang="en-US" altLang="ko-KR">
                <a:solidFill>
                  <a:schemeClr val="bg1"/>
                </a:solidFill>
                <a:latin typeface="Arial Unicode MS" pitchFamily="50" charset="-127"/>
                <a:ea typeface="Arial Unicode MS" pitchFamily="50" charset="-127"/>
                <a:cs typeface="Arial Unicode MS" pitchFamily="50" charset="-127"/>
              </a:rPr>
              <a:t>Ocean</a:t>
            </a:r>
            <a:endParaRPr lang="ko-KR" altLang="en-US">
              <a:solidFill>
                <a:schemeClr val="bg1"/>
              </a:solidFill>
              <a:latin typeface="Arial Unicode MS" pitchFamily="50" charset="-127"/>
              <a:ea typeface="Arial Unicode MS" pitchFamily="50" charset="-127"/>
              <a:cs typeface="Arial Unicode MS" pitchFamily="50" charset="-127"/>
            </a:endParaRPr>
          </a:p>
        </p:txBody>
      </p:sp>
      <p:grpSp>
        <p:nvGrpSpPr>
          <p:cNvPr id="16390" name="그룹 6"/>
          <p:cNvGrpSpPr>
            <a:grpSpLocks/>
          </p:cNvGrpSpPr>
          <p:nvPr/>
        </p:nvGrpSpPr>
        <p:grpSpPr bwMode="auto">
          <a:xfrm>
            <a:off x="2952750" y="4546600"/>
            <a:ext cx="3346450" cy="990600"/>
            <a:chOff x="3201988" y="4006850"/>
            <a:chExt cx="3346450" cy="990600"/>
          </a:xfrm>
        </p:grpSpPr>
        <p:pic>
          <p:nvPicPr>
            <p:cNvPr id="16406"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1988" y="4006850"/>
              <a:ext cx="3346450"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5B71"/>
                    </a:outerShdw>
                  </a:effectLst>
                </a14:hiddenEffects>
              </a:ext>
            </a:extLst>
          </p:spPr>
        </p:pic>
        <p:sp>
          <p:nvSpPr>
            <p:cNvPr id="8" name="TextBox 22"/>
            <p:cNvSpPr txBox="1">
              <a:spLocks noChangeArrowheads="1"/>
            </p:cNvSpPr>
            <p:nvPr/>
          </p:nvSpPr>
          <p:spPr bwMode="auto">
            <a:xfrm>
              <a:off x="3895726" y="4165600"/>
              <a:ext cx="19002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algn="ctr" eaLnBrk="1" hangingPunct="1">
                <a:defRPr/>
              </a:pPr>
              <a:r>
                <a:rPr lang="en-US" altLang="ko-KR" sz="2000" dirty="0" smtClean="0">
                  <a:latin typeface="Arial Unicode MS" pitchFamily="50" charset="-127"/>
                  <a:ea typeface="Arial Unicode MS" pitchFamily="50" charset="-127"/>
                  <a:cs typeface="Arial Unicode MS" pitchFamily="50" charset="-127"/>
                </a:rPr>
                <a:t>Water cloud</a:t>
              </a:r>
            </a:p>
            <a:p>
              <a:pPr marL="88900" indent="-88900" eaLnBrk="1" hangingPunct="1">
                <a:buFont typeface="Arial" pitchFamily="34" charset="0"/>
                <a:buChar char="•"/>
                <a:defRPr/>
              </a:pPr>
              <a:r>
                <a:rPr lang="en-US" altLang="ko-KR" sz="1400" dirty="0" smtClean="0">
                  <a:latin typeface="Arial Unicode MS" pitchFamily="50" charset="-127"/>
                  <a:ea typeface="Arial Unicode MS" pitchFamily="50" charset="-127"/>
                  <a:cs typeface="Arial Unicode MS" pitchFamily="50" charset="-127"/>
                </a:rPr>
                <a:t>Over ocean regions</a:t>
              </a:r>
            </a:p>
            <a:p>
              <a:pPr marL="88900" indent="-88900" eaLnBrk="1" hangingPunct="1">
                <a:buFont typeface="Arial" pitchFamily="34" charset="0"/>
                <a:buChar char="•"/>
                <a:defRPr/>
              </a:pPr>
              <a:endParaRPr lang="ko-KR" altLang="en-US" sz="1400" dirty="0" smtClean="0">
                <a:latin typeface="Arial Unicode MS" pitchFamily="50" charset="-127"/>
                <a:ea typeface="Arial Unicode MS" pitchFamily="50" charset="-127"/>
                <a:cs typeface="Arial Unicode MS" pitchFamily="50" charset="-127"/>
              </a:endParaRPr>
            </a:p>
          </p:txBody>
        </p:sp>
      </p:grpSp>
      <p:sp>
        <p:nvSpPr>
          <p:cNvPr id="14" name="Text Box 22"/>
          <p:cNvSpPr txBox="1">
            <a:spLocks noChangeArrowheads="1"/>
          </p:cNvSpPr>
          <p:nvPr/>
        </p:nvSpPr>
        <p:spPr bwMode="auto">
          <a:xfrm>
            <a:off x="5278438" y="1738313"/>
            <a:ext cx="1620837" cy="769937"/>
          </a:xfrm>
          <a:prstGeom prst="rect">
            <a:avLst/>
          </a:prstGeom>
          <a:solidFill>
            <a:schemeClr val="bg1"/>
          </a:solidFill>
          <a:ln w="9525">
            <a:solidFill>
              <a:schemeClr val="tx1"/>
            </a:solidFill>
            <a:miter lim="800000"/>
            <a:headEnd/>
            <a:tailEnd/>
          </a:ln>
          <a:effectLst>
            <a:outerShdw blurRad="50800" dist="38100" dir="5400000" algn="t" rotWithShape="0">
              <a:prstClr val="black">
                <a:alpha val="40000"/>
              </a:prstClr>
            </a:outerShdw>
          </a:effectLst>
        </p:spPr>
        <p:txBody>
          <a:bodyPr>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algn="ctr" eaLnBrk="1" hangingPunct="1">
              <a:defRPr/>
            </a:pPr>
            <a:r>
              <a:rPr lang="en-US" altLang="ko-KR" sz="1600" b="1" dirty="0" smtClean="0">
                <a:solidFill>
                  <a:srgbClr val="000000"/>
                </a:solidFill>
                <a:latin typeface="Arial Unicode MS" pitchFamily="50" charset="-127"/>
                <a:ea typeface="Arial Unicode MS" pitchFamily="50" charset="-127"/>
                <a:cs typeface="Arial Unicode MS" pitchFamily="50" charset="-127"/>
              </a:rPr>
              <a:t>RTM(SBDART)</a:t>
            </a:r>
          </a:p>
          <a:p>
            <a:pPr eaLnBrk="1" hangingPunct="1">
              <a:buFont typeface="Arial" pitchFamily="34" charset="0"/>
              <a:buChar char="•"/>
              <a:defRPr/>
            </a:pPr>
            <a:r>
              <a:rPr lang="en-US" altLang="ko-KR" sz="1400" dirty="0" smtClean="0">
                <a:latin typeface="Arial Unicode MS" pitchFamily="50" charset="-127"/>
                <a:ea typeface="Arial Unicode MS" pitchFamily="50" charset="-127"/>
                <a:cs typeface="Arial Unicode MS" pitchFamily="50" charset="-127"/>
              </a:rPr>
              <a:t>Ocean BRDF</a:t>
            </a:r>
          </a:p>
          <a:p>
            <a:pPr eaLnBrk="1" hangingPunct="1">
              <a:buFont typeface="Arial" pitchFamily="34" charset="0"/>
              <a:buChar char="•"/>
              <a:defRPr/>
            </a:pPr>
            <a:r>
              <a:rPr lang="en-US" altLang="ko-KR" sz="1400" dirty="0" smtClean="0">
                <a:latin typeface="Arial Unicode MS" pitchFamily="50" charset="-127"/>
                <a:ea typeface="Arial Unicode MS" pitchFamily="50" charset="-127"/>
                <a:cs typeface="Arial Unicode MS" pitchFamily="50" charset="-127"/>
              </a:rPr>
              <a:t>Tropical profile</a:t>
            </a:r>
            <a:endParaRPr lang="en-US" altLang="ko-KR" sz="1400" baseline="-25000" dirty="0" smtClean="0">
              <a:latin typeface="Arial Unicode MS" pitchFamily="50" charset="-127"/>
              <a:ea typeface="Arial Unicode MS" pitchFamily="50" charset="-127"/>
              <a:cs typeface="Arial Unicode MS" pitchFamily="50" charset="-127"/>
            </a:endParaRPr>
          </a:p>
        </p:txBody>
      </p:sp>
      <p:pic>
        <p:nvPicPr>
          <p:cNvPr id="16392"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1588" y="1746250"/>
            <a:ext cx="13335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8" name="직사각형 14347"/>
          <p:cNvSpPr/>
          <p:nvPr/>
        </p:nvSpPr>
        <p:spPr>
          <a:xfrm>
            <a:off x="2051050" y="1474788"/>
            <a:ext cx="5329238" cy="1162050"/>
          </a:xfrm>
          <a:prstGeom prst="rect">
            <a:avLst/>
          </a:prstGeom>
          <a:no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9" name="TextBox 28"/>
          <p:cNvSpPr txBox="1"/>
          <p:nvPr/>
        </p:nvSpPr>
        <p:spPr>
          <a:xfrm>
            <a:off x="2411413" y="1285875"/>
            <a:ext cx="1592262" cy="369888"/>
          </a:xfrm>
          <a:prstGeom prst="rect">
            <a:avLst/>
          </a:prstGeom>
          <a:solidFill>
            <a:schemeClr val="accent6">
              <a:lumMod val="20000"/>
              <a:lumOff val="80000"/>
            </a:schemeClr>
          </a:solidFill>
          <a:ln w="25400">
            <a:solidFill>
              <a:srgbClr val="C00000"/>
            </a:solidFill>
          </a:ln>
        </p:spPr>
        <p:txBody>
          <a:bodyPr>
            <a:spAutoFit/>
          </a:bodyPr>
          <a:lstStyle/>
          <a:p>
            <a:pPr algn="ctr">
              <a:defRPr/>
            </a:pPr>
            <a:r>
              <a:rPr lang="en-US" altLang="ko-KR" dirty="0">
                <a:latin typeface="Arial Unicode MS" pitchFamily="50" charset="-127"/>
                <a:ea typeface="Arial Unicode MS" pitchFamily="50" charset="-127"/>
                <a:cs typeface="Arial Unicode MS" pitchFamily="50" charset="-127"/>
              </a:rPr>
              <a:t>Observation</a:t>
            </a:r>
            <a:endParaRPr lang="ko-KR" altLang="en-US" dirty="0">
              <a:latin typeface="Arial Unicode MS" pitchFamily="50" charset="-127"/>
              <a:ea typeface="Arial Unicode MS" pitchFamily="50" charset="-127"/>
              <a:cs typeface="Arial Unicode MS" pitchFamily="50" charset="-127"/>
            </a:endParaRPr>
          </a:p>
        </p:txBody>
      </p:sp>
      <p:sp>
        <p:nvSpPr>
          <p:cNvPr id="30" name="TextBox 29"/>
          <p:cNvSpPr txBox="1"/>
          <p:nvPr/>
        </p:nvSpPr>
        <p:spPr>
          <a:xfrm>
            <a:off x="5292725" y="1268413"/>
            <a:ext cx="1590675" cy="369887"/>
          </a:xfrm>
          <a:prstGeom prst="rect">
            <a:avLst/>
          </a:prstGeom>
          <a:solidFill>
            <a:schemeClr val="accent4">
              <a:lumMod val="20000"/>
              <a:lumOff val="80000"/>
            </a:schemeClr>
          </a:solidFill>
          <a:ln w="25400">
            <a:solidFill>
              <a:schemeClr val="accent4">
                <a:lumMod val="50000"/>
              </a:schemeClr>
            </a:solidFill>
          </a:ln>
        </p:spPr>
        <p:txBody>
          <a:bodyPr>
            <a:spAutoFit/>
          </a:bodyPr>
          <a:lstStyle/>
          <a:p>
            <a:pPr algn="ctr">
              <a:defRPr/>
            </a:pPr>
            <a:r>
              <a:rPr lang="en-US" altLang="ko-KR" dirty="0">
                <a:latin typeface="Arial Unicode MS" pitchFamily="50" charset="-127"/>
                <a:ea typeface="Arial Unicode MS" pitchFamily="50" charset="-127"/>
                <a:cs typeface="Arial Unicode MS" pitchFamily="50" charset="-127"/>
              </a:rPr>
              <a:t>Model</a:t>
            </a:r>
            <a:endParaRPr lang="ko-KR" altLang="en-US" dirty="0">
              <a:latin typeface="Arial Unicode MS" pitchFamily="50" charset="-127"/>
              <a:ea typeface="Arial Unicode MS" pitchFamily="50" charset="-127"/>
              <a:cs typeface="Arial Unicode MS" pitchFamily="50" charset="-127"/>
            </a:endParaRPr>
          </a:p>
        </p:txBody>
      </p:sp>
      <p:cxnSp>
        <p:nvCxnSpPr>
          <p:cNvPr id="32" name="직선 연결선 31"/>
          <p:cNvCxnSpPr/>
          <p:nvPr/>
        </p:nvCxnSpPr>
        <p:spPr>
          <a:xfrm>
            <a:off x="4625975" y="1474788"/>
            <a:ext cx="0" cy="1162050"/>
          </a:xfrm>
          <a:prstGeom prst="line">
            <a:avLst/>
          </a:prstGeom>
          <a:ln w="254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7" name="직선 화살표 연결선 36"/>
          <p:cNvCxnSpPr/>
          <p:nvPr/>
        </p:nvCxnSpPr>
        <p:spPr>
          <a:xfrm flipV="1">
            <a:off x="3227388" y="2420938"/>
            <a:ext cx="0" cy="1008062"/>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직선 화살표 연결선 37"/>
          <p:cNvCxnSpPr/>
          <p:nvPr/>
        </p:nvCxnSpPr>
        <p:spPr>
          <a:xfrm flipV="1">
            <a:off x="6084888" y="2420938"/>
            <a:ext cx="0" cy="1008062"/>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3" name="직선 연결선 42"/>
          <p:cNvCxnSpPr/>
          <p:nvPr/>
        </p:nvCxnSpPr>
        <p:spPr>
          <a:xfrm>
            <a:off x="3227388" y="3429000"/>
            <a:ext cx="1400175"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직선 연결선 44"/>
          <p:cNvCxnSpPr/>
          <p:nvPr/>
        </p:nvCxnSpPr>
        <p:spPr>
          <a:xfrm>
            <a:off x="4592638" y="3429000"/>
            <a:ext cx="1495425" cy="0"/>
          </a:xfrm>
          <a:prstGeom prst="line">
            <a:avLst/>
          </a:prstGeom>
          <a:ln w="317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직선 연결선 45"/>
          <p:cNvCxnSpPr>
            <a:endCxn id="16406" idx="0"/>
          </p:cNvCxnSpPr>
          <p:nvPr/>
        </p:nvCxnSpPr>
        <p:spPr>
          <a:xfrm flipH="1">
            <a:off x="4625975" y="3429000"/>
            <a:ext cx="1588" cy="1117600"/>
          </a:xfrm>
          <a:prstGeom prst="line">
            <a:avLst/>
          </a:prstGeom>
          <a:ln w="31750">
            <a:solidFill>
              <a:schemeClr val="tx1">
                <a:lumMod val="85000"/>
                <a:lumOff val="15000"/>
              </a:schemeClr>
            </a:solidFill>
            <a:prstDash val="soli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60991" y="3652282"/>
            <a:ext cx="2464409" cy="784830"/>
          </a:xfrm>
          <a:prstGeom prst="rect">
            <a:avLst/>
          </a:prstGeom>
          <a:solidFill>
            <a:schemeClr val="accent2">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a:spAutoFit/>
          </a:bodyPr>
          <a:lstStyle/>
          <a:p>
            <a:pPr marL="88900" indent="-88900">
              <a:buFont typeface="Arial" pitchFamily="34" charset="0"/>
              <a:buChar char="•"/>
              <a:defRPr/>
            </a:pPr>
            <a:r>
              <a:rPr lang="en-US" altLang="ko-KR" sz="1500" dirty="0">
                <a:latin typeface="Arial Unicode MS" pitchFamily="50" charset="-127"/>
                <a:ea typeface="Arial Unicode MS" pitchFamily="50" charset="-127"/>
                <a:cs typeface="Arial Unicode MS" pitchFamily="50" charset="-127"/>
              </a:rPr>
              <a:t>COT ≥ 5 </a:t>
            </a:r>
          </a:p>
          <a:p>
            <a:pPr marL="88900" indent="-88900">
              <a:buFont typeface="Arial" pitchFamily="34" charset="0"/>
              <a:buChar char="•"/>
              <a:defRPr/>
            </a:pPr>
            <a:r>
              <a:rPr lang="en-US" altLang="ko-KR" sz="1500" dirty="0">
                <a:latin typeface="Arial Unicode MS" pitchFamily="50" charset="-127"/>
                <a:ea typeface="Arial Unicode MS" pitchFamily="50" charset="-127"/>
                <a:cs typeface="Arial Unicode MS" pitchFamily="50" charset="-127"/>
              </a:rPr>
              <a:t>CTT ≥ 273 K  </a:t>
            </a:r>
            <a:r>
              <a:rPr lang="en-US" altLang="ko-KR" sz="1300" dirty="0">
                <a:latin typeface="Arial Unicode MS" pitchFamily="50" charset="-127"/>
                <a:ea typeface="Arial Unicode MS" pitchFamily="50" charset="-127"/>
                <a:cs typeface="Arial Unicode MS" pitchFamily="50" charset="-127"/>
              </a:rPr>
              <a:t>(Water cloud)</a:t>
            </a:r>
          </a:p>
          <a:p>
            <a:pPr>
              <a:defRPr/>
            </a:pPr>
            <a:r>
              <a:rPr lang="en-US" altLang="ko-KR" sz="1500" dirty="0">
                <a:latin typeface="Arial Unicode MS" pitchFamily="50" charset="-127"/>
                <a:ea typeface="Arial Unicode MS" pitchFamily="50" charset="-127"/>
                <a:cs typeface="Arial Unicode MS" pitchFamily="50" charset="-127"/>
              </a:rPr>
              <a:t>          ≤ 227 K  </a:t>
            </a:r>
            <a:r>
              <a:rPr lang="en-US" altLang="ko-KR" sz="1300" dirty="0">
                <a:latin typeface="Arial Unicode MS" pitchFamily="50" charset="-127"/>
                <a:ea typeface="Arial Unicode MS" pitchFamily="50" charset="-127"/>
                <a:cs typeface="Arial Unicode MS" pitchFamily="50" charset="-127"/>
              </a:rPr>
              <a:t>(Ice cloud)</a:t>
            </a:r>
          </a:p>
        </p:txBody>
      </p:sp>
      <p:sp>
        <p:nvSpPr>
          <p:cNvPr id="48" name="TextBox 47"/>
          <p:cNvSpPr txBox="1"/>
          <p:nvPr/>
        </p:nvSpPr>
        <p:spPr>
          <a:xfrm>
            <a:off x="5057155" y="2673483"/>
            <a:ext cx="2063401" cy="553998"/>
          </a:xfrm>
          <a:prstGeom prst="rect">
            <a:avLst/>
          </a:prstGeom>
          <a:solidFill>
            <a:schemeClr val="bg1"/>
          </a:solidFill>
          <a:ln w="9525">
            <a:solidFill>
              <a:schemeClr val="tx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a:spAutoFit/>
          </a:bodyPr>
          <a:lstStyle/>
          <a:p>
            <a:pPr marL="88900" indent="-88900">
              <a:buFont typeface="Arial" pitchFamily="34" charset="0"/>
              <a:buChar char="•"/>
              <a:defRPr/>
            </a:pPr>
            <a:r>
              <a:rPr lang="en-US" altLang="ko-KR" sz="1500" dirty="0">
                <a:latin typeface="Arial Unicode MS" pitchFamily="50" charset="-127"/>
                <a:ea typeface="Arial Unicode MS" pitchFamily="50" charset="-127"/>
                <a:cs typeface="Arial Unicode MS" pitchFamily="50" charset="-127"/>
              </a:rPr>
              <a:t>Particle size (MODIS)</a:t>
            </a:r>
          </a:p>
          <a:p>
            <a:pPr marL="88900" indent="-88900">
              <a:buFont typeface="Arial" pitchFamily="34" charset="0"/>
              <a:buChar char="•"/>
              <a:defRPr/>
            </a:pPr>
            <a:r>
              <a:rPr lang="en-US" altLang="ko-KR" sz="1500" dirty="0">
                <a:latin typeface="Arial Unicode MS" pitchFamily="50" charset="-127"/>
                <a:ea typeface="Arial Unicode MS" pitchFamily="50" charset="-127"/>
                <a:cs typeface="Arial Unicode MS" pitchFamily="50" charset="-127"/>
              </a:rPr>
              <a:t>Altitude (MODIS)</a:t>
            </a:r>
            <a:endParaRPr lang="en-US" altLang="ko-KR" sz="1300" dirty="0">
              <a:latin typeface="Arial Unicode MS" pitchFamily="50" charset="-127"/>
              <a:ea typeface="Arial Unicode MS" pitchFamily="50" charset="-127"/>
              <a:cs typeface="Arial Unicode MS" pitchFamily="50" charset="-127"/>
            </a:endParaRPr>
          </a:p>
        </p:txBody>
      </p:sp>
      <p:sp>
        <p:nvSpPr>
          <p:cNvPr id="22" name="TextBox 22"/>
          <p:cNvSpPr txBox="1">
            <a:spLocks noChangeArrowheads="1"/>
          </p:cNvSpPr>
          <p:nvPr/>
        </p:nvSpPr>
        <p:spPr bwMode="auto">
          <a:xfrm>
            <a:off x="3617913" y="3295650"/>
            <a:ext cx="2016125" cy="277813"/>
          </a:xfrm>
          <a:prstGeom prst="rect">
            <a:avLst/>
          </a:prstGeom>
          <a:solidFill>
            <a:schemeClr val="accent3">
              <a:lumMod val="40000"/>
              <a:lumOff val="60000"/>
            </a:schemeClr>
          </a:solidFill>
          <a:ln>
            <a:solidFill>
              <a:schemeClr val="tx1"/>
            </a:solidFill>
          </a:ln>
        </p:spPr>
        <p:txBody>
          <a:bodyPr>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algn="ctr" eaLnBrk="1" hangingPunct="1">
              <a:defRPr/>
            </a:pPr>
            <a:r>
              <a:rPr lang="en-US" altLang="ko-KR" sz="1200" dirty="0" smtClean="0">
                <a:latin typeface="Arial Unicode MS" pitchFamily="50" charset="-127"/>
                <a:ea typeface="Arial Unicode MS" pitchFamily="50" charset="-127"/>
                <a:cs typeface="Arial Unicode MS" pitchFamily="50" charset="-127"/>
              </a:rPr>
              <a:t>Target selection is done</a:t>
            </a:r>
            <a:endParaRPr lang="ko-KR" altLang="en-US" sz="1200" dirty="0" smtClean="0">
              <a:latin typeface="Arial Unicode MS" pitchFamily="50" charset="-127"/>
              <a:ea typeface="Arial Unicode MS" pitchFamily="50" charset="-127"/>
              <a:cs typeface="Arial Unicode MS" pitchFamily="50" charset="-127"/>
            </a:endParaRPr>
          </a:p>
        </p:txBody>
      </p:sp>
      <p:sp>
        <p:nvSpPr>
          <p:cNvPr id="16405" name="직사각형 1"/>
          <p:cNvSpPr>
            <a:spLocks noChangeArrowheads="1"/>
          </p:cNvSpPr>
          <p:nvPr/>
        </p:nvSpPr>
        <p:spPr bwMode="auto">
          <a:xfrm>
            <a:off x="36513" y="6418263"/>
            <a:ext cx="49482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80975" indent="-180975"/>
            <a:r>
              <a:rPr lang="en-US" altLang="ko-KR" sz="1100">
                <a:latin typeface="Arial Unicode MS" pitchFamily="50" charset="-127"/>
                <a:ea typeface="Arial Unicode MS" pitchFamily="50" charset="-127"/>
                <a:cs typeface="Arial Unicode MS" pitchFamily="50" charset="-127"/>
              </a:rPr>
              <a:t>Ham S. H. 2006: Improvement of cloud's spectral reflection simulation using MODIS cloud products. 12th Conference on Atmospheric Radiation.</a:t>
            </a:r>
          </a:p>
        </p:txBody>
      </p:sp>
    </p:spTree>
    <p:extLst>
      <p:ext uri="{BB962C8B-B14F-4D97-AF65-F5344CB8AC3E}">
        <p14:creationId xmlns:p14="http://schemas.microsoft.com/office/powerpoint/2010/main" val="3269990018"/>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0" descr="C:\Users\aa\Desktop\모르겠다더이상.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125538"/>
            <a:ext cx="8732837"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제목 1"/>
          <p:cNvSpPr>
            <a:spLocks noGrp="1"/>
          </p:cNvSpPr>
          <p:nvPr>
            <p:ph type="title"/>
          </p:nvPr>
        </p:nvSpPr>
        <p:spPr>
          <a:xfrm>
            <a:off x="457200" y="44450"/>
            <a:ext cx="8002588" cy="725488"/>
          </a:xfrm>
        </p:spPr>
        <p:txBody>
          <a:bodyPr/>
          <a:lstStyle/>
          <a:p>
            <a:r>
              <a:rPr lang="en-US" altLang="ko-KR" dirty="0" smtClean="0"/>
              <a:t>Method (Deep Convective Cloud)</a:t>
            </a:r>
            <a:endParaRPr lang="ko-KR" altLang="en-US" dirty="0" smtClean="0"/>
          </a:p>
        </p:txBody>
      </p:sp>
      <p:sp>
        <p:nvSpPr>
          <p:cNvPr id="5" name="슬라이드 번호 개체 틀 4"/>
          <p:cNvSpPr>
            <a:spLocks noGrp="1"/>
          </p:cNvSpPr>
          <p:nvPr>
            <p:ph type="sldNum" sz="quarter" idx="10"/>
          </p:nvPr>
        </p:nvSpPr>
        <p:spPr/>
        <p:txBody>
          <a:bodyPr/>
          <a:lstStyle/>
          <a:p>
            <a:pPr>
              <a:defRPr/>
            </a:pPr>
            <a:fld id="{A1B48B17-8776-429E-8557-4B8A1F6C760E}" type="slidenum">
              <a:rPr lang="ko-KR" altLang="en-US"/>
              <a:pPr>
                <a:defRPr/>
              </a:pPr>
              <a:t>18</a:t>
            </a:fld>
            <a:endParaRPr lang="ko-KR" altLang="en-US" dirty="0"/>
          </a:p>
        </p:txBody>
      </p:sp>
      <p:sp>
        <p:nvSpPr>
          <p:cNvPr id="17413" name="TextBox 20"/>
          <p:cNvSpPr txBox="1">
            <a:spLocks noChangeArrowheads="1"/>
          </p:cNvSpPr>
          <p:nvPr/>
        </p:nvSpPr>
        <p:spPr bwMode="auto">
          <a:xfrm>
            <a:off x="5580063" y="5915025"/>
            <a:ext cx="936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r>
              <a:rPr lang="en-US" altLang="ko-KR">
                <a:solidFill>
                  <a:schemeClr val="bg1"/>
                </a:solidFill>
                <a:latin typeface="Arial Unicode MS" pitchFamily="50" charset="-127"/>
                <a:ea typeface="Arial Unicode MS" pitchFamily="50" charset="-127"/>
                <a:cs typeface="Arial Unicode MS" pitchFamily="50" charset="-127"/>
              </a:rPr>
              <a:t>Ocean</a:t>
            </a:r>
            <a:endParaRPr lang="ko-KR" altLang="en-US">
              <a:solidFill>
                <a:schemeClr val="bg1"/>
              </a:solidFill>
              <a:latin typeface="Arial Unicode MS" pitchFamily="50" charset="-127"/>
              <a:ea typeface="Arial Unicode MS" pitchFamily="50" charset="-127"/>
              <a:cs typeface="Arial Unicode MS" pitchFamily="50" charset="-127"/>
            </a:endParaRPr>
          </a:p>
        </p:txBody>
      </p:sp>
      <p:pic>
        <p:nvPicPr>
          <p:cNvPr id="17414"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1588" y="1746250"/>
            <a:ext cx="13335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7" name="직사각형 14347"/>
          <p:cNvSpPr/>
          <p:nvPr/>
        </p:nvSpPr>
        <p:spPr>
          <a:xfrm>
            <a:off x="2051050" y="1474788"/>
            <a:ext cx="5329238" cy="1162050"/>
          </a:xfrm>
          <a:prstGeom prst="rect">
            <a:avLst/>
          </a:prstGeom>
          <a:no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48" name="TextBox 47"/>
          <p:cNvSpPr txBox="1"/>
          <p:nvPr/>
        </p:nvSpPr>
        <p:spPr>
          <a:xfrm>
            <a:off x="2411413" y="1285875"/>
            <a:ext cx="1592262" cy="369888"/>
          </a:xfrm>
          <a:prstGeom prst="rect">
            <a:avLst/>
          </a:prstGeom>
          <a:solidFill>
            <a:schemeClr val="accent6">
              <a:lumMod val="20000"/>
              <a:lumOff val="80000"/>
            </a:schemeClr>
          </a:solidFill>
          <a:ln w="25400">
            <a:solidFill>
              <a:srgbClr val="C00000"/>
            </a:solidFill>
          </a:ln>
        </p:spPr>
        <p:txBody>
          <a:bodyPr>
            <a:spAutoFit/>
          </a:bodyPr>
          <a:lstStyle/>
          <a:p>
            <a:pPr algn="ctr">
              <a:defRPr/>
            </a:pPr>
            <a:r>
              <a:rPr lang="en-US" altLang="ko-KR" dirty="0">
                <a:latin typeface="Arial Unicode MS" pitchFamily="50" charset="-127"/>
                <a:ea typeface="Arial Unicode MS" pitchFamily="50" charset="-127"/>
                <a:cs typeface="Arial Unicode MS" pitchFamily="50" charset="-127"/>
              </a:rPr>
              <a:t>Observation</a:t>
            </a:r>
            <a:endParaRPr lang="ko-KR" altLang="en-US" dirty="0">
              <a:latin typeface="Arial Unicode MS" pitchFamily="50" charset="-127"/>
              <a:ea typeface="Arial Unicode MS" pitchFamily="50" charset="-127"/>
              <a:cs typeface="Arial Unicode MS" pitchFamily="50" charset="-127"/>
            </a:endParaRPr>
          </a:p>
        </p:txBody>
      </p:sp>
      <p:sp>
        <p:nvSpPr>
          <p:cNvPr id="49" name="TextBox 48"/>
          <p:cNvSpPr txBox="1"/>
          <p:nvPr/>
        </p:nvSpPr>
        <p:spPr>
          <a:xfrm>
            <a:off x="5289550" y="1268413"/>
            <a:ext cx="1592263" cy="369887"/>
          </a:xfrm>
          <a:prstGeom prst="rect">
            <a:avLst/>
          </a:prstGeom>
          <a:solidFill>
            <a:schemeClr val="accent4">
              <a:lumMod val="20000"/>
              <a:lumOff val="80000"/>
            </a:schemeClr>
          </a:solidFill>
          <a:ln w="25400">
            <a:solidFill>
              <a:schemeClr val="accent4">
                <a:lumMod val="50000"/>
              </a:schemeClr>
            </a:solidFill>
          </a:ln>
        </p:spPr>
        <p:txBody>
          <a:bodyPr>
            <a:spAutoFit/>
          </a:bodyPr>
          <a:lstStyle/>
          <a:p>
            <a:pPr algn="ctr">
              <a:defRPr/>
            </a:pPr>
            <a:r>
              <a:rPr lang="en-US" altLang="ko-KR" dirty="0">
                <a:latin typeface="Arial Unicode MS" pitchFamily="50" charset="-127"/>
                <a:ea typeface="Arial Unicode MS" pitchFamily="50" charset="-127"/>
                <a:cs typeface="Arial Unicode MS" pitchFamily="50" charset="-127"/>
              </a:rPr>
              <a:t>Model</a:t>
            </a:r>
            <a:endParaRPr lang="ko-KR" altLang="en-US" dirty="0">
              <a:latin typeface="Arial Unicode MS" pitchFamily="50" charset="-127"/>
              <a:ea typeface="Arial Unicode MS" pitchFamily="50" charset="-127"/>
              <a:cs typeface="Arial Unicode MS" pitchFamily="50" charset="-127"/>
            </a:endParaRPr>
          </a:p>
        </p:txBody>
      </p:sp>
      <p:cxnSp>
        <p:nvCxnSpPr>
          <p:cNvPr id="50" name="직선 연결선 49"/>
          <p:cNvCxnSpPr/>
          <p:nvPr/>
        </p:nvCxnSpPr>
        <p:spPr>
          <a:xfrm>
            <a:off x="4625975" y="1474788"/>
            <a:ext cx="0" cy="1162050"/>
          </a:xfrm>
          <a:prstGeom prst="line">
            <a:avLst/>
          </a:prstGeom>
          <a:ln w="254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51" name="직선 화살표 연결선 50"/>
          <p:cNvCxnSpPr/>
          <p:nvPr/>
        </p:nvCxnSpPr>
        <p:spPr>
          <a:xfrm flipV="1">
            <a:off x="3227388" y="2420938"/>
            <a:ext cx="0" cy="1008062"/>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직선 연결선 52"/>
          <p:cNvCxnSpPr/>
          <p:nvPr/>
        </p:nvCxnSpPr>
        <p:spPr>
          <a:xfrm>
            <a:off x="3227388" y="3429000"/>
            <a:ext cx="1400175"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직선 연결선 53"/>
          <p:cNvCxnSpPr/>
          <p:nvPr/>
        </p:nvCxnSpPr>
        <p:spPr>
          <a:xfrm>
            <a:off x="4592638" y="3429000"/>
            <a:ext cx="1493837" cy="0"/>
          </a:xfrm>
          <a:prstGeom prst="line">
            <a:avLst/>
          </a:prstGeom>
          <a:ln w="317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직선 연결선 54"/>
          <p:cNvCxnSpPr/>
          <p:nvPr/>
        </p:nvCxnSpPr>
        <p:spPr>
          <a:xfrm>
            <a:off x="4627563" y="3429000"/>
            <a:ext cx="0" cy="863600"/>
          </a:xfrm>
          <a:prstGeom prst="line">
            <a:avLst/>
          </a:prstGeom>
          <a:ln w="31750">
            <a:solidFill>
              <a:schemeClr val="tx1">
                <a:lumMod val="85000"/>
                <a:lumOff val="15000"/>
              </a:schemeClr>
            </a:solidFill>
            <a:prstDash val="soli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898780" y="3643702"/>
            <a:ext cx="3456732" cy="569387"/>
          </a:xfrm>
          <a:prstGeom prst="rect">
            <a:avLst/>
          </a:prstGeom>
          <a:solidFill>
            <a:schemeClr val="accent2">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a:spAutoFit/>
          </a:bodyPr>
          <a:lstStyle/>
          <a:p>
            <a:pPr marL="88900" indent="-88900">
              <a:buFont typeface="Arial" pitchFamily="34" charset="0"/>
              <a:buChar char="•"/>
              <a:defRPr/>
            </a:pPr>
            <a:r>
              <a:rPr lang="en-US" altLang="ko-KR" sz="1500" dirty="0">
                <a:solidFill>
                  <a:srgbClr val="000000"/>
                </a:solidFill>
                <a:latin typeface="Arial Unicode MS" pitchFamily="50" charset="-127"/>
                <a:ea typeface="Arial Unicode MS" pitchFamily="50" charset="-127"/>
                <a:cs typeface="Arial Unicode MS" pitchFamily="50" charset="-127"/>
              </a:rPr>
              <a:t>TB</a:t>
            </a:r>
            <a:r>
              <a:rPr lang="en-US" altLang="ko-KR" sz="1500" baseline="-25000" dirty="0">
                <a:solidFill>
                  <a:srgbClr val="000000"/>
                </a:solidFill>
                <a:latin typeface="Arial Unicode MS" pitchFamily="50" charset="-127"/>
                <a:ea typeface="Arial Unicode MS" pitchFamily="50" charset="-127"/>
                <a:cs typeface="Arial Unicode MS" pitchFamily="50" charset="-127"/>
              </a:rPr>
              <a:t>10.8</a:t>
            </a:r>
            <a:r>
              <a:rPr lang="en-US" altLang="ko-KR" sz="1500" dirty="0">
                <a:solidFill>
                  <a:srgbClr val="000000"/>
                </a:solidFill>
                <a:latin typeface="Arial Unicode MS" pitchFamily="50" charset="-127"/>
                <a:ea typeface="Arial Unicode MS" pitchFamily="50" charset="-127"/>
                <a:cs typeface="Arial Unicode MS" pitchFamily="50" charset="-127"/>
              </a:rPr>
              <a:t> ≤ 190K (COMS 10.8-µm band)</a:t>
            </a:r>
          </a:p>
          <a:p>
            <a:pPr marL="88900" indent="-88900">
              <a:buFont typeface="Arial" pitchFamily="34" charset="0"/>
              <a:buChar char="•"/>
              <a:defRPr/>
            </a:pPr>
            <a:r>
              <a:rPr lang="en-US" altLang="ko-KR" sz="1500" dirty="0">
                <a:latin typeface="Arial Unicode MS" pitchFamily="50" charset="-127"/>
                <a:ea typeface="Arial Unicode MS" pitchFamily="50" charset="-127"/>
                <a:cs typeface="Arial Unicode MS" pitchFamily="50" charset="-127"/>
              </a:rPr>
              <a:t>Homogeneity checks</a:t>
            </a:r>
          </a:p>
        </p:txBody>
      </p:sp>
      <p:grpSp>
        <p:nvGrpSpPr>
          <p:cNvPr id="17424" name="그룹 16387"/>
          <p:cNvGrpSpPr>
            <a:grpSpLocks/>
          </p:cNvGrpSpPr>
          <p:nvPr/>
        </p:nvGrpSpPr>
        <p:grpSpPr bwMode="auto">
          <a:xfrm>
            <a:off x="6538913" y="4221163"/>
            <a:ext cx="288925" cy="1390650"/>
            <a:chOff x="2843808" y="4149080"/>
            <a:chExt cx="288032" cy="720080"/>
          </a:xfrm>
        </p:grpSpPr>
        <p:cxnSp>
          <p:nvCxnSpPr>
            <p:cNvPr id="58" name="직선 연결선 57"/>
            <p:cNvCxnSpPr/>
            <p:nvPr/>
          </p:nvCxnSpPr>
          <p:spPr>
            <a:xfrm>
              <a:off x="2987824" y="4149080"/>
              <a:ext cx="0" cy="720080"/>
            </a:xfrm>
            <a:prstGeom prst="line">
              <a:avLst/>
            </a:prstGeom>
            <a:ln w="254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직선 연결선 58"/>
            <p:cNvCxnSpPr/>
            <p:nvPr/>
          </p:nvCxnSpPr>
          <p:spPr>
            <a:xfrm>
              <a:off x="2843808" y="4149080"/>
              <a:ext cx="288032" cy="0"/>
            </a:xfrm>
            <a:prstGeom prst="line">
              <a:avLst/>
            </a:prstGeom>
            <a:ln w="254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직선 연결선 59"/>
            <p:cNvCxnSpPr/>
            <p:nvPr/>
          </p:nvCxnSpPr>
          <p:spPr>
            <a:xfrm>
              <a:off x="2843808" y="4869160"/>
              <a:ext cx="288032" cy="0"/>
            </a:xfrm>
            <a:prstGeom prst="line">
              <a:avLst/>
            </a:prstGeom>
            <a:ln w="254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1" name="TextBox 60"/>
          <p:cNvSpPr txBox="1"/>
          <p:nvPr/>
        </p:nvSpPr>
        <p:spPr>
          <a:xfrm>
            <a:off x="6948265" y="5450229"/>
            <a:ext cx="576064" cy="323165"/>
          </a:xfrm>
          <a:prstGeom prst="rect">
            <a:avLst/>
          </a:prstGeom>
          <a:solidFill>
            <a:schemeClr val="bg1"/>
          </a:solidFill>
          <a:ln w="9525">
            <a:solidFill>
              <a:schemeClr val="tx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US" altLang="ko-KR" sz="1500" dirty="0">
                <a:latin typeface="Arial Unicode MS" pitchFamily="50" charset="-127"/>
                <a:ea typeface="Arial Unicode MS" pitchFamily="50" charset="-127"/>
                <a:cs typeface="Arial Unicode MS" pitchFamily="50" charset="-127"/>
              </a:rPr>
              <a:t>1km</a:t>
            </a:r>
            <a:endParaRPr lang="en-US" altLang="ko-KR" sz="1300" dirty="0">
              <a:latin typeface="Arial Unicode MS" pitchFamily="50" charset="-127"/>
              <a:ea typeface="Arial Unicode MS" pitchFamily="50" charset="-127"/>
              <a:cs typeface="Arial Unicode MS" pitchFamily="50" charset="-127"/>
            </a:endParaRPr>
          </a:p>
        </p:txBody>
      </p:sp>
      <p:sp>
        <p:nvSpPr>
          <p:cNvPr id="62" name="TextBox 61"/>
          <p:cNvSpPr txBox="1"/>
          <p:nvPr/>
        </p:nvSpPr>
        <p:spPr>
          <a:xfrm>
            <a:off x="6876257" y="4059505"/>
            <a:ext cx="720079" cy="323165"/>
          </a:xfrm>
          <a:prstGeom prst="rect">
            <a:avLst/>
          </a:prstGeom>
          <a:solidFill>
            <a:schemeClr val="bg1"/>
          </a:solidFill>
          <a:ln w="9525">
            <a:solidFill>
              <a:schemeClr val="tx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US" altLang="ko-KR" sz="1500" dirty="0">
                <a:latin typeface="Arial Unicode MS" pitchFamily="50" charset="-127"/>
                <a:ea typeface="Arial Unicode MS" pitchFamily="50" charset="-127"/>
                <a:cs typeface="Arial Unicode MS" pitchFamily="50" charset="-127"/>
              </a:rPr>
              <a:t>15km</a:t>
            </a:r>
            <a:endParaRPr lang="en-US" altLang="ko-KR" sz="1300" dirty="0">
              <a:latin typeface="Arial Unicode MS" pitchFamily="50" charset="-127"/>
              <a:ea typeface="Arial Unicode MS" pitchFamily="50" charset="-127"/>
              <a:cs typeface="Arial Unicode MS" pitchFamily="50" charset="-127"/>
            </a:endParaRPr>
          </a:p>
        </p:txBody>
      </p:sp>
      <p:sp>
        <p:nvSpPr>
          <p:cNvPr id="63" name="Text Box 22"/>
          <p:cNvSpPr txBox="1">
            <a:spLocks noChangeArrowheads="1"/>
          </p:cNvSpPr>
          <p:nvPr/>
        </p:nvSpPr>
        <p:spPr bwMode="auto">
          <a:xfrm>
            <a:off x="5278438" y="1738313"/>
            <a:ext cx="1620837" cy="769937"/>
          </a:xfrm>
          <a:prstGeom prst="rect">
            <a:avLst/>
          </a:prstGeom>
          <a:solidFill>
            <a:schemeClr val="bg1"/>
          </a:solidFill>
          <a:ln w="9525">
            <a:solidFill>
              <a:schemeClr val="tx1"/>
            </a:solidFill>
            <a:miter lim="800000"/>
            <a:headEnd/>
            <a:tailEnd/>
          </a:ln>
          <a:effectLst>
            <a:outerShdw blurRad="50800" dist="38100" dir="5400000" algn="t" rotWithShape="0">
              <a:prstClr val="black">
                <a:alpha val="40000"/>
              </a:prstClr>
            </a:outerShdw>
          </a:effectLst>
        </p:spPr>
        <p:txBody>
          <a:bodyPr>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algn="ctr" eaLnBrk="1" hangingPunct="1">
              <a:defRPr/>
            </a:pPr>
            <a:r>
              <a:rPr lang="en-US" altLang="ko-KR" sz="1600" b="1" dirty="0" smtClean="0">
                <a:solidFill>
                  <a:srgbClr val="000000"/>
                </a:solidFill>
                <a:latin typeface="Arial Unicode MS" pitchFamily="50" charset="-127"/>
                <a:ea typeface="Arial Unicode MS" pitchFamily="50" charset="-127"/>
                <a:cs typeface="Arial Unicode MS" pitchFamily="50" charset="-127"/>
              </a:rPr>
              <a:t>RTM(SBDART)</a:t>
            </a:r>
          </a:p>
          <a:p>
            <a:pPr eaLnBrk="1" hangingPunct="1">
              <a:buFont typeface="Arial" pitchFamily="34" charset="0"/>
              <a:buChar char="•"/>
              <a:defRPr/>
            </a:pPr>
            <a:r>
              <a:rPr lang="en-US" altLang="ko-KR" sz="1400" dirty="0" smtClean="0">
                <a:latin typeface="Arial Unicode MS" pitchFamily="50" charset="-127"/>
                <a:ea typeface="Arial Unicode MS" pitchFamily="50" charset="-127"/>
                <a:cs typeface="Arial Unicode MS" pitchFamily="50" charset="-127"/>
              </a:rPr>
              <a:t>Ocean BRDF</a:t>
            </a:r>
          </a:p>
          <a:p>
            <a:pPr eaLnBrk="1" hangingPunct="1">
              <a:buFont typeface="Arial" pitchFamily="34" charset="0"/>
              <a:buChar char="•"/>
              <a:defRPr/>
            </a:pPr>
            <a:r>
              <a:rPr lang="en-US" altLang="ko-KR" sz="1400" dirty="0" smtClean="0">
                <a:latin typeface="Arial Unicode MS" pitchFamily="50" charset="-127"/>
                <a:ea typeface="Arial Unicode MS" pitchFamily="50" charset="-127"/>
                <a:cs typeface="Arial Unicode MS" pitchFamily="50" charset="-127"/>
              </a:rPr>
              <a:t>Tropical profile</a:t>
            </a:r>
            <a:endParaRPr lang="en-US" altLang="ko-KR" sz="1400" baseline="-25000" dirty="0" smtClean="0">
              <a:latin typeface="Arial Unicode MS" pitchFamily="50" charset="-127"/>
              <a:ea typeface="Arial Unicode MS" pitchFamily="50" charset="-127"/>
              <a:cs typeface="Arial Unicode MS" pitchFamily="50" charset="-127"/>
            </a:endParaRPr>
          </a:p>
        </p:txBody>
      </p:sp>
      <p:cxnSp>
        <p:nvCxnSpPr>
          <p:cNvPr id="52" name="직선 화살표 연결선 51"/>
          <p:cNvCxnSpPr/>
          <p:nvPr/>
        </p:nvCxnSpPr>
        <p:spPr>
          <a:xfrm flipV="1">
            <a:off x="6084888" y="2420938"/>
            <a:ext cx="0" cy="1008062"/>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5148064" y="2658978"/>
            <a:ext cx="1843604" cy="553998"/>
          </a:xfrm>
          <a:prstGeom prst="rect">
            <a:avLst/>
          </a:prstGeom>
          <a:solidFill>
            <a:schemeClr val="bg1"/>
          </a:solidFill>
          <a:ln w="9525">
            <a:solidFill>
              <a:schemeClr val="tx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a:spAutoFit/>
          </a:bodyPr>
          <a:lstStyle/>
          <a:p>
            <a:pPr marL="88900" indent="-88900">
              <a:buFont typeface="Arial" pitchFamily="34" charset="0"/>
              <a:buChar char="•"/>
              <a:defRPr/>
            </a:pPr>
            <a:r>
              <a:rPr lang="en-US" altLang="ko-KR" sz="1500" dirty="0">
                <a:latin typeface="Arial Unicode MS" pitchFamily="50" charset="-127"/>
                <a:ea typeface="Arial Unicode MS" pitchFamily="50" charset="-127"/>
                <a:cs typeface="Arial Unicode MS" pitchFamily="50" charset="-127"/>
              </a:rPr>
              <a:t>COT =200</a:t>
            </a:r>
          </a:p>
          <a:p>
            <a:pPr marL="88900" indent="-88900">
              <a:buFont typeface="Arial" pitchFamily="34" charset="0"/>
              <a:buChar char="•"/>
              <a:defRPr/>
            </a:pPr>
            <a:r>
              <a:rPr lang="en-US" altLang="ko-KR" sz="1500" dirty="0">
                <a:latin typeface="Arial Unicode MS" pitchFamily="50" charset="-127"/>
                <a:ea typeface="Arial Unicode MS" pitchFamily="50" charset="-127"/>
                <a:cs typeface="Arial Unicode MS" pitchFamily="50" charset="-127"/>
              </a:rPr>
              <a:t>Particle size = 20</a:t>
            </a:r>
            <a:endParaRPr lang="en-US" altLang="ko-KR" sz="1300" dirty="0">
              <a:latin typeface="Arial Unicode MS" pitchFamily="50" charset="-127"/>
              <a:ea typeface="Arial Unicode MS" pitchFamily="50" charset="-127"/>
              <a:cs typeface="Arial Unicode MS" pitchFamily="50" charset="-127"/>
            </a:endParaRPr>
          </a:p>
        </p:txBody>
      </p:sp>
      <p:sp>
        <p:nvSpPr>
          <p:cNvPr id="27" name="TextBox 22"/>
          <p:cNvSpPr txBox="1">
            <a:spLocks noChangeArrowheads="1"/>
          </p:cNvSpPr>
          <p:nvPr/>
        </p:nvSpPr>
        <p:spPr bwMode="auto">
          <a:xfrm>
            <a:off x="3617913" y="3281363"/>
            <a:ext cx="2016125" cy="276225"/>
          </a:xfrm>
          <a:prstGeom prst="rect">
            <a:avLst/>
          </a:prstGeom>
          <a:solidFill>
            <a:schemeClr val="accent3">
              <a:lumMod val="40000"/>
              <a:lumOff val="60000"/>
            </a:schemeClr>
          </a:solidFill>
          <a:ln>
            <a:solidFill>
              <a:schemeClr val="tx1"/>
            </a:solidFill>
          </a:ln>
        </p:spPr>
        <p:txBody>
          <a:bodyPr>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algn="ctr" eaLnBrk="1" hangingPunct="1">
              <a:defRPr/>
            </a:pPr>
            <a:r>
              <a:rPr lang="en-US" altLang="ko-KR" sz="1200" dirty="0" smtClean="0">
                <a:latin typeface="Arial Unicode MS" pitchFamily="50" charset="-127"/>
                <a:ea typeface="Arial Unicode MS" pitchFamily="50" charset="-127"/>
                <a:cs typeface="Arial Unicode MS" pitchFamily="50" charset="-127"/>
              </a:rPr>
              <a:t>Target selection is done</a:t>
            </a:r>
            <a:endParaRPr lang="ko-KR" altLang="en-US" sz="1200" dirty="0" smtClean="0">
              <a:latin typeface="Arial Unicode MS" pitchFamily="50" charset="-127"/>
              <a:ea typeface="Arial Unicode MS" pitchFamily="50" charset="-127"/>
              <a:cs typeface="Arial Unicode MS" pitchFamily="50" charset="-127"/>
            </a:endParaRPr>
          </a:p>
        </p:txBody>
      </p:sp>
      <p:pic>
        <p:nvPicPr>
          <p:cNvPr id="17431"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9550" y="4221163"/>
            <a:ext cx="3578225"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5B71"/>
                  </a:outerShdw>
                </a:effectLst>
              </a14:hiddenEffects>
            </a:ext>
          </a:extLst>
        </p:spPr>
      </p:pic>
      <p:sp>
        <p:nvSpPr>
          <p:cNvPr id="17432" name="TextBox 22"/>
          <p:cNvSpPr txBox="1">
            <a:spLocks noChangeArrowheads="1"/>
          </p:cNvSpPr>
          <p:nvPr/>
        </p:nvSpPr>
        <p:spPr bwMode="auto">
          <a:xfrm>
            <a:off x="3690938" y="4716463"/>
            <a:ext cx="18716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algn="ctr" eaLnBrk="1" hangingPunct="1"/>
            <a:r>
              <a:rPr lang="en-US" altLang="ko-KR" sz="2000">
                <a:latin typeface="Arial Unicode MS" pitchFamily="50" charset="-127"/>
                <a:ea typeface="Arial Unicode MS" pitchFamily="50" charset="-127"/>
                <a:cs typeface="Arial Unicode MS" pitchFamily="50" charset="-127"/>
              </a:rPr>
              <a:t>DCC</a:t>
            </a:r>
          </a:p>
        </p:txBody>
      </p:sp>
      <p:sp>
        <p:nvSpPr>
          <p:cNvPr id="17433" name="직사각형 1"/>
          <p:cNvSpPr>
            <a:spLocks noChangeArrowheads="1"/>
          </p:cNvSpPr>
          <p:nvPr/>
        </p:nvSpPr>
        <p:spPr bwMode="auto">
          <a:xfrm>
            <a:off x="36513" y="6418263"/>
            <a:ext cx="6769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80975" indent="-180975"/>
            <a:r>
              <a:rPr lang="en-US" altLang="ko-KR" sz="1100">
                <a:latin typeface="Arial Unicode MS" pitchFamily="50" charset="-127"/>
                <a:ea typeface="Arial Unicode MS" pitchFamily="50" charset="-127"/>
                <a:cs typeface="Arial Unicode MS" pitchFamily="50" charset="-127"/>
              </a:rPr>
              <a:t>Sohn, B-J., Seung-Hee Ham, Ping Yang, 2009: Possibility of the Visible-Channel Calibration Using Deep Convective Clouds Overshooting the TTL. J. Appl. Meteor. Climatol., 48, 2271?2283.</a:t>
            </a:r>
          </a:p>
        </p:txBody>
      </p:sp>
    </p:spTree>
    <p:extLst>
      <p:ext uri="{BB962C8B-B14F-4D97-AF65-F5344CB8AC3E}">
        <p14:creationId xmlns:p14="http://schemas.microsoft.com/office/powerpoint/2010/main" val="27411960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4321"/>
          <a:stretch/>
        </p:blipFill>
        <p:spPr bwMode="auto">
          <a:xfrm>
            <a:off x="2121381" y="1016732"/>
            <a:ext cx="5832648" cy="119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4297"/>
          <a:stretch/>
        </p:blipFill>
        <p:spPr bwMode="auto">
          <a:xfrm>
            <a:off x="2103978" y="2366578"/>
            <a:ext cx="5867455" cy="1386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rrowheads="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86126" y="3789536"/>
            <a:ext cx="6242258" cy="1449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rrowheads="1"/>
          </p:cNvPicPr>
          <p:nvPr/>
        </p:nvPicPr>
        <p:blipFill>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86126" y="5337212"/>
            <a:ext cx="6188252" cy="140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92819" y="1052736"/>
            <a:ext cx="1441420" cy="369332"/>
          </a:xfrm>
          <a:prstGeom prst="rect">
            <a:avLst/>
          </a:prstGeom>
          <a:noFill/>
        </p:spPr>
        <p:txBody>
          <a:bodyPr wrap="none" rtlCol="0">
            <a:spAutoFit/>
          </a:bodyPr>
          <a:lstStyle/>
          <a:p>
            <a:r>
              <a:rPr lang="en-US" altLang="ko-KR" dirty="0" smtClean="0"/>
              <a:t>phase angle</a:t>
            </a:r>
            <a:endParaRPr lang="ko-KR" altLang="en-US" dirty="0"/>
          </a:p>
        </p:txBody>
      </p:sp>
      <p:sp>
        <p:nvSpPr>
          <p:cNvPr id="11" name="TextBox 10"/>
          <p:cNvSpPr txBox="1"/>
          <p:nvPr/>
        </p:nvSpPr>
        <p:spPr>
          <a:xfrm>
            <a:off x="192819" y="2492896"/>
            <a:ext cx="1556836" cy="369332"/>
          </a:xfrm>
          <a:prstGeom prst="rect">
            <a:avLst/>
          </a:prstGeom>
          <a:noFill/>
        </p:spPr>
        <p:txBody>
          <a:bodyPr wrap="none" rtlCol="0">
            <a:spAutoFit/>
          </a:bodyPr>
          <a:lstStyle/>
          <a:p>
            <a:r>
              <a:rPr lang="en-US" altLang="ko-KR" dirty="0" smtClean="0"/>
              <a:t>sun longitude</a:t>
            </a:r>
            <a:endParaRPr lang="ko-KR" altLang="en-US" dirty="0"/>
          </a:p>
        </p:txBody>
      </p:sp>
      <p:sp>
        <p:nvSpPr>
          <p:cNvPr id="12" name="TextBox 11"/>
          <p:cNvSpPr txBox="1"/>
          <p:nvPr/>
        </p:nvSpPr>
        <p:spPr>
          <a:xfrm>
            <a:off x="192819" y="3969060"/>
            <a:ext cx="1967205" cy="369332"/>
          </a:xfrm>
          <a:prstGeom prst="rect">
            <a:avLst/>
          </a:prstGeom>
          <a:noFill/>
        </p:spPr>
        <p:txBody>
          <a:bodyPr wrap="none" rtlCol="0">
            <a:spAutoFit/>
          </a:bodyPr>
          <a:lstStyle/>
          <a:p>
            <a:r>
              <a:rPr lang="en-US" altLang="ko-KR" dirty="0" smtClean="0"/>
              <a:t>satellite longitude</a:t>
            </a:r>
            <a:endParaRPr lang="ko-KR" altLang="en-US" dirty="0"/>
          </a:p>
        </p:txBody>
      </p:sp>
      <p:sp>
        <p:nvSpPr>
          <p:cNvPr id="13" name="TextBox 12"/>
          <p:cNvSpPr txBox="1"/>
          <p:nvPr/>
        </p:nvSpPr>
        <p:spPr>
          <a:xfrm>
            <a:off x="192819" y="5481228"/>
            <a:ext cx="1774845" cy="369332"/>
          </a:xfrm>
          <a:prstGeom prst="rect">
            <a:avLst/>
          </a:prstGeom>
          <a:noFill/>
        </p:spPr>
        <p:txBody>
          <a:bodyPr wrap="none" rtlCol="0">
            <a:spAutoFit/>
          </a:bodyPr>
          <a:lstStyle/>
          <a:p>
            <a:r>
              <a:rPr lang="en-US" altLang="ko-KR" dirty="0" smtClean="0"/>
              <a:t>satellite latitude</a:t>
            </a:r>
            <a:endParaRPr lang="ko-KR" altLang="en-US" dirty="0"/>
          </a:p>
        </p:txBody>
      </p:sp>
      <p:sp>
        <p:nvSpPr>
          <p:cNvPr id="17" name="슬라이드 번호 개체 틀 16"/>
          <p:cNvSpPr>
            <a:spLocks noGrp="1"/>
          </p:cNvSpPr>
          <p:nvPr>
            <p:ph type="sldNum" sz="quarter" idx="10"/>
          </p:nvPr>
        </p:nvSpPr>
        <p:spPr/>
        <p:txBody>
          <a:bodyPr/>
          <a:lstStyle/>
          <a:p>
            <a:pPr>
              <a:defRPr/>
            </a:pPr>
            <a:fld id="{BDCDCAC4-E98A-4F97-8BC6-CCBDAECDF764}" type="slidenum">
              <a:rPr lang="ko-KR" altLang="en-US" smtClean="0"/>
              <a:pPr>
                <a:defRPr/>
              </a:pPr>
              <a:t>19</a:t>
            </a:fld>
            <a:endParaRPr lang="ko-KR" altLang="en-US" dirty="0"/>
          </a:p>
        </p:txBody>
      </p:sp>
    </p:spTree>
    <p:extLst>
      <p:ext uri="{BB962C8B-B14F-4D97-AF65-F5344CB8AC3E}">
        <p14:creationId xmlns:p14="http://schemas.microsoft.com/office/powerpoint/2010/main" val="2001804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CONTENTS</a:t>
            </a:r>
            <a:endParaRPr lang="ko-KR" altLang="en-US" dirty="0"/>
          </a:p>
        </p:txBody>
      </p:sp>
      <p:sp>
        <p:nvSpPr>
          <p:cNvPr id="4" name="내용 개체 틀 2"/>
          <p:cNvSpPr txBox="1">
            <a:spLocks/>
          </p:cNvSpPr>
          <p:nvPr/>
        </p:nvSpPr>
        <p:spPr>
          <a:xfrm>
            <a:off x="457200" y="1268413"/>
            <a:ext cx="8229600" cy="4697412"/>
          </a:xfrm>
          <a:prstGeom prst="rect">
            <a:avLst/>
          </a:prstGeom>
          <a:noFill/>
        </p:spPr>
        <p:txBody>
          <a:bodyPr>
            <a:normAutofit/>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v"/>
              <a:defRPr/>
            </a:pPr>
            <a:r>
              <a:rPr lang="en-US" altLang="ko-KR" sz="2400" b="1" dirty="0" smtClean="0">
                <a:cs typeface="Tahoma" pitchFamily="34" charset="0"/>
              </a:rPr>
              <a:t>COMS visible channel calibration systems in KMA</a:t>
            </a:r>
            <a:r>
              <a:rPr lang="en-US" altLang="ko-KR" sz="2400" dirty="0" smtClean="0">
                <a:cs typeface="Tahoma" pitchFamily="34" charset="0"/>
              </a:rPr>
              <a:t> </a:t>
            </a:r>
          </a:p>
          <a:p>
            <a:pPr lvl="1">
              <a:buFont typeface="Wingdings" pitchFamily="2" charset="2"/>
              <a:buChar char="l"/>
              <a:defRPr/>
            </a:pPr>
            <a:r>
              <a:rPr lang="en-US" altLang="ko-KR" sz="2000" b="1" dirty="0" smtClean="0">
                <a:cs typeface="Tahoma" pitchFamily="34" charset="0"/>
              </a:rPr>
              <a:t>Vicarious calibration by using </a:t>
            </a:r>
            <a:r>
              <a:rPr lang="en-US" altLang="ko-KR" sz="2000" b="1" dirty="0" smtClean="0">
                <a:solidFill>
                  <a:srgbClr val="0000FF"/>
                </a:solidFill>
                <a:cs typeface="Tahoma" pitchFamily="34" charset="0"/>
              </a:rPr>
              <a:t>targets on </a:t>
            </a:r>
            <a:r>
              <a:rPr lang="en-US" altLang="ko-KR" sz="2000" b="1" dirty="0" smtClean="0">
                <a:solidFill>
                  <a:srgbClr val="0000FF"/>
                </a:solidFill>
                <a:cs typeface="Tahoma" pitchFamily="34" charset="0"/>
              </a:rPr>
              <a:t>the Earth</a:t>
            </a:r>
            <a:endParaRPr lang="en-US" altLang="ko-KR" sz="2000" b="1" dirty="0" smtClean="0">
              <a:solidFill>
                <a:srgbClr val="0000FF"/>
              </a:solidFill>
              <a:cs typeface="Tahoma" pitchFamily="34" charset="0"/>
            </a:endParaRPr>
          </a:p>
          <a:p>
            <a:pPr marL="800100" lvl="2" indent="0">
              <a:buNone/>
              <a:defRPr/>
            </a:pPr>
            <a:r>
              <a:rPr lang="en-US" altLang="ko-KR" sz="1800" dirty="0" smtClean="0">
                <a:cs typeface="Tahoma" pitchFamily="34" charset="0"/>
              </a:rPr>
              <a:t>- Data</a:t>
            </a:r>
          </a:p>
          <a:p>
            <a:pPr marL="800100" lvl="2" indent="0">
              <a:buNone/>
              <a:defRPr/>
            </a:pPr>
            <a:r>
              <a:rPr lang="en-US" altLang="ko-KR" sz="1800" dirty="0" smtClean="0">
                <a:cs typeface="Tahoma" pitchFamily="34" charset="0"/>
              </a:rPr>
              <a:t>- Results </a:t>
            </a:r>
          </a:p>
          <a:p>
            <a:pPr lvl="1">
              <a:buFont typeface="Wingdings" pitchFamily="2" charset="2"/>
              <a:buChar char="l"/>
              <a:defRPr/>
            </a:pPr>
            <a:r>
              <a:rPr lang="en-US" altLang="ko-KR" sz="2000" b="1" dirty="0" smtClean="0">
                <a:cs typeface="Tahoma" pitchFamily="34" charset="0"/>
              </a:rPr>
              <a:t>Vicarious calibration by using </a:t>
            </a:r>
            <a:r>
              <a:rPr lang="en-US" altLang="ko-KR" sz="2000" b="1" dirty="0" smtClean="0">
                <a:solidFill>
                  <a:srgbClr val="0000FF"/>
                </a:solidFill>
                <a:cs typeface="Tahoma" pitchFamily="34" charset="0"/>
              </a:rPr>
              <a:t>the moon</a:t>
            </a:r>
          </a:p>
          <a:p>
            <a:pPr marL="800100" lvl="2" indent="0">
              <a:buNone/>
              <a:defRPr/>
            </a:pPr>
            <a:r>
              <a:rPr lang="en-US" altLang="ko-KR" sz="1800" dirty="0" smtClean="0">
                <a:cs typeface="Tahoma" pitchFamily="34" charset="0"/>
              </a:rPr>
              <a:t>- Data</a:t>
            </a:r>
          </a:p>
          <a:p>
            <a:pPr marL="800100" lvl="2" indent="0">
              <a:buNone/>
              <a:defRPr/>
            </a:pPr>
            <a:r>
              <a:rPr lang="en-US" altLang="ko-KR" sz="1800" dirty="0" smtClean="0">
                <a:cs typeface="Tahoma" pitchFamily="34" charset="0"/>
              </a:rPr>
              <a:t>- Methods</a:t>
            </a:r>
          </a:p>
          <a:p>
            <a:pPr marL="800100" lvl="2" indent="0">
              <a:buNone/>
              <a:defRPr/>
            </a:pPr>
            <a:r>
              <a:rPr lang="en-US" altLang="ko-KR" sz="1800" dirty="0" smtClean="0">
                <a:cs typeface="Tahoma" pitchFamily="34" charset="0"/>
              </a:rPr>
              <a:t>- Results</a:t>
            </a:r>
          </a:p>
          <a:p>
            <a:pPr lvl="1">
              <a:buFont typeface="Wingdings" pitchFamily="2" charset="2"/>
              <a:buChar char="l"/>
              <a:defRPr/>
            </a:pPr>
            <a:r>
              <a:rPr lang="en-US" altLang="ko-KR" sz="2000" b="1" dirty="0" smtClean="0">
                <a:cs typeface="Tahoma" pitchFamily="34" charset="0"/>
              </a:rPr>
              <a:t>Summary &amp; Issues</a:t>
            </a:r>
          </a:p>
        </p:txBody>
      </p:sp>
      <p:sp>
        <p:nvSpPr>
          <p:cNvPr id="3" name="슬라이드 번호 개체 틀 2"/>
          <p:cNvSpPr>
            <a:spLocks noGrp="1"/>
          </p:cNvSpPr>
          <p:nvPr>
            <p:ph type="sldNum" sz="quarter" idx="11"/>
          </p:nvPr>
        </p:nvSpPr>
        <p:spPr/>
        <p:txBody>
          <a:bodyPr/>
          <a:lstStyle/>
          <a:p>
            <a:pPr>
              <a:defRPr/>
            </a:pPr>
            <a:fld id="{4869923A-E144-4949-8333-A6A5FAFD53F3}" type="slidenum">
              <a:rPr lang="ko-KR" altLang="en-US" smtClean="0"/>
              <a:pPr>
                <a:defRPr/>
              </a:pPr>
              <a:t>2</a:t>
            </a:fld>
            <a:endParaRPr lang="ko-KR" altLang="en-US" dirty="0"/>
          </a:p>
        </p:txBody>
      </p:sp>
    </p:spTree>
    <p:extLst>
      <p:ext uri="{BB962C8B-B14F-4D97-AF65-F5344CB8AC3E}">
        <p14:creationId xmlns:p14="http://schemas.microsoft.com/office/powerpoint/2010/main" val="1402855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using target on Earth: Data</a:t>
            </a:r>
            <a:endParaRPr lang="ko-KR" altLang="en-US" dirty="0"/>
          </a:p>
        </p:txBody>
      </p:sp>
      <p:graphicFrame>
        <p:nvGraphicFramePr>
          <p:cNvPr id="3" name="내용 개체 틀 10"/>
          <p:cNvGraphicFramePr>
            <a:graphicFrameLocks/>
          </p:cNvGraphicFramePr>
          <p:nvPr>
            <p:extLst>
              <p:ext uri="{D42A27DB-BD31-4B8C-83A1-F6EECF244321}">
                <p14:modId xmlns:p14="http://schemas.microsoft.com/office/powerpoint/2010/main" val="244924560"/>
              </p:ext>
            </p:extLst>
          </p:nvPr>
        </p:nvGraphicFramePr>
        <p:xfrm>
          <a:off x="407900" y="1393814"/>
          <a:ext cx="8304560" cy="4951510"/>
        </p:xfrm>
        <a:graphic>
          <a:graphicData uri="http://schemas.openxmlformats.org/drawingml/2006/table">
            <a:tbl>
              <a:tblPr/>
              <a:tblGrid>
                <a:gridCol w="1008112"/>
                <a:gridCol w="1980220"/>
                <a:gridCol w="1404156"/>
                <a:gridCol w="1875453"/>
                <a:gridCol w="2036619"/>
              </a:tblGrid>
              <a:tr h="468051">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500" b="1" i="0" u="none" strike="noStrike" cap="none" normalizeH="0" baseline="0" dirty="0" smtClean="0">
                          <a:ln>
                            <a:noFill/>
                          </a:ln>
                          <a:solidFill>
                            <a:schemeClr val="tx1"/>
                          </a:solidFill>
                          <a:effectLst/>
                          <a:latin typeface="Arial Unicode MS" pitchFamily="50" charset="-127"/>
                          <a:ea typeface="-윤고딕120" pitchFamily="18" charset="-127"/>
                        </a:rPr>
                        <a:t>Period</a:t>
                      </a:r>
                      <a:endParaRPr kumimoji="0" lang="ko-KR" altLang="en-US" sz="1500" b="1" i="0" u="none" strike="noStrike" cap="none" normalizeH="0" baseline="0" dirty="0" smtClean="0">
                        <a:ln>
                          <a:noFill/>
                        </a:ln>
                        <a:solidFill>
                          <a:schemeClr val="tx1"/>
                        </a:solidFill>
                        <a:effectLst/>
                        <a:latin typeface="Arial Unicode MS" pitchFamily="50" charset="-127"/>
                        <a:ea typeface="-윤고딕120" pitchFamily="18" charset="-127"/>
                      </a:endParaRPr>
                    </a:p>
                  </a:txBody>
                  <a:tcPr marL="91445" marR="91445" marT="45738" marB="45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500" b="0" i="0" u="none" strike="noStrike" cap="none" normalizeH="0" baseline="0" dirty="0" smtClean="0">
                          <a:ln>
                            <a:noFill/>
                          </a:ln>
                          <a:solidFill>
                            <a:schemeClr val="tx1"/>
                          </a:solidFill>
                          <a:effectLst/>
                          <a:latin typeface="Arial Unicode MS" pitchFamily="50" charset="-127"/>
                          <a:ea typeface="-윤고딕120" pitchFamily="18" charset="-127"/>
                        </a:rPr>
                        <a:t>Apr. 2011 to Dec. 2013</a:t>
                      </a:r>
                      <a:endParaRPr kumimoji="0" lang="ko-KR" altLang="en-US" sz="1500" b="0" i="0" u="none" strike="noStrike" cap="none" normalizeH="0" baseline="0" dirty="0" smtClean="0">
                        <a:ln>
                          <a:noFill/>
                        </a:ln>
                        <a:solidFill>
                          <a:schemeClr val="tx1"/>
                        </a:solidFill>
                        <a:effectLst/>
                        <a:latin typeface="Arial Unicode MS" pitchFamily="50" charset="-127"/>
                        <a:ea typeface="-윤고딕120" pitchFamily="18" charset="-127"/>
                      </a:endParaRPr>
                    </a:p>
                  </a:txBody>
                  <a:tcPr marL="91445" marR="91445" marT="45738" marB="45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hMerge="1">
                  <a:txBody>
                    <a:bodyPr/>
                    <a:lstStyle/>
                    <a:p>
                      <a:pPr latinLnBrk="1"/>
                      <a:endParaRPr lang="ko-KR"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hMerge="1">
                  <a:txBody>
                    <a:bodyPr/>
                    <a:lstStyle/>
                    <a:p>
                      <a:pPr latinLnBrk="1"/>
                      <a:endParaRPr lang="ko-KR"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468051">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700" b="1" i="0" u="none" strike="noStrike" cap="none" normalizeH="0" baseline="0" dirty="0" smtClean="0">
                          <a:ln>
                            <a:noFill/>
                          </a:ln>
                          <a:solidFill>
                            <a:sysClr val="windowText" lastClr="000000"/>
                          </a:solidFill>
                          <a:effectLst/>
                          <a:latin typeface="Arial Unicode MS" pitchFamily="50" charset="-127"/>
                          <a:ea typeface="-윤고딕120" pitchFamily="18" charset="-127"/>
                        </a:rPr>
                        <a:t>Targets</a:t>
                      </a:r>
                      <a:endParaRPr kumimoji="0" lang="ko-KR" altLang="en-US" sz="1700" b="1" i="0" u="none" strike="noStrike" cap="none" normalizeH="0" baseline="0" dirty="0" smtClean="0">
                        <a:ln>
                          <a:noFill/>
                        </a:ln>
                        <a:solidFill>
                          <a:sysClr val="windowText" lastClr="000000"/>
                        </a:solidFill>
                        <a:effectLst/>
                        <a:latin typeface="Arial Unicode MS" pitchFamily="50" charset="-127"/>
                        <a:ea typeface="-윤고딕120" pitchFamily="18" charset="-127"/>
                      </a:endParaRPr>
                    </a:p>
                  </a:txBody>
                  <a:tcPr marL="91445" marR="91445" marT="45738" marB="45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800" b="1" i="0" u="none" strike="noStrike" cap="none" normalizeH="0" baseline="0" dirty="0" smtClean="0">
                          <a:ln>
                            <a:noFill/>
                          </a:ln>
                          <a:solidFill>
                            <a:sysClr val="windowText" lastClr="000000"/>
                          </a:solidFill>
                          <a:effectLst/>
                          <a:latin typeface="+mj-lt"/>
                          <a:ea typeface="-윤고딕120" pitchFamily="18" charset="-127"/>
                        </a:rPr>
                        <a:t>Ocean</a:t>
                      </a:r>
                      <a:endParaRPr kumimoji="0" lang="ko-KR" altLang="en-US" sz="1800" b="1" i="0" u="none" strike="noStrike" cap="none" normalizeH="0" baseline="0" dirty="0" smtClean="0">
                        <a:ln>
                          <a:noFill/>
                        </a:ln>
                        <a:solidFill>
                          <a:sysClr val="windowText" lastClr="000000"/>
                        </a:solidFill>
                        <a:effectLst/>
                        <a:latin typeface="+mj-lt"/>
                        <a:ea typeface="-윤고딕120" pitchFamily="18" charset="-127"/>
                      </a:endParaRPr>
                    </a:p>
                  </a:txBody>
                  <a:tcPr marL="91445" marR="91445" marT="45738" marB="45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800" b="1" i="0" u="none" strike="noStrike" cap="none" normalizeH="0" baseline="0" dirty="0" smtClean="0">
                          <a:ln>
                            <a:noFill/>
                          </a:ln>
                          <a:solidFill>
                            <a:sysClr val="windowText" lastClr="000000"/>
                          </a:solidFill>
                          <a:effectLst/>
                          <a:latin typeface="+mj-lt"/>
                          <a:ea typeface="-윤고딕120" pitchFamily="18" charset="-127"/>
                        </a:rPr>
                        <a:t>Desert</a:t>
                      </a:r>
                      <a:endParaRPr kumimoji="0" lang="ko-KR" altLang="en-US" sz="1800" b="1" i="0" u="none" strike="noStrike" cap="none" normalizeH="0" baseline="0" dirty="0" smtClean="0">
                        <a:ln>
                          <a:noFill/>
                        </a:ln>
                        <a:solidFill>
                          <a:sysClr val="windowText" lastClr="000000"/>
                        </a:solidFill>
                        <a:effectLst/>
                        <a:latin typeface="+mj-lt"/>
                        <a:ea typeface="-윤고딕120" pitchFamily="18" charset="-127"/>
                      </a:endParaRPr>
                    </a:p>
                  </a:txBody>
                  <a:tcPr marL="91445" marR="91445" marT="45738" marB="45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800" b="1" i="0" u="none" strike="noStrike" cap="none" normalizeH="0" baseline="0" dirty="0" smtClean="0">
                          <a:ln>
                            <a:noFill/>
                          </a:ln>
                          <a:solidFill>
                            <a:sysClr val="windowText" lastClr="000000"/>
                          </a:solidFill>
                          <a:effectLst/>
                          <a:latin typeface="+mj-lt"/>
                          <a:ea typeface="-윤고딕120" pitchFamily="18" charset="-127"/>
                        </a:rPr>
                        <a:t>Water cloud (WC)</a:t>
                      </a:r>
                      <a:endParaRPr kumimoji="0" lang="ko-KR" altLang="en-US" sz="1800" b="1" i="0" u="none" strike="noStrike" cap="none" normalizeH="0" baseline="0" dirty="0" smtClean="0">
                        <a:ln>
                          <a:noFill/>
                        </a:ln>
                        <a:solidFill>
                          <a:sysClr val="windowText" lastClr="000000"/>
                        </a:solidFill>
                        <a:effectLst/>
                        <a:latin typeface="+mj-lt"/>
                        <a:ea typeface="-윤고딕120" pitchFamily="18" charset="-127"/>
                      </a:endParaRPr>
                    </a:p>
                  </a:txBody>
                  <a:tcPr marL="91445" marR="91445" marT="45738" marB="45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800" b="1" i="0" u="none" strike="noStrike" cap="none" normalizeH="0" baseline="0" dirty="0" smtClean="0">
                          <a:ln>
                            <a:noFill/>
                          </a:ln>
                          <a:solidFill>
                            <a:sysClr val="windowText" lastClr="000000"/>
                          </a:solidFill>
                          <a:effectLst/>
                          <a:latin typeface="+mj-lt"/>
                          <a:ea typeface="-윤고딕120" pitchFamily="18" charset="-127"/>
                        </a:rPr>
                        <a:t>Deep convective cloud (DCC)</a:t>
                      </a:r>
                      <a:endParaRPr kumimoji="0" lang="ko-KR" altLang="en-US" sz="1800" b="1" i="0" u="none" strike="noStrike" cap="none" normalizeH="0" baseline="0" dirty="0" smtClean="0">
                        <a:ln>
                          <a:noFill/>
                        </a:ln>
                        <a:solidFill>
                          <a:sysClr val="windowText" lastClr="000000"/>
                        </a:solidFill>
                        <a:effectLst/>
                        <a:latin typeface="+mj-lt"/>
                        <a:ea typeface="-윤고딕120" pitchFamily="18" charset="-127"/>
                      </a:endParaRPr>
                    </a:p>
                  </a:txBody>
                  <a:tcPr marL="91445" marR="91445" marT="45738" marB="45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246884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500" b="1" i="0" u="none" strike="noStrike" cap="none" normalizeH="0" baseline="0" dirty="0" smtClean="0">
                          <a:ln>
                            <a:noFill/>
                          </a:ln>
                          <a:solidFill>
                            <a:srgbClr val="000000"/>
                          </a:solidFill>
                          <a:effectLst/>
                          <a:latin typeface="Arial Unicode MS" pitchFamily="50" charset="-127"/>
                          <a:ea typeface="Arial Unicode MS" pitchFamily="50" charset="-127"/>
                          <a:cs typeface="Arial Unicode MS" pitchFamily="50" charset="-127"/>
                        </a:rPr>
                        <a:t>Obs.</a:t>
                      </a:r>
                    </a:p>
                  </a:txBody>
                  <a:tcPr marL="91445" marR="91445"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300" b="0" i="0" u="none" strike="noStrike" cap="none" normalizeH="0" baseline="0" dirty="0" smtClean="0">
                          <a:ln>
                            <a:noFill/>
                          </a:ln>
                          <a:solidFill>
                            <a:schemeClr val="tx1"/>
                          </a:solidFill>
                          <a:effectLst/>
                          <a:latin typeface="Arial Unicode MS" pitchFamily="50" charset="-127"/>
                          <a:ea typeface="Arial Unicode MS" pitchFamily="50" charset="-127"/>
                          <a:cs typeface="Arial Unicode MS" pitchFamily="50" charset="-127"/>
                        </a:rPr>
                        <a:t>- Pacific Ocean</a:t>
                      </a:r>
                    </a:p>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300" b="0" i="0" u="none" strike="noStrike" cap="none" normalizeH="0" baseline="0" dirty="0" smtClean="0">
                          <a:ln>
                            <a:noFill/>
                          </a:ln>
                          <a:solidFill>
                            <a:schemeClr val="tx1"/>
                          </a:solidFill>
                          <a:effectLst/>
                          <a:latin typeface="Arial Unicode MS" pitchFamily="50" charset="-127"/>
                          <a:ea typeface="Arial Unicode MS" pitchFamily="50" charset="-127"/>
                          <a:cs typeface="Arial Unicode MS" pitchFamily="50" charset="-127"/>
                        </a:rPr>
                        <a:t>- Indian Ocean</a:t>
                      </a:r>
                      <a:endParaRPr kumimoji="0" lang="ko-KR" altLang="en-US" sz="1300" b="0" i="0" u="none" strike="noStrike" cap="none" normalizeH="0" baseline="0" dirty="0" smtClean="0">
                        <a:ln>
                          <a:noFill/>
                        </a:ln>
                        <a:solidFill>
                          <a:schemeClr val="tx1"/>
                        </a:solidFill>
                        <a:effectLst/>
                        <a:latin typeface="Arial Unicode MS" pitchFamily="50" charset="-127"/>
                        <a:ea typeface="Arial Unicode MS" pitchFamily="50" charset="-127"/>
                        <a:cs typeface="Arial Unicode MS" pitchFamily="50" charset="-127"/>
                      </a:endParaRPr>
                    </a:p>
                  </a:txBody>
                  <a:tcPr marL="91445" marR="91445"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300" b="0" i="0" u="none" strike="noStrike" cap="none" normalizeH="0" baseline="0" dirty="0" smtClean="0">
                          <a:ln>
                            <a:noFill/>
                          </a:ln>
                          <a:solidFill>
                            <a:schemeClr val="tx1"/>
                          </a:solidFill>
                          <a:effectLst/>
                          <a:latin typeface="Arial Unicode MS" pitchFamily="50" charset="-127"/>
                          <a:ea typeface="Arial Unicode MS" pitchFamily="50" charset="-127"/>
                          <a:cs typeface="Arial Unicode MS" pitchFamily="50" charset="-127"/>
                        </a:rPr>
                        <a:t>- Simpson Desert </a:t>
                      </a:r>
                    </a:p>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300" b="0" i="0" u="none" strike="noStrike" cap="none" normalizeH="0" baseline="0" dirty="0" smtClean="0">
                          <a:ln>
                            <a:noFill/>
                          </a:ln>
                          <a:solidFill>
                            <a:schemeClr val="tx1"/>
                          </a:solidFill>
                          <a:effectLst/>
                          <a:latin typeface="Arial Unicode MS" pitchFamily="50" charset="-127"/>
                          <a:ea typeface="Arial Unicode MS" pitchFamily="50" charset="-127"/>
                          <a:cs typeface="Arial Unicode MS" pitchFamily="50" charset="-127"/>
                        </a:rPr>
                        <a:t>in Australia</a:t>
                      </a:r>
                    </a:p>
                    <a:p>
                      <a:pPr marL="0" marR="0" lvl="0" indent="0" algn="l" defTabSz="914400" rtl="0" eaLnBrk="1" fontAlgn="base" latinLnBrk="1" hangingPunct="1">
                        <a:lnSpc>
                          <a:spcPct val="100000"/>
                        </a:lnSpc>
                        <a:spcBef>
                          <a:spcPct val="0"/>
                        </a:spcBef>
                        <a:spcAft>
                          <a:spcPct val="0"/>
                        </a:spcAft>
                        <a:buClrTx/>
                        <a:buSzTx/>
                        <a:buFontTx/>
                        <a:buNone/>
                        <a:tabLst/>
                      </a:pPr>
                      <a:endParaRPr kumimoji="0" lang="ko-KR" altLang="en-US" sz="1300" b="0" i="0" u="none" strike="noStrike" cap="none" normalizeH="0" baseline="0" dirty="0" smtClean="0">
                        <a:ln>
                          <a:noFill/>
                        </a:ln>
                        <a:solidFill>
                          <a:srgbClr val="000000"/>
                        </a:solidFill>
                        <a:effectLst/>
                        <a:latin typeface="Arial Unicode MS" pitchFamily="50" charset="-127"/>
                        <a:ea typeface="Arial Unicode MS" pitchFamily="50" charset="-127"/>
                        <a:cs typeface="Arial Unicode MS" pitchFamily="50" charset="-127"/>
                      </a:endParaRPr>
                    </a:p>
                  </a:txBody>
                  <a:tcPr marL="91445" marR="91445"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indent="0" algn="l" eaLnBrk="1" hangingPunct="1">
                        <a:buFont typeface="Arial" pitchFamily="34" charset="0"/>
                        <a:buNone/>
                        <a:defRPr/>
                      </a:pPr>
                      <a:r>
                        <a:rPr lang="en-US" altLang="ko-KR" sz="1300" dirty="0" smtClean="0">
                          <a:latin typeface="Arial Unicode MS" pitchFamily="50" charset="-127"/>
                          <a:ea typeface="Arial Unicode MS" pitchFamily="50" charset="-127"/>
                          <a:cs typeface="Arial Unicode MS" pitchFamily="50" charset="-127"/>
                        </a:rPr>
                        <a:t>- Over ocean regions</a:t>
                      </a:r>
                    </a:p>
                    <a:p>
                      <a:pPr marL="0" indent="0" algn="l" eaLnBrk="1" hangingPunct="1">
                        <a:buFont typeface="Arial" pitchFamily="34" charset="0"/>
                        <a:buNone/>
                        <a:defRPr/>
                      </a:pPr>
                      <a:r>
                        <a:rPr lang="en-US" altLang="ko-KR" sz="1300" dirty="0" smtClean="0">
                          <a:latin typeface="Arial Unicode MS" pitchFamily="50" charset="-127"/>
                          <a:ea typeface="Arial Unicode MS" pitchFamily="50" charset="-127"/>
                          <a:cs typeface="Arial Unicode MS" pitchFamily="50" charset="-127"/>
                        </a:rPr>
                        <a:t>- Overcast clouds</a:t>
                      </a:r>
                    </a:p>
                    <a:p>
                      <a:pPr algn="l" latinLnBrk="1"/>
                      <a:endParaRPr lang="ko-KR" altLang="en-US" sz="1300" dirty="0">
                        <a:latin typeface="Arial Unicode MS" pitchFamily="50" charset="-127"/>
                        <a:ea typeface="Arial Unicode MS" pitchFamily="50" charset="-127"/>
                        <a:cs typeface="Arial Unicode MS" pitchFamily="50" charset="-127"/>
                      </a:endParaRPr>
                    </a:p>
                  </a:txBody>
                  <a:tcPr marL="91445" marR="91445"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indent="0" algn="l" eaLnBrk="1" hangingPunct="1">
                        <a:buFont typeface="Arial" pitchFamily="34" charset="0"/>
                        <a:buNone/>
                        <a:defRPr/>
                      </a:pPr>
                      <a:r>
                        <a:rPr lang="en-US" altLang="ko-KR" sz="1300" dirty="0" smtClean="0">
                          <a:latin typeface="Arial Unicode MS" pitchFamily="50" charset="-127"/>
                          <a:ea typeface="Arial Unicode MS" pitchFamily="50" charset="-127"/>
                          <a:cs typeface="Arial Unicode MS" pitchFamily="50" charset="-127"/>
                        </a:rPr>
                        <a:t>- Overshooting clouds</a:t>
                      </a:r>
                    </a:p>
                    <a:p>
                      <a:pPr algn="l" latinLnBrk="1"/>
                      <a:endParaRPr lang="ko-KR" altLang="en-US" sz="1300" dirty="0">
                        <a:latin typeface="Arial Unicode MS" pitchFamily="50" charset="-127"/>
                        <a:ea typeface="Arial Unicode MS" pitchFamily="50" charset="-127"/>
                        <a:cs typeface="Arial Unicode MS" pitchFamily="50" charset="-127"/>
                      </a:endParaRPr>
                    </a:p>
                  </a:txBody>
                  <a:tcPr marL="91445" marR="91445"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449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500" b="1" i="0" u="none" strike="noStrike" cap="none" normalizeH="0" baseline="0" dirty="0" smtClean="0">
                          <a:ln>
                            <a:noFill/>
                          </a:ln>
                          <a:solidFill>
                            <a:srgbClr val="000000"/>
                          </a:solidFill>
                          <a:effectLst/>
                          <a:latin typeface="Arial Unicode MS" pitchFamily="50" charset="-127"/>
                          <a:ea typeface="Arial Unicode MS" pitchFamily="50" charset="-127"/>
                          <a:cs typeface="Arial Unicode MS" pitchFamily="50" charset="-127"/>
                        </a:rPr>
                        <a:t>selection</a:t>
                      </a:r>
                    </a:p>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500" b="1" i="0" u="none" strike="noStrike" cap="none" normalizeH="0" baseline="0" dirty="0" smtClean="0">
                          <a:ln>
                            <a:noFill/>
                          </a:ln>
                          <a:solidFill>
                            <a:srgbClr val="000000"/>
                          </a:solidFill>
                          <a:effectLst/>
                          <a:latin typeface="Arial Unicode MS" pitchFamily="50" charset="-127"/>
                          <a:ea typeface="Arial Unicode MS" pitchFamily="50" charset="-127"/>
                          <a:cs typeface="Arial Unicode MS" pitchFamily="50" charset="-127"/>
                        </a:rPr>
                        <a:t>criteria</a:t>
                      </a:r>
                    </a:p>
                  </a:txBody>
                  <a:tcPr marL="91445" marR="91445"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lvl="0" algn="l" eaLnBrk="0" hangingPunct="0">
                        <a:spcBef>
                          <a:spcPct val="20000"/>
                        </a:spcBef>
                        <a:defRPr/>
                      </a:pPr>
                      <a:r>
                        <a:rPr lang="en-US" altLang="ko-KR" sz="1500" dirty="0" smtClean="0"/>
                        <a:t>- No cloud</a:t>
                      </a:r>
                    </a:p>
                    <a:p>
                      <a:pPr lvl="0" algn="l" eaLnBrk="0" hangingPunct="0">
                        <a:spcBef>
                          <a:spcPct val="20000"/>
                        </a:spcBef>
                        <a:defRPr/>
                      </a:pPr>
                      <a:r>
                        <a:rPr lang="en-US" altLang="ko-KR" sz="1500" dirty="0" smtClean="0"/>
                        <a:t>- No </a:t>
                      </a:r>
                      <a:r>
                        <a:rPr lang="en-US" altLang="ko-KR" sz="1500" dirty="0" err="1" smtClean="0"/>
                        <a:t>sunglint</a:t>
                      </a:r>
                      <a:endParaRPr lang="en-US" altLang="ko-KR" sz="1500" dirty="0" smtClean="0"/>
                    </a:p>
                    <a:p>
                      <a:pPr lvl="0" algn="l" eaLnBrk="0" hangingPunct="0">
                        <a:spcBef>
                          <a:spcPct val="20000"/>
                        </a:spcBef>
                        <a:defRPr/>
                      </a:pPr>
                      <a:r>
                        <a:rPr lang="en-US" altLang="ko-KR" sz="1500" dirty="0" smtClean="0"/>
                        <a:t>- MODIS AOT at 500nm(&lt;0.1)</a:t>
                      </a:r>
                    </a:p>
                    <a:p>
                      <a:pPr lvl="0" algn="l" eaLnBrk="0" hangingPunct="0">
                        <a:spcBef>
                          <a:spcPct val="20000"/>
                        </a:spcBef>
                        <a:defRPr/>
                      </a:pPr>
                      <a:r>
                        <a:rPr lang="en-US" altLang="ko-KR" sz="1500" dirty="0" smtClean="0"/>
                        <a:t>- Wind speed &lt; 7m/s</a:t>
                      </a:r>
                      <a:endParaRPr kumimoji="0" lang="ko-KR" altLang="en-US" sz="1500" b="0" i="0" u="none" strike="noStrike" cap="none" normalizeH="0" baseline="0" dirty="0" smtClean="0">
                        <a:ln>
                          <a:noFill/>
                        </a:ln>
                        <a:solidFill>
                          <a:schemeClr val="tx1"/>
                        </a:solidFill>
                        <a:effectLst/>
                        <a:latin typeface="Arial Unicode MS" pitchFamily="50" charset="-127"/>
                        <a:ea typeface="Arial Unicode MS" pitchFamily="50" charset="-127"/>
                        <a:cs typeface="Arial Unicode MS" pitchFamily="50" charset="-127"/>
                      </a:endParaRPr>
                    </a:p>
                  </a:txBody>
                  <a:tcPr marL="91445" marR="91445"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500" b="0" i="0" u="none" strike="noStrike" cap="none" normalizeH="0" baseline="0" dirty="0" smtClean="0">
                          <a:ln>
                            <a:noFill/>
                          </a:ln>
                          <a:solidFill>
                            <a:srgbClr val="000000"/>
                          </a:solidFill>
                          <a:effectLst/>
                          <a:latin typeface="Arial Unicode MS" pitchFamily="50" charset="-127"/>
                          <a:ea typeface="Arial Unicode MS" pitchFamily="50" charset="-127"/>
                          <a:cs typeface="Arial Unicode MS" pitchFamily="50" charset="-127"/>
                        </a:rPr>
                        <a:t>- 11 fixed location</a:t>
                      </a:r>
                      <a:endParaRPr kumimoji="0" lang="ko-KR" altLang="en-US" sz="1500" b="0" i="0" u="none" strike="noStrike" cap="none" normalizeH="0" baseline="0" dirty="0" smtClean="0">
                        <a:ln>
                          <a:noFill/>
                        </a:ln>
                        <a:solidFill>
                          <a:srgbClr val="000000"/>
                        </a:solidFill>
                        <a:effectLst/>
                        <a:latin typeface="Arial Unicode MS" pitchFamily="50" charset="-127"/>
                        <a:ea typeface="Arial Unicode MS" pitchFamily="50" charset="-127"/>
                        <a:cs typeface="Arial Unicode MS" pitchFamily="50" charset="-127"/>
                      </a:endParaRPr>
                    </a:p>
                  </a:txBody>
                  <a:tcPr marL="91445" marR="91445"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lvl="0" algn="l" eaLnBrk="0" hangingPunct="0">
                        <a:spcBef>
                          <a:spcPct val="20000"/>
                        </a:spcBef>
                        <a:defRPr/>
                      </a:pPr>
                      <a:r>
                        <a:rPr lang="en-US" altLang="ko-KR" sz="1500" dirty="0" smtClean="0"/>
                        <a:t>- COT </a:t>
                      </a:r>
                      <a:r>
                        <a:rPr lang="en-US" altLang="ko-KR" sz="1500" dirty="0" smtClean="0">
                          <a:ea typeface="Arial Unicode MS" pitchFamily="50" charset="-127"/>
                          <a:cs typeface="Arial Unicode MS" pitchFamily="50" charset="-127"/>
                        </a:rPr>
                        <a:t>≥ 5</a:t>
                      </a:r>
                      <a:endParaRPr lang="en-US" altLang="ko-KR" sz="1500" dirty="0" smtClean="0"/>
                    </a:p>
                    <a:p>
                      <a:pPr lvl="0" algn="l" eaLnBrk="0" hangingPunct="0">
                        <a:spcBef>
                          <a:spcPct val="20000"/>
                        </a:spcBef>
                        <a:defRPr/>
                      </a:pPr>
                      <a:r>
                        <a:rPr lang="en-US" altLang="ko-KR" sz="1500" dirty="0" smtClean="0"/>
                        <a:t>- CTT </a:t>
                      </a:r>
                      <a:r>
                        <a:rPr lang="en-US" altLang="ko-KR" sz="1500" dirty="0" smtClean="0">
                          <a:ea typeface="Arial Unicode MS" pitchFamily="50" charset="-127"/>
                          <a:cs typeface="Arial Unicode MS" pitchFamily="50" charset="-127"/>
                        </a:rPr>
                        <a:t>≥ 273K </a:t>
                      </a:r>
                      <a:br>
                        <a:rPr lang="en-US" altLang="ko-KR" sz="1500" dirty="0" smtClean="0">
                          <a:ea typeface="Arial Unicode MS" pitchFamily="50" charset="-127"/>
                          <a:cs typeface="Arial Unicode MS" pitchFamily="50" charset="-127"/>
                        </a:rPr>
                      </a:br>
                      <a:r>
                        <a:rPr lang="en-US" altLang="ko-KR" sz="1500" dirty="0" smtClean="0">
                          <a:ea typeface="Arial Unicode MS" pitchFamily="50" charset="-127"/>
                          <a:cs typeface="Arial Unicode MS" pitchFamily="50" charset="-127"/>
                        </a:rPr>
                        <a:t>  (for water cloud)</a:t>
                      </a:r>
                    </a:p>
                    <a:p>
                      <a:pPr lvl="0" algn="l" eaLnBrk="0" hangingPunct="0">
                        <a:spcBef>
                          <a:spcPct val="20000"/>
                        </a:spcBef>
                        <a:defRPr/>
                      </a:pPr>
                      <a:r>
                        <a:rPr lang="en-US" altLang="ko-KR" sz="1500" dirty="0" smtClean="0">
                          <a:ea typeface="Arial Unicode MS" pitchFamily="50" charset="-127"/>
                          <a:cs typeface="Arial Unicode MS" pitchFamily="50" charset="-127"/>
                        </a:rPr>
                        <a:t>- CTT ≤227K </a:t>
                      </a:r>
                      <a:br>
                        <a:rPr lang="en-US" altLang="ko-KR" sz="1500" dirty="0" smtClean="0">
                          <a:ea typeface="Arial Unicode MS" pitchFamily="50" charset="-127"/>
                          <a:cs typeface="Arial Unicode MS" pitchFamily="50" charset="-127"/>
                        </a:rPr>
                      </a:br>
                      <a:r>
                        <a:rPr lang="en-US" altLang="ko-KR" sz="1500" dirty="0" smtClean="0">
                          <a:ea typeface="Arial Unicode MS" pitchFamily="50" charset="-127"/>
                          <a:cs typeface="Arial Unicode MS" pitchFamily="50" charset="-127"/>
                        </a:rPr>
                        <a:t>  (for ice cloud)</a:t>
                      </a:r>
                      <a:endParaRPr lang="ko-KR" altLang="en-US" sz="1500" dirty="0">
                        <a:latin typeface="Arial Unicode MS" pitchFamily="50" charset="-127"/>
                        <a:ea typeface="Arial Unicode MS" pitchFamily="50" charset="-127"/>
                        <a:cs typeface="Arial Unicode MS" pitchFamily="50" charset="-127"/>
                      </a:endParaRPr>
                    </a:p>
                  </a:txBody>
                  <a:tcPr marL="91445" marR="91445"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indent="0" algn="l">
                        <a:buFontTx/>
                        <a:buNone/>
                        <a:defRPr/>
                      </a:pPr>
                      <a:r>
                        <a:rPr lang="en-US" altLang="ko-KR" sz="1500" dirty="0" smtClean="0">
                          <a:solidFill>
                            <a:srgbClr val="000000"/>
                          </a:solidFill>
                          <a:latin typeface="Arial Unicode MS" pitchFamily="50" charset="-127"/>
                          <a:ea typeface="Arial Unicode MS" pitchFamily="50" charset="-127"/>
                          <a:cs typeface="Arial Unicode MS" pitchFamily="50" charset="-127"/>
                        </a:rPr>
                        <a:t>TB</a:t>
                      </a:r>
                      <a:r>
                        <a:rPr lang="en-US" altLang="ko-KR" sz="1500" baseline="-25000" dirty="0" smtClean="0">
                          <a:solidFill>
                            <a:srgbClr val="000000"/>
                          </a:solidFill>
                          <a:latin typeface="Arial Unicode MS" pitchFamily="50" charset="-127"/>
                          <a:ea typeface="Arial Unicode MS" pitchFamily="50" charset="-127"/>
                          <a:cs typeface="Arial Unicode MS" pitchFamily="50" charset="-127"/>
                        </a:rPr>
                        <a:t>10.8</a:t>
                      </a:r>
                      <a:r>
                        <a:rPr lang="en-US" altLang="ko-KR" sz="1500" dirty="0" smtClean="0">
                          <a:solidFill>
                            <a:srgbClr val="000000"/>
                          </a:solidFill>
                          <a:latin typeface="Arial Unicode MS" pitchFamily="50" charset="-127"/>
                          <a:ea typeface="Arial Unicode MS" pitchFamily="50" charset="-127"/>
                          <a:cs typeface="Arial Unicode MS" pitchFamily="50" charset="-127"/>
                        </a:rPr>
                        <a:t> ≤ 190K </a:t>
                      </a:r>
                    </a:p>
                    <a:p>
                      <a:pPr marL="0" indent="0" algn="l">
                        <a:buFontTx/>
                        <a:buNone/>
                        <a:defRPr/>
                      </a:pPr>
                      <a:r>
                        <a:rPr lang="en-US" altLang="ko-KR" sz="1500" dirty="0" smtClean="0">
                          <a:latin typeface="Arial Unicode MS" pitchFamily="50" charset="-127"/>
                          <a:ea typeface="Arial Unicode MS" pitchFamily="50" charset="-127"/>
                          <a:cs typeface="Arial Unicode MS" pitchFamily="50" charset="-127"/>
                        </a:rPr>
                        <a:t>Homogeneity checks</a:t>
                      </a:r>
                    </a:p>
                    <a:p>
                      <a:pPr algn="l" latinLnBrk="1"/>
                      <a:endParaRPr lang="ko-KR" altLang="en-US" sz="1500" dirty="0">
                        <a:latin typeface="Arial Unicode MS" pitchFamily="50" charset="-127"/>
                        <a:ea typeface="Arial Unicode MS" pitchFamily="50" charset="-127"/>
                        <a:cs typeface="Arial Unicode MS" pitchFamily="50" charset="-127"/>
                      </a:endParaRPr>
                    </a:p>
                  </a:txBody>
                  <a:tcPr marL="91445" marR="91445"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grpSp>
        <p:nvGrpSpPr>
          <p:cNvPr id="4" name="Group 3"/>
          <p:cNvGrpSpPr>
            <a:grpSpLocks/>
          </p:cNvGrpSpPr>
          <p:nvPr/>
        </p:nvGrpSpPr>
        <p:grpSpPr bwMode="auto">
          <a:xfrm>
            <a:off x="3468240" y="3201387"/>
            <a:ext cx="1301750" cy="1758950"/>
            <a:chOff x="2951" y="834"/>
            <a:chExt cx="2734" cy="2862"/>
          </a:xfrm>
        </p:grpSpPr>
        <p:pic>
          <p:nvPicPr>
            <p:cNvPr id="5" name="Picture 4" descr="103"/>
            <p:cNvPicPr>
              <a:picLocks noChangeAspect="1" noChangeArrowheads="1"/>
            </p:cNvPicPr>
            <p:nvPr/>
          </p:nvPicPr>
          <p:blipFill>
            <a:blip r:embed="rId3">
              <a:extLst>
                <a:ext uri="{28A0092B-C50C-407E-A947-70E740481C1C}">
                  <a14:useLocalDpi xmlns:a14="http://schemas.microsoft.com/office/drawing/2010/main" val="0"/>
                </a:ext>
              </a:extLst>
            </a:blip>
            <a:srcRect l="15729" t="26950" r="8992" b="5624"/>
            <a:stretch>
              <a:fillRect/>
            </a:stretch>
          </p:blipFill>
          <p:spPr bwMode="auto">
            <a:xfrm>
              <a:off x="2951" y="834"/>
              <a:ext cx="2734" cy="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5"/>
            <p:cNvGraphicFramePr>
              <a:graphicFrameLocks noChangeAspect="1"/>
            </p:cNvGraphicFramePr>
            <p:nvPr/>
          </p:nvGraphicFramePr>
          <p:xfrm>
            <a:off x="3692" y="2059"/>
            <a:ext cx="1993" cy="1637"/>
          </p:xfrm>
          <a:graphic>
            <a:graphicData uri="http://schemas.openxmlformats.org/presentationml/2006/ole">
              <mc:AlternateContent xmlns:mc="http://schemas.openxmlformats.org/markup-compatibility/2006">
                <mc:Choice xmlns:v="urn:schemas-microsoft-com:vml" Requires="v">
                  <p:oleObj spid="_x0000_s1043" name="SPW 8.0 Graph" r:id="rId4" imgW="5084978" imgH="4278478" progId="SigmaPlotGraphicObject.7">
                    <p:embed/>
                  </p:oleObj>
                </mc:Choice>
                <mc:Fallback>
                  <p:oleObj name="SPW 8.0 Graph" r:id="rId4" imgW="5084978" imgH="4278478" progId="SigmaPlotGraphicObjec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2" y="2059"/>
                          <a:ext cx="1993" cy="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a:spLocks noChangeArrowheads="1"/>
            </p:cNvSpPr>
            <p:nvPr/>
          </p:nvSpPr>
          <p:spPr bwMode="auto">
            <a:xfrm>
              <a:off x="3447" y="1426"/>
              <a:ext cx="212" cy="209"/>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ko-KR" altLang="en-US"/>
            </a:p>
          </p:txBody>
        </p:sp>
        <p:sp>
          <p:nvSpPr>
            <p:cNvPr id="8" name="Line 7"/>
            <p:cNvSpPr>
              <a:spLocks noChangeShapeType="1"/>
            </p:cNvSpPr>
            <p:nvPr/>
          </p:nvSpPr>
          <p:spPr bwMode="auto">
            <a:xfrm>
              <a:off x="3631" y="1637"/>
              <a:ext cx="2054" cy="42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9" name="Line 8"/>
            <p:cNvSpPr>
              <a:spLocks noChangeShapeType="1"/>
            </p:cNvSpPr>
            <p:nvPr/>
          </p:nvSpPr>
          <p:spPr bwMode="auto">
            <a:xfrm>
              <a:off x="3445" y="1631"/>
              <a:ext cx="274" cy="428"/>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ko-KR" altLang="en-US"/>
            </a:p>
          </p:txBody>
        </p:sp>
      </p:grpSp>
      <p:pic>
        <p:nvPicPr>
          <p:cNvPr id="10" name="Picture 8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0408" y="3134625"/>
            <a:ext cx="1440160" cy="175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5B71"/>
                  </a:outerShdw>
                </a:effectLst>
              </a14:hiddenEffects>
            </a:ext>
          </a:extLst>
        </p:spPr>
      </p:pic>
      <p:pic>
        <p:nvPicPr>
          <p:cNvPr id="11" name="Picture 1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3252" y="3164689"/>
            <a:ext cx="1747556" cy="1584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5B71"/>
                  </a:outerShdw>
                </a:effectLst>
              </a14:hiddenEffects>
            </a:ext>
          </a:extLst>
        </p:spPr>
      </p:pic>
      <p:pic>
        <p:nvPicPr>
          <p:cNvPr id="12" name="Picture 13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58984" y="3062617"/>
            <a:ext cx="1621224" cy="175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5B71"/>
                  </a:outerShdw>
                </a:effectLst>
              </a14:hiddenEffects>
            </a:ext>
          </a:extLst>
        </p:spPr>
      </p:pic>
      <p:sp>
        <p:nvSpPr>
          <p:cNvPr id="14" name="슬라이드 번호 개체 틀 13"/>
          <p:cNvSpPr>
            <a:spLocks noGrp="1"/>
          </p:cNvSpPr>
          <p:nvPr>
            <p:ph type="sldNum" sz="quarter" idx="11"/>
          </p:nvPr>
        </p:nvSpPr>
        <p:spPr/>
        <p:txBody>
          <a:bodyPr/>
          <a:lstStyle/>
          <a:p>
            <a:pPr>
              <a:defRPr/>
            </a:pPr>
            <a:fld id="{4869923A-E144-4949-8333-A6A5FAFD53F3}" type="slidenum">
              <a:rPr lang="ko-KR" altLang="en-US" smtClean="0"/>
              <a:pPr>
                <a:defRPr/>
              </a:pPr>
              <a:t>3</a:t>
            </a:fld>
            <a:endParaRPr lang="ko-KR" altLang="en-US" dirty="0"/>
          </a:p>
        </p:txBody>
      </p:sp>
    </p:spTree>
    <p:extLst>
      <p:ext uri="{BB962C8B-B14F-4D97-AF65-F5344CB8AC3E}">
        <p14:creationId xmlns:p14="http://schemas.microsoft.com/office/powerpoint/2010/main" val="2836072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using target on </a:t>
            </a:r>
            <a:r>
              <a:rPr lang="en-US" altLang="ko-KR" dirty="0" smtClean="0"/>
              <a:t>Earth: Results</a:t>
            </a:r>
            <a:endParaRPr lang="ko-KR" altLang="en-US" dirty="0"/>
          </a:p>
        </p:txBody>
      </p:sp>
      <p:pic>
        <p:nvPicPr>
          <p:cNvPr id="3" name="Picture 2" descr="C:\Users\aa\Desktop\나\GSICS\Vis_Ocean_Desert_WC_DCC\201104_201312_slopes.tif"/>
          <p:cNvPicPr>
            <a:picLocks noChangeAspect="1" noChangeArrowheads="1"/>
          </p:cNvPicPr>
          <p:nvPr/>
        </p:nvPicPr>
        <p:blipFill>
          <a:blip r:embed="rId3">
            <a:extLst>
              <a:ext uri="{28A0092B-C50C-407E-A947-70E740481C1C}">
                <a14:useLocalDpi xmlns:a14="http://schemas.microsoft.com/office/drawing/2010/main" val="0"/>
              </a:ext>
            </a:extLst>
          </a:blip>
          <a:srcRect l="6407" r="5945"/>
          <a:stretch>
            <a:fillRect/>
          </a:stretch>
        </p:blipFill>
        <p:spPr bwMode="auto">
          <a:xfrm>
            <a:off x="4355976" y="1927336"/>
            <a:ext cx="4373562"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Users\aa\Desktop\나\GSICS\Vis_Ocean_Desert_WC_DCC\201104_201312_intercepts.tif"/>
          <p:cNvPicPr>
            <a:picLocks noChangeAspect="1" noChangeArrowheads="1"/>
          </p:cNvPicPr>
          <p:nvPr/>
        </p:nvPicPr>
        <p:blipFill>
          <a:blip r:embed="rId4">
            <a:extLst>
              <a:ext uri="{28A0092B-C50C-407E-A947-70E740481C1C}">
                <a14:useLocalDpi xmlns:a14="http://schemas.microsoft.com/office/drawing/2010/main" val="0"/>
              </a:ext>
            </a:extLst>
          </a:blip>
          <a:srcRect l="6407" r="5945"/>
          <a:stretch>
            <a:fillRect/>
          </a:stretch>
        </p:blipFill>
        <p:spPr bwMode="auto">
          <a:xfrm>
            <a:off x="4355976" y="3212976"/>
            <a:ext cx="4373562"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aa\Desktop\나\GSICS\Vis_Ocean_Desert_WC_DCC\201104_201312_total_time_series_of_performances.tif"/>
          <p:cNvPicPr>
            <a:picLocks noChangeAspect="1" noChangeArrowheads="1"/>
          </p:cNvPicPr>
          <p:nvPr/>
        </p:nvPicPr>
        <p:blipFill>
          <a:blip r:embed="rId5">
            <a:extLst>
              <a:ext uri="{28A0092B-C50C-407E-A947-70E740481C1C}">
                <a14:useLocalDpi xmlns:a14="http://schemas.microsoft.com/office/drawing/2010/main" val="0"/>
              </a:ext>
            </a:extLst>
          </a:blip>
          <a:srcRect l="5550" r="5782"/>
          <a:stretch>
            <a:fillRect/>
          </a:stretch>
        </p:blipFill>
        <p:spPr bwMode="auto">
          <a:xfrm>
            <a:off x="3815916" y="5193196"/>
            <a:ext cx="5345638"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직사각형 11"/>
          <p:cNvSpPr/>
          <p:nvPr/>
        </p:nvSpPr>
        <p:spPr>
          <a:xfrm>
            <a:off x="3870878" y="1531292"/>
            <a:ext cx="5256584" cy="369332"/>
          </a:xfrm>
          <a:prstGeom prst="rect">
            <a:avLst/>
          </a:prstGeom>
        </p:spPr>
        <p:txBody>
          <a:bodyPr wrap="square">
            <a:spAutoFit/>
          </a:bodyPr>
          <a:lstStyle/>
          <a:p>
            <a:pPr marL="342900" indent="-342900" eaLnBrk="0" hangingPunct="0">
              <a:spcBef>
                <a:spcPct val="20000"/>
              </a:spcBef>
              <a:buFont typeface="Wingdings" pitchFamily="2" charset="2"/>
              <a:buChar char="l"/>
              <a:defRPr/>
            </a:pPr>
            <a:r>
              <a:rPr kumimoji="0" lang="en-US" altLang="ko-KR" b="1" u="sng" dirty="0" smtClean="0">
                <a:latin typeface="Arial" pitchFamily="34" charset="0"/>
              </a:rPr>
              <a:t>Time series </a:t>
            </a:r>
            <a:r>
              <a:rPr kumimoji="0" lang="en-US" altLang="ko-KR" dirty="0" smtClean="0">
                <a:latin typeface="Arial" pitchFamily="34" charset="0"/>
              </a:rPr>
              <a:t>of slopes and intercepts</a:t>
            </a:r>
            <a:endParaRPr kumimoji="0" lang="en-US" altLang="ko-KR" dirty="0">
              <a:latin typeface="Arial" pitchFamily="34" charset="0"/>
            </a:endParaRPr>
          </a:p>
        </p:txBody>
      </p:sp>
      <p:sp>
        <p:nvSpPr>
          <p:cNvPr id="14" name="직사각형 13"/>
          <p:cNvSpPr/>
          <p:nvPr/>
        </p:nvSpPr>
        <p:spPr>
          <a:xfrm>
            <a:off x="3870878" y="4545124"/>
            <a:ext cx="5489654" cy="646331"/>
          </a:xfrm>
          <a:prstGeom prst="rect">
            <a:avLst/>
          </a:prstGeom>
        </p:spPr>
        <p:txBody>
          <a:bodyPr wrap="square">
            <a:spAutoFit/>
          </a:bodyPr>
          <a:lstStyle/>
          <a:p>
            <a:pPr marL="342900" indent="-342900" eaLnBrk="0" hangingPunct="0">
              <a:spcBef>
                <a:spcPct val="20000"/>
              </a:spcBef>
              <a:buFont typeface="Wingdings" pitchFamily="2" charset="2"/>
              <a:buChar char="l"/>
              <a:defRPr/>
            </a:pPr>
            <a:r>
              <a:rPr kumimoji="0" lang="en-US" altLang="ko-KR" dirty="0" smtClean="0">
                <a:latin typeface="Arial" pitchFamily="34" charset="0"/>
              </a:rPr>
              <a:t>The </a:t>
            </a:r>
            <a:r>
              <a:rPr kumimoji="0" lang="en-US" altLang="ko-KR" b="1" u="sng" dirty="0" smtClean="0">
                <a:latin typeface="Arial" pitchFamily="34" charset="0"/>
              </a:rPr>
              <a:t>degradation</a:t>
            </a:r>
            <a:r>
              <a:rPr kumimoji="0" lang="en-US" altLang="ko-KR" dirty="0" smtClean="0">
                <a:latin typeface="Arial" pitchFamily="34" charset="0"/>
              </a:rPr>
              <a:t> is about </a:t>
            </a:r>
            <a:r>
              <a:rPr kumimoji="0" lang="en-US" altLang="ko-KR" b="1" dirty="0" smtClean="0">
                <a:latin typeface="Arial" pitchFamily="34" charset="0"/>
              </a:rPr>
              <a:t>5.59%(</a:t>
            </a:r>
            <a:r>
              <a:rPr kumimoji="0" lang="en-US" altLang="ko-KR" b="1" dirty="0" smtClean="0">
                <a:solidFill>
                  <a:srgbClr val="FF0000"/>
                </a:solidFill>
                <a:latin typeface="Arial" pitchFamily="34" charset="0"/>
              </a:rPr>
              <a:t>1.97%/year</a:t>
            </a:r>
            <a:r>
              <a:rPr kumimoji="0" lang="en-US" altLang="ko-KR" b="1" dirty="0" smtClean="0">
                <a:latin typeface="Arial" pitchFamily="34" charset="0"/>
              </a:rPr>
              <a:t>) </a:t>
            </a:r>
            <a:r>
              <a:rPr lang="en-US" altLang="ko-KR" b="1" dirty="0">
                <a:latin typeface="Arial" pitchFamily="34" charset="0"/>
              </a:rPr>
              <a:t/>
            </a:r>
            <a:br>
              <a:rPr lang="en-US" altLang="ko-KR" b="1" dirty="0">
                <a:latin typeface="Arial" pitchFamily="34" charset="0"/>
              </a:rPr>
            </a:br>
            <a:r>
              <a:rPr kumimoji="0" lang="en-US" altLang="ko-KR" dirty="0" smtClean="0">
                <a:latin typeface="Arial" pitchFamily="34" charset="0"/>
              </a:rPr>
              <a:t>from Apr.2011 to Dec. 2013.</a:t>
            </a:r>
            <a:endParaRPr kumimoji="0" lang="en-US" altLang="ko-KR" dirty="0">
              <a:latin typeface="Arial" pitchFamily="34" charset="0"/>
            </a:endParaRPr>
          </a:p>
        </p:txBody>
      </p:sp>
      <p:grpSp>
        <p:nvGrpSpPr>
          <p:cNvPr id="24" name="그룹 23"/>
          <p:cNvGrpSpPr/>
          <p:nvPr/>
        </p:nvGrpSpPr>
        <p:grpSpPr>
          <a:xfrm>
            <a:off x="143772" y="1556792"/>
            <a:ext cx="3672144" cy="5220580"/>
            <a:chOff x="143772" y="1556792"/>
            <a:chExt cx="3672144" cy="5220580"/>
          </a:xfrm>
        </p:grpSpPr>
        <p:grpSp>
          <p:nvGrpSpPr>
            <p:cNvPr id="6" name="그룹 11"/>
            <p:cNvGrpSpPr>
              <a:grpSpLocks/>
            </p:cNvGrpSpPr>
            <p:nvPr/>
          </p:nvGrpSpPr>
          <p:grpSpPr bwMode="auto">
            <a:xfrm>
              <a:off x="245573" y="2384449"/>
              <a:ext cx="3455988" cy="3279775"/>
              <a:chOff x="323528" y="1412776"/>
              <a:chExt cx="3456384" cy="3280285"/>
            </a:xfrm>
          </p:grpSpPr>
          <p:pic>
            <p:nvPicPr>
              <p:cNvPr id="7" name="Picture 2" descr="C:\Users\aa\Desktop\나\GSICS\Vis_Ocean_Desert_WC_DCC\201104_201312_scatter_plot.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1412776"/>
                <a:ext cx="3456384" cy="328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971302" y="4119884"/>
                <a:ext cx="936732" cy="277042"/>
              </a:xfrm>
              <a:prstGeom prst="rect">
                <a:avLst/>
              </a:prstGeom>
              <a:noFill/>
            </p:spPr>
            <p:txBody>
              <a:bodyPr>
                <a:spAutoFit/>
              </a:bodyPr>
              <a:lstStyle/>
              <a:p>
                <a:pPr>
                  <a:defRPr/>
                </a:pPr>
                <a:r>
                  <a:rPr lang="en-US" altLang="ko-KR" sz="1200" b="1" dirty="0">
                    <a:solidFill>
                      <a:schemeClr val="tx2">
                        <a:lumMod val="75000"/>
                      </a:schemeClr>
                    </a:solidFill>
                    <a:latin typeface="+mj-lt"/>
                    <a:ea typeface="Arial Unicode MS" pitchFamily="50" charset="-127"/>
                    <a:cs typeface="Arial Unicode MS" pitchFamily="50" charset="-127"/>
                  </a:rPr>
                  <a:t>Ocean</a:t>
                </a:r>
                <a:endParaRPr lang="ko-KR" altLang="en-US" sz="1200" b="1" dirty="0">
                  <a:solidFill>
                    <a:schemeClr val="tx2">
                      <a:lumMod val="75000"/>
                    </a:schemeClr>
                  </a:solidFill>
                  <a:latin typeface="+mj-lt"/>
                  <a:ea typeface="Arial Unicode MS" pitchFamily="50" charset="-127"/>
                  <a:cs typeface="Arial Unicode MS" pitchFamily="50" charset="-127"/>
                </a:endParaRPr>
              </a:p>
            </p:txBody>
          </p:sp>
          <p:sp>
            <p:nvSpPr>
              <p:cNvPr id="9" name="TextBox 9"/>
              <p:cNvSpPr txBox="1">
                <a:spLocks noChangeArrowheads="1"/>
              </p:cNvSpPr>
              <p:nvPr/>
            </p:nvSpPr>
            <p:spPr bwMode="auto">
              <a:xfrm>
                <a:off x="1321655" y="3725225"/>
                <a:ext cx="936625" cy="27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r>
                  <a:rPr lang="en-US" altLang="ko-KR" sz="1200" b="1">
                    <a:solidFill>
                      <a:srgbClr val="00B050"/>
                    </a:solidFill>
                    <a:latin typeface="+mj-lt"/>
                    <a:ea typeface="Arial Unicode MS" pitchFamily="50" charset="-127"/>
                    <a:cs typeface="Arial Unicode MS" pitchFamily="50" charset="-127"/>
                  </a:rPr>
                  <a:t>Desert</a:t>
                </a:r>
                <a:endParaRPr lang="ko-KR" altLang="en-US" sz="1200" b="1">
                  <a:solidFill>
                    <a:srgbClr val="00B050"/>
                  </a:solidFill>
                  <a:latin typeface="+mj-lt"/>
                  <a:ea typeface="Arial Unicode MS" pitchFamily="50" charset="-127"/>
                  <a:cs typeface="Arial Unicode MS" pitchFamily="50" charset="-127"/>
                </a:endParaRPr>
              </a:p>
            </p:txBody>
          </p:sp>
          <p:sp>
            <p:nvSpPr>
              <p:cNvPr id="10" name="TextBox 10"/>
              <p:cNvSpPr txBox="1">
                <a:spLocks noChangeArrowheads="1"/>
              </p:cNvSpPr>
              <p:nvPr/>
            </p:nvSpPr>
            <p:spPr bwMode="auto">
              <a:xfrm>
                <a:off x="2077886" y="3181762"/>
                <a:ext cx="936625" cy="27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r>
                  <a:rPr lang="en-US" altLang="ko-KR" sz="1200" b="1" dirty="0">
                    <a:solidFill>
                      <a:srgbClr val="7030A0"/>
                    </a:solidFill>
                    <a:latin typeface="+mj-lt"/>
                    <a:ea typeface="Arial Unicode MS" pitchFamily="50" charset="-127"/>
                    <a:cs typeface="Arial Unicode MS" pitchFamily="50" charset="-127"/>
                  </a:rPr>
                  <a:t>WC</a:t>
                </a:r>
                <a:endParaRPr lang="ko-KR" altLang="en-US" sz="1200" b="1" dirty="0">
                  <a:solidFill>
                    <a:srgbClr val="7030A0"/>
                  </a:solidFill>
                  <a:latin typeface="+mj-lt"/>
                  <a:ea typeface="Arial Unicode MS" pitchFamily="50" charset="-127"/>
                  <a:cs typeface="Arial Unicode MS" pitchFamily="50" charset="-127"/>
                </a:endParaRPr>
              </a:p>
            </p:txBody>
          </p:sp>
          <p:sp>
            <p:nvSpPr>
              <p:cNvPr id="11" name="TextBox 10"/>
              <p:cNvSpPr txBox="1"/>
              <p:nvPr/>
            </p:nvSpPr>
            <p:spPr>
              <a:xfrm>
                <a:off x="2627255" y="2087568"/>
                <a:ext cx="936732" cy="277042"/>
              </a:xfrm>
              <a:prstGeom prst="rect">
                <a:avLst/>
              </a:prstGeom>
              <a:noFill/>
            </p:spPr>
            <p:txBody>
              <a:bodyPr>
                <a:spAutoFit/>
              </a:bodyPr>
              <a:lstStyle/>
              <a:p>
                <a:pPr>
                  <a:defRPr/>
                </a:pPr>
                <a:r>
                  <a:rPr lang="en-US" altLang="ko-KR" sz="1200" b="1" dirty="0">
                    <a:solidFill>
                      <a:schemeClr val="accent6">
                        <a:lumMod val="50000"/>
                      </a:schemeClr>
                    </a:solidFill>
                    <a:latin typeface="+mj-lt"/>
                    <a:ea typeface="Arial Unicode MS" pitchFamily="50" charset="-127"/>
                    <a:cs typeface="Arial Unicode MS" pitchFamily="50" charset="-127"/>
                  </a:rPr>
                  <a:t>DCC</a:t>
                </a:r>
                <a:endParaRPr lang="ko-KR" altLang="en-US" sz="1200" b="1" dirty="0">
                  <a:solidFill>
                    <a:schemeClr val="accent6">
                      <a:lumMod val="50000"/>
                    </a:schemeClr>
                  </a:solidFill>
                  <a:latin typeface="+mj-lt"/>
                  <a:ea typeface="Arial Unicode MS" pitchFamily="50" charset="-127"/>
                  <a:cs typeface="Arial Unicode MS" pitchFamily="50" charset="-127"/>
                </a:endParaRPr>
              </a:p>
            </p:txBody>
          </p:sp>
        </p:grpSp>
        <p:sp>
          <p:nvSpPr>
            <p:cNvPr id="13" name="직사각형 12"/>
            <p:cNvSpPr>
              <a:spLocks noChangeArrowheads="1"/>
            </p:cNvSpPr>
            <p:nvPr/>
          </p:nvSpPr>
          <p:spPr bwMode="auto">
            <a:xfrm>
              <a:off x="245573" y="1630541"/>
              <a:ext cx="35703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Wingdings" pitchFamily="2" charset="2"/>
                <a:buChar char="l"/>
                <a:defRPr/>
              </a:pPr>
              <a:r>
                <a:rPr lang="en-US" altLang="ko-KR" dirty="0">
                  <a:ea typeface="Arial Unicode MS" pitchFamily="50" charset="-127"/>
                  <a:cs typeface="Arial Unicode MS" pitchFamily="50" charset="-127"/>
                </a:rPr>
                <a:t> </a:t>
              </a:r>
              <a:r>
                <a:rPr lang="en-US" altLang="ko-KR" b="1" dirty="0">
                  <a:ea typeface="Arial Unicode MS" pitchFamily="50" charset="-127"/>
                  <a:cs typeface="Arial Unicode MS" pitchFamily="50" charset="-127"/>
                </a:rPr>
                <a:t>Scatter plot </a:t>
              </a:r>
              <a:endParaRPr lang="en-US" altLang="ko-KR" b="1" dirty="0" smtClean="0">
                <a:ea typeface="Arial Unicode MS" pitchFamily="50" charset="-127"/>
                <a:cs typeface="Arial Unicode MS" pitchFamily="50" charset="-127"/>
              </a:endParaRPr>
            </a:p>
            <a:p>
              <a:pPr>
                <a:defRPr/>
              </a:pPr>
              <a:r>
                <a:rPr lang="en-US" altLang="ko-KR" dirty="0" smtClean="0">
                  <a:ea typeface="Arial Unicode MS" pitchFamily="50" charset="-127"/>
                  <a:cs typeface="Arial Unicode MS" pitchFamily="50" charset="-127"/>
                </a:rPr>
                <a:t>by using ocean/desert/WC/DCC</a:t>
              </a:r>
              <a:endParaRPr lang="en-US" altLang="ko-KR" dirty="0">
                <a:ea typeface="Arial Unicode MS" pitchFamily="50" charset="-127"/>
                <a:cs typeface="Arial Unicode MS" pitchFamily="50" charset="-127"/>
              </a:endParaRPr>
            </a:p>
          </p:txBody>
        </p:sp>
        <p:sp>
          <p:nvSpPr>
            <p:cNvPr id="15" name="직사각형 14"/>
            <p:cNvSpPr/>
            <p:nvPr/>
          </p:nvSpPr>
          <p:spPr>
            <a:xfrm>
              <a:off x="365875" y="5766355"/>
              <a:ext cx="3162009" cy="830997"/>
            </a:xfrm>
            <a:prstGeom prst="rect">
              <a:avLst/>
            </a:prstGeom>
          </p:spPr>
          <p:txBody>
            <a:bodyPr wrap="square">
              <a:spAutoFit/>
            </a:bodyPr>
            <a:lstStyle/>
            <a:p>
              <a:pPr marL="285750" indent="-285750">
                <a:buFont typeface="Wingdings" pitchFamily="2" charset="2"/>
                <a:buChar char="Ø"/>
                <a:defRPr/>
              </a:pPr>
              <a:r>
                <a:rPr lang="en-US" altLang="ko-KR" sz="1600" b="1" dirty="0" smtClean="0">
                  <a:ea typeface="Arial Unicode MS" pitchFamily="50" charset="-127"/>
                  <a:cs typeface="Arial Unicode MS" pitchFamily="50" charset="-127"/>
                </a:rPr>
                <a:t>for all data until now </a:t>
              </a:r>
            </a:p>
            <a:p>
              <a:pPr lvl="1">
                <a:defRPr/>
              </a:pPr>
              <a:r>
                <a:rPr lang="en-US" altLang="ko-KR" sz="1600" dirty="0" smtClean="0">
                  <a:ea typeface="Arial Unicode MS" pitchFamily="50" charset="-127"/>
                  <a:cs typeface="Arial Unicode MS" pitchFamily="50" charset="-127"/>
                </a:rPr>
                <a:t>-   </a:t>
              </a:r>
              <a:r>
                <a:rPr lang="en-US" altLang="ko-KR" sz="1600" dirty="0">
                  <a:ea typeface="Arial Unicode MS" pitchFamily="50" charset="-127"/>
                  <a:cs typeface="Arial Unicode MS" pitchFamily="50" charset="-127"/>
                </a:rPr>
                <a:t>slope= </a:t>
              </a:r>
              <a:r>
                <a:rPr lang="en-US" altLang="ko-KR" sz="1600" dirty="0" smtClean="0">
                  <a:ea typeface="Arial Unicode MS" pitchFamily="50" charset="-127"/>
                  <a:cs typeface="Arial Unicode MS" pitchFamily="50" charset="-127"/>
                </a:rPr>
                <a:t>0.868 (about 87%)</a:t>
              </a:r>
              <a:endParaRPr lang="en-US" altLang="ko-KR" sz="1600" dirty="0">
                <a:ea typeface="Arial Unicode MS" pitchFamily="50" charset="-127"/>
                <a:cs typeface="Arial Unicode MS" pitchFamily="50" charset="-127"/>
              </a:endParaRPr>
            </a:p>
            <a:p>
              <a:pPr lvl="1">
                <a:defRPr/>
              </a:pPr>
              <a:r>
                <a:rPr lang="en-US" altLang="ko-KR" sz="1600" dirty="0" smtClean="0">
                  <a:ea typeface="Arial Unicode MS" pitchFamily="50" charset="-127"/>
                  <a:cs typeface="Arial Unicode MS" pitchFamily="50" charset="-127"/>
                </a:rPr>
                <a:t>-   </a:t>
              </a:r>
              <a:r>
                <a:rPr lang="en-US" altLang="ko-KR" sz="1600" dirty="0">
                  <a:ea typeface="Arial Unicode MS" pitchFamily="50" charset="-127"/>
                  <a:cs typeface="Arial Unicode MS" pitchFamily="50" charset="-127"/>
                </a:rPr>
                <a:t>intercept= </a:t>
              </a:r>
              <a:r>
                <a:rPr lang="en-US" altLang="ko-KR" sz="1600" dirty="0" smtClean="0">
                  <a:ea typeface="Arial Unicode MS" pitchFamily="50" charset="-127"/>
                  <a:cs typeface="Arial Unicode MS" pitchFamily="50" charset="-127"/>
                </a:rPr>
                <a:t>0.020</a:t>
              </a:r>
              <a:endParaRPr lang="ko-KR" altLang="en-US" sz="1600" dirty="0"/>
            </a:p>
          </p:txBody>
        </p:sp>
        <p:sp>
          <p:nvSpPr>
            <p:cNvPr id="16" name="모서리가 둥근 직사각형 15"/>
            <p:cNvSpPr/>
            <p:nvPr/>
          </p:nvSpPr>
          <p:spPr>
            <a:xfrm>
              <a:off x="143772" y="1556792"/>
              <a:ext cx="3557789" cy="5220580"/>
            </a:xfrm>
            <a:prstGeom prst="roundRect">
              <a:avLst>
                <a:gd name="adj" fmla="val 8118"/>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TextBox 16"/>
            <p:cNvSpPr txBox="1"/>
            <p:nvPr/>
          </p:nvSpPr>
          <p:spPr>
            <a:xfrm>
              <a:off x="943979" y="5465469"/>
              <a:ext cx="2149948" cy="276999"/>
            </a:xfrm>
            <a:prstGeom prst="rect">
              <a:avLst/>
            </a:prstGeom>
            <a:solidFill>
              <a:schemeClr val="bg1"/>
            </a:solidFill>
          </p:spPr>
          <p:txBody>
            <a:bodyPr wrap="none" rtlCol="0">
              <a:spAutoFit/>
            </a:bodyPr>
            <a:lstStyle/>
            <a:p>
              <a:r>
                <a:rPr lang="en-US" altLang="ko-KR" sz="1200" b="1" dirty="0" smtClean="0"/>
                <a:t>RTM Simulated reflectance</a:t>
              </a:r>
              <a:endParaRPr lang="ko-KR" altLang="en-US" sz="1200" b="1" dirty="0"/>
            </a:p>
          </p:txBody>
        </p:sp>
        <p:sp>
          <p:nvSpPr>
            <p:cNvPr id="18" name="TextBox 17"/>
            <p:cNvSpPr txBox="1"/>
            <p:nvPr/>
          </p:nvSpPr>
          <p:spPr>
            <a:xfrm rot="16200000">
              <a:off x="-807456" y="3875909"/>
              <a:ext cx="2250937" cy="276999"/>
            </a:xfrm>
            <a:prstGeom prst="rect">
              <a:avLst/>
            </a:prstGeom>
            <a:solidFill>
              <a:schemeClr val="bg1"/>
            </a:solidFill>
          </p:spPr>
          <p:txBody>
            <a:bodyPr wrap="none" rtlCol="0">
              <a:spAutoFit/>
            </a:bodyPr>
            <a:lstStyle/>
            <a:p>
              <a:r>
                <a:rPr lang="en-US" altLang="ko-KR" sz="1200" b="1" dirty="0" smtClean="0"/>
                <a:t>COMS Observed reflectance</a:t>
              </a:r>
              <a:endParaRPr lang="ko-KR" altLang="en-US" sz="1200" b="1" dirty="0"/>
            </a:p>
          </p:txBody>
        </p:sp>
        <p:sp>
          <p:nvSpPr>
            <p:cNvPr id="19" name="TextBox 18"/>
            <p:cNvSpPr txBox="1"/>
            <p:nvPr/>
          </p:nvSpPr>
          <p:spPr>
            <a:xfrm>
              <a:off x="754686" y="2727462"/>
              <a:ext cx="912429" cy="769441"/>
            </a:xfrm>
            <a:prstGeom prst="rect">
              <a:avLst/>
            </a:prstGeom>
            <a:solidFill>
              <a:schemeClr val="bg1"/>
            </a:solidFill>
          </p:spPr>
          <p:txBody>
            <a:bodyPr wrap="none" rtlCol="0">
              <a:spAutoFit/>
            </a:bodyPr>
            <a:lstStyle/>
            <a:p>
              <a:pPr marL="285750" indent="-285750">
                <a:buFont typeface="Wingdings" pitchFamily="2" charset="2"/>
                <a:buChar char="l"/>
              </a:pPr>
              <a:r>
                <a:rPr lang="en-US" altLang="ko-KR" sz="1100" b="1" dirty="0" smtClean="0">
                  <a:solidFill>
                    <a:srgbClr val="0000FF"/>
                  </a:solidFill>
                </a:rPr>
                <a:t>Ocean</a:t>
              </a:r>
            </a:p>
            <a:p>
              <a:pPr marL="285750" indent="-285750">
                <a:buFont typeface="Wingdings" pitchFamily="2" charset="2"/>
                <a:buChar char="l"/>
              </a:pPr>
              <a:r>
                <a:rPr lang="en-US" altLang="ko-KR" sz="1100" b="1" dirty="0" smtClean="0">
                  <a:solidFill>
                    <a:srgbClr val="00FF00"/>
                  </a:solidFill>
                </a:rPr>
                <a:t>Desert</a:t>
              </a:r>
            </a:p>
            <a:p>
              <a:pPr marL="285750" indent="-285750">
                <a:buFont typeface="Wingdings" pitchFamily="2" charset="2"/>
                <a:buChar char="l"/>
              </a:pPr>
              <a:r>
                <a:rPr lang="en-US" altLang="ko-KR" sz="1100" b="1" dirty="0" smtClean="0">
                  <a:solidFill>
                    <a:srgbClr val="9933FF"/>
                  </a:solidFill>
                </a:rPr>
                <a:t>WC</a:t>
              </a:r>
            </a:p>
            <a:p>
              <a:pPr marL="285750" indent="-285750">
                <a:buFont typeface="Wingdings" pitchFamily="2" charset="2"/>
                <a:buChar char="l"/>
              </a:pPr>
              <a:r>
                <a:rPr lang="en-US" altLang="ko-KR" sz="1100" b="1" dirty="0" smtClean="0"/>
                <a:t>DCC</a:t>
              </a:r>
            </a:p>
          </p:txBody>
        </p:sp>
      </p:grpSp>
      <p:grpSp>
        <p:nvGrpSpPr>
          <p:cNvPr id="20" name="그룹 19"/>
          <p:cNvGrpSpPr/>
          <p:nvPr/>
        </p:nvGrpSpPr>
        <p:grpSpPr>
          <a:xfrm>
            <a:off x="467544" y="1124744"/>
            <a:ext cx="8172908" cy="252028"/>
            <a:chOff x="611560" y="2168860"/>
            <a:chExt cx="8172908" cy="468052"/>
          </a:xfrm>
        </p:grpSpPr>
        <p:sp>
          <p:nvSpPr>
            <p:cNvPr id="21" name="오각형 20"/>
            <p:cNvSpPr/>
            <p:nvPr/>
          </p:nvSpPr>
          <p:spPr>
            <a:xfrm>
              <a:off x="611560" y="2168860"/>
              <a:ext cx="2880320" cy="468052"/>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300" b="1" dirty="0" smtClean="0">
                  <a:solidFill>
                    <a:schemeClr val="tx1"/>
                  </a:solidFill>
                </a:rPr>
                <a:t>a scatter plot for 30 days data</a:t>
              </a:r>
              <a:endParaRPr lang="ko-KR" altLang="en-US" sz="1300" b="1" dirty="0">
                <a:solidFill>
                  <a:schemeClr val="tx1"/>
                </a:solidFill>
              </a:endParaRPr>
            </a:p>
          </p:txBody>
        </p:sp>
        <p:sp>
          <p:nvSpPr>
            <p:cNvPr id="22" name="갈매기형 수장 21"/>
            <p:cNvSpPr/>
            <p:nvPr/>
          </p:nvSpPr>
          <p:spPr>
            <a:xfrm>
              <a:off x="3491880" y="2168860"/>
              <a:ext cx="2268252" cy="468052"/>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300" b="1" dirty="0" smtClean="0">
                  <a:solidFill>
                    <a:schemeClr val="tx1"/>
                  </a:solidFill>
                </a:rPr>
                <a:t>get a slope/intercept</a:t>
              </a:r>
              <a:endParaRPr lang="ko-KR" altLang="en-US" sz="1300" b="1" dirty="0">
                <a:solidFill>
                  <a:schemeClr val="tx1"/>
                </a:solidFill>
              </a:endParaRPr>
            </a:p>
          </p:txBody>
        </p:sp>
        <p:sp>
          <p:nvSpPr>
            <p:cNvPr id="23" name="갈매기형 수장 22"/>
            <p:cNvSpPr/>
            <p:nvPr/>
          </p:nvSpPr>
          <p:spPr>
            <a:xfrm>
              <a:off x="5760132" y="2168860"/>
              <a:ext cx="3024336" cy="468052"/>
            </a:xfrm>
            <a:prstGeom prst="chevron">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300" b="1" dirty="0" smtClean="0">
                  <a:solidFill>
                    <a:schemeClr val="tx1"/>
                  </a:solidFill>
                </a:rPr>
                <a:t>trend of slope for long period</a:t>
              </a:r>
              <a:endParaRPr lang="ko-KR" altLang="en-US" sz="1300" b="1" dirty="0">
                <a:solidFill>
                  <a:schemeClr val="tx1"/>
                </a:solidFill>
              </a:endParaRPr>
            </a:p>
          </p:txBody>
        </p:sp>
      </p:grpSp>
      <p:sp>
        <p:nvSpPr>
          <p:cNvPr id="25" name="슬라이드 번호 개체 틀 24"/>
          <p:cNvSpPr>
            <a:spLocks noGrp="1"/>
          </p:cNvSpPr>
          <p:nvPr>
            <p:ph type="sldNum" sz="quarter" idx="11"/>
          </p:nvPr>
        </p:nvSpPr>
        <p:spPr/>
        <p:txBody>
          <a:bodyPr/>
          <a:lstStyle/>
          <a:p>
            <a:pPr>
              <a:defRPr/>
            </a:pPr>
            <a:fld id="{4869923A-E144-4949-8333-A6A5FAFD53F3}" type="slidenum">
              <a:rPr lang="ko-KR" altLang="en-US" smtClean="0"/>
              <a:pPr>
                <a:defRPr/>
              </a:pPr>
              <a:t>4</a:t>
            </a:fld>
            <a:endParaRPr lang="ko-KR" altLang="en-US" dirty="0"/>
          </a:p>
        </p:txBody>
      </p:sp>
    </p:spTree>
    <p:extLst>
      <p:ext uri="{BB962C8B-B14F-4D97-AF65-F5344CB8AC3E}">
        <p14:creationId xmlns:p14="http://schemas.microsoft.com/office/powerpoint/2010/main" val="726204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1071563" y="3068638"/>
            <a:ext cx="6072187" cy="642937"/>
          </a:xfrm>
        </p:spPr>
        <p:txBody>
          <a:bodyPr>
            <a:normAutofit fontScale="90000"/>
          </a:bodyPr>
          <a:lstStyle/>
          <a:p>
            <a:pPr>
              <a:defRPr/>
            </a:pPr>
            <a:r>
              <a:rPr lang="en-US" altLang="ko-KR" b="1" dirty="0" smtClean="0">
                <a:latin typeface="Tahoma" pitchFamily="34" charset="0"/>
                <a:cs typeface="Tahoma" pitchFamily="34" charset="0"/>
              </a:rPr>
              <a:t>Visible Channel Calibration by using </a:t>
            </a:r>
            <a:r>
              <a:rPr lang="en-US" altLang="ko-KR" b="1" dirty="0" smtClean="0">
                <a:solidFill>
                  <a:schemeClr val="accent6">
                    <a:lumMod val="60000"/>
                    <a:lumOff val="40000"/>
                  </a:schemeClr>
                </a:solidFill>
                <a:latin typeface="Tahoma" pitchFamily="34" charset="0"/>
                <a:cs typeface="Tahoma" pitchFamily="34" charset="0"/>
              </a:rPr>
              <a:t>the moon</a:t>
            </a:r>
            <a:endParaRPr lang="ko-KR" altLang="en-US" b="1" dirty="0">
              <a:solidFill>
                <a:schemeClr val="accent6">
                  <a:lumMod val="60000"/>
                  <a:lumOff val="40000"/>
                </a:schemeClr>
              </a:solidFill>
              <a:latin typeface="Tahoma" pitchFamily="34" charset="0"/>
              <a:cs typeface="Tahoma" pitchFamily="34" charset="0"/>
            </a:endParaRPr>
          </a:p>
        </p:txBody>
      </p:sp>
    </p:spTree>
    <p:extLst>
      <p:ext uri="{BB962C8B-B14F-4D97-AF65-F5344CB8AC3E}">
        <p14:creationId xmlns:p14="http://schemas.microsoft.com/office/powerpoint/2010/main" val="929766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Data &amp; Method (1/2)</a:t>
            </a:r>
            <a:endParaRPr lang="ko-KR" altLang="en-US" dirty="0"/>
          </a:p>
        </p:txBody>
      </p:sp>
      <p:sp>
        <p:nvSpPr>
          <p:cNvPr id="3" name="TextBox 2"/>
          <p:cNvSpPr txBox="1"/>
          <p:nvPr/>
        </p:nvSpPr>
        <p:spPr>
          <a:xfrm>
            <a:off x="289969" y="1092334"/>
            <a:ext cx="8533105" cy="4296561"/>
          </a:xfrm>
          <a:prstGeom prst="rect">
            <a:avLst/>
          </a:prstGeom>
          <a:noFill/>
        </p:spPr>
        <p:txBody>
          <a:bodyPr wrap="none" rtlCol="0">
            <a:spAutoFit/>
          </a:bodyPr>
          <a:lstStyle/>
          <a:p>
            <a:pPr marL="358775" lvl="1" indent="-342900" eaLnBrk="0" hangingPunct="0">
              <a:spcBef>
                <a:spcPct val="20000"/>
              </a:spcBef>
              <a:buFont typeface="Wingdings" pitchFamily="2" charset="2"/>
              <a:buChar char="l"/>
              <a:defRPr/>
            </a:pPr>
            <a:r>
              <a:rPr lang="en-US" altLang="ko-KR" sz="2000" b="1" dirty="0" smtClean="0">
                <a:latin typeface="Arial" pitchFamily="34" charset="0"/>
              </a:rPr>
              <a:t>DATA</a:t>
            </a:r>
          </a:p>
          <a:p>
            <a:pPr marL="473075" lvl="2" eaLnBrk="0" hangingPunct="0">
              <a:spcBef>
                <a:spcPct val="20000"/>
              </a:spcBef>
              <a:defRPr/>
            </a:pPr>
            <a:r>
              <a:rPr lang="en-US" altLang="ko-KR" b="1" u="sng" dirty="0" smtClean="0">
                <a:latin typeface="Arial" pitchFamily="34" charset="0"/>
              </a:rPr>
              <a:t>Period</a:t>
            </a:r>
            <a:r>
              <a:rPr lang="en-US" altLang="ko-KR" b="1" dirty="0" smtClean="0">
                <a:latin typeface="Arial" pitchFamily="34" charset="0"/>
              </a:rPr>
              <a:t> : </a:t>
            </a:r>
            <a:r>
              <a:rPr lang="en-US" altLang="ko-KR" dirty="0" smtClean="0">
                <a:latin typeface="Arial" pitchFamily="34" charset="0"/>
              </a:rPr>
              <a:t>Feb.</a:t>
            </a:r>
            <a:r>
              <a:rPr lang="en-US" altLang="ko-KR" b="1" dirty="0" smtClean="0">
                <a:latin typeface="Arial" pitchFamily="34" charset="0"/>
              </a:rPr>
              <a:t> </a:t>
            </a:r>
            <a:r>
              <a:rPr lang="en-US" altLang="ko-KR" dirty="0" smtClean="0">
                <a:latin typeface="Arial" pitchFamily="34" charset="0"/>
              </a:rPr>
              <a:t>2011 ~ Dec. 2013</a:t>
            </a:r>
            <a:endParaRPr lang="en-US" altLang="ko-KR" dirty="0">
              <a:latin typeface="Arial" pitchFamily="34" charset="0"/>
            </a:endParaRPr>
          </a:p>
          <a:p>
            <a:pPr marL="457200" lvl="2" eaLnBrk="0" hangingPunct="0">
              <a:spcBef>
                <a:spcPct val="20000"/>
              </a:spcBef>
              <a:tabLst>
                <a:tab pos="0" algn="l"/>
              </a:tabLst>
              <a:defRPr/>
            </a:pPr>
            <a:r>
              <a:rPr lang="en-US" altLang="ko-KR" b="1" u="sng" dirty="0">
                <a:latin typeface="Arial" pitchFamily="34" charset="0"/>
              </a:rPr>
              <a:t>Lunar observation data</a:t>
            </a:r>
          </a:p>
          <a:p>
            <a:pPr lvl="2" eaLnBrk="0" hangingPunct="0">
              <a:spcBef>
                <a:spcPct val="20000"/>
              </a:spcBef>
              <a:defRPr/>
            </a:pPr>
            <a:r>
              <a:rPr lang="en-US" altLang="ko-KR" dirty="0">
                <a:latin typeface="Arial" pitchFamily="34" charset="0"/>
              </a:rPr>
              <a:t>COMS MI has observed the moon twice a month since February 2011. </a:t>
            </a:r>
          </a:p>
          <a:p>
            <a:pPr marL="473075" lvl="2" eaLnBrk="0" hangingPunct="0">
              <a:spcBef>
                <a:spcPct val="20000"/>
              </a:spcBef>
              <a:defRPr/>
            </a:pPr>
            <a:r>
              <a:rPr lang="en-US" altLang="ko-KR" b="1" u="sng" dirty="0" smtClean="0">
                <a:latin typeface="Arial" pitchFamily="34" charset="0"/>
              </a:rPr>
              <a:t>Position </a:t>
            </a:r>
            <a:r>
              <a:rPr lang="en-US" altLang="ko-KR" b="1" u="sng" dirty="0">
                <a:latin typeface="Arial" pitchFamily="34" charset="0"/>
              </a:rPr>
              <a:t>data </a:t>
            </a:r>
            <a:r>
              <a:rPr lang="en-US" altLang="ko-KR" b="1" dirty="0">
                <a:latin typeface="Arial" pitchFamily="34" charset="0"/>
              </a:rPr>
              <a:t>of the sun, the moon and COMS</a:t>
            </a:r>
          </a:p>
          <a:p>
            <a:pPr lvl="2" eaLnBrk="0" hangingPunct="0">
              <a:spcBef>
                <a:spcPct val="20000"/>
              </a:spcBef>
              <a:defRPr/>
            </a:pPr>
            <a:r>
              <a:rPr lang="en-US" altLang="ko-KR" dirty="0" smtClean="0">
                <a:latin typeface="Arial" pitchFamily="34" charset="0"/>
              </a:rPr>
              <a:t>ECEF </a:t>
            </a:r>
            <a:r>
              <a:rPr lang="en-US" altLang="ko-KR" dirty="0" smtClean="0">
                <a:latin typeface="Arial" pitchFamily="34" charset="0"/>
              </a:rPr>
              <a:t>coordinates </a:t>
            </a:r>
            <a:r>
              <a:rPr lang="en-US" altLang="ko-KR" dirty="0">
                <a:latin typeface="Arial" pitchFamily="34" charset="0"/>
              </a:rPr>
              <a:t>are converted to </a:t>
            </a:r>
            <a:r>
              <a:rPr lang="en-US" altLang="ko-KR" dirty="0" err="1">
                <a:latin typeface="Arial" pitchFamily="34" charset="0"/>
              </a:rPr>
              <a:t>Selenographic</a:t>
            </a:r>
            <a:r>
              <a:rPr lang="en-US" altLang="ko-KR" dirty="0">
                <a:latin typeface="Arial" pitchFamily="34" charset="0"/>
              </a:rPr>
              <a:t> </a:t>
            </a:r>
            <a:r>
              <a:rPr lang="en-US" altLang="ko-KR" dirty="0" smtClean="0">
                <a:latin typeface="Arial" pitchFamily="34" charset="0"/>
              </a:rPr>
              <a:t>coordinates.</a:t>
            </a:r>
            <a:endParaRPr lang="en-US" altLang="ko-KR" dirty="0" smtClean="0">
              <a:latin typeface="Arial" pitchFamily="34" charset="0"/>
            </a:endParaRPr>
          </a:p>
          <a:p>
            <a:pPr lvl="2" eaLnBrk="0" hangingPunct="0">
              <a:spcBef>
                <a:spcPct val="20000"/>
              </a:spcBef>
              <a:defRPr/>
            </a:pPr>
            <a:endParaRPr lang="en-US" altLang="ko-KR" sz="800" dirty="0">
              <a:latin typeface="Arial" pitchFamily="34" charset="0"/>
            </a:endParaRPr>
          </a:p>
          <a:p>
            <a:pPr marL="285750" indent="-285750" eaLnBrk="0" hangingPunct="0">
              <a:spcBef>
                <a:spcPct val="20000"/>
              </a:spcBef>
              <a:buFont typeface="Wingdings" pitchFamily="2" charset="2"/>
              <a:buChar char="l"/>
              <a:defRPr/>
            </a:pPr>
            <a:r>
              <a:rPr lang="en-US" altLang="ko-KR" sz="2000" b="1" dirty="0" smtClean="0">
                <a:latin typeface="Arial" pitchFamily="34" charset="0"/>
              </a:rPr>
              <a:t>Instrument Irradiance</a:t>
            </a:r>
          </a:p>
          <a:p>
            <a:pPr lvl="1" eaLnBrk="0" hangingPunct="0">
              <a:spcBef>
                <a:spcPct val="20000"/>
              </a:spcBef>
              <a:defRPr/>
            </a:pPr>
            <a:r>
              <a:rPr lang="en-US" altLang="ko-KR" dirty="0" smtClean="0">
                <a:latin typeface="Arial" pitchFamily="34" charset="0"/>
              </a:rPr>
              <a:t>Extraction </a:t>
            </a:r>
            <a:r>
              <a:rPr lang="en-US" altLang="ko-KR" dirty="0">
                <a:latin typeface="Arial" pitchFamily="34" charset="0"/>
              </a:rPr>
              <a:t>of a global view of the moon from the observation </a:t>
            </a:r>
            <a:r>
              <a:rPr lang="en-US" altLang="ko-KR" dirty="0" smtClean="0">
                <a:latin typeface="Arial" pitchFamily="34" charset="0"/>
              </a:rPr>
              <a:t>data (</a:t>
            </a:r>
            <a:r>
              <a:rPr lang="en-US" altLang="ko-KR" dirty="0">
                <a:latin typeface="Arial" pitchFamily="34" charset="0"/>
              </a:rPr>
              <a:t>rectangle)</a:t>
            </a:r>
          </a:p>
          <a:p>
            <a:pPr marL="800100" lvl="1" indent="-342900" eaLnBrk="0" hangingPunct="0">
              <a:spcBef>
                <a:spcPct val="20000"/>
              </a:spcBef>
              <a:buFont typeface="Arial" pitchFamily="34" charset="0"/>
              <a:buChar char="•"/>
              <a:defRPr/>
            </a:pPr>
            <a:endParaRPr lang="en-US" altLang="ko-KR" dirty="0">
              <a:latin typeface="Arial" pitchFamily="34" charset="0"/>
            </a:endParaRPr>
          </a:p>
          <a:p>
            <a:pPr marL="800100" lvl="1" indent="-342900" eaLnBrk="0" hangingPunct="0">
              <a:spcBef>
                <a:spcPct val="20000"/>
              </a:spcBef>
              <a:buFont typeface="Arial" pitchFamily="34" charset="0"/>
              <a:buChar char="•"/>
              <a:defRPr/>
            </a:pPr>
            <a:endParaRPr lang="en-US" altLang="ko-KR" dirty="0">
              <a:latin typeface="Arial" pitchFamily="34" charset="0"/>
            </a:endParaRPr>
          </a:p>
          <a:p>
            <a:pPr lvl="1" eaLnBrk="0" hangingPunct="0">
              <a:spcBef>
                <a:spcPct val="20000"/>
              </a:spcBef>
              <a:defRPr/>
            </a:pPr>
            <a:endParaRPr lang="en-US" altLang="ko-KR" sz="1300" dirty="0" smtClean="0">
              <a:latin typeface="Arial" pitchFamily="34" charset="0"/>
            </a:endParaRPr>
          </a:p>
          <a:p>
            <a:pPr lvl="1" eaLnBrk="0" hangingPunct="0">
              <a:spcBef>
                <a:spcPct val="20000"/>
              </a:spcBef>
              <a:defRPr/>
            </a:pPr>
            <a:endParaRPr lang="en-US" altLang="ko-KR" sz="800" dirty="0">
              <a:latin typeface="Arial" pitchFamily="34" charset="0"/>
            </a:endParaRPr>
          </a:p>
          <a:p>
            <a:pPr lvl="1" eaLnBrk="0" hangingPunct="0">
              <a:spcBef>
                <a:spcPct val="20000"/>
              </a:spcBef>
              <a:defRPr/>
            </a:pPr>
            <a:r>
              <a:rPr lang="en-US" altLang="ko-KR" dirty="0" smtClean="0">
                <a:latin typeface="Arial" pitchFamily="34" charset="0"/>
              </a:rPr>
              <a:t>Convert </a:t>
            </a:r>
            <a:r>
              <a:rPr lang="en-US" altLang="ko-KR" dirty="0" smtClean="0">
                <a:latin typeface="Arial" pitchFamily="34" charset="0"/>
              </a:rPr>
              <a:t>the </a:t>
            </a:r>
            <a:r>
              <a:rPr lang="en-US" altLang="ko-KR" dirty="0" smtClean="0">
                <a:latin typeface="Arial" pitchFamily="34" charset="0"/>
              </a:rPr>
              <a:t>radiance(</a:t>
            </a:r>
            <a:r>
              <a:rPr lang="en-US" altLang="ko-KR" i="1" dirty="0" smtClean="0">
                <a:latin typeface="Cambria Math" panose="02040503050406030204" pitchFamily="18" charset="0"/>
                <a:ea typeface="Cambria Math" panose="02040503050406030204" pitchFamily="18" charset="0"/>
              </a:rPr>
              <a:t>R</a:t>
            </a:r>
            <a:r>
              <a:rPr lang="en-US" altLang="ko-KR" dirty="0" smtClean="0">
                <a:latin typeface="Arial" pitchFamily="34" charset="0"/>
              </a:rPr>
              <a:t>) COMS </a:t>
            </a:r>
            <a:r>
              <a:rPr lang="en-US" altLang="ko-KR" dirty="0">
                <a:latin typeface="Arial" pitchFamily="34" charset="0"/>
              </a:rPr>
              <a:t>observed into irradiance(</a:t>
            </a:r>
            <a:r>
              <a:rPr lang="en-US" altLang="ko-KR" i="1" dirty="0">
                <a:latin typeface="Cambria Math" panose="02040503050406030204" pitchFamily="18" charset="0"/>
                <a:ea typeface="Cambria Math" panose="02040503050406030204" pitchFamily="18" charset="0"/>
              </a:rPr>
              <a:t>I</a:t>
            </a:r>
            <a:r>
              <a:rPr lang="en-US" altLang="ko-KR" dirty="0" smtClean="0">
                <a:latin typeface="Arial" pitchFamily="34" charset="0"/>
              </a:rPr>
              <a:t>).</a:t>
            </a:r>
            <a:endParaRPr lang="en-US" altLang="ko-KR" dirty="0">
              <a:latin typeface="Arial" pitchFamily="34" charset="0"/>
            </a:endParaRPr>
          </a:p>
        </p:txBody>
      </p:sp>
      <p:pic>
        <p:nvPicPr>
          <p:cNvPr id="4" name="Picture 4" descr="C:\Users\aa\Desktop\나\GSICS\Moon Calibration\Moonmasks\Fig_2011-02-18.02-45-22_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471" t="7709" r="24554" b="11944"/>
          <a:stretch/>
        </p:blipFill>
        <p:spPr bwMode="auto">
          <a:xfrm>
            <a:off x="2606526" y="3965123"/>
            <a:ext cx="1417835" cy="9760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Users\aa\Desktop\나\GSICS\Moon Calibration\Moonmasks\Fig_2011-02-18.02-45-22_0(w).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242" t="7686" r="23784" b="11967"/>
          <a:stretch/>
        </p:blipFill>
        <p:spPr bwMode="auto">
          <a:xfrm>
            <a:off x="4898552" y="3965123"/>
            <a:ext cx="1417835" cy="976045"/>
          </a:xfrm>
          <a:prstGeom prst="rect">
            <a:avLst/>
          </a:prstGeom>
          <a:noFill/>
          <a:extLst>
            <a:ext uri="{909E8E84-426E-40DD-AFC4-6F175D3DCCD1}">
              <a14:hiddenFill xmlns:a14="http://schemas.microsoft.com/office/drawing/2010/main">
                <a:solidFill>
                  <a:srgbClr val="FFFFFF"/>
                </a:solidFill>
              </a14:hiddenFill>
            </a:ext>
          </a:extLst>
        </p:spPr>
      </p:pic>
      <p:sp>
        <p:nvSpPr>
          <p:cNvPr id="6" name="오른쪽 화살표 5"/>
          <p:cNvSpPr/>
          <p:nvPr/>
        </p:nvSpPr>
        <p:spPr>
          <a:xfrm>
            <a:off x="4240385" y="4294172"/>
            <a:ext cx="504056" cy="360040"/>
          </a:xfrm>
          <a:prstGeom prst="rightArrow">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l="48085" t="39781" r="33800" b="51369"/>
          <a:stretch>
            <a:fillRect/>
          </a:stretch>
        </p:blipFill>
        <p:spPr bwMode="auto">
          <a:xfrm>
            <a:off x="3388916" y="5318788"/>
            <a:ext cx="233521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8" name="TextBox 7"/>
              <p:cNvSpPr txBox="1"/>
              <p:nvPr/>
            </p:nvSpPr>
            <p:spPr>
              <a:xfrm>
                <a:off x="763422" y="5992477"/>
                <a:ext cx="7733014" cy="784895"/>
              </a:xfrm>
              <a:prstGeom prst="rect">
                <a:avLst/>
              </a:prstGeom>
              <a:noFill/>
            </p:spPr>
            <p:txBody>
              <a:bodyPr wrap="none" rtlCol="0">
                <a:spAutoFit/>
              </a:bodyPr>
              <a:lstStyle/>
              <a:p>
                <a:pPr lvl="1" eaLnBrk="0" hangingPunct="0">
                  <a:spcBef>
                    <a:spcPct val="20000"/>
                  </a:spcBef>
                  <a:defRPr/>
                </a:pPr>
                <a:r>
                  <a:rPr lang="en-US" altLang="ko-KR" dirty="0">
                    <a:latin typeface="Arial" pitchFamily="34" charset="0"/>
                  </a:rPr>
                  <a:t> </a:t>
                </a:r>
                <a:r>
                  <a:rPr lang="en-US" altLang="ko-KR" dirty="0" smtClean="0">
                    <a:latin typeface="Arial" pitchFamily="34" charset="0"/>
                  </a:rPr>
                  <a:t> </a:t>
                </a:r>
                <a:r>
                  <a:rPr lang="en-US" altLang="ko-KR" sz="1300" dirty="0" smtClean="0">
                    <a:latin typeface="Arial" pitchFamily="34" charset="0"/>
                  </a:rPr>
                  <a:t>Where     </a:t>
                </a:r>
                <a14:m>
                  <m:oMath xmlns:m="http://schemas.openxmlformats.org/officeDocument/2006/math">
                    <m:sSub>
                      <m:sSubPr>
                        <m:ctrlPr>
                          <a:rPr lang="en-US" altLang="ko-KR" sz="1300" i="1">
                            <a:latin typeface="Cambria Math"/>
                          </a:rPr>
                        </m:ctrlPr>
                      </m:sSubPr>
                      <m:e>
                        <m:r>
                          <a:rPr lang="en-US" altLang="ko-KR" sz="1300" i="1">
                            <a:latin typeface="Cambria Math"/>
                          </a:rPr>
                          <m:t>𝑁</m:t>
                        </m:r>
                      </m:e>
                      <m:sub>
                        <m:r>
                          <a:rPr lang="en-US" altLang="ko-KR" sz="1300" i="1">
                            <a:latin typeface="Cambria Math"/>
                          </a:rPr>
                          <m:t>𝑝</m:t>
                        </m:r>
                      </m:sub>
                    </m:sSub>
                  </m:oMath>
                </a14:m>
                <a:r>
                  <a:rPr lang="en-US" altLang="ko-KR" sz="1300" dirty="0">
                    <a:latin typeface="Arial" pitchFamily="34" charset="0"/>
                  </a:rPr>
                  <a:t> is the total number of pixels in the lunar disk image.</a:t>
                </a:r>
              </a:p>
              <a:p>
                <a:pPr marL="1438275" indent="-1438275"/>
                <a:r>
                  <a:rPr lang="en-US" altLang="ko-KR" sz="1300" dirty="0">
                    <a:latin typeface="Arial" pitchFamily="34" charset="0"/>
                    <a:cs typeface="Arial" pitchFamily="34" charset="0"/>
                  </a:rPr>
                  <a:t>                            </a:t>
                </a:r>
                <a14:m>
                  <m:oMath xmlns:m="http://schemas.openxmlformats.org/officeDocument/2006/math">
                    <m:sSub>
                      <m:sSubPr>
                        <m:ctrlPr>
                          <a:rPr lang="en-US" altLang="ko-KR" sz="1300" i="1">
                            <a:latin typeface="Cambria Math"/>
                          </a:rPr>
                        </m:ctrlPr>
                      </m:sSubPr>
                      <m:e>
                        <m:r>
                          <a:rPr lang="en-US" altLang="ko-KR" sz="1300" i="1">
                            <a:latin typeface="Cambria Math"/>
                          </a:rPr>
                          <m:t>𝑅</m:t>
                        </m:r>
                      </m:e>
                      <m:sub>
                        <m:r>
                          <a:rPr lang="en-US" altLang="ko-KR" sz="1300" i="1">
                            <a:latin typeface="Cambria Math"/>
                          </a:rPr>
                          <m:t>𝑝</m:t>
                        </m:r>
                      </m:sub>
                    </m:sSub>
                  </m:oMath>
                </a14:m>
                <a:r>
                  <a:rPr lang="en-US" altLang="ko-KR" sz="1300" dirty="0">
                    <a:latin typeface="Arial" pitchFamily="34" charset="0"/>
                    <a:cs typeface="Arial" pitchFamily="34" charset="0"/>
                  </a:rPr>
                  <a:t> is an individual radiance measurement (i.e. pixel) on the Moon(</a:t>
                </a:r>
                <a14:m>
                  <m:oMath xmlns:m="http://schemas.openxmlformats.org/officeDocument/2006/math">
                    <m:r>
                      <a:rPr lang="en-US" altLang="ko-KR" sz="1300" i="1">
                        <a:latin typeface="Cambria Math"/>
                        <a:cs typeface="Arial" pitchFamily="34" charset="0"/>
                      </a:rPr>
                      <m:t>𝑊</m:t>
                    </m:r>
                    <m:r>
                      <a:rPr lang="en-US" altLang="ko-KR" sz="1300" i="1">
                        <a:latin typeface="Cambria Math"/>
                        <a:cs typeface="Arial" pitchFamily="34" charset="0"/>
                      </a:rPr>
                      <m:t>/</m:t>
                    </m:r>
                    <m:sSup>
                      <m:sSupPr>
                        <m:ctrlPr>
                          <a:rPr lang="en-US" altLang="ko-KR" sz="1300" i="1">
                            <a:latin typeface="Cambria Math"/>
                            <a:cs typeface="Arial" pitchFamily="34" charset="0"/>
                          </a:rPr>
                        </m:ctrlPr>
                      </m:sSupPr>
                      <m:e>
                        <m:r>
                          <a:rPr lang="en-US" altLang="ko-KR" sz="1300" i="1">
                            <a:latin typeface="Cambria Math"/>
                            <a:cs typeface="Arial" pitchFamily="34" charset="0"/>
                          </a:rPr>
                          <m:t>(</m:t>
                        </m:r>
                        <m:r>
                          <a:rPr lang="en-US" altLang="ko-KR" sz="1300" i="1">
                            <a:latin typeface="Cambria Math"/>
                            <a:cs typeface="Arial" pitchFamily="34" charset="0"/>
                          </a:rPr>
                          <m:t>𝑚</m:t>
                        </m:r>
                      </m:e>
                      <m:sup>
                        <m:r>
                          <a:rPr lang="en-US" altLang="ko-KR" sz="1300" i="1">
                            <a:latin typeface="Cambria Math"/>
                            <a:cs typeface="Arial" pitchFamily="34" charset="0"/>
                          </a:rPr>
                          <m:t>2</m:t>
                        </m:r>
                      </m:sup>
                    </m:sSup>
                    <m:r>
                      <a:rPr lang="en-US" altLang="ko-KR" sz="1300" i="1">
                        <a:latin typeface="Cambria Math"/>
                        <a:ea typeface="Cambria Math"/>
                        <a:cs typeface="Arial" pitchFamily="34" charset="0"/>
                      </a:rPr>
                      <m:t>∙</m:t>
                    </m:r>
                    <m:r>
                      <a:rPr lang="en-US" altLang="ko-KR" sz="1300" i="1">
                        <a:latin typeface="Cambria Math"/>
                        <a:ea typeface="Cambria Math"/>
                        <a:cs typeface="Arial" pitchFamily="34" charset="0"/>
                      </a:rPr>
                      <m:t>𝑠𝑟</m:t>
                    </m:r>
                    <m:r>
                      <a:rPr lang="en-US" altLang="ko-KR" sz="1300" i="1">
                        <a:latin typeface="Cambria Math"/>
                        <a:ea typeface="Cambria Math"/>
                        <a:cs typeface="Arial" pitchFamily="34" charset="0"/>
                      </a:rPr>
                      <m:t>∙</m:t>
                    </m:r>
                    <m:r>
                      <a:rPr lang="ko-KR" altLang="en-US" sz="1300" i="1">
                        <a:latin typeface="Cambria Math"/>
                        <a:ea typeface="Cambria Math"/>
                        <a:cs typeface="Arial" pitchFamily="34" charset="0"/>
                      </a:rPr>
                      <m:t>𝜇</m:t>
                    </m:r>
                    <m:r>
                      <a:rPr lang="en-US" altLang="ko-KR" sz="1300" i="1">
                        <a:latin typeface="Cambria Math"/>
                        <a:ea typeface="Cambria Math"/>
                        <a:cs typeface="Arial" pitchFamily="34" charset="0"/>
                      </a:rPr>
                      <m:t>𝑚</m:t>
                    </m:r>
                    <m:r>
                      <a:rPr lang="en-US" altLang="ko-KR" sz="1300" i="1">
                        <a:latin typeface="Cambria Math"/>
                        <a:ea typeface="Cambria Math"/>
                        <a:cs typeface="Arial" pitchFamily="34" charset="0"/>
                      </a:rPr>
                      <m:t>)</m:t>
                    </m:r>
                  </m:oMath>
                </a14:m>
                <a:r>
                  <a:rPr lang="en-US" altLang="ko-KR" sz="1300" dirty="0">
                    <a:latin typeface="Arial" pitchFamily="34" charset="0"/>
                    <a:cs typeface="Arial" pitchFamily="34" charset="0"/>
                  </a:rPr>
                  <a:t>).</a:t>
                </a:r>
              </a:p>
              <a:p>
                <a:pPr marL="1438275" indent="-1438275"/>
                <a:r>
                  <a:rPr lang="en-US" altLang="ko-KR" sz="1300" dirty="0">
                    <a:latin typeface="Arial" pitchFamily="34" charset="0"/>
                    <a:cs typeface="Arial" pitchFamily="34" charset="0"/>
                  </a:rPr>
                  <a:t> </a:t>
                </a:r>
                <a14:m>
                  <m:oMath xmlns:m="http://schemas.openxmlformats.org/officeDocument/2006/math">
                    <m:r>
                      <a:rPr lang="en-US" altLang="ko-KR" sz="1300">
                        <a:latin typeface="Cambria Math"/>
                        <a:ea typeface="Cambria Math"/>
                      </a:rPr>
                      <m:t>                                  </m:t>
                    </m:r>
                    <m:r>
                      <m:rPr>
                        <m:sty m:val="p"/>
                      </m:rPr>
                      <a:rPr lang="el-GR" altLang="ko-KR" sz="1300" i="1">
                        <a:latin typeface="Cambria Math"/>
                        <a:ea typeface="Cambria Math"/>
                      </a:rPr>
                      <m:t>Ω</m:t>
                    </m:r>
                  </m:oMath>
                </a14:m>
                <a:r>
                  <a:rPr lang="en-US" altLang="ko-KR" sz="1300" dirty="0">
                    <a:latin typeface="Arial" pitchFamily="34" charset="0"/>
                    <a:cs typeface="Arial" pitchFamily="34" charset="0"/>
                  </a:rPr>
                  <a:t> is the solid angle of a pixel (</a:t>
                </a:r>
                <a14:m>
                  <m:oMath xmlns:m="http://schemas.openxmlformats.org/officeDocument/2006/math">
                    <m:r>
                      <a:rPr lang="en-US" altLang="ko-KR" sz="1300" i="1">
                        <a:latin typeface="Cambria Math"/>
                        <a:ea typeface="Cambria Math"/>
                        <a:cs typeface="Arial" pitchFamily="34" charset="0"/>
                      </a:rPr>
                      <m:t>𝑠𝑟</m:t>
                    </m:r>
                  </m:oMath>
                </a14:m>
                <a:r>
                  <a:rPr lang="en-US" altLang="ko-KR" sz="1300" dirty="0">
                    <a:latin typeface="Arial" pitchFamily="34" charset="0"/>
                    <a:cs typeface="Arial" pitchFamily="34" charset="0"/>
                  </a:rPr>
                  <a:t>), corresponding to one visible detector, i.e. </a:t>
                </a:r>
                <a14:m>
                  <m:oMath xmlns:m="http://schemas.openxmlformats.org/officeDocument/2006/math">
                    <m:r>
                      <a:rPr lang="en-US" altLang="ko-KR" sz="1300">
                        <a:latin typeface="Cambria Math"/>
                        <a:ea typeface="Cambria Math"/>
                        <a:cs typeface="Arial" pitchFamily="34" charset="0"/>
                      </a:rPr>
                      <m:t>28 </m:t>
                    </m:r>
                    <m:r>
                      <a:rPr lang="ko-KR" altLang="en-US" sz="1300" i="1">
                        <a:latin typeface="Cambria Math"/>
                        <a:ea typeface="Cambria Math"/>
                        <a:cs typeface="Arial" pitchFamily="34" charset="0"/>
                      </a:rPr>
                      <m:t>𝜇</m:t>
                    </m:r>
                    <m:r>
                      <a:rPr lang="en-US" altLang="ko-KR" sz="1300" i="1">
                        <a:latin typeface="Cambria Math"/>
                        <a:ea typeface="Cambria Math"/>
                        <a:cs typeface="Arial" pitchFamily="34" charset="0"/>
                      </a:rPr>
                      <m:t>𝑟𝑎𝑑</m:t>
                    </m:r>
                  </m:oMath>
                </a14:m>
                <a:r>
                  <a:rPr lang="en-US" altLang="ko-KR" sz="1300" dirty="0">
                    <a:latin typeface="Arial" pitchFamily="34" charset="0"/>
                    <a:cs typeface="Arial" pitchFamily="34" charset="0"/>
                  </a:rPr>
                  <a:t>.</a:t>
                </a:r>
                <a:endParaRPr lang="ko-KR" alt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763422" y="5992477"/>
                <a:ext cx="7733014" cy="784895"/>
              </a:xfrm>
              <a:prstGeom prst="rect">
                <a:avLst/>
              </a:prstGeom>
              <a:blipFill rotWithShape="1">
                <a:blip r:embed="rId6"/>
                <a:stretch>
                  <a:fillRect b="-5426"/>
                </a:stretch>
              </a:blipFill>
            </p:spPr>
            <p:txBody>
              <a:bodyPr/>
              <a:lstStyle/>
              <a:p>
                <a:r>
                  <a:rPr lang="ko-KR" altLang="en-US">
                    <a:noFill/>
                  </a:rPr>
                  <a:t> </a:t>
                </a:r>
              </a:p>
            </p:txBody>
          </p:sp>
        </mc:Fallback>
      </mc:AlternateContent>
      <p:sp>
        <p:nvSpPr>
          <p:cNvPr id="9" name="슬라이드 번호 개체 틀 8"/>
          <p:cNvSpPr>
            <a:spLocks noGrp="1"/>
          </p:cNvSpPr>
          <p:nvPr>
            <p:ph type="sldNum" sz="quarter" idx="11"/>
          </p:nvPr>
        </p:nvSpPr>
        <p:spPr/>
        <p:txBody>
          <a:bodyPr/>
          <a:lstStyle/>
          <a:p>
            <a:pPr>
              <a:defRPr/>
            </a:pPr>
            <a:fld id="{4869923A-E144-4949-8333-A6A5FAFD53F3}" type="slidenum">
              <a:rPr lang="ko-KR" altLang="en-US" smtClean="0"/>
              <a:pPr>
                <a:defRPr/>
              </a:pPr>
              <a:t>6</a:t>
            </a:fld>
            <a:endParaRPr lang="ko-KR" altLang="en-US" dirty="0"/>
          </a:p>
        </p:txBody>
      </p:sp>
    </p:spTree>
    <p:extLst>
      <p:ext uri="{BB962C8B-B14F-4D97-AF65-F5344CB8AC3E}">
        <p14:creationId xmlns:p14="http://schemas.microsoft.com/office/powerpoint/2010/main" val="252366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Data &amp; </a:t>
            </a:r>
            <a:r>
              <a:rPr lang="en-US" altLang="ko-KR" dirty="0" smtClean="0"/>
              <a:t>Method (2/2) </a:t>
            </a:r>
            <a:endParaRPr lang="ko-KR" altLang="en-US" dirty="0"/>
          </a:p>
        </p:txBody>
      </p:sp>
      <mc:AlternateContent xmlns:mc="http://schemas.openxmlformats.org/markup-compatibility/2006" xmlns:a14="http://schemas.microsoft.com/office/drawing/2010/main">
        <mc:Choice Requires="a14">
          <p:sp>
            <p:nvSpPr>
              <p:cNvPr id="3" name="Rectangle 3"/>
              <p:cNvSpPr txBox="1">
                <a:spLocks noChangeArrowheads="1"/>
              </p:cNvSpPr>
              <p:nvPr/>
            </p:nvSpPr>
            <p:spPr bwMode="auto">
              <a:xfrm>
                <a:off x="71500" y="1016732"/>
                <a:ext cx="9145140" cy="5433268"/>
              </a:xfrm>
              <a:prstGeom prst="rect">
                <a:avLst/>
              </a:prstGeom>
              <a:noFill/>
              <a:ln w="9525">
                <a:noFill/>
                <a:miter lim="800000"/>
                <a:headEnd/>
                <a:tailEnd/>
              </a:ln>
            </p:spPr>
            <p:txBody>
              <a:bodyPr/>
              <a:lstStyle/>
              <a:p>
                <a:pPr marL="342900" indent="-342900" eaLnBrk="0" hangingPunct="0">
                  <a:spcBef>
                    <a:spcPct val="20000"/>
                  </a:spcBef>
                  <a:buFont typeface="Wingdings" pitchFamily="2" charset="2"/>
                  <a:buChar char="l"/>
                  <a:defRPr/>
                </a:pPr>
                <a:r>
                  <a:rPr kumimoji="0" lang="en-US" altLang="ko-KR" sz="2000" b="1" dirty="0" smtClean="0">
                    <a:latin typeface="Arial" pitchFamily="34" charset="0"/>
                    <a:ea typeface="+mn-ea"/>
                  </a:rPr>
                  <a:t>ROLO irradiance model</a:t>
                </a:r>
                <a:endParaRPr kumimoji="0" lang="en-US" altLang="ko-KR" sz="2000" b="1" dirty="0">
                  <a:latin typeface="Arial" pitchFamily="34" charset="0"/>
                  <a:ea typeface="+mn-ea"/>
                </a:endParaRPr>
              </a:p>
              <a:p>
                <a:pPr lvl="1" eaLnBrk="0" hangingPunct="0">
                  <a:spcBef>
                    <a:spcPct val="20000"/>
                  </a:spcBef>
                  <a:defRPr/>
                </a:pPr>
                <a:r>
                  <a:rPr kumimoji="0" lang="en-US" altLang="ko-KR" dirty="0" smtClean="0">
                    <a:latin typeface="Arial" pitchFamily="34" charset="0"/>
                    <a:ea typeface="+mn-ea"/>
                  </a:rPr>
                  <a:t>KMA use </a:t>
                </a:r>
                <a:r>
                  <a:rPr kumimoji="0" lang="en-US" altLang="ko-KR" b="1" dirty="0" smtClean="0">
                    <a:latin typeface="Arial" pitchFamily="34" charset="0"/>
                    <a:ea typeface="+mn-ea"/>
                  </a:rPr>
                  <a:t>ROLO lunar model of USGS</a:t>
                </a:r>
                <a:r>
                  <a:rPr kumimoji="0" lang="en-US" altLang="ko-KR" dirty="0" smtClean="0">
                    <a:latin typeface="Arial" pitchFamily="34" charset="0"/>
                    <a:ea typeface="+mn-ea"/>
                  </a:rPr>
                  <a:t> for lunar calibration of COMS MI.</a:t>
                </a:r>
              </a:p>
              <a:p>
                <a:pPr lvl="1" eaLnBrk="0" hangingPunct="0">
                  <a:spcBef>
                    <a:spcPct val="20000"/>
                  </a:spcBef>
                  <a:defRPr/>
                </a:pPr>
                <a:endParaRPr lang="en-US" altLang="ko-KR" dirty="0">
                  <a:latin typeface="Arial" pitchFamily="34" charset="0"/>
                </a:endParaRPr>
              </a:p>
              <a:p>
                <a:pPr lvl="1" eaLnBrk="0" hangingPunct="0">
                  <a:spcBef>
                    <a:spcPct val="20000"/>
                  </a:spcBef>
                  <a:defRPr/>
                </a:pPr>
                <a:endParaRPr lang="en-US" altLang="ko-KR" dirty="0" smtClean="0">
                  <a:latin typeface="Arial" pitchFamily="34" charset="0"/>
                </a:endParaRPr>
              </a:p>
              <a:p>
                <a:pPr lvl="1" eaLnBrk="0" hangingPunct="0">
                  <a:spcBef>
                    <a:spcPct val="20000"/>
                  </a:spcBef>
                  <a:defRPr/>
                </a:pPr>
                <a:endParaRPr lang="en-US" altLang="ko-KR" dirty="0">
                  <a:latin typeface="Arial" pitchFamily="34" charset="0"/>
                </a:endParaRPr>
              </a:p>
              <a:p>
                <a:pPr lvl="1" eaLnBrk="0" hangingPunct="0">
                  <a:spcBef>
                    <a:spcPct val="20000"/>
                  </a:spcBef>
                  <a:defRPr/>
                </a:pPr>
                <a:endParaRPr lang="en-US" altLang="ko-KR" dirty="0" smtClean="0">
                  <a:latin typeface="Arial" pitchFamily="34" charset="0"/>
                </a:endParaRPr>
              </a:p>
              <a:p>
                <a:pPr lvl="1" eaLnBrk="0" hangingPunct="0">
                  <a:spcBef>
                    <a:spcPct val="20000"/>
                  </a:spcBef>
                  <a:defRPr/>
                </a:pPr>
                <a:endParaRPr lang="en-US" altLang="ko-KR" sz="1000" dirty="0">
                  <a:latin typeface="Arial" pitchFamily="34" charset="0"/>
                </a:endParaRPr>
              </a:p>
              <a:p>
                <a:pPr lvl="1" eaLnBrk="0" hangingPunct="0">
                  <a:spcBef>
                    <a:spcPct val="20000"/>
                  </a:spcBef>
                  <a:defRPr/>
                </a:pPr>
                <a:r>
                  <a:rPr lang="en-US" altLang="ko-KR" sz="2000" i="1" dirty="0" smtClean="0">
                    <a:latin typeface="Cambria Math" pitchFamily="18" charset="0"/>
                    <a:ea typeface="Cambria Math" pitchFamily="18" charset="0"/>
                  </a:rPr>
                  <a:t>I</a:t>
                </a:r>
                <a:r>
                  <a:rPr lang="en-US" altLang="ko-KR" sz="2000" i="1" baseline="-25000" dirty="0" smtClean="0">
                    <a:latin typeface="Cambria Math" pitchFamily="18" charset="0"/>
                    <a:ea typeface="Cambria Math" pitchFamily="18" charset="0"/>
                  </a:rPr>
                  <a:t>ROLO</a:t>
                </a:r>
                <a:r>
                  <a:rPr lang="en-US" altLang="ko-KR" dirty="0" smtClean="0">
                    <a:latin typeface="Cambria Math" pitchFamily="18" charset="0"/>
                    <a:ea typeface="Cambria Math" pitchFamily="18" charset="0"/>
                  </a:rPr>
                  <a:t>  </a:t>
                </a:r>
                <a:r>
                  <a:rPr lang="en-US" altLang="ko-KR" dirty="0" smtClean="0">
                    <a:latin typeface="+mj-lt"/>
                    <a:ea typeface="Cambria Math" pitchFamily="18" charset="0"/>
                  </a:rPr>
                  <a:t>is calculate</a:t>
                </a:r>
                <a:r>
                  <a:rPr lang="en-US" altLang="ko-KR" dirty="0" smtClean="0"/>
                  <a:t>d using COMS SRF.</a:t>
                </a:r>
                <a:endParaRPr lang="en-US" altLang="ko-KR" b="0" dirty="0" smtClean="0"/>
              </a:p>
              <a:p>
                <a:pPr lvl="1" eaLnBrk="0" hangingPunct="0">
                  <a:spcBef>
                    <a:spcPct val="20000"/>
                  </a:spcBef>
                  <a:defRPr/>
                </a:pPr>
                <a:endParaRPr lang="en-US" altLang="ko-KR" sz="2000" b="0" i="1" dirty="0" smtClean="0">
                  <a:latin typeface="Cambria Math"/>
                </a:endParaRPr>
              </a:p>
              <a:p>
                <a:pPr lvl="1" eaLnBrk="0" hangingPunct="0">
                  <a:spcBef>
                    <a:spcPct val="20000"/>
                  </a:spcBef>
                  <a:defRPr/>
                </a:pPr>
                <a:endParaRPr lang="en-US" altLang="ko-KR" sz="2000" i="1" dirty="0">
                  <a:latin typeface="Cambria Math"/>
                </a:endParaRPr>
              </a:p>
              <a:p>
                <a:pPr lvl="2" eaLnBrk="0" hangingPunct="0">
                  <a:spcBef>
                    <a:spcPct val="20000"/>
                  </a:spcBef>
                  <a:defRPr/>
                </a:pPr>
                <a:endParaRPr lang="en-US" altLang="ko-KR" sz="1000" dirty="0" smtClean="0"/>
              </a:p>
              <a:p>
                <a:pPr lvl="2" eaLnBrk="0" hangingPunct="0">
                  <a:spcBef>
                    <a:spcPct val="20000"/>
                  </a:spcBef>
                  <a:defRPr/>
                </a:pPr>
                <a:r>
                  <a:rPr lang="en-US" altLang="ko-KR" sz="1500" dirty="0" smtClean="0"/>
                  <a:t>where: </a:t>
                </a:r>
                <a14:m>
                  <m:oMath xmlns:m="http://schemas.openxmlformats.org/officeDocument/2006/math">
                    <m:r>
                      <m:rPr>
                        <m:sty m:val="p"/>
                      </m:rPr>
                      <a:rPr lang="el-GR" altLang="ko-KR" sz="1500" i="1">
                        <a:latin typeface="Cambria Math"/>
                      </a:rPr>
                      <m:t>ϕ</m:t>
                    </m:r>
                    <m:r>
                      <a:rPr lang="en-US" altLang="ko-KR" sz="1500" i="1">
                        <a:latin typeface="Cambria Math"/>
                      </a:rPr>
                      <m:t>(</m:t>
                    </m:r>
                    <m:r>
                      <m:rPr>
                        <m:sty m:val="p"/>
                      </m:rPr>
                      <a:rPr lang="el-GR" altLang="ko-KR" sz="1500" i="1">
                        <a:latin typeface="Cambria Math"/>
                      </a:rPr>
                      <m:t>λ</m:t>
                    </m:r>
                    <m:r>
                      <a:rPr lang="en-US" altLang="ko-KR" sz="1500" i="1">
                        <a:latin typeface="Cambria Math"/>
                      </a:rPr>
                      <m:t>)</m:t>
                    </m:r>
                  </m:oMath>
                </a14:m>
                <a:r>
                  <a:rPr kumimoji="0" lang="en-US" altLang="ko-KR" sz="1500" dirty="0" smtClean="0">
                    <a:latin typeface="Arial" pitchFamily="34" charset="0"/>
                  </a:rPr>
                  <a:t> is the detector spectral response(no unit)</a:t>
                </a:r>
              </a:p>
              <a:p>
                <a:pPr lvl="1" eaLnBrk="0" hangingPunct="0">
                  <a:spcBef>
                    <a:spcPct val="20000"/>
                  </a:spcBef>
                  <a:defRPr/>
                </a:pPr>
                <a:r>
                  <a:rPr kumimoji="0" lang="en-US" altLang="ko-KR" sz="1500" dirty="0" smtClean="0">
                    <a:latin typeface="Arial" pitchFamily="34" charset="0"/>
                  </a:rPr>
                  <a:t>                     </a:t>
                </a:r>
                <a14:m>
                  <m:oMath xmlns:m="http://schemas.openxmlformats.org/officeDocument/2006/math">
                    <m:r>
                      <a:rPr lang="en-US" altLang="ko-KR" sz="1500" i="1">
                        <a:latin typeface="Cambria Math"/>
                      </a:rPr>
                      <m:t>𝐼</m:t>
                    </m:r>
                    <m:r>
                      <a:rPr lang="en-US" altLang="ko-KR" sz="1500" b="0" i="1" smtClean="0">
                        <a:latin typeface="Cambria Math"/>
                      </a:rPr>
                      <m:t>(</m:t>
                    </m:r>
                    <m:r>
                      <m:rPr>
                        <m:sty m:val="p"/>
                      </m:rPr>
                      <a:rPr lang="el-GR" altLang="ko-KR" sz="1500" i="1">
                        <a:latin typeface="Cambria Math"/>
                      </a:rPr>
                      <m:t>λ</m:t>
                    </m:r>
                    <m:r>
                      <a:rPr lang="en-US" altLang="ko-KR" sz="1500" b="0" i="1" smtClean="0">
                        <a:latin typeface="Cambria Math"/>
                      </a:rPr>
                      <m:t>)</m:t>
                    </m:r>
                    <m:r>
                      <a:rPr lang="en-US" altLang="ko-KR" sz="1500" i="1">
                        <a:latin typeface="Cambria Math"/>
                      </a:rPr>
                      <m:t>=</m:t>
                    </m:r>
                    <m:sSub>
                      <m:sSubPr>
                        <m:ctrlPr>
                          <a:rPr lang="en-US" altLang="ko-KR" sz="1500" i="1">
                            <a:latin typeface="Cambria Math"/>
                          </a:rPr>
                        </m:ctrlPr>
                      </m:sSubPr>
                      <m:e>
                        <m:r>
                          <a:rPr lang="en-US" altLang="ko-KR" sz="1500" i="1">
                            <a:latin typeface="Cambria Math"/>
                          </a:rPr>
                          <m:t>𝐴</m:t>
                        </m:r>
                      </m:e>
                      <m:sub>
                        <m:r>
                          <m:rPr>
                            <m:sty m:val="p"/>
                          </m:rPr>
                          <a:rPr lang="el-GR" altLang="ko-KR" sz="1500" i="1">
                            <a:latin typeface="Cambria Math"/>
                          </a:rPr>
                          <m:t>λ</m:t>
                        </m:r>
                      </m:sub>
                    </m:sSub>
                    <m:r>
                      <a:rPr lang="en-US" altLang="ko-KR" sz="1500" i="1">
                        <a:latin typeface="Cambria Math"/>
                        <a:ea typeface="Cambria Math"/>
                      </a:rPr>
                      <m:t>×</m:t>
                    </m:r>
                    <m:sSub>
                      <m:sSubPr>
                        <m:ctrlPr>
                          <a:rPr lang="en-US" altLang="ko-KR" sz="1500" i="1">
                            <a:latin typeface="Cambria Math"/>
                            <a:ea typeface="Cambria Math"/>
                          </a:rPr>
                        </m:ctrlPr>
                      </m:sSubPr>
                      <m:e>
                        <m:r>
                          <a:rPr lang="en-US" altLang="ko-KR" sz="1500" i="1">
                            <a:latin typeface="Cambria Math"/>
                            <a:ea typeface="Cambria Math"/>
                          </a:rPr>
                          <m:t>𝐸</m:t>
                        </m:r>
                      </m:e>
                      <m:sub>
                        <m:r>
                          <a:rPr lang="en-US" altLang="ko-KR" sz="1500" i="1">
                            <a:latin typeface="Cambria Math"/>
                            <a:ea typeface="Cambria Math"/>
                          </a:rPr>
                          <m:t>𝑠𝑢𝑛</m:t>
                        </m:r>
                      </m:sub>
                    </m:sSub>
                    <m:r>
                      <a:rPr lang="en-US" altLang="ko-KR" sz="1500" i="1">
                        <a:latin typeface="Cambria Math"/>
                        <a:ea typeface="Cambria Math"/>
                      </a:rPr>
                      <m:t>(</m:t>
                    </m:r>
                    <m:r>
                      <m:rPr>
                        <m:sty m:val="p"/>
                      </m:rPr>
                      <a:rPr lang="el-GR" altLang="ko-KR" sz="1500" i="1">
                        <a:latin typeface="Cambria Math"/>
                      </a:rPr>
                      <m:t>λ</m:t>
                    </m:r>
                    <m:r>
                      <a:rPr lang="en-US" altLang="ko-KR" sz="1500" i="1">
                        <a:latin typeface="Cambria Math"/>
                      </a:rPr>
                      <m:t>)</m:t>
                    </m:r>
                    <m:r>
                      <a:rPr lang="en-US" altLang="ko-KR" sz="1500" i="1">
                        <a:latin typeface="Cambria Math"/>
                        <a:ea typeface="Cambria Math"/>
                      </a:rPr>
                      <m:t>×</m:t>
                    </m:r>
                    <m:sSub>
                      <m:sSubPr>
                        <m:ctrlPr>
                          <a:rPr lang="en-US" altLang="ko-KR" sz="1500" i="1">
                            <a:latin typeface="Cambria Math"/>
                            <a:ea typeface="Cambria Math"/>
                          </a:rPr>
                        </m:ctrlPr>
                      </m:sSubPr>
                      <m:e>
                        <m:r>
                          <m:rPr>
                            <m:sty m:val="p"/>
                          </m:rPr>
                          <a:rPr kumimoji="0" lang="el-GR" altLang="ko-KR" sz="1500" i="1">
                            <a:latin typeface="Cambria Math"/>
                            <a:ea typeface="Cambria Math"/>
                          </a:rPr>
                          <m:t>Ω</m:t>
                        </m:r>
                      </m:e>
                      <m:sub>
                        <m:r>
                          <a:rPr lang="en-US" altLang="ko-KR" sz="1500" i="1">
                            <a:latin typeface="Cambria Math"/>
                            <a:ea typeface="Cambria Math"/>
                          </a:rPr>
                          <m:t>𝑀</m:t>
                        </m:r>
                      </m:sub>
                    </m:sSub>
                    <m:r>
                      <a:rPr lang="en-US" altLang="ko-KR" sz="1500" i="1">
                        <a:latin typeface="Cambria Math"/>
                        <a:ea typeface="Cambria Math"/>
                      </a:rPr>
                      <m:t>/</m:t>
                    </m:r>
                    <m:r>
                      <a:rPr lang="ko-KR" altLang="en-US" sz="1500" i="1">
                        <a:latin typeface="Cambria Math"/>
                        <a:ea typeface="Cambria Math"/>
                      </a:rPr>
                      <m:t>𝜋</m:t>
                    </m:r>
                  </m:oMath>
                </a14:m>
                <a:endParaRPr kumimoji="0" lang="en-US" altLang="ko-KR" sz="1500" dirty="0">
                  <a:latin typeface="Arial" pitchFamily="34" charset="0"/>
                </a:endParaRPr>
              </a:p>
              <a:p>
                <a:pPr lvl="2" eaLnBrk="0" hangingPunct="0">
                  <a:spcBef>
                    <a:spcPct val="20000"/>
                  </a:spcBef>
                  <a:defRPr/>
                </a:pPr>
                <a:r>
                  <a:rPr lang="en-US" altLang="ko-KR" sz="1500" dirty="0" smtClean="0">
                    <a:cs typeface="Arial" pitchFamily="34" charset="0"/>
                  </a:rPr>
                  <a:t>                  </a:t>
                </a:r>
                <a14:m>
                  <m:oMath xmlns:m="http://schemas.openxmlformats.org/officeDocument/2006/math">
                    <m:sSub>
                      <m:sSubPr>
                        <m:ctrlPr>
                          <a:rPr lang="en-US" altLang="ko-KR" sz="1500" i="1" smtClean="0">
                            <a:latin typeface="Cambria Math"/>
                            <a:cs typeface="Arial" pitchFamily="34" charset="0"/>
                          </a:rPr>
                        </m:ctrlPr>
                      </m:sSubPr>
                      <m:e>
                        <m:r>
                          <a:rPr lang="en-US" altLang="ko-KR" sz="1500" b="0" i="1" smtClean="0">
                            <a:latin typeface="Cambria Math"/>
                            <a:cs typeface="Arial" pitchFamily="34" charset="0"/>
                          </a:rPr>
                          <m:t>𝐸</m:t>
                        </m:r>
                      </m:e>
                      <m:sub>
                        <m:r>
                          <a:rPr lang="en-US" altLang="ko-KR" sz="1500" b="0" i="1" smtClean="0">
                            <a:latin typeface="Cambria Math"/>
                            <a:cs typeface="Arial" pitchFamily="34" charset="0"/>
                          </a:rPr>
                          <m:t>𝑠𝑢𝑛</m:t>
                        </m:r>
                      </m:sub>
                    </m:sSub>
                    <m:r>
                      <a:rPr lang="en-US" altLang="ko-KR" sz="1500" b="0" i="1" smtClean="0">
                        <a:latin typeface="Cambria Math"/>
                        <a:cs typeface="Arial" pitchFamily="34" charset="0"/>
                      </a:rPr>
                      <m:t>(</m:t>
                    </m:r>
                    <m:r>
                      <m:rPr>
                        <m:sty m:val="p"/>
                      </m:rPr>
                      <a:rPr lang="el-GR" altLang="ko-KR" sz="1500" i="1">
                        <a:latin typeface="Cambria Math"/>
                      </a:rPr>
                      <m:t>λ</m:t>
                    </m:r>
                    <m:r>
                      <a:rPr lang="en-US" altLang="ko-KR" sz="1500" b="0" i="1" smtClean="0">
                        <a:latin typeface="Cambria Math"/>
                      </a:rPr>
                      <m:t>)</m:t>
                    </m:r>
                  </m:oMath>
                </a14:m>
                <a:r>
                  <a:rPr lang="en-US" altLang="ko-KR" sz="1500" dirty="0" smtClean="0">
                    <a:latin typeface="Arial" pitchFamily="34" charset="0"/>
                    <a:cs typeface="Arial" pitchFamily="34" charset="0"/>
                  </a:rPr>
                  <a:t> is </a:t>
                </a:r>
                <a:r>
                  <a:rPr lang="en-US" altLang="ko-KR" sz="1500" dirty="0">
                    <a:latin typeface="Arial" pitchFamily="34" charset="0"/>
                    <a:cs typeface="Arial" pitchFamily="34" charset="0"/>
                  </a:rPr>
                  <a:t>the </a:t>
                </a:r>
                <a:r>
                  <a:rPr lang="en-US" altLang="ko-KR" sz="1500" dirty="0" smtClean="0">
                    <a:latin typeface="Arial" pitchFamily="34" charset="0"/>
                    <a:cs typeface="Arial" pitchFamily="34" charset="0"/>
                  </a:rPr>
                  <a:t>solar spectral irradiance(</a:t>
                </a:r>
                <a14:m>
                  <m:oMath xmlns:m="http://schemas.openxmlformats.org/officeDocument/2006/math">
                    <m:r>
                      <a:rPr lang="en-US" altLang="ko-KR" sz="1500" i="1">
                        <a:latin typeface="Cambria Math"/>
                        <a:cs typeface="Arial" pitchFamily="34" charset="0"/>
                      </a:rPr>
                      <m:t>𝑊</m:t>
                    </m:r>
                    <m:r>
                      <a:rPr lang="en-US" altLang="ko-KR" sz="1500" i="1">
                        <a:latin typeface="Cambria Math"/>
                        <a:cs typeface="Arial" pitchFamily="34" charset="0"/>
                      </a:rPr>
                      <m:t>/</m:t>
                    </m:r>
                    <m:sSup>
                      <m:sSupPr>
                        <m:ctrlPr>
                          <a:rPr lang="en-US" altLang="ko-KR" sz="1500" i="1">
                            <a:latin typeface="Cambria Math"/>
                            <a:cs typeface="Arial" pitchFamily="34" charset="0"/>
                          </a:rPr>
                        </m:ctrlPr>
                      </m:sSupPr>
                      <m:e>
                        <m:r>
                          <a:rPr lang="en-US" altLang="ko-KR" sz="1500" i="1">
                            <a:latin typeface="Cambria Math"/>
                            <a:cs typeface="Arial" pitchFamily="34" charset="0"/>
                          </a:rPr>
                          <m:t>(</m:t>
                        </m:r>
                        <m:r>
                          <a:rPr lang="en-US" altLang="ko-KR" sz="1500" i="1">
                            <a:latin typeface="Cambria Math"/>
                            <a:cs typeface="Arial" pitchFamily="34" charset="0"/>
                          </a:rPr>
                          <m:t>𝑚</m:t>
                        </m:r>
                      </m:e>
                      <m:sup>
                        <m:r>
                          <a:rPr lang="en-US" altLang="ko-KR" sz="1500" i="1">
                            <a:latin typeface="Cambria Math"/>
                            <a:cs typeface="Arial" pitchFamily="34" charset="0"/>
                          </a:rPr>
                          <m:t>2</m:t>
                        </m:r>
                      </m:sup>
                    </m:sSup>
                    <m:r>
                      <a:rPr lang="en-US" altLang="ko-KR" sz="1500" i="1">
                        <a:latin typeface="Cambria Math"/>
                        <a:ea typeface="Cambria Math"/>
                        <a:cs typeface="Arial" pitchFamily="34" charset="0"/>
                      </a:rPr>
                      <m:t>∙</m:t>
                    </m:r>
                    <m:r>
                      <a:rPr lang="ko-KR" altLang="en-US" sz="1500" i="1">
                        <a:latin typeface="Cambria Math"/>
                        <a:ea typeface="Cambria Math"/>
                        <a:cs typeface="Arial" pitchFamily="34" charset="0"/>
                      </a:rPr>
                      <m:t>𝜇</m:t>
                    </m:r>
                    <m:r>
                      <a:rPr lang="en-US" altLang="ko-KR" sz="1500" i="1">
                        <a:latin typeface="Cambria Math"/>
                        <a:ea typeface="Cambria Math"/>
                        <a:cs typeface="Arial" pitchFamily="34" charset="0"/>
                      </a:rPr>
                      <m:t>𝑚</m:t>
                    </m:r>
                    <m:r>
                      <a:rPr lang="en-US" altLang="ko-KR" sz="1500" i="1">
                        <a:latin typeface="Cambria Math"/>
                        <a:ea typeface="Cambria Math"/>
                        <a:cs typeface="Arial" pitchFamily="34" charset="0"/>
                      </a:rPr>
                      <m:t>))</m:t>
                    </m:r>
                  </m:oMath>
                </a14:m>
                <a:r>
                  <a:rPr lang="en-US" altLang="ko-KR" sz="1500" dirty="0">
                    <a:latin typeface="Arial" pitchFamily="34" charset="0"/>
                    <a:cs typeface="Arial" pitchFamily="34" charset="0"/>
                  </a:rPr>
                  <a:t>.</a:t>
                </a:r>
                <a:endParaRPr lang="en-US" altLang="ko-KR" sz="1500" dirty="0" smtClean="0">
                  <a:latin typeface="Arial" pitchFamily="34" charset="0"/>
                  <a:cs typeface="Arial" pitchFamily="34" charset="0"/>
                </a:endParaRPr>
              </a:p>
              <a:p>
                <a:pPr lvl="2" eaLnBrk="0" hangingPunct="0">
                  <a:spcBef>
                    <a:spcPct val="20000"/>
                  </a:spcBef>
                  <a:defRPr/>
                </a:pPr>
                <a:r>
                  <a:rPr lang="en-US" altLang="ko-KR" sz="1500" dirty="0" smtClean="0">
                    <a:ea typeface="Cambria Math"/>
                  </a:rPr>
                  <a:t>                  </a:t>
                </a:r>
                <a14:m>
                  <m:oMath xmlns:m="http://schemas.openxmlformats.org/officeDocument/2006/math">
                    <m:sSub>
                      <m:sSubPr>
                        <m:ctrlPr>
                          <a:rPr lang="en-US" altLang="ko-KR" sz="1500" i="1">
                            <a:latin typeface="Cambria Math"/>
                            <a:ea typeface="Cambria Math"/>
                          </a:rPr>
                        </m:ctrlPr>
                      </m:sSubPr>
                      <m:e>
                        <m:r>
                          <m:rPr>
                            <m:sty m:val="p"/>
                          </m:rPr>
                          <a:rPr kumimoji="0" lang="el-GR" altLang="ko-KR" sz="1500" i="1">
                            <a:latin typeface="Cambria Math"/>
                            <a:ea typeface="Cambria Math"/>
                          </a:rPr>
                          <m:t>Ω</m:t>
                        </m:r>
                      </m:e>
                      <m:sub>
                        <m:r>
                          <a:rPr lang="en-US" altLang="ko-KR" sz="1500" i="1">
                            <a:latin typeface="Cambria Math"/>
                            <a:ea typeface="Cambria Math"/>
                          </a:rPr>
                          <m:t>𝑀</m:t>
                        </m:r>
                      </m:sub>
                    </m:sSub>
                  </m:oMath>
                </a14:m>
                <a:r>
                  <a:rPr lang="en-US" altLang="ko-KR" sz="1500" dirty="0" smtClean="0">
                    <a:latin typeface="Arial" pitchFamily="34" charset="0"/>
                    <a:cs typeface="Arial" pitchFamily="34" charset="0"/>
                  </a:rPr>
                  <a:t> is the solid angle of the moon at standard distance(</a:t>
                </a:r>
                <a14:m>
                  <m:oMath xmlns:m="http://schemas.openxmlformats.org/officeDocument/2006/math">
                    <m:r>
                      <a:rPr lang="en-US" altLang="ko-KR" sz="1500" i="1" dirty="0" smtClean="0">
                        <a:latin typeface="Cambria Math"/>
                        <a:cs typeface="Arial" pitchFamily="34" charset="0"/>
                      </a:rPr>
                      <m:t>=6.4236</m:t>
                    </m:r>
                    <m:r>
                      <a:rPr lang="en-US" altLang="ko-KR" sz="1500" i="1">
                        <a:latin typeface="Cambria Math"/>
                        <a:ea typeface="Cambria Math"/>
                      </a:rPr>
                      <m:t>×</m:t>
                    </m:r>
                    <m:sSup>
                      <m:sSupPr>
                        <m:ctrlPr>
                          <a:rPr lang="en-US" altLang="ko-KR" sz="1500" i="1" smtClean="0">
                            <a:latin typeface="Cambria Math"/>
                            <a:ea typeface="Cambria Math"/>
                          </a:rPr>
                        </m:ctrlPr>
                      </m:sSupPr>
                      <m:e>
                        <m:r>
                          <a:rPr lang="en-US" altLang="ko-KR" sz="1500" b="0" i="1" smtClean="0">
                            <a:latin typeface="Cambria Math"/>
                            <a:ea typeface="Cambria Math"/>
                          </a:rPr>
                          <m:t>10</m:t>
                        </m:r>
                      </m:e>
                      <m:sup>
                        <m:r>
                          <a:rPr lang="en-US" altLang="ko-KR" sz="1500" b="0" i="1" smtClean="0">
                            <a:latin typeface="Cambria Math"/>
                            <a:ea typeface="Cambria Math"/>
                          </a:rPr>
                          <m:t>−5</m:t>
                        </m:r>
                      </m:sup>
                    </m:sSup>
                    <m:r>
                      <a:rPr lang="en-US" altLang="ko-KR" sz="1500" b="0" i="1" smtClean="0">
                        <a:latin typeface="Cambria Math"/>
                        <a:ea typeface="Cambria Math"/>
                      </a:rPr>
                      <m:t> </m:t>
                    </m:r>
                    <m:r>
                      <m:rPr>
                        <m:sty m:val="p"/>
                      </m:rPr>
                      <a:rPr lang="en-US" altLang="ko-KR" sz="1500" b="0" i="0" smtClean="0">
                        <a:latin typeface="Cambria Math"/>
                        <a:ea typeface="Cambria Math"/>
                      </a:rPr>
                      <m:t>steradian</m:t>
                    </m:r>
                    <m:r>
                      <a:rPr lang="en-US" altLang="ko-KR" sz="1500" b="0" i="0" smtClean="0">
                        <a:latin typeface="Cambria Math"/>
                        <a:ea typeface="Cambria Math"/>
                      </a:rPr>
                      <m:t>)</m:t>
                    </m:r>
                  </m:oMath>
                </a14:m>
                <a:endParaRPr lang="en-US" altLang="ko-KR" sz="1500" b="0" dirty="0" smtClean="0">
                  <a:latin typeface="Arial" pitchFamily="34" charset="0"/>
                  <a:ea typeface="Cambria Math"/>
                </a:endParaRPr>
              </a:p>
              <a:p>
                <a:pPr lvl="2" eaLnBrk="0" hangingPunct="0">
                  <a:spcBef>
                    <a:spcPct val="20000"/>
                  </a:spcBef>
                  <a:defRPr/>
                </a:pPr>
                <a:r>
                  <a:rPr lang="en-US" altLang="ko-KR" sz="1500" dirty="0" smtClean="0">
                    <a:latin typeface="Arial" pitchFamily="34" charset="0"/>
                    <a:cs typeface="Arial" pitchFamily="34" charset="0"/>
                  </a:rPr>
                  <a:t>                  </a:t>
                </a:r>
                <a14:m>
                  <m:oMath xmlns:m="http://schemas.openxmlformats.org/officeDocument/2006/math">
                    <m:sSub>
                      <m:sSubPr>
                        <m:ctrlPr>
                          <a:rPr lang="en-US" altLang="ko-KR" sz="1500" b="0" i="1" smtClean="0">
                            <a:latin typeface="Cambria Math"/>
                            <a:cs typeface="Arial" pitchFamily="34" charset="0"/>
                          </a:rPr>
                        </m:ctrlPr>
                      </m:sSubPr>
                      <m:e>
                        <m:r>
                          <a:rPr lang="en-US" altLang="ko-KR" sz="1500" b="0" i="1" smtClean="0">
                            <a:latin typeface="Cambria Math"/>
                            <a:cs typeface="Arial" pitchFamily="34" charset="0"/>
                          </a:rPr>
                          <m:t>𝐴</m:t>
                        </m:r>
                      </m:e>
                      <m:sub>
                        <m:r>
                          <m:rPr>
                            <m:sty m:val="p"/>
                          </m:rPr>
                          <a:rPr lang="el-GR" altLang="ko-KR" sz="1500" i="1">
                            <a:latin typeface="Cambria Math"/>
                          </a:rPr>
                          <m:t>λ</m:t>
                        </m:r>
                      </m:sub>
                    </m:sSub>
                  </m:oMath>
                </a14:m>
                <a:r>
                  <a:rPr lang="en-US" altLang="ko-KR" sz="1500" dirty="0" smtClean="0">
                    <a:latin typeface="Arial" pitchFamily="34" charset="0"/>
                    <a:cs typeface="Arial" pitchFamily="34" charset="0"/>
                  </a:rPr>
                  <a:t> is the disk-equivalent reflectance(albedo)</a:t>
                </a:r>
              </a:p>
              <a:p>
                <a:pPr lvl="2" eaLnBrk="0" hangingPunct="0">
                  <a:spcBef>
                    <a:spcPct val="20000"/>
                  </a:spcBef>
                  <a:defRPr/>
                </a:pPr>
                <a:endParaRPr lang="en-US" altLang="ko-KR" sz="1000" dirty="0">
                  <a:latin typeface="Arial" pitchFamily="34" charset="0"/>
                </a:endParaRPr>
              </a:p>
              <a:p>
                <a:pPr marL="285750" indent="-285750" eaLnBrk="0" hangingPunct="0">
                  <a:spcBef>
                    <a:spcPct val="20000"/>
                  </a:spcBef>
                  <a:buFont typeface="Wingdings" panose="05000000000000000000" pitchFamily="2" charset="2"/>
                  <a:buChar char="l"/>
                  <a:defRPr/>
                </a:pPr>
                <a:r>
                  <a:rPr lang="en-US" altLang="ko-KR" b="1" dirty="0" smtClean="0">
                    <a:latin typeface="Arial" pitchFamily="34" charset="0"/>
                    <a:cs typeface="Arial" pitchFamily="34" charset="0"/>
                  </a:rPr>
                  <a:t>Final Value for comparison: </a:t>
                </a:r>
                <a:r>
                  <a:rPr lang="en-US" altLang="ko-KR" b="1" i="1" u="sng" dirty="0" smtClean="0">
                    <a:latin typeface="Arial" pitchFamily="34" charset="0"/>
                    <a:cs typeface="Arial" pitchFamily="34" charset="0"/>
                  </a:rPr>
                  <a:t>RATIO</a:t>
                </a:r>
                <a:r>
                  <a:rPr lang="en-US" altLang="ko-KR" dirty="0" smtClean="0">
                    <a:latin typeface="Arial" pitchFamily="34" charset="0"/>
                    <a:cs typeface="Arial" pitchFamily="34" charset="0"/>
                  </a:rPr>
                  <a:t> ={observed irradiance} / {simulated irradiance}</a:t>
                </a:r>
              </a:p>
            </p:txBody>
          </p:sp>
        </mc:Choice>
        <mc:Fallback xmlns="">
          <p:sp>
            <p:nvSpPr>
              <p:cNvPr id="3" name="Rectangle 3"/>
              <p:cNvSpPr txBox="1">
                <a:spLocks noRot="1" noChangeAspect="1" noMove="1" noResize="1" noEditPoints="1" noAdjustHandles="1" noChangeArrowheads="1" noChangeShapeType="1" noTextEdit="1"/>
              </p:cNvSpPr>
              <p:nvPr/>
            </p:nvSpPr>
            <p:spPr bwMode="auto">
              <a:xfrm>
                <a:off x="71500" y="1016732"/>
                <a:ext cx="9145140" cy="5433268"/>
              </a:xfrm>
              <a:prstGeom prst="rect">
                <a:avLst/>
              </a:prstGeom>
              <a:blipFill rotWithShape="1">
                <a:blip r:embed="rId3"/>
                <a:stretch>
                  <a:fillRect l="-600" t="-449" b="-1122"/>
                </a:stretch>
              </a:blipFill>
              <a:ln w="9525">
                <a:noFill/>
                <a:miter lim="800000"/>
                <a:headEnd/>
                <a:tailEnd/>
              </a:ln>
            </p:spPr>
            <p:txBody>
              <a:bodyPr/>
              <a:lstStyle/>
              <a:p>
                <a:r>
                  <a:rPr lang="ko-KR" altLang="en-US">
                    <a:noFill/>
                  </a:rPr>
                  <a:t> </a:t>
                </a:r>
              </a:p>
            </p:txBody>
          </p:sp>
        </mc:Fallback>
      </mc:AlternateContent>
      <p:sp>
        <p:nvSpPr>
          <p:cNvPr id="4" name="Text Box 22"/>
          <p:cNvSpPr txBox="1">
            <a:spLocks noChangeArrowheads="1"/>
          </p:cNvSpPr>
          <p:nvPr/>
        </p:nvSpPr>
        <p:spPr bwMode="auto">
          <a:xfrm>
            <a:off x="755576" y="1786751"/>
            <a:ext cx="3888432" cy="1354217"/>
          </a:xfrm>
          <a:prstGeom prst="rect">
            <a:avLst/>
          </a:prstGeom>
          <a:solidFill>
            <a:schemeClr val="bg1"/>
          </a:solidFill>
          <a:ln w="9525">
            <a:solidFill>
              <a:schemeClr val="tx1"/>
            </a:solidFill>
            <a:miter lim="800000"/>
            <a:headEnd/>
            <a:tailEnd/>
          </a:ln>
          <a:effectLst>
            <a:outerShdw blurRad="50800" dist="38100" dir="5400000" algn="t" rotWithShape="0">
              <a:prstClr val="black">
                <a:alpha val="40000"/>
              </a:prstClr>
            </a:outerShdw>
          </a:effectLst>
        </p:spPr>
        <p:txBody>
          <a:bodyPr wrap="square">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algn="ctr" eaLnBrk="1" hangingPunct="1">
              <a:defRPr/>
            </a:pPr>
            <a:r>
              <a:rPr lang="en-US" altLang="ko-KR" b="1" dirty="0" smtClean="0">
                <a:solidFill>
                  <a:srgbClr val="000000"/>
                </a:solidFill>
                <a:latin typeface="Arial" pitchFamily="34" charset="0"/>
                <a:ea typeface="Arial Unicode MS" pitchFamily="50" charset="-127"/>
                <a:cs typeface="Arial" pitchFamily="34" charset="0"/>
              </a:rPr>
              <a:t>Input data of ROLO</a:t>
            </a:r>
          </a:p>
          <a:p>
            <a:pPr marL="88900" indent="-88900">
              <a:buFont typeface="Arial" pitchFamily="34" charset="0"/>
              <a:buChar char="•"/>
              <a:defRPr/>
            </a:pPr>
            <a:r>
              <a:rPr lang="en-US" altLang="ko-KR" sz="1600" dirty="0" smtClean="0">
                <a:latin typeface="Arial" pitchFamily="34" charset="0"/>
                <a:ea typeface="Arial Unicode MS" pitchFamily="50" charset="-127"/>
                <a:cs typeface="Arial" pitchFamily="34" charset="0"/>
              </a:rPr>
              <a:t>Absolute </a:t>
            </a:r>
            <a:r>
              <a:rPr lang="en-US" altLang="ko-KR" sz="1600" dirty="0">
                <a:latin typeface="Arial" pitchFamily="34" charset="0"/>
                <a:ea typeface="Arial Unicode MS" pitchFamily="50" charset="-127"/>
                <a:cs typeface="Arial" pitchFamily="34" charset="0"/>
              </a:rPr>
              <a:t>phase angle</a:t>
            </a:r>
          </a:p>
          <a:p>
            <a:pPr marL="88900" indent="-88900">
              <a:buFont typeface="Arial" pitchFamily="34" charset="0"/>
              <a:buChar char="•"/>
              <a:defRPr/>
            </a:pPr>
            <a:r>
              <a:rPr lang="en-US" altLang="ko-KR" sz="1600" dirty="0" err="1" smtClean="0">
                <a:latin typeface="Arial" pitchFamily="34" charset="0"/>
                <a:ea typeface="Arial Unicode MS" pitchFamily="50" charset="-127"/>
                <a:cs typeface="Arial" pitchFamily="34" charset="0"/>
              </a:rPr>
              <a:t>Selenographic</a:t>
            </a:r>
            <a:r>
              <a:rPr lang="en-US" altLang="ko-KR" sz="1600" dirty="0" smtClean="0">
                <a:latin typeface="Arial" pitchFamily="34" charset="0"/>
                <a:ea typeface="Arial Unicode MS" pitchFamily="50" charset="-127"/>
                <a:cs typeface="Arial" pitchFamily="34" charset="0"/>
              </a:rPr>
              <a:t> </a:t>
            </a:r>
            <a:r>
              <a:rPr lang="en-US" altLang="ko-KR" sz="1600" dirty="0">
                <a:latin typeface="Arial" pitchFamily="34" charset="0"/>
                <a:ea typeface="Arial Unicode MS" pitchFamily="50" charset="-127"/>
                <a:cs typeface="Arial" pitchFamily="34" charset="0"/>
              </a:rPr>
              <a:t>longitude of the sun</a:t>
            </a:r>
          </a:p>
          <a:p>
            <a:pPr marL="88900" indent="-88900">
              <a:buFont typeface="Arial" pitchFamily="34" charset="0"/>
              <a:buChar char="•"/>
              <a:defRPr/>
            </a:pPr>
            <a:r>
              <a:rPr lang="en-US" altLang="ko-KR" sz="1600" dirty="0" err="1" smtClean="0">
                <a:latin typeface="Arial" pitchFamily="34" charset="0"/>
                <a:ea typeface="Arial Unicode MS" pitchFamily="50" charset="-127"/>
                <a:cs typeface="Arial" pitchFamily="34" charset="0"/>
              </a:rPr>
              <a:t>Selenographic</a:t>
            </a:r>
            <a:r>
              <a:rPr lang="en-US" altLang="ko-KR" sz="1600" dirty="0" smtClean="0">
                <a:latin typeface="Arial" pitchFamily="34" charset="0"/>
                <a:ea typeface="Arial Unicode MS" pitchFamily="50" charset="-127"/>
                <a:cs typeface="Arial" pitchFamily="34" charset="0"/>
              </a:rPr>
              <a:t> </a:t>
            </a:r>
            <a:r>
              <a:rPr lang="en-US" altLang="ko-KR" sz="1600" dirty="0">
                <a:latin typeface="Arial" pitchFamily="34" charset="0"/>
                <a:ea typeface="Arial Unicode MS" pitchFamily="50" charset="-127"/>
                <a:cs typeface="Arial" pitchFamily="34" charset="0"/>
              </a:rPr>
              <a:t>longitude of COMS</a:t>
            </a:r>
          </a:p>
          <a:p>
            <a:pPr marL="88900" indent="-88900">
              <a:buFont typeface="Arial" pitchFamily="34" charset="0"/>
              <a:buChar char="•"/>
              <a:defRPr/>
            </a:pPr>
            <a:r>
              <a:rPr lang="en-US" altLang="ko-KR" sz="1600" dirty="0" err="1" smtClean="0">
                <a:latin typeface="Arial" pitchFamily="34" charset="0"/>
                <a:ea typeface="Arial Unicode MS" pitchFamily="50" charset="-127"/>
                <a:cs typeface="Arial" pitchFamily="34" charset="0"/>
              </a:rPr>
              <a:t>Selenographic</a:t>
            </a:r>
            <a:r>
              <a:rPr lang="en-US" altLang="ko-KR" sz="1600" dirty="0" smtClean="0">
                <a:latin typeface="Arial" pitchFamily="34" charset="0"/>
                <a:ea typeface="Arial Unicode MS" pitchFamily="50" charset="-127"/>
                <a:cs typeface="Arial" pitchFamily="34" charset="0"/>
              </a:rPr>
              <a:t> </a:t>
            </a:r>
            <a:r>
              <a:rPr lang="en-US" altLang="ko-KR" sz="1600" dirty="0">
                <a:latin typeface="Arial" pitchFamily="34" charset="0"/>
                <a:ea typeface="Arial Unicode MS" pitchFamily="50" charset="-127"/>
                <a:cs typeface="Arial" pitchFamily="34" charset="0"/>
              </a:rPr>
              <a:t>latitude of COMS </a:t>
            </a:r>
            <a:endParaRPr lang="en-US" altLang="ko-KR" sz="1600" baseline="-25000" dirty="0" smtClean="0">
              <a:latin typeface="Arial" pitchFamily="34" charset="0"/>
              <a:ea typeface="Arial Unicode MS" pitchFamily="50" charset="-127"/>
              <a:cs typeface="Arial" pitchFamily="34" charset="0"/>
            </a:endParaRPr>
          </a:p>
        </p:txBody>
      </p:sp>
      <p:sp>
        <p:nvSpPr>
          <p:cNvPr id="5" name="오른쪽 화살표 4"/>
          <p:cNvSpPr/>
          <p:nvPr/>
        </p:nvSpPr>
        <p:spPr>
          <a:xfrm>
            <a:off x="4788024" y="2026043"/>
            <a:ext cx="504056" cy="360040"/>
          </a:xfrm>
          <a:prstGeom prst="rightArrow">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 Box 22"/>
          <p:cNvSpPr txBox="1">
            <a:spLocks noChangeArrowheads="1"/>
          </p:cNvSpPr>
          <p:nvPr/>
        </p:nvSpPr>
        <p:spPr bwMode="auto">
          <a:xfrm>
            <a:off x="5417827" y="1805915"/>
            <a:ext cx="2898589" cy="830997"/>
          </a:xfrm>
          <a:prstGeom prst="rect">
            <a:avLst/>
          </a:prstGeom>
          <a:solidFill>
            <a:schemeClr val="bg1"/>
          </a:solidFill>
          <a:ln w="9525">
            <a:solidFill>
              <a:schemeClr val="tx1"/>
            </a:solidFill>
            <a:miter lim="800000"/>
            <a:headEnd/>
            <a:tailEnd/>
          </a:ln>
          <a:effectLst>
            <a:outerShdw blurRad="50800" dist="38100" dir="5400000" algn="t" rotWithShape="0">
              <a:prstClr val="black">
                <a:alpha val="40000"/>
              </a:prstClr>
            </a:outerShdw>
          </a:effectLst>
        </p:spPr>
        <p:txBody>
          <a:bodyPr wrap="square">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algn="ctr" eaLnBrk="1" hangingPunct="1">
              <a:defRPr/>
            </a:pPr>
            <a:r>
              <a:rPr lang="en-US" altLang="ko-KR" sz="1600" b="1" dirty="0">
                <a:latin typeface="Arial Unicode MS" pitchFamily="50" charset="-127"/>
                <a:ea typeface="Arial Unicode MS" pitchFamily="50" charset="-127"/>
                <a:cs typeface="Arial Unicode MS" pitchFamily="50" charset="-127"/>
              </a:rPr>
              <a:t>ROLO </a:t>
            </a:r>
            <a:endParaRPr lang="en-US" altLang="ko-KR" sz="1600" b="1" dirty="0" smtClean="0">
              <a:latin typeface="Arial Unicode MS" pitchFamily="50" charset="-127"/>
              <a:ea typeface="Arial Unicode MS" pitchFamily="50" charset="-127"/>
              <a:cs typeface="Arial Unicode MS" pitchFamily="50" charset="-127"/>
            </a:endParaRPr>
          </a:p>
          <a:p>
            <a:pPr algn="ctr" eaLnBrk="1" hangingPunct="1">
              <a:defRPr/>
            </a:pPr>
            <a:r>
              <a:rPr lang="en-US" altLang="ko-KR" sz="1600" b="1" dirty="0" smtClean="0">
                <a:latin typeface="Arial Unicode MS" pitchFamily="50" charset="-127"/>
                <a:ea typeface="Arial Unicode MS" pitchFamily="50" charset="-127"/>
                <a:cs typeface="Arial Unicode MS" pitchFamily="50" charset="-127"/>
              </a:rPr>
              <a:t>Lunar </a:t>
            </a:r>
            <a:r>
              <a:rPr lang="en-US" altLang="ko-KR" sz="1600" b="1" dirty="0">
                <a:latin typeface="Arial Unicode MS" pitchFamily="50" charset="-127"/>
                <a:ea typeface="Arial Unicode MS" pitchFamily="50" charset="-127"/>
                <a:cs typeface="Arial Unicode MS" pitchFamily="50" charset="-127"/>
              </a:rPr>
              <a:t>Irradiance </a:t>
            </a:r>
            <a:r>
              <a:rPr lang="en-US" altLang="ko-KR" sz="1600" b="1" dirty="0" smtClean="0">
                <a:latin typeface="Arial Unicode MS" pitchFamily="50" charset="-127"/>
                <a:ea typeface="Arial Unicode MS" pitchFamily="50" charset="-127"/>
                <a:cs typeface="Arial Unicode MS" pitchFamily="50" charset="-127"/>
              </a:rPr>
              <a:t>Model</a:t>
            </a:r>
          </a:p>
          <a:p>
            <a:pPr algn="ctr" eaLnBrk="1" hangingPunct="1">
              <a:defRPr/>
            </a:pPr>
            <a:r>
              <a:rPr lang="en-US" altLang="ko-KR" sz="1600" b="1" dirty="0" smtClean="0">
                <a:latin typeface="Arial Unicode MS" pitchFamily="50" charset="-127"/>
                <a:ea typeface="Arial Unicode MS" pitchFamily="50" charset="-127"/>
                <a:cs typeface="Arial Unicode MS" pitchFamily="50" charset="-127"/>
              </a:rPr>
              <a:t>Version </a:t>
            </a:r>
            <a:r>
              <a:rPr lang="en-US" altLang="ko-KR" sz="1600" b="1" dirty="0">
                <a:latin typeface="Arial Unicode MS" pitchFamily="50" charset="-127"/>
                <a:ea typeface="Arial Unicode MS" pitchFamily="50" charset="-127"/>
                <a:cs typeface="Arial Unicode MS" pitchFamily="50" charset="-127"/>
              </a:rPr>
              <a:t>311g</a:t>
            </a:r>
            <a:endParaRPr lang="en-US" altLang="ko-KR" sz="1600" b="1" dirty="0" smtClean="0">
              <a:solidFill>
                <a:srgbClr val="000000"/>
              </a:solidFill>
              <a:latin typeface="Arial Unicode MS" pitchFamily="50" charset="-127"/>
              <a:ea typeface="Arial Unicode MS" pitchFamily="50" charset="-127"/>
              <a:cs typeface="Arial Unicode MS" pitchFamily="50" charset="-127"/>
            </a:endParaRPr>
          </a:p>
        </p:txBody>
      </p:sp>
      <p:sp>
        <p:nvSpPr>
          <p:cNvPr id="7" name="직사각형 1"/>
          <p:cNvSpPr>
            <a:spLocks noChangeArrowheads="1"/>
          </p:cNvSpPr>
          <p:nvPr/>
        </p:nvSpPr>
        <p:spPr bwMode="auto">
          <a:xfrm>
            <a:off x="5220072" y="2684820"/>
            <a:ext cx="327636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80975" indent="-180975"/>
            <a:r>
              <a:rPr lang="en-US" altLang="ko-KR" sz="1100" dirty="0">
                <a:latin typeface="Arial Unicode MS" pitchFamily="50" charset="-127"/>
                <a:ea typeface="Arial Unicode MS" pitchFamily="50" charset="-127"/>
                <a:cs typeface="Arial Unicode MS" pitchFamily="50" charset="-127"/>
              </a:rPr>
              <a:t>Hugh H. K. and Thomas C. S., 2005: The spectral irradiance of the moon, the astronomical journal, 129, 2887-2901.</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4064" y="3570273"/>
            <a:ext cx="2848096" cy="938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슬라이드 번호 개체 틀 8"/>
          <p:cNvSpPr>
            <a:spLocks noGrp="1"/>
          </p:cNvSpPr>
          <p:nvPr>
            <p:ph type="sldNum" sz="quarter" idx="11"/>
          </p:nvPr>
        </p:nvSpPr>
        <p:spPr/>
        <p:txBody>
          <a:bodyPr/>
          <a:lstStyle/>
          <a:p>
            <a:pPr>
              <a:defRPr/>
            </a:pPr>
            <a:fld id="{4869923A-E144-4949-8333-A6A5FAFD53F3}" type="slidenum">
              <a:rPr lang="ko-KR" altLang="en-US" smtClean="0"/>
              <a:pPr>
                <a:defRPr/>
              </a:pPr>
              <a:t>7</a:t>
            </a:fld>
            <a:endParaRPr lang="ko-KR" altLang="en-US" dirty="0"/>
          </a:p>
        </p:txBody>
      </p:sp>
    </p:spTree>
    <p:extLst>
      <p:ext uri="{BB962C8B-B14F-4D97-AF65-F5344CB8AC3E}">
        <p14:creationId xmlns:p14="http://schemas.microsoft.com/office/powerpoint/2010/main" val="20011685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Results: Degradation</a:t>
            </a:r>
            <a:endParaRPr lang="ko-KR" altLang="en-US" dirty="0"/>
          </a:p>
        </p:txBody>
      </p:sp>
      <p:sp>
        <p:nvSpPr>
          <p:cNvPr id="3" name="Rectangle 3"/>
          <p:cNvSpPr txBox="1">
            <a:spLocks noChangeArrowheads="1"/>
          </p:cNvSpPr>
          <p:nvPr/>
        </p:nvSpPr>
        <p:spPr bwMode="auto">
          <a:xfrm>
            <a:off x="179388" y="1308100"/>
            <a:ext cx="8929687" cy="5217244"/>
          </a:xfrm>
          <a:prstGeom prst="rect">
            <a:avLst/>
          </a:prstGeom>
          <a:noFill/>
          <a:ln w="9525">
            <a:noFill/>
            <a:miter lim="800000"/>
            <a:headEnd/>
            <a:tailEnd/>
          </a:ln>
        </p:spPr>
        <p:txBody>
          <a:bodyPr/>
          <a:lstStyle/>
          <a:p>
            <a:pPr marL="342900" indent="-342900" eaLnBrk="0" hangingPunct="0">
              <a:spcBef>
                <a:spcPct val="20000"/>
              </a:spcBef>
              <a:buFont typeface="Wingdings" pitchFamily="2" charset="2"/>
              <a:buChar char="l"/>
              <a:defRPr/>
            </a:pPr>
            <a:r>
              <a:rPr kumimoji="0" lang="en-US" altLang="ko-KR" sz="2000" b="1" dirty="0" smtClean="0">
                <a:latin typeface="Arial" pitchFamily="34" charset="0"/>
                <a:ea typeface="+mn-ea"/>
              </a:rPr>
              <a:t>Degradation from February 2011 to December 2013</a:t>
            </a:r>
            <a:endParaRPr kumimoji="0" lang="en-US" altLang="ko-KR" sz="2000" b="1" dirty="0">
              <a:latin typeface="Arial" pitchFamily="34" charset="0"/>
              <a:ea typeface="+mn-ea"/>
            </a:endParaRPr>
          </a:p>
          <a:p>
            <a:pPr marL="800100" lvl="1" indent="-342900" eaLnBrk="0" hangingPunct="0">
              <a:spcBef>
                <a:spcPct val="20000"/>
              </a:spcBef>
              <a:buFont typeface="Arial" pitchFamily="34" charset="0"/>
              <a:buChar char="•"/>
              <a:defRPr/>
            </a:pPr>
            <a:endParaRPr kumimoji="0" lang="en-US" altLang="ko-KR" sz="2000" dirty="0" smtClean="0">
              <a:latin typeface="Arial" pitchFamily="34" charset="0"/>
              <a:ea typeface="+mn-ea"/>
            </a:endParaRPr>
          </a:p>
          <a:p>
            <a:pPr marL="800100" lvl="1" indent="-342900" eaLnBrk="0" hangingPunct="0">
              <a:spcBef>
                <a:spcPct val="20000"/>
              </a:spcBef>
              <a:buFont typeface="Arial" pitchFamily="34" charset="0"/>
              <a:buChar char="•"/>
              <a:defRPr/>
            </a:pPr>
            <a:endParaRPr kumimoji="0" lang="en-US" altLang="ko-KR" sz="2000" dirty="0" smtClean="0">
              <a:latin typeface="Arial" pitchFamily="34" charset="0"/>
              <a:ea typeface="+mn-ea"/>
            </a:endParaRPr>
          </a:p>
          <a:p>
            <a:pPr marL="800100" lvl="1" indent="-342900" eaLnBrk="0" hangingPunct="0">
              <a:spcBef>
                <a:spcPct val="20000"/>
              </a:spcBef>
              <a:buFont typeface="Arial" pitchFamily="34" charset="0"/>
              <a:buChar char="•"/>
              <a:defRPr/>
            </a:pPr>
            <a:endParaRPr kumimoji="0" lang="en-US" altLang="ko-KR" sz="2000" dirty="0">
              <a:latin typeface="Arial" pitchFamily="34" charset="0"/>
              <a:ea typeface="+mn-ea"/>
            </a:endParaRPr>
          </a:p>
          <a:p>
            <a:pPr marL="800100" lvl="1" indent="-342900" eaLnBrk="0" hangingPunct="0">
              <a:spcBef>
                <a:spcPct val="20000"/>
              </a:spcBef>
              <a:buFont typeface="Arial" pitchFamily="34" charset="0"/>
              <a:buChar char="•"/>
              <a:defRPr/>
            </a:pPr>
            <a:endParaRPr kumimoji="0" lang="en-US" altLang="ko-KR" sz="2000" dirty="0" smtClean="0">
              <a:latin typeface="Arial" pitchFamily="34" charset="0"/>
              <a:ea typeface="+mn-ea"/>
            </a:endParaRPr>
          </a:p>
          <a:p>
            <a:pPr marL="800100" lvl="1" indent="-342900" eaLnBrk="0" hangingPunct="0">
              <a:spcBef>
                <a:spcPct val="20000"/>
              </a:spcBef>
              <a:buFont typeface="Arial" pitchFamily="34" charset="0"/>
              <a:buChar char="•"/>
              <a:defRPr/>
            </a:pPr>
            <a:endParaRPr kumimoji="0" lang="en-US" altLang="ko-KR" sz="2000" dirty="0">
              <a:latin typeface="Arial" pitchFamily="34" charset="0"/>
              <a:ea typeface="+mn-ea"/>
            </a:endParaRPr>
          </a:p>
          <a:p>
            <a:pPr lvl="1" eaLnBrk="0" hangingPunct="0">
              <a:spcBef>
                <a:spcPct val="20000"/>
              </a:spcBef>
              <a:defRPr/>
            </a:pPr>
            <a:endParaRPr kumimoji="0" lang="en-US" altLang="ko-KR" sz="2000" dirty="0">
              <a:latin typeface="Arial" pitchFamily="34" charset="0"/>
              <a:ea typeface="+mn-ea"/>
            </a:endParaRPr>
          </a:p>
          <a:p>
            <a:pPr lvl="1" eaLnBrk="0" hangingPunct="0">
              <a:spcBef>
                <a:spcPct val="20000"/>
              </a:spcBef>
              <a:defRPr/>
            </a:pPr>
            <a:endParaRPr kumimoji="0" lang="en-US" altLang="ko-KR" sz="2000" dirty="0" smtClean="0">
              <a:latin typeface="Arial" pitchFamily="34" charset="0"/>
              <a:ea typeface="+mn-ea"/>
            </a:endParaRPr>
          </a:p>
          <a:p>
            <a:pPr marL="800100" lvl="1" indent="-342900" eaLnBrk="0" hangingPunct="0">
              <a:spcBef>
                <a:spcPct val="20000"/>
              </a:spcBef>
              <a:buFont typeface="Arial" pitchFamily="34" charset="0"/>
              <a:buChar char="•"/>
              <a:defRPr/>
            </a:pPr>
            <a:endParaRPr kumimoji="0" lang="en-US" altLang="ko-KR" sz="2000" dirty="0" smtClean="0">
              <a:latin typeface="Arial" pitchFamily="34" charset="0"/>
              <a:ea typeface="+mn-ea"/>
            </a:endParaRPr>
          </a:p>
          <a:p>
            <a:pPr marL="800100" lvl="1" indent="-342900" eaLnBrk="0" hangingPunct="0">
              <a:spcBef>
                <a:spcPct val="20000"/>
              </a:spcBef>
              <a:buFont typeface="Arial" pitchFamily="34" charset="0"/>
              <a:buChar char="•"/>
              <a:defRPr/>
            </a:pPr>
            <a:endParaRPr kumimoji="0" lang="en-US" altLang="ko-KR" sz="2000" dirty="0">
              <a:latin typeface="Arial" pitchFamily="34" charset="0"/>
              <a:ea typeface="+mn-ea"/>
            </a:endParaRPr>
          </a:p>
          <a:p>
            <a:pPr marL="800100" lvl="1" indent="-342900" eaLnBrk="0" hangingPunct="0">
              <a:spcBef>
                <a:spcPct val="20000"/>
              </a:spcBef>
              <a:buFont typeface="Arial" pitchFamily="34" charset="0"/>
              <a:buChar char="•"/>
              <a:defRPr/>
            </a:pPr>
            <a:endParaRPr kumimoji="0" lang="en-US" altLang="ko-KR" sz="2000" dirty="0" smtClean="0">
              <a:latin typeface="Arial" pitchFamily="34" charset="0"/>
              <a:ea typeface="+mn-ea"/>
            </a:endParaRPr>
          </a:p>
          <a:p>
            <a:pPr marL="800100" lvl="1" indent="-342900" eaLnBrk="0" hangingPunct="0">
              <a:spcBef>
                <a:spcPct val="20000"/>
              </a:spcBef>
              <a:buFont typeface="Arial" pitchFamily="34" charset="0"/>
              <a:buChar char="•"/>
              <a:defRPr/>
            </a:pPr>
            <a:endParaRPr kumimoji="0" lang="en-US" altLang="ko-KR" sz="2000" dirty="0">
              <a:latin typeface="Arial" pitchFamily="34" charset="0"/>
              <a:ea typeface="+mn-ea"/>
            </a:endParaRPr>
          </a:p>
          <a:p>
            <a:pPr marL="800100" lvl="1" indent="-342900" eaLnBrk="0" hangingPunct="0">
              <a:spcBef>
                <a:spcPct val="20000"/>
              </a:spcBef>
              <a:buFont typeface="Arial" pitchFamily="34" charset="0"/>
              <a:buChar char="•"/>
              <a:defRPr/>
            </a:pPr>
            <a:endParaRPr kumimoji="0" lang="en-US" altLang="ko-KR" sz="2000" dirty="0" smtClean="0">
              <a:latin typeface="Arial" pitchFamily="34" charset="0"/>
              <a:ea typeface="+mn-ea"/>
            </a:endParaRPr>
          </a:p>
          <a:p>
            <a:pPr marL="800100" lvl="1" indent="-342900" eaLnBrk="0" hangingPunct="0">
              <a:spcBef>
                <a:spcPct val="20000"/>
              </a:spcBef>
              <a:buFont typeface="Arial" pitchFamily="34" charset="0"/>
              <a:buChar char="•"/>
              <a:defRPr/>
            </a:pPr>
            <a:endParaRPr kumimoji="0" lang="en-US" altLang="ko-KR" sz="2000" dirty="0" smtClean="0">
              <a:latin typeface="Arial" pitchFamily="34" charset="0"/>
              <a:ea typeface="+mn-ea"/>
            </a:endParaRPr>
          </a:p>
          <a:p>
            <a:pPr marL="800100" lvl="1" indent="-342900" eaLnBrk="0" hangingPunct="0">
              <a:spcBef>
                <a:spcPct val="20000"/>
              </a:spcBef>
              <a:buFont typeface="Arial" pitchFamily="34" charset="0"/>
              <a:buChar char="•"/>
              <a:defRPr/>
            </a:pPr>
            <a:endParaRPr kumimoji="0" lang="en-US" altLang="ko-KR" sz="2000" dirty="0">
              <a:latin typeface="Arial" pitchFamily="34" charset="0"/>
              <a:ea typeface="+mn-ea"/>
            </a:endParaRPr>
          </a:p>
        </p:txBody>
      </p:sp>
      <p:pic>
        <p:nvPicPr>
          <p:cNvPr id="4" name="Picture 2" descr="C:\Users\aa\Desktop\나\GSICS\Vis_Ocean_Desert_WC_DCC\201102_201312_degradation_from_moon.tif"/>
          <p:cNvPicPr>
            <a:picLocks noChangeAspect="1" noChangeArrowheads="1"/>
          </p:cNvPicPr>
          <p:nvPr/>
        </p:nvPicPr>
        <p:blipFill rotWithShape="1">
          <a:blip r:embed="rId3">
            <a:extLst>
              <a:ext uri="{28A0092B-C50C-407E-A947-70E740481C1C}">
                <a14:useLocalDpi xmlns:a14="http://schemas.microsoft.com/office/drawing/2010/main" val="0"/>
              </a:ext>
            </a:extLst>
          </a:blip>
          <a:srcRect l="5758" r="6641"/>
          <a:stretch/>
        </p:blipFill>
        <p:spPr bwMode="auto">
          <a:xfrm>
            <a:off x="179389" y="2024844"/>
            <a:ext cx="8749096" cy="2304256"/>
          </a:xfrm>
          <a:prstGeom prst="rect">
            <a:avLst/>
          </a:prstGeom>
          <a:noFill/>
          <a:ln w="38100">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sp>
        <p:nvSpPr>
          <p:cNvPr id="5" name="직사각형 4"/>
          <p:cNvSpPr/>
          <p:nvPr/>
        </p:nvSpPr>
        <p:spPr>
          <a:xfrm>
            <a:off x="395536" y="4869160"/>
            <a:ext cx="8352928" cy="1440394"/>
          </a:xfrm>
          <a:prstGeom prst="rect">
            <a:avLst/>
          </a:prstGeom>
        </p:spPr>
        <p:txBody>
          <a:bodyPr wrap="square">
            <a:spAutoFit/>
          </a:bodyPr>
          <a:lstStyle/>
          <a:p>
            <a:pPr marL="800100" lvl="1" indent="-342900" eaLnBrk="0" hangingPunct="0">
              <a:spcBef>
                <a:spcPct val="20000"/>
              </a:spcBef>
              <a:buFont typeface="Wingdings" pitchFamily="2" charset="2"/>
              <a:buChar char="Ø"/>
              <a:defRPr/>
            </a:pPr>
            <a:r>
              <a:rPr kumimoji="0" lang="en-US" altLang="ko-KR" dirty="0" smtClean="0">
                <a:latin typeface="Arial" pitchFamily="34" charset="0"/>
              </a:rPr>
              <a:t>The </a:t>
            </a:r>
            <a:r>
              <a:rPr kumimoji="0" lang="en-US" altLang="ko-KR" b="1" u="sng" dirty="0" smtClean="0">
                <a:latin typeface="Arial" pitchFamily="34" charset="0"/>
              </a:rPr>
              <a:t>degradation</a:t>
            </a:r>
            <a:r>
              <a:rPr kumimoji="0" lang="en-US" altLang="ko-KR" b="1" dirty="0" smtClean="0">
                <a:latin typeface="Arial" pitchFamily="34" charset="0"/>
              </a:rPr>
              <a:t> </a:t>
            </a:r>
            <a:r>
              <a:rPr kumimoji="0" lang="en-US" altLang="ko-KR" dirty="0" smtClean="0">
                <a:latin typeface="Arial" pitchFamily="34" charset="0"/>
              </a:rPr>
              <a:t>is about </a:t>
            </a:r>
            <a:r>
              <a:rPr kumimoji="0" lang="en-US" altLang="ko-KR" b="1" dirty="0" smtClean="0">
                <a:latin typeface="Arial" pitchFamily="34" charset="0"/>
              </a:rPr>
              <a:t>3.47%(</a:t>
            </a:r>
            <a:r>
              <a:rPr kumimoji="0" lang="en-US" altLang="ko-KR" b="1" dirty="0" smtClean="0">
                <a:solidFill>
                  <a:srgbClr val="FF0000"/>
                </a:solidFill>
                <a:latin typeface="Arial" pitchFamily="34" charset="0"/>
              </a:rPr>
              <a:t>1.22%/year</a:t>
            </a:r>
            <a:r>
              <a:rPr kumimoji="0" lang="en-US" altLang="ko-KR" b="1" dirty="0" smtClean="0">
                <a:latin typeface="Arial" pitchFamily="34" charset="0"/>
              </a:rPr>
              <a:t>)</a:t>
            </a:r>
            <a:r>
              <a:rPr kumimoji="0" lang="en-US" altLang="ko-KR" dirty="0" smtClean="0">
                <a:solidFill>
                  <a:srgbClr val="FF0000"/>
                </a:solidFill>
                <a:latin typeface="Arial" pitchFamily="34" charset="0"/>
              </a:rPr>
              <a:t> </a:t>
            </a:r>
            <a:r>
              <a:rPr kumimoji="0" lang="en-US" altLang="ko-KR" dirty="0" smtClean="0">
                <a:latin typeface="Arial" pitchFamily="34" charset="0"/>
              </a:rPr>
              <a:t>for</a:t>
            </a:r>
            <a:r>
              <a:rPr kumimoji="0" lang="en-US" altLang="ko-KR" dirty="0" smtClean="0">
                <a:solidFill>
                  <a:srgbClr val="FF0000"/>
                </a:solidFill>
                <a:latin typeface="Arial" pitchFamily="34" charset="0"/>
              </a:rPr>
              <a:t> </a:t>
            </a:r>
            <a:r>
              <a:rPr kumimoji="0" lang="en-US" altLang="ko-KR" dirty="0" smtClean="0">
                <a:latin typeface="Arial" pitchFamily="34" charset="0"/>
              </a:rPr>
              <a:t>the moon target</a:t>
            </a:r>
            <a:br>
              <a:rPr kumimoji="0" lang="en-US" altLang="ko-KR" dirty="0" smtClean="0">
                <a:latin typeface="Arial" pitchFamily="34" charset="0"/>
              </a:rPr>
            </a:br>
            <a:r>
              <a:rPr kumimoji="0" lang="en-US" altLang="ko-KR" dirty="0" smtClean="0">
                <a:latin typeface="Arial" pitchFamily="34" charset="0"/>
              </a:rPr>
              <a:t>from Feb.2011 to Dec. 2013 (for 35 months).</a:t>
            </a:r>
          </a:p>
          <a:p>
            <a:pPr marL="800100" lvl="1" indent="-342900" eaLnBrk="0" hangingPunct="0">
              <a:spcBef>
                <a:spcPct val="20000"/>
              </a:spcBef>
              <a:buFont typeface="Wingdings" pitchFamily="2" charset="2"/>
              <a:buChar char="Ø"/>
              <a:defRPr/>
            </a:pPr>
            <a:endParaRPr kumimoji="0" lang="en-US" altLang="ko-KR" sz="1000" dirty="0" smtClean="0">
              <a:latin typeface="Arial" pitchFamily="34" charset="0"/>
            </a:endParaRPr>
          </a:p>
          <a:p>
            <a:pPr marL="800100" lvl="1" indent="-342900" eaLnBrk="0" hangingPunct="0">
              <a:spcBef>
                <a:spcPct val="20000"/>
              </a:spcBef>
              <a:buFont typeface="Wingdings" pitchFamily="2" charset="2"/>
              <a:buChar char="Ø"/>
              <a:defRPr/>
            </a:pPr>
            <a:r>
              <a:rPr kumimoji="0" lang="en-US" altLang="ko-KR" b="1" u="sng" dirty="0" smtClean="0">
                <a:latin typeface="Arial" pitchFamily="34" charset="0"/>
              </a:rPr>
              <a:t>Standard deviation </a:t>
            </a:r>
            <a:r>
              <a:rPr kumimoji="0" lang="en-US" altLang="ko-KR" dirty="0" smtClean="0">
                <a:latin typeface="Arial" pitchFamily="34" charset="0"/>
              </a:rPr>
              <a:t>of bias between performance and </a:t>
            </a:r>
            <a:r>
              <a:rPr kumimoji="0" lang="en-US" altLang="ko-KR" dirty="0">
                <a:latin typeface="Arial" pitchFamily="34" charset="0"/>
              </a:rPr>
              <a:t>regression </a:t>
            </a:r>
            <a:r>
              <a:rPr kumimoji="0" lang="en-US" altLang="ko-KR" dirty="0" smtClean="0">
                <a:latin typeface="Arial" pitchFamily="34" charset="0"/>
              </a:rPr>
              <a:t>line </a:t>
            </a:r>
            <a:r>
              <a:rPr lang="en-US" altLang="ko-KR" dirty="0">
                <a:latin typeface="Arial" pitchFamily="34" charset="0"/>
              </a:rPr>
              <a:t/>
            </a:r>
            <a:br>
              <a:rPr lang="en-US" altLang="ko-KR" dirty="0">
                <a:latin typeface="Arial" pitchFamily="34" charset="0"/>
              </a:rPr>
            </a:br>
            <a:r>
              <a:rPr kumimoji="0" lang="en-US" altLang="ko-KR" dirty="0" smtClean="0">
                <a:latin typeface="Arial" pitchFamily="34" charset="0"/>
              </a:rPr>
              <a:t>is </a:t>
            </a:r>
            <a:r>
              <a:rPr kumimoji="0" lang="en-US" altLang="ko-KR" dirty="0" smtClean="0">
                <a:solidFill>
                  <a:srgbClr val="FF0000"/>
                </a:solidFill>
                <a:latin typeface="Arial" pitchFamily="34" charset="0"/>
              </a:rPr>
              <a:t>1.664% </a:t>
            </a:r>
            <a:r>
              <a:rPr kumimoji="0" lang="en-US" altLang="ko-KR" dirty="0" smtClean="0">
                <a:latin typeface="Arial" pitchFamily="34" charset="0"/>
              </a:rPr>
              <a:t>(relatively large).</a:t>
            </a:r>
            <a:endParaRPr kumimoji="0" lang="en-US" altLang="ko-KR" dirty="0">
              <a:latin typeface="Arial" pitchFamily="34" charset="0"/>
            </a:endParaRPr>
          </a:p>
        </p:txBody>
      </p:sp>
      <p:sp>
        <p:nvSpPr>
          <p:cNvPr id="6" name="슬라이드 번호 개체 틀 5"/>
          <p:cNvSpPr>
            <a:spLocks noGrp="1"/>
          </p:cNvSpPr>
          <p:nvPr>
            <p:ph type="sldNum" sz="quarter" idx="11"/>
          </p:nvPr>
        </p:nvSpPr>
        <p:spPr/>
        <p:txBody>
          <a:bodyPr/>
          <a:lstStyle/>
          <a:p>
            <a:pPr>
              <a:defRPr/>
            </a:pPr>
            <a:fld id="{4869923A-E144-4949-8333-A6A5FAFD53F3}" type="slidenum">
              <a:rPr lang="ko-KR" altLang="en-US" smtClean="0"/>
              <a:pPr>
                <a:defRPr/>
              </a:pPr>
              <a:t>8</a:t>
            </a:fld>
            <a:endParaRPr lang="ko-KR" altLang="en-US" dirty="0"/>
          </a:p>
        </p:txBody>
      </p:sp>
    </p:spTree>
    <p:extLst>
      <p:ext uri="{BB962C8B-B14F-4D97-AF65-F5344CB8AC3E}">
        <p14:creationId xmlns:p14="http://schemas.microsoft.com/office/powerpoint/2010/main" val="2217549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Effect of input data (1/2)</a:t>
            </a:r>
            <a:endParaRPr lang="ko-KR" altLang="en-US" dirty="0"/>
          </a:p>
        </p:txBody>
      </p:sp>
      <p:sp>
        <p:nvSpPr>
          <p:cNvPr id="3" name="직사각형 2"/>
          <p:cNvSpPr/>
          <p:nvPr/>
        </p:nvSpPr>
        <p:spPr>
          <a:xfrm>
            <a:off x="467544" y="1088740"/>
            <a:ext cx="6408712" cy="400110"/>
          </a:xfrm>
          <a:prstGeom prst="rect">
            <a:avLst/>
          </a:prstGeom>
        </p:spPr>
        <p:txBody>
          <a:bodyPr wrap="square">
            <a:spAutoFit/>
          </a:bodyPr>
          <a:lstStyle/>
          <a:p>
            <a:pPr marL="342900" indent="-342900" eaLnBrk="0" hangingPunct="0">
              <a:spcBef>
                <a:spcPct val="20000"/>
              </a:spcBef>
              <a:buFont typeface="Wingdings" pitchFamily="2" charset="2"/>
              <a:buChar char="l"/>
              <a:defRPr/>
            </a:pPr>
            <a:r>
              <a:rPr kumimoji="0" lang="en-US" altLang="ko-KR" sz="2000" b="1" dirty="0" smtClean="0">
                <a:latin typeface="Arial" pitchFamily="34" charset="0"/>
              </a:rPr>
              <a:t>The range of input variables for COMS</a:t>
            </a:r>
          </a:p>
        </p:txBody>
      </p:sp>
      <p:grpSp>
        <p:nvGrpSpPr>
          <p:cNvPr id="5" name="그룹 4"/>
          <p:cNvGrpSpPr/>
          <p:nvPr/>
        </p:nvGrpSpPr>
        <p:grpSpPr>
          <a:xfrm>
            <a:off x="4856440" y="3523457"/>
            <a:ext cx="4180056" cy="1551564"/>
            <a:chOff x="366252" y="3783262"/>
            <a:chExt cx="4468433" cy="3095068"/>
          </a:xfrm>
        </p:grpSpPr>
        <p:pic>
          <p:nvPicPr>
            <p:cNvPr id="6" name="Picture 2" descr="C:\Users\aa\Desktop\untitled.tif"/>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8543" t="-1736" b="5973"/>
            <a:stretch/>
          </p:blipFill>
          <p:spPr bwMode="auto">
            <a:xfrm>
              <a:off x="708917" y="3865258"/>
              <a:ext cx="4125768" cy="26234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10967" y="5749468"/>
              <a:ext cx="904212" cy="521861"/>
            </a:xfrm>
            <a:prstGeom prst="rect">
              <a:avLst/>
            </a:prstGeom>
            <a:noFill/>
          </p:spPr>
          <p:txBody>
            <a:bodyPr wrap="square" rtlCol="0">
              <a:spAutoFit/>
            </a:bodyPr>
            <a:lstStyle/>
            <a:p>
              <a:pPr algn="r"/>
              <a:r>
                <a:rPr lang="en-US" altLang="ko-KR" sz="1100" dirty="0" smtClean="0">
                  <a:latin typeface="Arial" pitchFamily="34" charset="0"/>
                  <a:cs typeface="Arial" pitchFamily="34" charset="0"/>
                </a:rPr>
                <a:t>2012.06.</a:t>
              </a:r>
              <a:endParaRPr lang="ko-KR" altLang="en-US" sz="1100" dirty="0">
                <a:latin typeface="Arial" pitchFamily="34" charset="0"/>
                <a:cs typeface="Arial" pitchFamily="34" charset="0"/>
              </a:endParaRPr>
            </a:p>
          </p:txBody>
        </p:sp>
        <p:sp>
          <p:nvSpPr>
            <p:cNvPr id="8" name="TextBox 7"/>
            <p:cNvSpPr txBox="1"/>
            <p:nvPr/>
          </p:nvSpPr>
          <p:spPr>
            <a:xfrm>
              <a:off x="1187625" y="6417865"/>
              <a:ext cx="2953960" cy="460465"/>
            </a:xfrm>
            <a:prstGeom prst="rect">
              <a:avLst/>
            </a:prstGeom>
            <a:noFill/>
          </p:spPr>
          <p:txBody>
            <a:bodyPr wrap="square" rtlCol="0">
              <a:spAutoFit/>
            </a:bodyPr>
            <a:lstStyle/>
            <a:p>
              <a:pPr algn="ctr"/>
              <a:r>
                <a:rPr lang="en-US" altLang="ko-KR" sz="900" dirty="0" smtClean="0">
                  <a:latin typeface="Arial" pitchFamily="34" charset="0"/>
                  <a:cs typeface="Arial" pitchFamily="34" charset="0"/>
                </a:rPr>
                <a:t>Sun longitude(degree)</a:t>
              </a:r>
              <a:endParaRPr lang="ko-KR" altLang="en-US" sz="900" dirty="0">
                <a:latin typeface="Arial" pitchFamily="34" charset="0"/>
                <a:cs typeface="Arial" pitchFamily="34" charset="0"/>
              </a:endParaRPr>
            </a:p>
          </p:txBody>
        </p:sp>
        <p:sp>
          <p:nvSpPr>
            <p:cNvPr id="9" name="TextBox 8"/>
            <p:cNvSpPr txBox="1"/>
            <p:nvPr/>
          </p:nvSpPr>
          <p:spPr>
            <a:xfrm rot="16200000">
              <a:off x="-968065" y="5117579"/>
              <a:ext cx="2953960" cy="285326"/>
            </a:xfrm>
            <a:prstGeom prst="rect">
              <a:avLst/>
            </a:prstGeom>
            <a:noFill/>
          </p:spPr>
          <p:txBody>
            <a:bodyPr wrap="square" rtlCol="0">
              <a:spAutoFit/>
            </a:bodyPr>
            <a:lstStyle/>
            <a:p>
              <a:pPr algn="ctr"/>
              <a:r>
                <a:rPr lang="en-US" altLang="ko-KR" sz="1000" dirty="0" smtClean="0">
                  <a:latin typeface="Arial" pitchFamily="34" charset="0"/>
                  <a:cs typeface="Arial" pitchFamily="34" charset="0"/>
                </a:rPr>
                <a:t>Phase angle(degree)</a:t>
              </a:r>
              <a:endParaRPr lang="ko-KR" altLang="en-US" sz="1000" dirty="0">
                <a:latin typeface="Arial" pitchFamily="34" charset="0"/>
                <a:cs typeface="Arial" pitchFamily="34" charset="0"/>
              </a:endParaRPr>
            </a:p>
          </p:txBody>
        </p:sp>
      </p:grpSp>
      <p:grpSp>
        <p:nvGrpSpPr>
          <p:cNvPr id="10" name="그룹 9"/>
          <p:cNvGrpSpPr/>
          <p:nvPr/>
        </p:nvGrpSpPr>
        <p:grpSpPr>
          <a:xfrm>
            <a:off x="71500" y="3453129"/>
            <a:ext cx="4468492" cy="1669832"/>
            <a:chOff x="4521188" y="4886936"/>
            <a:chExt cx="4468492" cy="1669832"/>
          </a:xfrm>
        </p:grpSpPr>
        <p:pic>
          <p:nvPicPr>
            <p:cNvPr id="11" name="Picture 3" descr="C:\Users\aa\Desktop\untitled.tif"/>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396" r="4478" b="11845"/>
            <a:stretch/>
          </p:blipFill>
          <p:spPr bwMode="auto">
            <a:xfrm>
              <a:off x="4716016" y="5229200"/>
              <a:ext cx="4158248" cy="107913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rot="16200000">
              <a:off x="3941395" y="5678715"/>
              <a:ext cx="1462425" cy="230832"/>
            </a:xfrm>
            <a:prstGeom prst="rect">
              <a:avLst/>
            </a:prstGeom>
            <a:noFill/>
          </p:spPr>
          <p:txBody>
            <a:bodyPr wrap="square" rtlCol="0">
              <a:spAutoFit/>
            </a:bodyPr>
            <a:lstStyle/>
            <a:p>
              <a:pPr algn="ctr"/>
              <a:r>
                <a:rPr lang="en-US" altLang="ko-KR" sz="900" dirty="0" smtClean="0">
                  <a:latin typeface="Arial" pitchFamily="34" charset="0"/>
                  <a:cs typeface="Arial" pitchFamily="34" charset="0"/>
                </a:rPr>
                <a:t>ROLO irradiance</a:t>
              </a:r>
              <a:endParaRPr lang="ko-KR" altLang="en-US" sz="900" dirty="0">
                <a:latin typeface="Arial" pitchFamily="34" charset="0"/>
                <a:cs typeface="Arial" pitchFamily="34" charset="0"/>
              </a:endParaRPr>
            </a:p>
          </p:txBody>
        </p:sp>
        <p:sp>
          <p:nvSpPr>
            <p:cNvPr id="13" name="TextBox 12"/>
            <p:cNvSpPr txBox="1"/>
            <p:nvPr/>
          </p:nvSpPr>
          <p:spPr>
            <a:xfrm>
              <a:off x="5893013" y="6325936"/>
              <a:ext cx="1462425" cy="230832"/>
            </a:xfrm>
            <a:prstGeom prst="rect">
              <a:avLst/>
            </a:prstGeom>
            <a:noFill/>
          </p:spPr>
          <p:txBody>
            <a:bodyPr wrap="square" rtlCol="0">
              <a:spAutoFit/>
            </a:bodyPr>
            <a:lstStyle/>
            <a:p>
              <a:pPr algn="ctr"/>
              <a:r>
                <a:rPr lang="en-US" altLang="ko-KR" sz="900" dirty="0" smtClean="0">
                  <a:latin typeface="Arial" pitchFamily="34" charset="0"/>
                  <a:cs typeface="Arial" pitchFamily="34" charset="0"/>
                </a:rPr>
                <a:t>Time(2012.06.)</a:t>
              </a:r>
              <a:endParaRPr lang="ko-KR" altLang="en-US" sz="900" dirty="0">
                <a:latin typeface="Arial" pitchFamily="34" charset="0"/>
                <a:cs typeface="Arial" pitchFamily="34" charset="0"/>
              </a:endParaRPr>
            </a:p>
          </p:txBody>
        </p:sp>
        <p:sp>
          <p:nvSpPr>
            <p:cNvPr id="14" name="TextBox 13"/>
            <p:cNvSpPr txBox="1"/>
            <p:nvPr/>
          </p:nvSpPr>
          <p:spPr>
            <a:xfrm>
              <a:off x="4521188" y="4886936"/>
              <a:ext cx="4392488" cy="276999"/>
            </a:xfrm>
            <a:prstGeom prst="rect">
              <a:avLst/>
            </a:prstGeom>
            <a:noFill/>
          </p:spPr>
          <p:txBody>
            <a:bodyPr wrap="square" rtlCol="0">
              <a:spAutoFit/>
            </a:bodyPr>
            <a:lstStyle/>
            <a:p>
              <a:pPr marL="171450" indent="-171450" algn="ctr">
                <a:buFont typeface="Arial" pitchFamily="34" charset="0"/>
                <a:buChar char="•"/>
              </a:pPr>
              <a:r>
                <a:rPr lang="en-US" altLang="ko-KR" sz="1200" u="sng" dirty="0" smtClean="0">
                  <a:latin typeface="Arial" pitchFamily="34" charset="0"/>
                  <a:cs typeface="Arial" pitchFamily="34" charset="0"/>
                </a:rPr>
                <a:t>Simulated ROLO irradiance and phase angle</a:t>
              </a:r>
              <a:endParaRPr lang="ko-KR" altLang="en-US" sz="1200" u="sng" dirty="0">
                <a:latin typeface="Arial" pitchFamily="34" charset="0"/>
                <a:cs typeface="Arial" pitchFamily="34" charset="0"/>
              </a:endParaRPr>
            </a:p>
          </p:txBody>
        </p:sp>
        <p:sp>
          <p:nvSpPr>
            <p:cNvPr id="15" name="TextBox 14"/>
            <p:cNvSpPr txBox="1"/>
            <p:nvPr/>
          </p:nvSpPr>
          <p:spPr>
            <a:xfrm rot="5400000">
              <a:off x="8143051" y="5709646"/>
              <a:ext cx="1462425" cy="230832"/>
            </a:xfrm>
            <a:prstGeom prst="rect">
              <a:avLst/>
            </a:prstGeom>
            <a:noFill/>
          </p:spPr>
          <p:txBody>
            <a:bodyPr wrap="square" rtlCol="0">
              <a:spAutoFit/>
            </a:bodyPr>
            <a:lstStyle/>
            <a:p>
              <a:pPr algn="ctr"/>
              <a:r>
                <a:rPr lang="en-US" altLang="ko-KR" sz="900" dirty="0" smtClean="0">
                  <a:solidFill>
                    <a:srgbClr val="FF0000"/>
                  </a:solidFill>
                  <a:latin typeface="Arial" pitchFamily="34" charset="0"/>
                  <a:cs typeface="Arial" pitchFamily="34" charset="0"/>
                </a:rPr>
                <a:t>Phase angle(degree)</a:t>
              </a:r>
              <a:endParaRPr lang="ko-KR" altLang="en-US" sz="900" dirty="0">
                <a:solidFill>
                  <a:srgbClr val="FF0000"/>
                </a:solidFill>
                <a:latin typeface="Arial" pitchFamily="34" charset="0"/>
                <a:cs typeface="Arial" pitchFamily="34" charset="0"/>
              </a:endParaRPr>
            </a:p>
          </p:txBody>
        </p:sp>
      </p:grpSp>
      <p:graphicFrame>
        <p:nvGraphicFramePr>
          <p:cNvPr id="16" name="표 15"/>
          <p:cNvGraphicFramePr>
            <a:graphicFrameLocks noGrp="1"/>
          </p:cNvGraphicFramePr>
          <p:nvPr>
            <p:extLst>
              <p:ext uri="{D42A27DB-BD31-4B8C-83A1-F6EECF244321}">
                <p14:modId xmlns:p14="http://schemas.microsoft.com/office/powerpoint/2010/main" val="4007870055"/>
              </p:ext>
            </p:extLst>
          </p:nvPr>
        </p:nvGraphicFramePr>
        <p:xfrm>
          <a:off x="755576" y="1520788"/>
          <a:ext cx="7882764" cy="1600200"/>
        </p:xfrm>
        <a:graphic>
          <a:graphicData uri="http://schemas.openxmlformats.org/drawingml/2006/table">
            <a:tbl>
              <a:tblPr firstRow="1" bandRow="1">
                <a:tableStyleId>{2D5ABB26-0587-4C30-8999-92F81FD0307C}</a:tableStyleId>
              </a:tblPr>
              <a:tblGrid>
                <a:gridCol w="2217701"/>
                <a:gridCol w="1888354"/>
                <a:gridCol w="3776709"/>
              </a:tblGrid>
              <a:tr h="302434">
                <a:tc>
                  <a:txBody>
                    <a:bodyPr/>
                    <a:lstStyle/>
                    <a:p>
                      <a:pPr algn="ctr" latinLnBrk="1"/>
                      <a:r>
                        <a:rPr lang="en-US" altLang="ko-KR" sz="1500" b="1" dirty="0" smtClean="0"/>
                        <a:t>VARIABLES</a:t>
                      </a:r>
                      <a:endParaRPr lang="ko-KR" altLang="en-US" sz="15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en-US" altLang="ko-KR" sz="1500" b="1" dirty="0" smtClean="0"/>
                        <a:t>RANGE</a:t>
                      </a:r>
                      <a:endParaRPr lang="ko-KR" altLang="en-US" sz="1500" b="1" dirty="0"/>
                    </a:p>
                  </a:txBody>
                  <a:tcPr>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latinLnBrk="1"/>
                      <a:r>
                        <a:rPr lang="en-US" altLang="ko-KR" sz="1500" b="1" dirty="0" smtClean="0"/>
                        <a:t>  CHARACTERISTICS</a:t>
                      </a:r>
                      <a:endParaRPr lang="ko-KR" altLang="en-US" sz="1500" b="1" dirty="0"/>
                    </a:p>
                  </a:txBody>
                  <a:tcPr>
                    <a:lnL w="12700"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2434">
                <a:tc>
                  <a:txBody>
                    <a:bodyPr/>
                    <a:lstStyle/>
                    <a:p>
                      <a:pPr algn="ctr" latinLnBrk="1"/>
                      <a:r>
                        <a:rPr lang="en-US" altLang="ko-KR" sz="1500" dirty="0" smtClean="0"/>
                        <a:t>Absolute phase angle</a:t>
                      </a:r>
                      <a:endParaRPr lang="ko-KR" altLang="en-US" sz="1500" dirty="0"/>
                    </a:p>
                  </a:txBody>
                  <a:tcP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latinLnBrk="1"/>
                      <a:r>
                        <a:rPr lang="en-US" altLang="ko-KR" sz="1500" dirty="0" smtClean="0"/>
                        <a:t> 0 to</a:t>
                      </a:r>
                      <a:r>
                        <a:rPr lang="en-US" altLang="ko-KR" sz="1500" baseline="0" dirty="0" smtClean="0"/>
                        <a:t> 90 (</a:t>
                      </a:r>
                      <a:r>
                        <a:rPr lang="en-US" altLang="ko-KR" sz="1500" baseline="0" dirty="0" err="1" smtClean="0"/>
                        <a:t>deg</a:t>
                      </a:r>
                      <a:r>
                        <a:rPr lang="en-US" altLang="ko-KR" sz="1500" baseline="0" dirty="0" smtClean="0"/>
                        <a:t>)</a:t>
                      </a:r>
                      <a:endParaRPr lang="ko-KR" altLang="en-US" sz="1500" dirty="0"/>
                    </a:p>
                  </a:txBody>
                  <a:tcPr>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latinLnBrk="1"/>
                      <a:r>
                        <a:rPr lang="en-US" altLang="ko-KR" sz="1500" b="0" i="1" dirty="0" smtClean="0"/>
                        <a:t>  The</a:t>
                      </a:r>
                      <a:r>
                        <a:rPr lang="en-US" altLang="ko-KR" sz="1500" b="0" i="1" baseline="0" dirty="0" smtClean="0"/>
                        <a:t> largest effect on ROLO irradiances</a:t>
                      </a:r>
                      <a:endParaRPr lang="ko-KR" altLang="en-US" sz="1500" b="0" i="1" dirty="0"/>
                    </a:p>
                  </a:txBody>
                  <a:tcPr>
                    <a:lnL w="12700"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tcPr>
                </a:tc>
              </a:tr>
              <a:tr h="302434">
                <a:tc>
                  <a:txBody>
                    <a:bodyPr/>
                    <a:lstStyle/>
                    <a:p>
                      <a:pPr algn="ctr" latinLnBrk="1"/>
                      <a:r>
                        <a:rPr lang="en-US" altLang="ko-KR" sz="1500" dirty="0" smtClean="0"/>
                        <a:t>Longitude of the</a:t>
                      </a:r>
                      <a:r>
                        <a:rPr lang="en-US" altLang="ko-KR" sz="1500" baseline="0" dirty="0" smtClean="0"/>
                        <a:t> Sun</a:t>
                      </a:r>
                      <a:endParaRPr lang="ko-KR" altLang="en-US" sz="1500" dirty="0"/>
                    </a:p>
                  </a:txBody>
                  <a:tcPr>
                    <a:solidFill>
                      <a:schemeClr val="bg1">
                        <a:lumMod val="85000"/>
                      </a:schemeClr>
                    </a:solidFill>
                  </a:tcPr>
                </a:tc>
                <a:tc>
                  <a:txBody>
                    <a:bodyPr/>
                    <a:lstStyle/>
                    <a:p>
                      <a:pPr algn="ctr" latinLnBrk="1"/>
                      <a:r>
                        <a:rPr lang="en-US" altLang="ko-KR" sz="1500" dirty="0" smtClean="0"/>
                        <a:t>-180 to 180 (</a:t>
                      </a:r>
                      <a:r>
                        <a:rPr lang="en-US" altLang="ko-KR" sz="1500" dirty="0" err="1" smtClean="0"/>
                        <a:t>deg</a:t>
                      </a:r>
                      <a:r>
                        <a:rPr lang="en-US" altLang="ko-KR" sz="1500" dirty="0" smtClean="0"/>
                        <a:t>)</a:t>
                      </a:r>
                      <a:endParaRPr lang="ko-KR" altLang="en-US" sz="1500" dirty="0"/>
                    </a:p>
                  </a:txBody>
                  <a:tcPr>
                    <a:lnR w="12700" cap="flat" cmpd="sng" algn="ctr">
                      <a:solidFill>
                        <a:schemeClr val="tx1"/>
                      </a:solidFill>
                      <a:prstDash val="sysDot"/>
                      <a:round/>
                      <a:headEnd type="none" w="med" len="med"/>
                      <a:tailEnd type="none" w="med" len="med"/>
                    </a:lnR>
                  </a:tcPr>
                </a:tc>
                <a:tc>
                  <a:txBody>
                    <a:bodyPr/>
                    <a:lstStyle/>
                    <a:p>
                      <a:pPr algn="l" latinLnBrk="1"/>
                      <a:r>
                        <a:rPr lang="en-US" altLang="ko-KR" sz="1500" b="0" i="1" dirty="0" smtClean="0"/>
                        <a:t>  Related to Phase angle</a:t>
                      </a:r>
                      <a:endParaRPr lang="ko-KR" altLang="en-US" sz="1500" b="0" i="1" dirty="0"/>
                    </a:p>
                  </a:txBody>
                  <a:tcPr>
                    <a:lnL w="12700" cap="flat" cmpd="sng" algn="ctr">
                      <a:solidFill>
                        <a:schemeClr val="tx1"/>
                      </a:solidFill>
                      <a:prstDash val="sysDot"/>
                      <a:round/>
                      <a:headEnd type="none" w="med" len="med"/>
                      <a:tailEnd type="none" w="med" len="med"/>
                    </a:lnL>
                  </a:tcPr>
                </a:tc>
              </a:tr>
              <a:tr h="302434">
                <a:tc>
                  <a:txBody>
                    <a:bodyPr/>
                    <a:lstStyle/>
                    <a:p>
                      <a:pPr algn="ctr" latinLnBrk="1"/>
                      <a:r>
                        <a:rPr lang="en-US" altLang="ko-KR" sz="1500" dirty="0" smtClean="0"/>
                        <a:t>Longitude of COMS</a:t>
                      </a:r>
                      <a:endParaRPr lang="ko-KR" altLang="en-US" sz="1500" dirty="0"/>
                    </a:p>
                  </a:txBody>
                  <a:tcPr>
                    <a:solidFill>
                      <a:schemeClr val="bg1">
                        <a:lumMod val="85000"/>
                      </a:schemeClr>
                    </a:solidFill>
                  </a:tcPr>
                </a:tc>
                <a:tc>
                  <a:txBody>
                    <a:bodyPr/>
                    <a:lstStyle/>
                    <a:p>
                      <a:pPr algn="ctr" latinLnBrk="1"/>
                      <a:r>
                        <a:rPr lang="en-US" altLang="ko-KR" sz="1500" dirty="0" smtClean="0"/>
                        <a:t>-15 to 15 (</a:t>
                      </a:r>
                      <a:r>
                        <a:rPr lang="en-US" altLang="ko-KR" sz="1500" dirty="0" err="1" smtClean="0"/>
                        <a:t>deg</a:t>
                      </a:r>
                      <a:r>
                        <a:rPr lang="en-US" altLang="ko-KR" sz="1500" dirty="0" smtClean="0"/>
                        <a:t>)</a:t>
                      </a:r>
                      <a:endParaRPr lang="ko-KR" altLang="en-US" sz="1500" dirty="0"/>
                    </a:p>
                  </a:txBody>
                  <a:tcPr>
                    <a:lnR w="12700" cap="flat" cmpd="sng" algn="ctr">
                      <a:solidFill>
                        <a:schemeClr val="tx1"/>
                      </a:solidFill>
                      <a:prstDash val="sysDot"/>
                      <a:round/>
                      <a:headEnd type="none" w="med" len="med"/>
                      <a:tailEnd type="none" w="med" len="med"/>
                    </a:lnR>
                  </a:tcPr>
                </a:tc>
                <a:tc>
                  <a:txBody>
                    <a:bodyPr/>
                    <a:lstStyle/>
                    <a:p>
                      <a:pPr algn="l" latinLnBrk="1"/>
                      <a:r>
                        <a:rPr lang="en-US" altLang="ko-KR" sz="1500" b="1" i="1" dirty="0" smtClean="0">
                          <a:solidFill>
                            <a:srgbClr val="FF0000"/>
                          </a:solidFill>
                        </a:rPr>
                        <a:t>  less impact on ROLO irradiance</a:t>
                      </a:r>
                      <a:endParaRPr lang="ko-KR" altLang="en-US" sz="1500" b="1" i="1" dirty="0">
                        <a:solidFill>
                          <a:srgbClr val="FF0000"/>
                        </a:solidFill>
                      </a:endParaRPr>
                    </a:p>
                  </a:txBody>
                  <a:tcPr>
                    <a:lnL w="12700" cap="flat" cmpd="sng" algn="ctr">
                      <a:solidFill>
                        <a:schemeClr val="tx1"/>
                      </a:solidFill>
                      <a:prstDash val="sysDot"/>
                      <a:round/>
                      <a:headEnd type="none" w="med" len="med"/>
                      <a:tailEnd type="none" w="med" len="med"/>
                    </a:lnL>
                  </a:tcPr>
                </a:tc>
              </a:tr>
              <a:tr h="302434">
                <a:tc>
                  <a:txBody>
                    <a:bodyPr/>
                    <a:lstStyle/>
                    <a:p>
                      <a:pPr algn="ctr" latinLnBrk="1"/>
                      <a:r>
                        <a:rPr lang="en-US" altLang="ko-KR" sz="1500" dirty="0" smtClean="0"/>
                        <a:t>Latitude of COMS</a:t>
                      </a:r>
                      <a:endParaRPr lang="ko-KR" altLang="en-US" sz="1500" dirty="0"/>
                    </a:p>
                  </a:txBody>
                  <a:tcP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en-US" altLang="ko-KR" sz="1500" dirty="0" smtClean="0"/>
                        <a:t>-10 to 10 (</a:t>
                      </a:r>
                      <a:r>
                        <a:rPr lang="en-US" altLang="ko-KR" sz="1500" dirty="0" err="1" smtClean="0"/>
                        <a:t>deg</a:t>
                      </a:r>
                      <a:r>
                        <a:rPr lang="en-US" altLang="ko-KR" sz="1500" dirty="0" smtClean="0"/>
                        <a:t>)</a:t>
                      </a:r>
                      <a:endParaRPr lang="ko-KR" altLang="en-US" sz="1500" dirty="0"/>
                    </a:p>
                  </a:txBody>
                  <a:tcPr>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latinLnBrk="1"/>
                      <a:r>
                        <a:rPr lang="en-US" altLang="ko-KR" sz="1500" b="1" i="1" dirty="0" smtClean="0">
                          <a:solidFill>
                            <a:srgbClr val="FF0000"/>
                          </a:solidFill>
                        </a:rPr>
                        <a:t>  less impact on ROLO irradiance</a:t>
                      </a:r>
                      <a:endParaRPr lang="ko-KR" altLang="en-US" sz="1500" b="1" i="1" dirty="0">
                        <a:solidFill>
                          <a:srgbClr val="FF0000"/>
                        </a:solidFill>
                      </a:endParaRPr>
                    </a:p>
                  </a:txBody>
                  <a:tcPr>
                    <a:lnL w="12700" cap="flat" cmpd="sng" algn="ctr">
                      <a:solidFill>
                        <a:schemeClr val="tx1"/>
                      </a:solidFill>
                      <a:prstDash val="sysDot"/>
                      <a:round/>
                      <a:headEnd type="none" w="med" len="med"/>
                      <a:tailEnd type="none" w="med" len="med"/>
                    </a:lnL>
                    <a:lnB w="12700" cap="flat" cmpd="sng" algn="ctr">
                      <a:solidFill>
                        <a:schemeClr val="tx1"/>
                      </a:solidFill>
                      <a:prstDash val="solid"/>
                      <a:round/>
                      <a:headEnd type="none" w="med" len="med"/>
                      <a:tailEnd type="none" w="med" len="med"/>
                    </a:lnB>
                  </a:tcPr>
                </a:tc>
              </a:tr>
            </a:tbl>
          </a:graphicData>
        </a:graphic>
      </p:graphicFrame>
      <p:pic>
        <p:nvPicPr>
          <p:cNvPr id="19" name="Picture 2"/>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3688"/>
          <a:stretch/>
        </p:blipFill>
        <p:spPr bwMode="auto">
          <a:xfrm>
            <a:off x="87271" y="5429967"/>
            <a:ext cx="4516361" cy="1383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4075"/>
          <a:stretch/>
        </p:blipFill>
        <p:spPr bwMode="auto">
          <a:xfrm>
            <a:off x="4600038" y="5483769"/>
            <a:ext cx="4388980" cy="1305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395536" y="5157192"/>
            <a:ext cx="3964435" cy="276999"/>
          </a:xfrm>
          <a:prstGeom prst="rect">
            <a:avLst/>
          </a:prstGeom>
          <a:noFill/>
        </p:spPr>
        <p:txBody>
          <a:bodyPr wrap="square" rtlCol="0">
            <a:spAutoFit/>
          </a:bodyPr>
          <a:lstStyle/>
          <a:p>
            <a:pPr marL="171450" indent="-171450" algn="ctr">
              <a:buFont typeface="Arial" pitchFamily="34" charset="0"/>
              <a:buChar char="•"/>
            </a:pPr>
            <a:r>
              <a:rPr lang="en-US" altLang="ko-KR" sz="1200" u="sng" dirty="0" smtClean="0">
                <a:latin typeface="Arial" pitchFamily="34" charset="0"/>
                <a:cs typeface="Arial" pitchFamily="34" charset="0"/>
              </a:rPr>
              <a:t>Simulated ROLO irradiance and Satellite latitude</a:t>
            </a:r>
            <a:endParaRPr lang="ko-KR" altLang="en-US" sz="1200" u="sng" dirty="0">
              <a:latin typeface="Arial" pitchFamily="34" charset="0"/>
              <a:cs typeface="Arial" pitchFamily="34" charset="0"/>
            </a:endParaRPr>
          </a:p>
        </p:txBody>
      </p:sp>
      <p:sp>
        <p:nvSpPr>
          <p:cNvPr id="22" name="TextBox 21"/>
          <p:cNvSpPr txBox="1"/>
          <p:nvPr/>
        </p:nvSpPr>
        <p:spPr>
          <a:xfrm>
            <a:off x="4608004" y="5158512"/>
            <a:ext cx="4284476" cy="276999"/>
          </a:xfrm>
          <a:prstGeom prst="rect">
            <a:avLst/>
          </a:prstGeom>
          <a:noFill/>
        </p:spPr>
        <p:txBody>
          <a:bodyPr wrap="square" rtlCol="0">
            <a:spAutoFit/>
          </a:bodyPr>
          <a:lstStyle/>
          <a:p>
            <a:pPr marL="171450" indent="-171450" algn="ctr">
              <a:buFont typeface="Arial" pitchFamily="34" charset="0"/>
              <a:buChar char="•"/>
            </a:pPr>
            <a:r>
              <a:rPr lang="en-US" altLang="ko-KR" sz="1200" u="sng" dirty="0" smtClean="0">
                <a:latin typeface="Arial" pitchFamily="34" charset="0"/>
                <a:cs typeface="Arial" pitchFamily="34" charset="0"/>
              </a:rPr>
              <a:t>Simulated ROLO irradiance and Satellite longitude</a:t>
            </a:r>
            <a:endParaRPr lang="ko-KR" altLang="en-US" sz="1200" u="sng" dirty="0">
              <a:latin typeface="Arial" pitchFamily="34" charset="0"/>
              <a:cs typeface="Arial" pitchFamily="34" charset="0"/>
            </a:endParaRPr>
          </a:p>
        </p:txBody>
      </p:sp>
      <p:sp>
        <p:nvSpPr>
          <p:cNvPr id="23" name="TextBox 22"/>
          <p:cNvSpPr txBox="1"/>
          <p:nvPr/>
        </p:nvSpPr>
        <p:spPr>
          <a:xfrm>
            <a:off x="5390372" y="3437076"/>
            <a:ext cx="2808311" cy="276999"/>
          </a:xfrm>
          <a:prstGeom prst="rect">
            <a:avLst/>
          </a:prstGeom>
          <a:noFill/>
        </p:spPr>
        <p:txBody>
          <a:bodyPr wrap="square" rtlCol="0">
            <a:spAutoFit/>
          </a:bodyPr>
          <a:lstStyle/>
          <a:p>
            <a:pPr marL="171450" indent="-171450" algn="ctr">
              <a:buFont typeface="Arial" pitchFamily="34" charset="0"/>
              <a:buChar char="•"/>
            </a:pPr>
            <a:r>
              <a:rPr lang="en-US" altLang="ko-KR" sz="1200" u="sng" dirty="0" smtClean="0">
                <a:latin typeface="Arial" pitchFamily="34" charset="0"/>
                <a:cs typeface="Arial" pitchFamily="34" charset="0"/>
              </a:rPr>
              <a:t>phase angle and Sun longitude</a:t>
            </a:r>
            <a:endParaRPr lang="ko-KR" altLang="en-US" sz="1200" u="sng" dirty="0">
              <a:latin typeface="Arial" pitchFamily="34" charset="0"/>
              <a:cs typeface="Arial" pitchFamily="34" charset="0"/>
            </a:endParaRPr>
          </a:p>
        </p:txBody>
      </p:sp>
      <p:sp>
        <p:nvSpPr>
          <p:cNvPr id="4" name="슬라이드 번호 개체 틀 3"/>
          <p:cNvSpPr>
            <a:spLocks noGrp="1"/>
          </p:cNvSpPr>
          <p:nvPr>
            <p:ph type="sldNum" sz="quarter" idx="11"/>
          </p:nvPr>
        </p:nvSpPr>
        <p:spPr/>
        <p:txBody>
          <a:bodyPr/>
          <a:lstStyle/>
          <a:p>
            <a:pPr>
              <a:defRPr/>
            </a:pPr>
            <a:fld id="{4869923A-E144-4949-8333-A6A5FAFD53F3}" type="slidenum">
              <a:rPr lang="ko-KR" altLang="en-US" smtClean="0"/>
              <a:pPr>
                <a:defRPr/>
              </a:pPr>
              <a:t>9</a:t>
            </a:fld>
            <a:endParaRPr lang="ko-KR" altLang="en-US" dirty="0"/>
          </a:p>
        </p:txBody>
      </p:sp>
    </p:spTree>
    <p:extLst>
      <p:ext uri="{BB962C8B-B14F-4D97-AF65-F5344CB8AC3E}">
        <p14:creationId xmlns:p14="http://schemas.microsoft.com/office/powerpoint/2010/main" val="271839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사용자 지정 1">
      <a:majorFont>
        <a:latin typeface="Arial"/>
        <a:ea typeface="맑은 고딕"/>
        <a:cs typeface=""/>
      </a:majorFont>
      <a:minorFont>
        <a:latin typeface="Arial"/>
        <a:ea typeface="맑은 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17378</TotalTime>
  <Words>1622</Words>
  <Application>Microsoft Office PowerPoint</Application>
  <PresentationFormat>화면 슬라이드 쇼(4:3)</PresentationFormat>
  <Paragraphs>316</Paragraphs>
  <Slides>19</Slides>
  <Notes>16</Notes>
  <HiddenSlides>0</HiddenSlides>
  <MMClips>0</MMClips>
  <ScaleCrop>false</ScaleCrop>
  <HeadingPairs>
    <vt:vector size="6" baseType="variant">
      <vt:variant>
        <vt:lpstr>테마</vt:lpstr>
      </vt:variant>
      <vt:variant>
        <vt:i4>1</vt:i4>
      </vt:variant>
      <vt:variant>
        <vt:lpstr>포함된 OLE 서버</vt:lpstr>
      </vt:variant>
      <vt:variant>
        <vt:i4>1</vt:i4>
      </vt:variant>
      <vt:variant>
        <vt:lpstr>슬라이드 제목</vt:lpstr>
      </vt:variant>
      <vt:variant>
        <vt:i4>19</vt:i4>
      </vt:variant>
    </vt:vector>
  </HeadingPairs>
  <TitlesOfParts>
    <vt:vector size="21" baseType="lpstr">
      <vt:lpstr>Office 테마</vt:lpstr>
      <vt:lpstr>SPW 8.0 Graph</vt:lpstr>
      <vt:lpstr>PowerPoint 프레젠테이션</vt:lpstr>
      <vt:lpstr>CONTENTS</vt:lpstr>
      <vt:lpstr>using target on Earth: Data</vt:lpstr>
      <vt:lpstr>using target on Earth: Results</vt:lpstr>
      <vt:lpstr>Visible Channel Calibration by using the moon</vt:lpstr>
      <vt:lpstr>Data &amp; Method (1/2)</vt:lpstr>
      <vt:lpstr>Data &amp; Method (2/2) </vt:lpstr>
      <vt:lpstr>Results: Degradation</vt:lpstr>
      <vt:lpstr>Effect of input data (1/2)</vt:lpstr>
      <vt:lpstr>Effect of input data (2/2)</vt:lpstr>
      <vt:lpstr>Get the question!</vt:lpstr>
      <vt:lpstr>Summary &amp; Issues</vt:lpstr>
      <vt:lpstr>PowerPoint 프레젠테이션</vt:lpstr>
      <vt:lpstr>PowerPoint 프레젠테이션</vt:lpstr>
      <vt:lpstr>Method (Ocean)</vt:lpstr>
      <vt:lpstr>Method (Desert)</vt:lpstr>
      <vt:lpstr>Method (Water Cloud))</vt:lpstr>
      <vt:lpstr>Method (Deep Convective Cloud)</vt:lpstr>
      <vt:lpstr>PowerPoint 프레젠테이션</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KMA GPRC</dc:title>
  <dc:creator>choimj</dc:creator>
  <cp:lastModifiedBy>pc</cp:lastModifiedBy>
  <cp:revision>112</cp:revision>
  <cp:lastPrinted>2014-03-13T04:58:27Z</cp:lastPrinted>
  <dcterms:created xsi:type="dcterms:W3CDTF">2014-02-17T01:28:16Z</dcterms:created>
  <dcterms:modified xsi:type="dcterms:W3CDTF">2014-03-26T05:42:20Z</dcterms:modified>
</cp:coreProperties>
</file>