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256" r:id="rId2"/>
    <p:sldId id="587" r:id="rId3"/>
    <p:sldId id="607" r:id="rId4"/>
    <p:sldId id="608" r:id="rId5"/>
    <p:sldId id="589" r:id="rId6"/>
    <p:sldId id="590" r:id="rId7"/>
    <p:sldId id="591" r:id="rId8"/>
    <p:sldId id="592" r:id="rId9"/>
    <p:sldId id="594" r:id="rId10"/>
    <p:sldId id="595" r:id="rId11"/>
    <p:sldId id="596" r:id="rId12"/>
    <p:sldId id="603" r:id="rId13"/>
    <p:sldId id="604" r:id="rId14"/>
    <p:sldId id="605" r:id="rId15"/>
    <p:sldId id="606" r:id="rId16"/>
    <p:sldId id="597" r:id="rId17"/>
    <p:sldId id="598" r:id="rId18"/>
    <p:sldId id="599" r:id="rId19"/>
    <p:sldId id="600" r:id="rId20"/>
    <p:sldId id="601" r:id="rId21"/>
    <p:sldId id="602" r:id="rId22"/>
    <p:sldId id="609" r:id="rId23"/>
  </p:sldIdLst>
  <p:sldSz cx="9906000" cy="6858000" type="A4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E5000"/>
    <a:srgbClr val="00205B"/>
    <a:srgbClr val="00B5E2"/>
    <a:srgbClr val="C5B9AC"/>
    <a:srgbClr val="CB333B"/>
    <a:srgbClr val="FEDB00"/>
    <a:srgbClr val="968C83"/>
    <a:srgbClr val="99C2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0299" autoAdjust="0"/>
  </p:normalViewPr>
  <p:slideViewPr>
    <p:cSldViewPr snapToGrid="0">
      <p:cViewPr>
        <p:scale>
          <a:sx n="70" d="100"/>
          <a:sy n="70" d="100"/>
        </p:scale>
        <p:origin x="-2970" y="-1176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196"/>
        <p:guide pos="1552"/>
        <p:guide pos="4879"/>
        <p:guide pos="5556"/>
        <p:guide pos="2235"/>
        <p:guide pos="8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430"/>
    </p:cViewPr>
  </p:sorterViewPr>
  <p:notesViewPr>
    <p:cSldViewPr snapToGrid="0">
      <p:cViewPr varScale="1">
        <p:scale>
          <a:sx n="82" d="100"/>
          <a:sy n="82" d="100"/>
        </p:scale>
        <p:origin x="-3954" y="-78"/>
      </p:cViewPr>
      <p:guideLst>
        <p:guide orient="horz" pos="4525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4738" y="1074738"/>
            <a:ext cx="7781925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A1F0CEA1-E696-42A4-B3CF-E6074414E57E}" type="slidenum">
              <a:rPr lang="de-DE" smtClean="0"/>
              <a:pPr defTabSz="1333500"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 bwMode="ltGray">
      <p:bgPr>
        <a:blipFill dpi="0" rotWithShape="0">
          <a:blip r:embed="rId3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roup 252"/>
          <p:cNvGrpSpPr/>
          <p:nvPr userDrawn="1"/>
        </p:nvGrpSpPr>
        <p:grpSpPr>
          <a:xfrm>
            <a:off x="369889" y="6638100"/>
            <a:ext cx="6754812" cy="110355"/>
            <a:chOff x="369888" y="6619868"/>
            <a:chExt cx="7870825" cy="128587"/>
          </a:xfrm>
        </p:grpSpPr>
        <p:grpSp>
          <p:nvGrpSpPr>
            <p:cNvPr id="2" name="Group 4"/>
            <p:cNvGrpSpPr>
              <a:grpSpLocks/>
            </p:cNvGrpSpPr>
            <p:nvPr userDrawn="1"/>
          </p:nvGrpSpPr>
          <p:grpSpPr bwMode="auto">
            <a:xfrm>
              <a:off x="5791059" y="6619868"/>
              <a:ext cx="192235" cy="127021"/>
              <a:chOff x="4182" y="1087"/>
              <a:chExt cx="238" cy="162"/>
            </a:xfrm>
          </p:grpSpPr>
          <p:sp>
            <p:nvSpPr>
              <p:cNvPr id="236" name="Freeform 5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10 w 250"/>
                  <a:gd name="T3" fmla="*/ 0 h 162"/>
                  <a:gd name="T4" fmla="*/ 0 w 250"/>
                  <a:gd name="T5" fmla="*/ 0 h 162"/>
                  <a:gd name="T6" fmla="*/ 0 w 250"/>
                  <a:gd name="T7" fmla="*/ 86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250" y="162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7" name="Freeform 6"/>
              <p:cNvSpPr>
                <a:spLocks/>
              </p:cNvSpPr>
              <p:nvPr/>
            </p:nvSpPr>
            <p:spPr bwMode="auto">
              <a:xfrm>
                <a:off x="4182" y="1087"/>
                <a:ext cx="238" cy="53"/>
              </a:xfrm>
              <a:custGeom>
                <a:avLst/>
                <a:gdLst>
                  <a:gd name="T0" fmla="*/ 10 w 250"/>
                  <a:gd name="T1" fmla="*/ 51 h 51"/>
                  <a:gd name="T2" fmla="*/ 10 w 250"/>
                  <a:gd name="T3" fmla="*/ 0 h 51"/>
                  <a:gd name="T4" fmla="*/ 0 w 250"/>
                  <a:gd name="T5" fmla="*/ 0 h 51"/>
                  <a:gd name="T6" fmla="*/ 0 w 250"/>
                  <a:gd name="T7" fmla="*/ 51 h 51"/>
                  <a:gd name="T8" fmla="*/ 10 w 250"/>
                  <a:gd name="T9" fmla="*/ 51 h 51"/>
                  <a:gd name="T10" fmla="*/ 10 w 250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1"/>
                  <a:gd name="T20" fmla="*/ 250 w 250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1">
                    <a:moveTo>
                      <a:pt x="250" y="51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5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8" name="Freeform 7"/>
              <p:cNvSpPr>
                <a:spLocks/>
              </p:cNvSpPr>
              <p:nvPr/>
            </p:nvSpPr>
            <p:spPr bwMode="auto">
              <a:xfrm>
                <a:off x="4182" y="1198"/>
                <a:ext cx="238" cy="51"/>
              </a:xfrm>
              <a:custGeom>
                <a:avLst/>
                <a:gdLst>
                  <a:gd name="T0" fmla="*/ 10 w 250"/>
                  <a:gd name="T1" fmla="*/ 50 h 50"/>
                  <a:gd name="T2" fmla="*/ 10 w 250"/>
                  <a:gd name="T3" fmla="*/ 0 h 50"/>
                  <a:gd name="T4" fmla="*/ 0 w 250"/>
                  <a:gd name="T5" fmla="*/ 0 h 50"/>
                  <a:gd name="T6" fmla="*/ 0 w 250"/>
                  <a:gd name="T7" fmla="*/ 50 h 50"/>
                  <a:gd name="T8" fmla="*/ 10 w 250"/>
                  <a:gd name="T9" fmla="*/ 50 h 50"/>
                  <a:gd name="T10" fmla="*/ 10 w 250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50"/>
                  <a:gd name="T20" fmla="*/ 250 w 25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50">
                    <a:moveTo>
                      <a:pt x="250" y="50"/>
                    </a:moveTo>
                    <a:lnTo>
                      <a:pt x="250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50" y="50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9" name="Freeform 8"/>
              <p:cNvSpPr>
                <a:spLocks/>
              </p:cNvSpPr>
              <p:nvPr/>
            </p:nvSpPr>
            <p:spPr bwMode="auto">
              <a:xfrm>
                <a:off x="4182" y="1087"/>
                <a:ext cx="238" cy="162"/>
              </a:xfrm>
              <a:custGeom>
                <a:avLst/>
                <a:gdLst>
                  <a:gd name="T0" fmla="*/ 10 w 250"/>
                  <a:gd name="T1" fmla="*/ 86 h 162"/>
                  <a:gd name="T2" fmla="*/ 0 w 250"/>
                  <a:gd name="T3" fmla="*/ 86 h 162"/>
                  <a:gd name="T4" fmla="*/ 0 w 250"/>
                  <a:gd name="T5" fmla="*/ 0 h 162"/>
                  <a:gd name="T6" fmla="*/ 10 w 250"/>
                  <a:gd name="T7" fmla="*/ 0 h 162"/>
                  <a:gd name="T8" fmla="*/ 10 w 250"/>
                  <a:gd name="T9" fmla="*/ 86 h 162"/>
                  <a:gd name="T10" fmla="*/ 10 w 250"/>
                  <a:gd name="T11" fmla="*/ 86 h 1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0"/>
                  <a:gd name="T19" fmla="*/ 0 h 162"/>
                  <a:gd name="T20" fmla="*/ 250 w 250"/>
                  <a:gd name="T21" fmla="*/ 162 h 1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0" h="162">
                    <a:moveTo>
                      <a:pt x="250" y="162"/>
                    </a:moveTo>
                    <a:lnTo>
                      <a:pt x="0" y="162"/>
                    </a:lnTo>
                    <a:lnTo>
                      <a:pt x="0" y="0"/>
                    </a:lnTo>
                    <a:lnTo>
                      <a:pt x="250" y="0"/>
                    </a:lnTo>
                    <a:lnTo>
                      <a:pt x="250" y="16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0" name="Freeform 9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  <a:close/>
                  </a:path>
                </a:pathLst>
              </a:custGeom>
              <a:solidFill>
                <a:srgbClr val="FF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1" name="Freeform 10"/>
              <p:cNvSpPr>
                <a:spLocks/>
              </p:cNvSpPr>
              <p:nvPr/>
            </p:nvSpPr>
            <p:spPr bwMode="auto">
              <a:xfrm>
                <a:off x="4267" y="1140"/>
                <a:ext cx="4" cy="49"/>
              </a:xfrm>
              <a:custGeom>
                <a:avLst/>
                <a:gdLst>
                  <a:gd name="T0" fmla="*/ 3 w 6"/>
                  <a:gd name="T1" fmla="*/ 25 h 50"/>
                  <a:gd name="T2" fmla="*/ 0 w 6"/>
                  <a:gd name="T3" fmla="*/ 25 h 50"/>
                  <a:gd name="T4" fmla="*/ 0 w 6"/>
                  <a:gd name="T5" fmla="*/ 0 h 50"/>
                  <a:gd name="T6" fmla="*/ 3 w 6"/>
                  <a:gd name="T7" fmla="*/ 0 h 50"/>
                  <a:gd name="T8" fmla="*/ 3 w 6"/>
                  <a:gd name="T9" fmla="*/ 25 h 50"/>
                  <a:gd name="T10" fmla="*/ 3 w 6"/>
                  <a:gd name="T11" fmla="*/ 2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0"/>
                  <a:gd name="T20" fmla="*/ 6 w 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0">
                    <a:moveTo>
                      <a:pt x="6" y="50"/>
                    </a:moveTo>
                    <a:lnTo>
                      <a:pt x="0" y="5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2" name="Freeform 11"/>
              <p:cNvSpPr>
                <a:spLocks/>
              </p:cNvSpPr>
              <p:nvPr/>
            </p:nvSpPr>
            <p:spPr bwMode="auto">
              <a:xfrm>
                <a:off x="4257" y="1150"/>
                <a:ext cx="33" cy="4"/>
              </a:xfrm>
              <a:custGeom>
                <a:avLst/>
                <a:gdLst>
                  <a:gd name="T0" fmla="*/ 18 w 36"/>
                  <a:gd name="T1" fmla="*/ 5 h 5"/>
                  <a:gd name="T2" fmla="*/ 0 w 36"/>
                  <a:gd name="T3" fmla="*/ 5 h 5"/>
                  <a:gd name="T4" fmla="*/ 0 w 36"/>
                  <a:gd name="T5" fmla="*/ 0 h 5"/>
                  <a:gd name="T6" fmla="*/ 18 w 36"/>
                  <a:gd name="T7" fmla="*/ 0 h 5"/>
                  <a:gd name="T8" fmla="*/ 18 w 36"/>
                  <a:gd name="T9" fmla="*/ 5 h 5"/>
                  <a:gd name="T10" fmla="*/ 18 w 36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"/>
                  <a:gd name="T20" fmla="*/ 36 w 3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">
                    <a:moveTo>
                      <a:pt x="36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3" name="Freeform 12"/>
              <p:cNvSpPr>
                <a:spLocks/>
              </p:cNvSpPr>
              <p:nvPr/>
            </p:nvSpPr>
            <p:spPr bwMode="auto">
              <a:xfrm>
                <a:off x="4251" y="1164"/>
                <a:ext cx="39" cy="6"/>
              </a:xfrm>
              <a:custGeom>
                <a:avLst/>
                <a:gdLst>
                  <a:gd name="T0" fmla="*/ 10 w 42"/>
                  <a:gd name="T1" fmla="*/ 3 h 6"/>
                  <a:gd name="T2" fmla="*/ 0 w 42"/>
                  <a:gd name="T3" fmla="*/ 3 h 6"/>
                  <a:gd name="T4" fmla="*/ 0 w 42"/>
                  <a:gd name="T5" fmla="*/ 0 h 6"/>
                  <a:gd name="T6" fmla="*/ 10 w 42"/>
                  <a:gd name="T7" fmla="*/ 0 h 6"/>
                  <a:gd name="T8" fmla="*/ 10 w 42"/>
                  <a:gd name="T9" fmla="*/ 3 h 6"/>
                  <a:gd name="T10" fmla="*/ 10 w 42"/>
                  <a:gd name="T11" fmla="*/ 3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6"/>
                  <a:gd name="T20" fmla="*/ 42 w 4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6">
                    <a:moveTo>
                      <a:pt x="42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42" y="0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4" name="Freeform 13"/>
              <p:cNvSpPr>
                <a:spLocks/>
              </p:cNvSpPr>
              <p:nvPr/>
            </p:nvSpPr>
            <p:spPr bwMode="auto">
              <a:xfrm>
                <a:off x="4245" y="1182"/>
                <a:ext cx="57" cy="32"/>
              </a:xfrm>
              <a:custGeom>
                <a:avLst/>
                <a:gdLst>
                  <a:gd name="T0" fmla="*/ 0 w 60"/>
                  <a:gd name="T1" fmla="*/ 11 h 34"/>
                  <a:gd name="T2" fmla="*/ 6 w 60"/>
                  <a:gd name="T3" fmla="*/ 6 h 34"/>
                  <a:gd name="T4" fmla="*/ 10 w 60"/>
                  <a:gd name="T5" fmla="*/ 6 h 34"/>
                  <a:gd name="T6" fmla="*/ 10 w 60"/>
                  <a:gd name="T7" fmla="*/ 6 h 34"/>
                  <a:gd name="T8" fmla="*/ 10 w 60"/>
                  <a:gd name="T9" fmla="*/ 11 h 34"/>
                  <a:gd name="T10" fmla="*/ 10 w 60"/>
                  <a:gd name="T11" fmla="*/ 6 h 34"/>
                  <a:gd name="T12" fmla="*/ 10 w 60"/>
                  <a:gd name="T13" fmla="*/ 0 h 34"/>
                  <a:gd name="T14" fmla="*/ 10 w 60"/>
                  <a:gd name="T15" fmla="*/ 6 h 34"/>
                  <a:gd name="T16" fmla="*/ 10 w 60"/>
                  <a:gd name="T17" fmla="*/ 11 h 34"/>
                  <a:gd name="T18" fmla="*/ 10 w 60"/>
                  <a:gd name="T19" fmla="*/ 11 h 34"/>
                  <a:gd name="T20" fmla="*/ 10 w 60"/>
                  <a:gd name="T21" fmla="*/ 6 h 34"/>
                  <a:gd name="T22" fmla="*/ 10 w 60"/>
                  <a:gd name="T23" fmla="*/ 6 h 34"/>
                  <a:gd name="T24" fmla="*/ 10 w 60"/>
                  <a:gd name="T25" fmla="*/ 11 h 34"/>
                  <a:gd name="T26" fmla="*/ 10 w 60"/>
                  <a:gd name="T27" fmla="*/ 11 h 34"/>
                  <a:gd name="T28" fmla="*/ 10 w 60"/>
                  <a:gd name="T29" fmla="*/ 23 h 34"/>
                  <a:gd name="T30" fmla="*/ 10 w 60"/>
                  <a:gd name="T31" fmla="*/ 34 h 34"/>
                  <a:gd name="T32" fmla="*/ 10 w 60"/>
                  <a:gd name="T33" fmla="*/ 34 h 34"/>
                  <a:gd name="T34" fmla="*/ 10 w 60"/>
                  <a:gd name="T35" fmla="*/ 34 h 34"/>
                  <a:gd name="T36" fmla="*/ 10 w 60"/>
                  <a:gd name="T37" fmla="*/ 28 h 34"/>
                  <a:gd name="T38" fmla="*/ 10 w 60"/>
                  <a:gd name="T39" fmla="*/ 23 h 34"/>
                  <a:gd name="T40" fmla="*/ 6 w 60"/>
                  <a:gd name="T41" fmla="*/ 17 h 34"/>
                  <a:gd name="T42" fmla="*/ 6 w 60"/>
                  <a:gd name="T43" fmla="*/ 11 h 34"/>
                  <a:gd name="T44" fmla="*/ 0 w 60"/>
                  <a:gd name="T45" fmla="*/ 11 h 34"/>
                  <a:gd name="T46" fmla="*/ 0 w 60"/>
                  <a:gd name="T47" fmla="*/ 11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"/>
                  <a:gd name="T73" fmla="*/ 0 h 34"/>
                  <a:gd name="T74" fmla="*/ 60 w 60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" h="34">
                    <a:moveTo>
                      <a:pt x="0" y="11"/>
                    </a:move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30" y="0"/>
                    </a:lnTo>
                    <a:lnTo>
                      <a:pt x="42" y="6"/>
                    </a:lnTo>
                    <a:lnTo>
                      <a:pt x="42" y="11"/>
                    </a:lnTo>
                    <a:lnTo>
                      <a:pt x="42" y="6"/>
                    </a:lnTo>
                    <a:lnTo>
                      <a:pt x="48" y="6"/>
                    </a:lnTo>
                    <a:lnTo>
                      <a:pt x="54" y="11"/>
                    </a:lnTo>
                    <a:lnTo>
                      <a:pt x="60" y="11"/>
                    </a:lnTo>
                    <a:lnTo>
                      <a:pt x="48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24" y="34"/>
                    </a:lnTo>
                    <a:lnTo>
                      <a:pt x="18" y="28"/>
                    </a:lnTo>
                    <a:lnTo>
                      <a:pt x="12" y="23"/>
                    </a:lnTo>
                    <a:lnTo>
                      <a:pt x="6" y="17"/>
                    </a:lnTo>
                    <a:lnTo>
                      <a:pt x="6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5" name="Freeform 14"/>
              <p:cNvSpPr>
                <a:spLocks/>
              </p:cNvSpPr>
              <p:nvPr/>
            </p:nvSpPr>
            <p:spPr bwMode="auto">
              <a:xfrm>
                <a:off x="4237" y="1132"/>
                <a:ext cx="71" cy="83"/>
              </a:xfrm>
              <a:custGeom>
                <a:avLst/>
                <a:gdLst>
                  <a:gd name="T0" fmla="*/ 11 w 72"/>
                  <a:gd name="T1" fmla="*/ 42 h 84"/>
                  <a:gd name="T2" fmla="*/ 11 w 72"/>
                  <a:gd name="T3" fmla="*/ 42 h 84"/>
                  <a:gd name="T4" fmla="*/ 11 w 72"/>
                  <a:gd name="T5" fmla="*/ 42 h 84"/>
                  <a:gd name="T6" fmla="*/ 11 w 72"/>
                  <a:gd name="T7" fmla="*/ 42 h 84"/>
                  <a:gd name="T8" fmla="*/ 11 w 72"/>
                  <a:gd name="T9" fmla="*/ 42 h 84"/>
                  <a:gd name="T10" fmla="*/ 11 w 72"/>
                  <a:gd name="T11" fmla="*/ 42 h 84"/>
                  <a:gd name="T12" fmla="*/ 11 w 72"/>
                  <a:gd name="T13" fmla="*/ 42 h 84"/>
                  <a:gd name="T14" fmla="*/ 6 w 72"/>
                  <a:gd name="T15" fmla="*/ 42 h 84"/>
                  <a:gd name="T16" fmla="*/ 0 w 72"/>
                  <a:gd name="T17" fmla="*/ 42 h 84"/>
                  <a:gd name="T18" fmla="*/ 0 w 72"/>
                  <a:gd name="T19" fmla="*/ 42 h 84"/>
                  <a:gd name="T20" fmla="*/ 0 w 72"/>
                  <a:gd name="T21" fmla="*/ 39 h 84"/>
                  <a:gd name="T22" fmla="*/ 0 w 72"/>
                  <a:gd name="T23" fmla="*/ 22 h 84"/>
                  <a:gd name="T24" fmla="*/ 0 w 72"/>
                  <a:gd name="T25" fmla="*/ 0 h 84"/>
                  <a:gd name="T26" fmla="*/ 11 w 72"/>
                  <a:gd name="T27" fmla="*/ 0 h 84"/>
                  <a:gd name="T28" fmla="*/ 11 w 72"/>
                  <a:gd name="T29" fmla="*/ 6 h 84"/>
                  <a:gd name="T30" fmla="*/ 11 w 72"/>
                  <a:gd name="T31" fmla="*/ 22 h 84"/>
                  <a:gd name="T32" fmla="*/ 11 w 72"/>
                  <a:gd name="T33" fmla="*/ 39 h 84"/>
                  <a:gd name="T34" fmla="*/ 11 w 72"/>
                  <a:gd name="T35" fmla="*/ 42 h 84"/>
                  <a:gd name="T36" fmla="*/ 11 w 72"/>
                  <a:gd name="T37" fmla="*/ 42 h 8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2"/>
                  <a:gd name="T58" fmla="*/ 0 h 84"/>
                  <a:gd name="T59" fmla="*/ 72 w 72"/>
                  <a:gd name="T60" fmla="*/ 84 h 8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2" h="84">
                    <a:moveTo>
                      <a:pt x="72" y="45"/>
                    </a:moveTo>
                    <a:lnTo>
                      <a:pt x="66" y="61"/>
                    </a:lnTo>
                    <a:lnTo>
                      <a:pt x="54" y="73"/>
                    </a:lnTo>
                    <a:lnTo>
                      <a:pt x="42" y="84"/>
                    </a:lnTo>
                    <a:lnTo>
                      <a:pt x="36" y="84"/>
                    </a:lnTo>
                    <a:lnTo>
                      <a:pt x="30" y="84"/>
                    </a:lnTo>
                    <a:lnTo>
                      <a:pt x="18" y="78"/>
                    </a:lnTo>
                    <a:lnTo>
                      <a:pt x="6" y="67"/>
                    </a:lnTo>
                    <a:lnTo>
                      <a:pt x="0" y="50"/>
                    </a:lnTo>
                    <a:lnTo>
                      <a:pt x="0" y="39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6"/>
                    </a:lnTo>
                    <a:lnTo>
                      <a:pt x="72" y="22"/>
                    </a:lnTo>
                    <a:lnTo>
                      <a:pt x="72" y="39"/>
                    </a:lnTo>
                    <a:lnTo>
                      <a:pt x="72" y="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6" name="Group 16"/>
            <p:cNvGrpSpPr>
              <a:grpSpLocks/>
            </p:cNvGrpSpPr>
            <p:nvPr userDrawn="1"/>
          </p:nvGrpSpPr>
          <p:grpSpPr bwMode="auto">
            <a:xfrm>
              <a:off x="1849301" y="6619868"/>
              <a:ext cx="190640" cy="123854"/>
              <a:chOff x="1116" y="1646"/>
              <a:chExt cx="245" cy="151"/>
            </a:xfrm>
          </p:grpSpPr>
          <p:sp>
            <p:nvSpPr>
              <p:cNvPr id="233" name="Freeform 17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4" name="Freeform 18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5" name="Freeform 19"/>
              <p:cNvSpPr>
                <a:spLocks/>
              </p:cNvSpPr>
              <p:nvPr/>
            </p:nvSpPr>
            <p:spPr bwMode="auto">
              <a:xfrm>
                <a:off x="1116" y="1646"/>
                <a:ext cx="245" cy="151"/>
              </a:xfrm>
              <a:custGeom>
                <a:avLst/>
                <a:gdLst>
                  <a:gd name="T0" fmla="*/ 244 w 244"/>
                  <a:gd name="T1" fmla="*/ 61 h 151"/>
                  <a:gd name="T2" fmla="*/ 89 w 244"/>
                  <a:gd name="T3" fmla="*/ 61 h 151"/>
                  <a:gd name="T4" fmla="*/ 89 w 244"/>
                  <a:gd name="T5" fmla="*/ 0 h 151"/>
                  <a:gd name="T6" fmla="*/ 59 w 244"/>
                  <a:gd name="T7" fmla="*/ 0 h 151"/>
                  <a:gd name="T8" fmla="*/ 59 w 244"/>
                  <a:gd name="T9" fmla="*/ 61 h 151"/>
                  <a:gd name="T10" fmla="*/ 0 w 244"/>
                  <a:gd name="T11" fmla="*/ 61 h 151"/>
                  <a:gd name="T12" fmla="*/ 0 w 244"/>
                  <a:gd name="T13" fmla="*/ 89 h 151"/>
                  <a:gd name="T14" fmla="*/ 59 w 244"/>
                  <a:gd name="T15" fmla="*/ 89 h 151"/>
                  <a:gd name="T16" fmla="*/ 59 w 244"/>
                  <a:gd name="T17" fmla="*/ 151 h 151"/>
                  <a:gd name="T18" fmla="*/ 89 w 244"/>
                  <a:gd name="T19" fmla="*/ 151 h 151"/>
                  <a:gd name="T20" fmla="*/ 89 w 244"/>
                  <a:gd name="T21" fmla="*/ 89 h 151"/>
                  <a:gd name="T22" fmla="*/ 244 w 244"/>
                  <a:gd name="T23" fmla="*/ 89 h 151"/>
                  <a:gd name="T24" fmla="*/ 244 w 244"/>
                  <a:gd name="T25" fmla="*/ 61 h 151"/>
                  <a:gd name="T26" fmla="*/ 244 w 244"/>
                  <a:gd name="T27" fmla="*/ 61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1"/>
                    </a:moveTo>
                    <a:lnTo>
                      <a:pt x="89" y="61"/>
                    </a:lnTo>
                    <a:lnTo>
                      <a:pt x="89" y="0"/>
                    </a:lnTo>
                    <a:lnTo>
                      <a:pt x="59" y="0"/>
                    </a:lnTo>
                    <a:lnTo>
                      <a:pt x="59" y="61"/>
                    </a:lnTo>
                    <a:lnTo>
                      <a:pt x="0" y="61"/>
                    </a:lnTo>
                    <a:lnTo>
                      <a:pt x="0" y="89"/>
                    </a:lnTo>
                    <a:lnTo>
                      <a:pt x="59" y="89"/>
                    </a:lnTo>
                    <a:lnTo>
                      <a:pt x="59" y="151"/>
                    </a:lnTo>
                    <a:lnTo>
                      <a:pt x="89" y="151"/>
                    </a:lnTo>
                    <a:lnTo>
                      <a:pt x="89" y="89"/>
                    </a:lnTo>
                    <a:lnTo>
                      <a:pt x="244" y="89"/>
                    </a:lnTo>
                    <a:lnTo>
                      <a:pt x="244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>
              <a:off x="3582869" y="6619868"/>
              <a:ext cx="190266" cy="122251"/>
              <a:chOff x="1117" y="2897"/>
              <a:chExt cx="243" cy="157"/>
            </a:xfrm>
          </p:grpSpPr>
          <p:sp>
            <p:nvSpPr>
              <p:cNvPr id="229" name="Freeform 21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0" name="Freeform 22"/>
              <p:cNvSpPr>
                <a:spLocks/>
              </p:cNvSpPr>
              <p:nvPr/>
            </p:nvSpPr>
            <p:spPr bwMode="auto">
              <a:xfrm>
                <a:off x="1117" y="2897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1" name="Freeform 23"/>
              <p:cNvSpPr>
                <a:spLocks/>
              </p:cNvSpPr>
              <p:nvPr/>
            </p:nvSpPr>
            <p:spPr bwMode="auto">
              <a:xfrm>
                <a:off x="1277" y="2897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2" name="Freeform 24"/>
              <p:cNvSpPr>
                <a:spLocks/>
              </p:cNvSpPr>
              <p:nvPr/>
            </p:nvSpPr>
            <p:spPr bwMode="auto">
              <a:xfrm>
                <a:off x="1117" y="2897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25"/>
            <p:cNvGrpSpPr>
              <a:grpSpLocks/>
            </p:cNvGrpSpPr>
            <p:nvPr userDrawn="1"/>
          </p:nvGrpSpPr>
          <p:grpSpPr bwMode="auto">
            <a:xfrm>
              <a:off x="3337148" y="6619868"/>
              <a:ext cx="190266" cy="122251"/>
              <a:chOff x="1118" y="2646"/>
              <a:chExt cx="243" cy="157"/>
            </a:xfrm>
          </p:grpSpPr>
          <p:sp>
            <p:nvSpPr>
              <p:cNvPr id="225" name="Freeform 26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6" name="Freeform 27"/>
              <p:cNvSpPr>
                <a:spLocks/>
              </p:cNvSpPr>
              <p:nvPr/>
            </p:nvSpPr>
            <p:spPr bwMode="auto">
              <a:xfrm>
                <a:off x="1118" y="2646"/>
                <a:ext cx="77" cy="157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08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7" name="Freeform 28"/>
              <p:cNvSpPr>
                <a:spLocks/>
              </p:cNvSpPr>
              <p:nvPr/>
            </p:nvSpPr>
            <p:spPr bwMode="auto">
              <a:xfrm>
                <a:off x="1278" y="2646"/>
                <a:ext cx="83" cy="157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7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8" name="Freeform 29"/>
              <p:cNvSpPr>
                <a:spLocks/>
              </p:cNvSpPr>
              <p:nvPr/>
            </p:nvSpPr>
            <p:spPr bwMode="auto">
              <a:xfrm>
                <a:off x="1118" y="2646"/>
                <a:ext cx="243" cy="157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0" name="Group 30"/>
            <p:cNvGrpSpPr>
              <a:grpSpLocks/>
            </p:cNvGrpSpPr>
            <p:nvPr userDrawn="1"/>
          </p:nvGrpSpPr>
          <p:grpSpPr bwMode="auto">
            <a:xfrm>
              <a:off x="2341600" y="6619868"/>
              <a:ext cx="190266" cy="121877"/>
              <a:chOff x="1117" y="2143"/>
              <a:chExt cx="243" cy="155"/>
            </a:xfrm>
          </p:grpSpPr>
          <p:sp>
            <p:nvSpPr>
              <p:cNvPr id="221" name="Freeform 31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2" name="Freeform 32"/>
              <p:cNvSpPr>
                <a:spLocks/>
              </p:cNvSpPr>
              <p:nvPr/>
            </p:nvSpPr>
            <p:spPr bwMode="auto">
              <a:xfrm>
                <a:off x="1117" y="2143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3" name="Freeform 33"/>
              <p:cNvSpPr>
                <a:spLocks/>
              </p:cNvSpPr>
              <p:nvPr/>
            </p:nvSpPr>
            <p:spPr bwMode="auto">
              <a:xfrm>
                <a:off x="1117" y="2248"/>
                <a:ext cx="243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>
                <a:off x="1117" y="2143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1" name="Group 35"/>
            <p:cNvGrpSpPr>
              <a:grpSpLocks/>
            </p:cNvGrpSpPr>
            <p:nvPr userDrawn="1"/>
          </p:nvGrpSpPr>
          <p:grpSpPr bwMode="auto">
            <a:xfrm>
              <a:off x="2095245" y="6619868"/>
              <a:ext cx="190266" cy="121877"/>
              <a:chOff x="1117" y="1892"/>
              <a:chExt cx="243" cy="155"/>
            </a:xfrm>
          </p:grpSpPr>
          <p:sp>
            <p:nvSpPr>
              <p:cNvPr id="217" name="Freeform 36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8" name="Freeform 37"/>
              <p:cNvSpPr>
                <a:spLocks/>
              </p:cNvSpPr>
              <p:nvPr/>
            </p:nvSpPr>
            <p:spPr bwMode="auto">
              <a:xfrm>
                <a:off x="1117" y="1892"/>
                <a:ext cx="77" cy="155"/>
              </a:xfrm>
              <a:custGeom>
                <a:avLst/>
                <a:gdLst>
                  <a:gd name="T0" fmla="*/ 77 w 77"/>
                  <a:gd name="T1" fmla="*/ 15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56 h 156"/>
                  <a:gd name="T8" fmla="*/ 77 w 77"/>
                  <a:gd name="T9" fmla="*/ 156 h 156"/>
                  <a:gd name="T10" fmla="*/ 77 w 77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9" name="Freeform 38"/>
              <p:cNvSpPr>
                <a:spLocks/>
              </p:cNvSpPr>
              <p:nvPr/>
            </p:nvSpPr>
            <p:spPr bwMode="auto">
              <a:xfrm>
                <a:off x="1277" y="1892"/>
                <a:ext cx="83" cy="155"/>
              </a:xfrm>
              <a:custGeom>
                <a:avLst/>
                <a:gdLst>
                  <a:gd name="T0" fmla="*/ 84 w 84"/>
                  <a:gd name="T1" fmla="*/ 156 h 156"/>
                  <a:gd name="T2" fmla="*/ 84 w 84"/>
                  <a:gd name="T3" fmla="*/ 0 h 156"/>
                  <a:gd name="T4" fmla="*/ 0 w 84"/>
                  <a:gd name="T5" fmla="*/ 0 h 156"/>
                  <a:gd name="T6" fmla="*/ 0 w 84"/>
                  <a:gd name="T7" fmla="*/ 156 h 156"/>
                  <a:gd name="T8" fmla="*/ 84 w 84"/>
                  <a:gd name="T9" fmla="*/ 156 h 156"/>
                  <a:gd name="T10" fmla="*/ 84 w 8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6"/>
                  <a:gd name="T20" fmla="*/ 84 w 8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6">
                    <a:moveTo>
                      <a:pt x="84" y="156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84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20" name="Freeform 39"/>
              <p:cNvSpPr>
                <a:spLocks/>
              </p:cNvSpPr>
              <p:nvPr/>
            </p:nvSpPr>
            <p:spPr bwMode="auto">
              <a:xfrm>
                <a:off x="1117" y="1892"/>
                <a:ext cx="243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2" name="Group 255"/>
            <p:cNvGrpSpPr>
              <a:grpSpLocks/>
            </p:cNvGrpSpPr>
            <p:nvPr userDrawn="1"/>
          </p:nvGrpSpPr>
          <p:grpSpPr bwMode="auto">
            <a:xfrm>
              <a:off x="1357313" y="6619868"/>
              <a:ext cx="190500" cy="123825"/>
              <a:chOff x="7106991" y="2034190"/>
              <a:chExt cx="255683" cy="163929"/>
            </a:xfrm>
          </p:grpSpPr>
          <p:sp>
            <p:nvSpPr>
              <p:cNvPr id="215" name="Freeform 41"/>
              <p:cNvSpPr>
                <a:spLocks/>
              </p:cNvSpPr>
              <p:nvPr/>
            </p:nvSpPr>
            <p:spPr bwMode="auto">
              <a:xfrm>
                <a:off x="7106991" y="2034190"/>
                <a:ext cx="255683" cy="163929"/>
              </a:xfrm>
              <a:custGeom>
                <a:avLst/>
                <a:gdLst>
                  <a:gd name="T0" fmla="*/ 244 w 244"/>
                  <a:gd name="T1" fmla="*/ 2942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2942 h 151"/>
                  <a:gd name="T8" fmla="*/ 244 w 244"/>
                  <a:gd name="T9" fmla="*/ 2942 h 151"/>
                  <a:gd name="T10" fmla="*/ 244 w 244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6" name="Freeform 42"/>
              <p:cNvSpPr>
                <a:spLocks/>
              </p:cNvSpPr>
              <p:nvPr userDrawn="1"/>
            </p:nvSpPr>
            <p:spPr bwMode="auto">
              <a:xfrm>
                <a:off x="7106991" y="2034190"/>
                <a:ext cx="255683" cy="161827"/>
              </a:xfrm>
              <a:custGeom>
                <a:avLst/>
                <a:gdLst>
                  <a:gd name="T0" fmla="*/ 244 w 244"/>
                  <a:gd name="T1" fmla="*/ 264 h 151"/>
                  <a:gd name="T2" fmla="*/ 95 w 244"/>
                  <a:gd name="T3" fmla="*/ 264 h 151"/>
                  <a:gd name="T4" fmla="*/ 95 w 244"/>
                  <a:gd name="T5" fmla="*/ 0 h 151"/>
                  <a:gd name="T6" fmla="*/ 65 w 244"/>
                  <a:gd name="T7" fmla="*/ 0 h 151"/>
                  <a:gd name="T8" fmla="*/ 65 w 244"/>
                  <a:gd name="T9" fmla="*/ 264 h 151"/>
                  <a:gd name="T10" fmla="*/ 0 w 244"/>
                  <a:gd name="T11" fmla="*/ 264 h 151"/>
                  <a:gd name="T12" fmla="*/ 0 w 244"/>
                  <a:gd name="T13" fmla="*/ 398 h 151"/>
                  <a:gd name="T14" fmla="*/ 65 w 244"/>
                  <a:gd name="T15" fmla="*/ 398 h 151"/>
                  <a:gd name="T16" fmla="*/ 65 w 244"/>
                  <a:gd name="T17" fmla="*/ 666 h 151"/>
                  <a:gd name="T18" fmla="*/ 95 w 244"/>
                  <a:gd name="T19" fmla="*/ 666 h 151"/>
                  <a:gd name="T20" fmla="*/ 95 w 244"/>
                  <a:gd name="T21" fmla="*/ 398 h 151"/>
                  <a:gd name="T22" fmla="*/ 244 w 244"/>
                  <a:gd name="T23" fmla="*/ 398 h 151"/>
                  <a:gd name="T24" fmla="*/ 244 w 244"/>
                  <a:gd name="T25" fmla="*/ 264 h 151"/>
                  <a:gd name="T26" fmla="*/ 244 w 244"/>
                  <a:gd name="T27" fmla="*/ 264 h 15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4"/>
                  <a:gd name="T43" fmla="*/ 0 h 151"/>
                  <a:gd name="T44" fmla="*/ 244 w 244"/>
                  <a:gd name="T45" fmla="*/ 151 h 15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4" h="151">
                    <a:moveTo>
                      <a:pt x="244" y="62"/>
                    </a:moveTo>
                    <a:lnTo>
                      <a:pt x="95" y="62"/>
                    </a:lnTo>
                    <a:lnTo>
                      <a:pt x="95" y="0"/>
                    </a:lnTo>
                    <a:lnTo>
                      <a:pt x="65" y="0"/>
                    </a:lnTo>
                    <a:lnTo>
                      <a:pt x="65" y="62"/>
                    </a:lnTo>
                    <a:lnTo>
                      <a:pt x="0" y="62"/>
                    </a:lnTo>
                    <a:lnTo>
                      <a:pt x="0" y="90"/>
                    </a:lnTo>
                    <a:lnTo>
                      <a:pt x="65" y="90"/>
                    </a:lnTo>
                    <a:lnTo>
                      <a:pt x="65" y="151"/>
                    </a:lnTo>
                    <a:lnTo>
                      <a:pt x="95" y="151"/>
                    </a:lnTo>
                    <a:lnTo>
                      <a:pt x="95" y="90"/>
                    </a:lnTo>
                    <a:lnTo>
                      <a:pt x="244" y="90"/>
                    </a:lnTo>
                    <a:lnTo>
                      <a:pt x="244" y="6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3" name="Group 254"/>
            <p:cNvGrpSpPr>
              <a:grpSpLocks/>
            </p:cNvGrpSpPr>
            <p:nvPr userDrawn="1"/>
          </p:nvGrpSpPr>
          <p:grpSpPr bwMode="auto">
            <a:xfrm>
              <a:off x="615950" y="6619868"/>
              <a:ext cx="190500" cy="128587"/>
              <a:chOff x="6341261" y="2034186"/>
              <a:chExt cx="254095" cy="170190"/>
            </a:xfrm>
          </p:grpSpPr>
          <p:sp>
            <p:nvSpPr>
              <p:cNvPr id="212" name="Freeform 211"/>
              <p:cNvSpPr>
                <a:spLocks/>
              </p:cNvSpPr>
              <p:nvPr/>
            </p:nvSpPr>
            <p:spPr bwMode="auto">
              <a:xfrm>
                <a:off x="6341261" y="2034186"/>
                <a:ext cx="254095" cy="170190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3" name="Freeform 212"/>
              <p:cNvSpPr>
                <a:spLocks/>
              </p:cNvSpPr>
              <p:nvPr/>
            </p:nvSpPr>
            <p:spPr bwMode="auto">
              <a:xfrm>
                <a:off x="6341261" y="2034186"/>
                <a:ext cx="80463" cy="170190"/>
              </a:xfrm>
              <a:custGeom>
                <a:avLst/>
                <a:gdLst>
                  <a:gd name="T0" fmla="*/ 77 w 77"/>
                  <a:gd name="T1" fmla="*/ 151 h 151"/>
                  <a:gd name="T2" fmla="*/ 77 w 77"/>
                  <a:gd name="T3" fmla="*/ 0 h 151"/>
                  <a:gd name="T4" fmla="*/ 0 w 77"/>
                  <a:gd name="T5" fmla="*/ 0 h 151"/>
                  <a:gd name="T6" fmla="*/ 0 w 77"/>
                  <a:gd name="T7" fmla="*/ 151 h 151"/>
                  <a:gd name="T8" fmla="*/ 77 w 77"/>
                  <a:gd name="T9" fmla="*/ 151 h 151"/>
                  <a:gd name="T10" fmla="*/ 77 w 77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1"/>
                  <a:gd name="T20" fmla="*/ 77 w 77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1">
                    <a:moveTo>
                      <a:pt x="77" y="151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77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4" name="Freeform 213"/>
              <p:cNvSpPr>
                <a:spLocks/>
              </p:cNvSpPr>
              <p:nvPr/>
            </p:nvSpPr>
            <p:spPr bwMode="auto">
              <a:xfrm>
                <a:off x="6508541" y="2034186"/>
                <a:ext cx="86815" cy="170190"/>
              </a:xfrm>
              <a:custGeom>
                <a:avLst/>
                <a:gdLst>
                  <a:gd name="T0" fmla="*/ 84 w 84"/>
                  <a:gd name="T1" fmla="*/ 151 h 151"/>
                  <a:gd name="T2" fmla="*/ 84 w 84"/>
                  <a:gd name="T3" fmla="*/ 0 h 151"/>
                  <a:gd name="T4" fmla="*/ 0 w 84"/>
                  <a:gd name="T5" fmla="*/ 0 h 151"/>
                  <a:gd name="T6" fmla="*/ 0 w 84"/>
                  <a:gd name="T7" fmla="*/ 151 h 151"/>
                  <a:gd name="T8" fmla="*/ 84 w 84"/>
                  <a:gd name="T9" fmla="*/ 151 h 151"/>
                  <a:gd name="T10" fmla="*/ 84 w 8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51"/>
                  <a:gd name="T20" fmla="*/ 84 w 8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51">
                    <a:moveTo>
                      <a:pt x="84" y="151"/>
                    </a:moveTo>
                    <a:lnTo>
                      <a:pt x="8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84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4" name="Group 49"/>
            <p:cNvGrpSpPr>
              <a:grpSpLocks/>
            </p:cNvGrpSpPr>
            <p:nvPr userDrawn="1"/>
          </p:nvGrpSpPr>
          <p:grpSpPr bwMode="auto">
            <a:xfrm>
              <a:off x="369888" y="6619868"/>
              <a:ext cx="190640" cy="123854"/>
              <a:chOff x="529" y="1166"/>
              <a:chExt cx="245" cy="157"/>
            </a:xfrm>
          </p:grpSpPr>
          <p:sp>
            <p:nvSpPr>
              <p:cNvPr id="208" name="Freeform 50"/>
              <p:cNvSpPr>
                <a:spLocks/>
              </p:cNvSpPr>
              <p:nvPr/>
            </p:nvSpPr>
            <p:spPr bwMode="auto">
              <a:xfrm>
                <a:off x="529" y="1166"/>
                <a:ext cx="245" cy="151"/>
              </a:xfrm>
              <a:custGeom>
                <a:avLst/>
                <a:gdLst>
                  <a:gd name="T0" fmla="*/ 244 w 244"/>
                  <a:gd name="T1" fmla="*/ 151 h 151"/>
                  <a:gd name="T2" fmla="*/ 244 w 244"/>
                  <a:gd name="T3" fmla="*/ 0 h 151"/>
                  <a:gd name="T4" fmla="*/ 0 w 244"/>
                  <a:gd name="T5" fmla="*/ 0 h 151"/>
                  <a:gd name="T6" fmla="*/ 0 w 244"/>
                  <a:gd name="T7" fmla="*/ 151 h 151"/>
                  <a:gd name="T8" fmla="*/ 244 w 244"/>
                  <a:gd name="T9" fmla="*/ 151 h 151"/>
                  <a:gd name="T10" fmla="*/ 244 w 244"/>
                  <a:gd name="T11" fmla="*/ 151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9" name="Freeform 51"/>
              <p:cNvSpPr>
                <a:spLocks/>
              </p:cNvSpPr>
              <p:nvPr/>
            </p:nvSpPr>
            <p:spPr bwMode="auto">
              <a:xfrm>
                <a:off x="529" y="1166"/>
                <a:ext cx="245" cy="50"/>
              </a:xfrm>
              <a:custGeom>
                <a:avLst/>
                <a:gdLst>
                  <a:gd name="T0" fmla="*/ 244 w 244"/>
                  <a:gd name="T1" fmla="*/ 50 h 50"/>
                  <a:gd name="T2" fmla="*/ 244 w 244"/>
                  <a:gd name="T3" fmla="*/ 0 h 50"/>
                  <a:gd name="T4" fmla="*/ 0 w 244"/>
                  <a:gd name="T5" fmla="*/ 0 h 50"/>
                  <a:gd name="T6" fmla="*/ 0 w 244"/>
                  <a:gd name="T7" fmla="*/ 50 h 50"/>
                  <a:gd name="T8" fmla="*/ 244 w 244"/>
                  <a:gd name="T9" fmla="*/ 50 h 50"/>
                  <a:gd name="T10" fmla="*/ 244 w 24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0" name="Freeform 52"/>
              <p:cNvSpPr>
                <a:spLocks/>
              </p:cNvSpPr>
              <p:nvPr/>
            </p:nvSpPr>
            <p:spPr bwMode="auto">
              <a:xfrm>
                <a:off x="529" y="1273"/>
                <a:ext cx="245" cy="50"/>
              </a:xfrm>
              <a:custGeom>
                <a:avLst/>
                <a:gdLst>
                  <a:gd name="T0" fmla="*/ 244 w 244"/>
                  <a:gd name="T1" fmla="*/ 51 h 51"/>
                  <a:gd name="T2" fmla="*/ 244 w 244"/>
                  <a:gd name="T3" fmla="*/ 0 h 51"/>
                  <a:gd name="T4" fmla="*/ 0 w 244"/>
                  <a:gd name="T5" fmla="*/ 0 h 51"/>
                  <a:gd name="T6" fmla="*/ 0 w 244"/>
                  <a:gd name="T7" fmla="*/ 51 h 51"/>
                  <a:gd name="T8" fmla="*/ 244 w 244"/>
                  <a:gd name="T9" fmla="*/ 51 h 51"/>
                  <a:gd name="T10" fmla="*/ 244 w 244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1"/>
                  <a:gd name="T20" fmla="*/ 244 w 24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1">
                    <a:moveTo>
                      <a:pt x="244" y="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4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11" name="Freeform 53"/>
              <p:cNvSpPr>
                <a:spLocks/>
              </p:cNvSpPr>
              <p:nvPr/>
            </p:nvSpPr>
            <p:spPr bwMode="auto">
              <a:xfrm>
                <a:off x="529" y="1166"/>
                <a:ext cx="245" cy="155"/>
              </a:xfrm>
              <a:custGeom>
                <a:avLst/>
                <a:gdLst>
                  <a:gd name="T0" fmla="*/ 244 w 244"/>
                  <a:gd name="T1" fmla="*/ 156 h 156"/>
                  <a:gd name="T2" fmla="*/ 244 w 244"/>
                  <a:gd name="T3" fmla="*/ 0 h 156"/>
                  <a:gd name="T4" fmla="*/ 0 w 244"/>
                  <a:gd name="T5" fmla="*/ 0 h 156"/>
                  <a:gd name="T6" fmla="*/ 0 w 244"/>
                  <a:gd name="T7" fmla="*/ 156 h 156"/>
                  <a:gd name="T8" fmla="*/ 244 w 244"/>
                  <a:gd name="T9" fmla="*/ 156 h 156"/>
                  <a:gd name="T10" fmla="*/ 244 w 244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5" name="Group 54"/>
            <p:cNvGrpSpPr>
              <a:grpSpLocks/>
            </p:cNvGrpSpPr>
            <p:nvPr userDrawn="1"/>
          </p:nvGrpSpPr>
          <p:grpSpPr bwMode="auto">
            <a:xfrm>
              <a:off x="2587952" y="6619868"/>
              <a:ext cx="191832" cy="123854"/>
              <a:chOff x="1117" y="2394"/>
              <a:chExt cx="245" cy="157"/>
            </a:xfrm>
          </p:grpSpPr>
          <p:sp>
            <p:nvSpPr>
              <p:cNvPr id="197" name="Freeform 5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0 w 244"/>
                  <a:gd name="T3" fmla="*/ 157 h 157"/>
                  <a:gd name="T4" fmla="*/ 0 w 244"/>
                  <a:gd name="T5" fmla="*/ 0 h 157"/>
                  <a:gd name="T6" fmla="*/ 244 w 244"/>
                  <a:gd name="T7" fmla="*/ 0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0" y="157"/>
                    </a:lnTo>
                    <a:lnTo>
                      <a:pt x="0" y="0"/>
                    </a:lnTo>
                    <a:lnTo>
                      <a:pt x="244" y="0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8" name="Freeform 56"/>
              <p:cNvSpPr>
                <a:spLocks/>
              </p:cNvSpPr>
              <p:nvPr/>
            </p:nvSpPr>
            <p:spPr bwMode="auto">
              <a:xfrm>
                <a:off x="1117" y="2394"/>
                <a:ext cx="34" cy="34"/>
              </a:xfrm>
              <a:custGeom>
                <a:avLst/>
                <a:gdLst>
                  <a:gd name="T0" fmla="*/ 35 w 35"/>
                  <a:gd name="T1" fmla="*/ 34 h 34"/>
                  <a:gd name="T2" fmla="*/ 0 w 35"/>
                  <a:gd name="T3" fmla="*/ 34 h 34"/>
                  <a:gd name="T4" fmla="*/ 0 w 35"/>
                  <a:gd name="T5" fmla="*/ 0 h 34"/>
                  <a:gd name="T6" fmla="*/ 35 w 35"/>
                  <a:gd name="T7" fmla="*/ 0 h 34"/>
                  <a:gd name="T8" fmla="*/ 35 w 35"/>
                  <a:gd name="T9" fmla="*/ 34 h 34"/>
                  <a:gd name="T10" fmla="*/ 35 w 35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4"/>
                  <a:gd name="T20" fmla="*/ 35 w 35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4">
                    <a:moveTo>
                      <a:pt x="35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9" name="Freeform 57"/>
              <p:cNvSpPr>
                <a:spLocks/>
              </p:cNvSpPr>
              <p:nvPr/>
            </p:nvSpPr>
            <p:spPr bwMode="auto">
              <a:xfrm>
                <a:off x="1117" y="2444"/>
                <a:ext cx="34" cy="34"/>
              </a:xfrm>
              <a:custGeom>
                <a:avLst/>
                <a:gdLst>
                  <a:gd name="T0" fmla="*/ 35 w 35"/>
                  <a:gd name="T1" fmla="*/ 33 h 33"/>
                  <a:gd name="T2" fmla="*/ 0 w 35"/>
                  <a:gd name="T3" fmla="*/ 33 h 33"/>
                  <a:gd name="T4" fmla="*/ 0 w 35"/>
                  <a:gd name="T5" fmla="*/ 0 h 33"/>
                  <a:gd name="T6" fmla="*/ 35 w 35"/>
                  <a:gd name="T7" fmla="*/ 0 h 33"/>
                  <a:gd name="T8" fmla="*/ 35 w 35"/>
                  <a:gd name="T9" fmla="*/ 33 h 33"/>
                  <a:gd name="T10" fmla="*/ 35 w 35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33"/>
                  <a:gd name="T20" fmla="*/ 35 w 35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33">
                    <a:moveTo>
                      <a:pt x="35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0" name="Freeform 58"/>
              <p:cNvSpPr>
                <a:spLocks/>
              </p:cNvSpPr>
              <p:nvPr/>
            </p:nvSpPr>
            <p:spPr bwMode="auto">
              <a:xfrm>
                <a:off x="1175" y="2394"/>
                <a:ext cx="22" cy="34"/>
              </a:xfrm>
              <a:custGeom>
                <a:avLst/>
                <a:gdLst>
                  <a:gd name="T0" fmla="*/ 36 w 36"/>
                  <a:gd name="T1" fmla="*/ 34 h 34"/>
                  <a:gd name="T2" fmla="*/ 0 w 36"/>
                  <a:gd name="T3" fmla="*/ 34 h 34"/>
                  <a:gd name="T4" fmla="*/ 0 w 36"/>
                  <a:gd name="T5" fmla="*/ 0 h 34"/>
                  <a:gd name="T6" fmla="*/ 36 w 36"/>
                  <a:gd name="T7" fmla="*/ 0 h 34"/>
                  <a:gd name="T8" fmla="*/ 36 w 36"/>
                  <a:gd name="T9" fmla="*/ 34 h 34"/>
                  <a:gd name="T10" fmla="*/ 36 w 36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4"/>
                  <a:gd name="T20" fmla="*/ 36 w 36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4">
                    <a:moveTo>
                      <a:pt x="36" y="34"/>
                    </a:moveTo>
                    <a:lnTo>
                      <a:pt x="0" y="3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4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1" name="Freeform 59"/>
              <p:cNvSpPr>
                <a:spLocks/>
              </p:cNvSpPr>
              <p:nvPr/>
            </p:nvSpPr>
            <p:spPr bwMode="auto">
              <a:xfrm>
                <a:off x="1175" y="2444"/>
                <a:ext cx="22" cy="34"/>
              </a:xfrm>
              <a:custGeom>
                <a:avLst/>
                <a:gdLst>
                  <a:gd name="T0" fmla="*/ 36 w 36"/>
                  <a:gd name="T1" fmla="*/ 33 h 33"/>
                  <a:gd name="T2" fmla="*/ 0 w 36"/>
                  <a:gd name="T3" fmla="*/ 33 h 33"/>
                  <a:gd name="T4" fmla="*/ 0 w 36"/>
                  <a:gd name="T5" fmla="*/ 0 h 33"/>
                  <a:gd name="T6" fmla="*/ 36 w 36"/>
                  <a:gd name="T7" fmla="*/ 0 h 33"/>
                  <a:gd name="T8" fmla="*/ 36 w 36"/>
                  <a:gd name="T9" fmla="*/ 33 h 33"/>
                  <a:gd name="T10" fmla="*/ 36 w 36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3"/>
                  <a:gd name="T20" fmla="*/ 36 w 36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3">
                    <a:moveTo>
                      <a:pt x="36" y="33"/>
                    </a:moveTo>
                    <a:lnTo>
                      <a:pt x="0" y="3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33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2" name="Freeform 60"/>
              <p:cNvSpPr>
                <a:spLocks/>
              </p:cNvSpPr>
              <p:nvPr/>
            </p:nvSpPr>
            <p:spPr bwMode="auto">
              <a:xfrm>
                <a:off x="1117" y="2501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3" name="Freeform 61"/>
              <p:cNvSpPr>
                <a:spLocks/>
              </p:cNvSpPr>
              <p:nvPr/>
            </p:nvSpPr>
            <p:spPr bwMode="auto">
              <a:xfrm>
                <a:off x="1117" y="2535"/>
                <a:ext cx="245" cy="16"/>
              </a:xfrm>
              <a:custGeom>
                <a:avLst/>
                <a:gdLst>
                  <a:gd name="T0" fmla="*/ 244 w 244"/>
                  <a:gd name="T1" fmla="*/ 0 h 17"/>
                  <a:gd name="T2" fmla="*/ 0 w 244"/>
                  <a:gd name="T3" fmla="*/ 0 h 17"/>
                  <a:gd name="T4" fmla="*/ 0 w 244"/>
                  <a:gd name="T5" fmla="*/ 17 h 17"/>
                  <a:gd name="T6" fmla="*/ 244 w 244"/>
                  <a:gd name="T7" fmla="*/ 17 h 17"/>
                  <a:gd name="T8" fmla="*/ 244 w 244"/>
                  <a:gd name="T9" fmla="*/ 0 h 17"/>
                  <a:gd name="T10" fmla="*/ 244 w 244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7"/>
                  <a:gd name="T20" fmla="*/ 244 w 24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7">
                    <a:moveTo>
                      <a:pt x="244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244" y="17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4" name="Freeform 62"/>
              <p:cNvSpPr>
                <a:spLocks/>
              </p:cNvSpPr>
              <p:nvPr/>
            </p:nvSpPr>
            <p:spPr bwMode="auto">
              <a:xfrm>
                <a:off x="1212" y="2428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5" name="Freeform 63"/>
              <p:cNvSpPr>
                <a:spLocks/>
              </p:cNvSpPr>
              <p:nvPr/>
            </p:nvSpPr>
            <p:spPr bwMode="auto">
              <a:xfrm>
                <a:off x="1212" y="2394"/>
                <a:ext cx="150" cy="16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6" name="Freeform 64"/>
              <p:cNvSpPr>
                <a:spLocks/>
              </p:cNvSpPr>
              <p:nvPr/>
            </p:nvSpPr>
            <p:spPr bwMode="auto">
              <a:xfrm>
                <a:off x="1212" y="2460"/>
                <a:ext cx="150" cy="18"/>
              </a:xfrm>
              <a:custGeom>
                <a:avLst/>
                <a:gdLst>
                  <a:gd name="T0" fmla="*/ 149 w 149"/>
                  <a:gd name="T1" fmla="*/ 0 h 17"/>
                  <a:gd name="T2" fmla="*/ 0 w 149"/>
                  <a:gd name="T3" fmla="*/ 0 h 17"/>
                  <a:gd name="T4" fmla="*/ 0 w 149"/>
                  <a:gd name="T5" fmla="*/ 17 h 17"/>
                  <a:gd name="T6" fmla="*/ 149 w 149"/>
                  <a:gd name="T7" fmla="*/ 17 h 17"/>
                  <a:gd name="T8" fmla="*/ 149 w 149"/>
                  <a:gd name="T9" fmla="*/ 0 h 17"/>
                  <a:gd name="T10" fmla="*/ 149 w 14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17"/>
                  <a:gd name="T20" fmla="*/ 149 w 14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17">
                    <a:moveTo>
                      <a:pt x="149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49" y="1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34AA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07" name="Freeform 65"/>
              <p:cNvSpPr>
                <a:spLocks/>
              </p:cNvSpPr>
              <p:nvPr/>
            </p:nvSpPr>
            <p:spPr bwMode="auto">
              <a:xfrm>
                <a:off x="1117" y="2394"/>
                <a:ext cx="245" cy="157"/>
              </a:xfrm>
              <a:custGeom>
                <a:avLst/>
                <a:gdLst>
                  <a:gd name="T0" fmla="*/ 244 w 244"/>
                  <a:gd name="T1" fmla="*/ 157 h 157"/>
                  <a:gd name="T2" fmla="*/ 244 w 244"/>
                  <a:gd name="T3" fmla="*/ 0 h 157"/>
                  <a:gd name="T4" fmla="*/ 0 w 244"/>
                  <a:gd name="T5" fmla="*/ 0 h 157"/>
                  <a:gd name="T6" fmla="*/ 0 w 244"/>
                  <a:gd name="T7" fmla="*/ 157 h 157"/>
                  <a:gd name="T8" fmla="*/ 244 w 244"/>
                  <a:gd name="T9" fmla="*/ 157 h 157"/>
                  <a:gd name="T10" fmla="*/ 244 w 244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6" name="Group 66"/>
            <p:cNvGrpSpPr>
              <a:grpSpLocks/>
            </p:cNvGrpSpPr>
            <p:nvPr userDrawn="1"/>
          </p:nvGrpSpPr>
          <p:grpSpPr bwMode="auto">
            <a:xfrm>
              <a:off x="7266065" y="6619868"/>
              <a:ext cx="193805" cy="122665"/>
              <a:chOff x="1592" y="2897"/>
              <a:chExt cx="247" cy="156"/>
            </a:xfrm>
          </p:grpSpPr>
          <p:sp>
            <p:nvSpPr>
              <p:cNvPr id="182" name="Freeform 67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156 h 156"/>
                  <a:gd name="T2" fmla="*/ 0 w 245"/>
                  <a:gd name="T3" fmla="*/ 0 h 156"/>
                  <a:gd name="T4" fmla="*/ 245 w 245"/>
                  <a:gd name="T5" fmla="*/ 0 h 156"/>
                  <a:gd name="T6" fmla="*/ 245 w 245"/>
                  <a:gd name="T7" fmla="*/ 156 h 156"/>
                  <a:gd name="T8" fmla="*/ 0 w 245"/>
                  <a:gd name="T9" fmla="*/ 156 h 156"/>
                  <a:gd name="T10" fmla="*/ 0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0" y="156"/>
                    </a:moveTo>
                    <a:lnTo>
                      <a:pt x="0" y="0"/>
                    </a:lnTo>
                    <a:lnTo>
                      <a:pt x="245" y="0"/>
                    </a:lnTo>
                    <a:lnTo>
                      <a:pt x="245" y="15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3" name="Freeform 68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0 w 245"/>
                  <a:gd name="T1" fmla="*/ 67 h 156"/>
                  <a:gd name="T2" fmla="*/ 114 w 245"/>
                  <a:gd name="T3" fmla="*/ 67 h 156"/>
                  <a:gd name="T4" fmla="*/ 114 w 245"/>
                  <a:gd name="T5" fmla="*/ 0 h 156"/>
                  <a:gd name="T6" fmla="*/ 137 w 245"/>
                  <a:gd name="T7" fmla="*/ 0 h 156"/>
                  <a:gd name="T8" fmla="*/ 137 w 245"/>
                  <a:gd name="T9" fmla="*/ 67 h 156"/>
                  <a:gd name="T10" fmla="*/ 245 w 245"/>
                  <a:gd name="T11" fmla="*/ 67 h 156"/>
                  <a:gd name="T12" fmla="*/ 245 w 245"/>
                  <a:gd name="T13" fmla="*/ 89 h 156"/>
                  <a:gd name="T14" fmla="*/ 137 w 245"/>
                  <a:gd name="T15" fmla="*/ 89 h 156"/>
                  <a:gd name="T16" fmla="*/ 137 w 245"/>
                  <a:gd name="T17" fmla="*/ 156 h 156"/>
                  <a:gd name="T18" fmla="*/ 114 w 245"/>
                  <a:gd name="T19" fmla="*/ 156 h 156"/>
                  <a:gd name="T20" fmla="*/ 114 w 245"/>
                  <a:gd name="T21" fmla="*/ 89 h 156"/>
                  <a:gd name="T22" fmla="*/ 0 w 245"/>
                  <a:gd name="T23" fmla="*/ 89 h 156"/>
                  <a:gd name="T24" fmla="*/ 0 w 245"/>
                  <a:gd name="T25" fmla="*/ 67 h 156"/>
                  <a:gd name="T26" fmla="*/ 0 w 245"/>
                  <a:gd name="T27" fmla="*/ 67 h 15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6"/>
                  <a:gd name="T44" fmla="*/ 245 w 245"/>
                  <a:gd name="T45" fmla="*/ 156 h 15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6">
                    <a:moveTo>
                      <a:pt x="0" y="67"/>
                    </a:moveTo>
                    <a:lnTo>
                      <a:pt x="114" y="67"/>
                    </a:lnTo>
                    <a:lnTo>
                      <a:pt x="114" y="0"/>
                    </a:lnTo>
                    <a:lnTo>
                      <a:pt x="137" y="0"/>
                    </a:lnTo>
                    <a:lnTo>
                      <a:pt x="137" y="67"/>
                    </a:lnTo>
                    <a:lnTo>
                      <a:pt x="245" y="67"/>
                    </a:lnTo>
                    <a:lnTo>
                      <a:pt x="245" y="89"/>
                    </a:lnTo>
                    <a:lnTo>
                      <a:pt x="137" y="89"/>
                    </a:lnTo>
                    <a:lnTo>
                      <a:pt x="137" y="156"/>
                    </a:lnTo>
                    <a:lnTo>
                      <a:pt x="114" y="156"/>
                    </a:lnTo>
                    <a:lnTo>
                      <a:pt x="114" y="89"/>
                    </a:lnTo>
                    <a:lnTo>
                      <a:pt x="0" y="89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4" name="Freeform 69"/>
              <p:cNvSpPr>
                <a:spLocks/>
              </p:cNvSpPr>
              <p:nvPr/>
            </p:nvSpPr>
            <p:spPr bwMode="auto">
              <a:xfrm>
                <a:off x="1742" y="2897"/>
                <a:ext cx="67" cy="50"/>
              </a:xfrm>
              <a:custGeom>
                <a:avLst/>
                <a:gdLst>
                  <a:gd name="T0" fmla="*/ 0 w 66"/>
                  <a:gd name="T1" fmla="*/ 0 h 50"/>
                  <a:gd name="T2" fmla="*/ 0 w 66"/>
                  <a:gd name="T3" fmla="*/ 50 h 50"/>
                  <a:gd name="T4" fmla="*/ 66 w 66"/>
                  <a:gd name="T5" fmla="*/ 0 h 50"/>
                  <a:gd name="T6" fmla="*/ 0 w 66"/>
                  <a:gd name="T7" fmla="*/ 0 h 50"/>
                  <a:gd name="T8" fmla="*/ 0 w 66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50"/>
                  <a:gd name="T17" fmla="*/ 66 w 66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50">
                    <a:moveTo>
                      <a:pt x="0" y="0"/>
                    </a:moveTo>
                    <a:lnTo>
                      <a:pt x="0" y="50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5" name="Freeform 70"/>
              <p:cNvSpPr>
                <a:spLocks/>
              </p:cNvSpPr>
              <p:nvPr/>
            </p:nvSpPr>
            <p:spPr bwMode="auto">
              <a:xfrm>
                <a:off x="1778" y="2913"/>
                <a:ext cx="61" cy="40"/>
              </a:xfrm>
              <a:custGeom>
                <a:avLst/>
                <a:gdLst>
                  <a:gd name="T0" fmla="*/ 0 w 60"/>
                  <a:gd name="T1" fmla="*/ 39 h 39"/>
                  <a:gd name="T2" fmla="*/ 60 w 60"/>
                  <a:gd name="T3" fmla="*/ 39 h 39"/>
                  <a:gd name="T4" fmla="*/ 60 w 60"/>
                  <a:gd name="T5" fmla="*/ 0 h 39"/>
                  <a:gd name="T6" fmla="*/ 0 w 60"/>
                  <a:gd name="T7" fmla="*/ 39 h 39"/>
                  <a:gd name="T8" fmla="*/ 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39"/>
                    </a:moveTo>
                    <a:lnTo>
                      <a:pt x="60" y="39"/>
                    </a:lnTo>
                    <a:lnTo>
                      <a:pt x="60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" name="Freeform 71"/>
              <p:cNvSpPr>
                <a:spLocks/>
              </p:cNvSpPr>
              <p:nvPr/>
            </p:nvSpPr>
            <p:spPr bwMode="auto">
              <a:xfrm>
                <a:off x="1742" y="2897"/>
                <a:ext cx="97" cy="57"/>
              </a:xfrm>
              <a:custGeom>
                <a:avLst/>
                <a:gdLst>
                  <a:gd name="T0" fmla="*/ 0 w 96"/>
                  <a:gd name="T1" fmla="*/ 56 h 56"/>
                  <a:gd name="T2" fmla="*/ 78 w 96"/>
                  <a:gd name="T3" fmla="*/ 0 h 56"/>
                  <a:gd name="T4" fmla="*/ 96 w 96"/>
                  <a:gd name="T5" fmla="*/ 0 h 56"/>
                  <a:gd name="T6" fmla="*/ 18 w 96"/>
                  <a:gd name="T7" fmla="*/ 56 h 56"/>
                  <a:gd name="T8" fmla="*/ 0 w 96"/>
                  <a:gd name="T9" fmla="*/ 56 h 56"/>
                  <a:gd name="T10" fmla="*/ 0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0" y="56"/>
                    </a:moveTo>
                    <a:lnTo>
                      <a:pt x="78" y="0"/>
                    </a:lnTo>
                    <a:lnTo>
                      <a:pt x="96" y="0"/>
                    </a:lnTo>
                    <a:lnTo>
                      <a:pt x="18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7" name="Freeform 72"/>
              <p:cNvSpPr>
                <a:spLocks/>
              </p:cNvSpPr>
              <p:nvPr/>
            </p:nvSpPr>
            <p:spPr bwMode="auto">
              <a:xfrm>
                <a:off x="1616" y="2897"/>
                <a:ext cx="77" cy="44"/>
              </a:xfrm>
              <a:custGeom>
                <a:avLst/>
                <a:gdLst>
                  <a:gd name="T0" fmla="*/ 78 w 78"/>
                  <a:gd name="T1" fmla="*/ 0 h 45"/>
                  <a:gd name="T2" fmla="*/ 78 w 78"/>
                  <a:gd name="T3" fmla="*/ 45 h 45"/>
                  <a:gd name="T4" fmla="*/ 0 w 78"/>
                  <a:gd name="T5" fmla="*/ 0 h 45"/>
                  <a:gd name="T6" fmla="*/ 78 w 78"/>
                  <a:gd name="T7" fmla="*/ 0 h 45"/>
                  <a:gd name="T8" fmla="*/ 78 w 78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45"/>
                  <a:gd name="T17" fmla="*/ 78 w 78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45">
                    <a:moveTo>
                      <a:pt x="78" y="0"/>
                    </a:moveTo>
                    <a:lnTo>
                      <a:pt x="78" y="45"/>
                    </a:lnTo>
                    <a:lnTo>
                      <a:pt x="0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8" name="Freeform 73"/>
              <p:cNvSpPr>
                <a:spLocks/>
              </p:cNvSpPr>
              <p:nvPr/>
            </p:nvSpPr>
            <p:spPr bwMode="auto">
              <a:xfrm>
                <a:off x="1592" y="2913"/>
                <a:ext cx="61" cy="40"/>
              </a:xfrm>
              <a:custGeom>
                <a:avLst/>
                <a:gdLst>
                  <a:gd name="T0" fmla="*/ 60 w 60"/>
                  <a:gd name="T1" fmla="*/ 39 h 39"/>
                  <a:gd name="T2" fmla="*/ 0 w 60"/>
                  <a:gd name="T3" fmla="*/ 39 h 39"/>
                  <a:gd name="T4" fmla="*/ 0 w 60"/>
                  <a:gd name="T5" fmla="*/ 0 h 39"/>
                  <a:gd name="T6" fmla="*/ 60 w 60"/>
                  <a:gd name="T7" fmla="*/ 39 h 39"/>
                  <a:gd name="T8" fmla="*/ 60 w 60"/>
                  <a:gd name="T9" fmla="*/ 39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6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60" y="39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9" name="Freeform 74"/>
              <p:cNvSpPr>
                <a:spLocks/>
              </p:cNvSpPr>
              <p:nvPr/>
            </p:nvSpPr>
            <p:spPr bwMode="auto">
              <a:xfrm>
                <a:off x="1592" y="2897"/>
                <a:ext cx="95" cy="57"/>
              </a:xfrm>
              <a:custGeom>
                <a:avLst/>
                <a:gdLst>
                  <a:gd name="T0" fmla="*/ 96 w 96"/>
                  <a:gd name="T1" fmla="*/ 56 h 56"/>
                  <a:gd name="T2" fmla="*/ 0 w 96"/>
                  <a:gd name="T3" fmla="*/ 0 h 56"/>
                  <a:gd name="T4" fmla="*/ 6 w 96"/>
                  <a:gd name="T5" fmla="*/ 11 h 56"/>
                  <a:gd name="T6" fmla="*/ 78 w 96"/>
                  <a:gd name="T7" fmla="*/ 56 h 56"/>
                  <a:gd name="T8" fmla="*/ 96 w 96"/>
                  <a:gd name="T9" fmla="*/ 56 h 56"/>
                  <a:gd name="T10" fmla="*/ 96 w 96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6"/>
                  <a:gd name="T20" fmla="*/ 96 w 9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6">
                    <a:moveTo>
                      <a:pt x="96" y="56"/>
                    </a:moveTo>
                    <a:lnTo>
                      <a:pt x="0" y="0"/>
                    </a:lnTo>
                    <a:lnTo>
                      <a:pt x="6" y="11"/>
                    </a:lnTo>
                    <a:lnTo>
                      <a:pt x="78" y="56"/>
                    </a:lnTo>
                    <a:lnTo>
                      <a:pt x="96" y="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0" name="Freeform 75"/>
              <p:cNvSpPr>
                <a:spLocks/>
              </p:cNvSpPr>
              <p:nvPr/>
            </p:nvSpPr>
            <p:spPr bwMode="auto">
              <a:xfrm>
                <a:off x="1742" y="3008"/>
                <a:ext cx="73" cy="44"/>
              </a:xfrm>
              <a:custGeom>
                <a:avLst/>
                <a:gdLst>
                  <a:gd name="T0" fmla="*/ 0 w 72"/>
                  <a:gd name="T1" fmla="*/ 44 h 44"/>
                  <a:gd name="T2" fmla="*/ 0 w 72"/>
                  <a:gd name="T3" fmla="*/ 0 h 44"/>
                  <a:gd name="T4" fmla="*/ 72 w 72"/>
                  <a:gd name="T5" fmla="*/ 44 h 44"/>
                  <a:gd name="T6" fmla="*/ 0 w 72"/>
                  <a:gd name="T7" fmla="*/ 44 h 44"/>
                  <a:gd name="T8" fmla="*/ 0 w 72"/>
                  <a:gd name="T9" fmla="*/ 44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44"/>
                  <a:gd name="T17" fmla="*/ 72 w 72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44">
                    <a:moveTo>
                      <a:pt x="0" y="44"/>
                    </a:moveTo>
                    <a:lnTo>
                      <a:pt x="0" y="0"/>
                    </a:lnTo>
                    <a:lnTo>
                      <a:pt x="72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1" name="Freeform 76"/>
              <p:cNvSpPr>
                <a:spLocks/>
              </p:cNvSpPr>
              <p:nvPr/>
            </p:nvSpPr>
            <p:spPr bwMode="auto">
              <a:xfrm>
                <a:off x="1778" y="2998"/>
                <a:ext cx="61" cy="38"/>
              </a:xfrm>
              <a:custGeom>
                <a:avLst/>
                <a:gdLst>
                  <a:gd name="T0" fmla="*/ 0 w 60"/>
                  <a:gd name="T1" fmla="*/ 0 h 39"/>
                  <a:gd name="T2" fmla="*/ 60 w 60"/>
                  <a:gd name="T3" fmla="*/ 0 h 39"/>
                  <a:gd name="T4" fmla="*/ 60 w 60"/>
                  <a:gd name="T5" fmla="*/ 39 h 39"/>
                  <a:gd name="T6" fmla="*/ 0 w 60"/>
                  <a:gd name="T7" fmla="*/ 0 h 39"/>
                  <a:gd name="T8" fmla="*/ 0 w 60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39"/>
                  <a:gd name="T17" fmla="*/ 60 w 60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39">
                    <a:moveTo>
                      <a:pt x="0" y="0"/>
                    </a:moveTo>
                    <a:lnTo>
                      <a:pt x="60" y="0"/>
                    </a:lnTo>
                    <a:lnTo>
                      <a:pt x="6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2" name="Freeform 77"/>
              <p:cNvSpPr>
                <a:spLocks/>
              </p:cNvSpPr>
              <p:nvPr/>
            </p:nvSpPr>
            <p:spPr bwMode="auto">
              <a:xfrm>
                <a:off x="1754" y="2998"/>
                <a:ext cx="85" cy="55"/>
              </a:xfrm>
              <a:custGeom>
                <a:avLst/>
                <a:gdLst>
                  <a:gd name="T0" fmla="*/ 0 w 84"/>
                  <a:gd name="T1" fmla="*/ 0 h 55"/>
                  <a:gd name="T2" fmla="*/ 84 w 84"/>
                  <a:gd name="T3" fmla="*/ 55 h 55"/>
                  <a:gd name="T4" fmla="*/ 84 w 84"/>
                  <a:gd name="T5" fmla="*/ 44 h 55"/>
                  <a:gd name="T6" fmla="*/ 18 w 84"/>
                  <a:gd name="T7" fmla="*/ 0 h 55"/>
                  <a:gd name="T8" fmla="*/ 0 w 84"/>
                  <a:gd name="T9" fmla="*/ 0 h 55"/>
                  <a:gd name="T10" fmla="*/ 0 w 8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55"/>
                  <a:gd name="T20" fmla="*/ 84 w 8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55">
                    <a:moveTo>
                      <a:pt x="0" y="0"/>
                    </a:moveTo>
                    <a:lnTo>
                      <a:pt x="84" y="55"/>
                    </a:lnTo>
                    <a:lnTo>
                      <a:pt x="84" y="44"/>
                    </a:lnTo>
                    <a:lnTo>
                      <a:pt x="1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3" name="Freeform 78"/>
              <p:cNvSpPr>
                <a:spLocks/>
              </p:cNvSpPr>
              <p:nvPr/>
            </p:nvSpPr>
            <p:spPr bwMode="auto">
              <a:xfrm>
                <a:off x="1622" y="3002"/>
                <a:ext cx="71" cy="50"/>
              </a:xfrm>
              <a:custGeom>
                <a:avLst/>
                <a:gdLst>
                  <a:gd name="T0" fmla="*/ 72 w 72"/>
                  <a:gd name="T1" fmla="*/ 50 h 50"/>
                  <a:gd name="T2" fmla="*/ 72 w 72"/>
                  <a:gd name="T3" fmla="*/ 0 h 50"/>
                  <a:gd name="T4" fmla="*/ 0 w 72"/>
                  <a:gd name="T5" fmla="*/ 50 h 50"/>
                  <a:gd name="T6" fmla="*/ 72 w 72"/>
                  <a:gd name="T7" fmla="*/ 50 h 50"/>
                  <a:gd name="T8" fmla="*/ 72 w 72"/>
                  <a:gd name="T9" fmla="*/ 5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50"/>
                  <a:gd name="T17" fmla="*/ 72 w 72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50">
                    <a:moveTo>
                      <a:pt x="72" y="50"/>
                    </a:moveTo>
                    <a:lnTo>
                      <a:pt x="72" y="0"/>
                    </a:lnTo>
                    <a:lnTo>
                      <a:pt x="0" y="50"/>
                    </a:lnTo>
                    <a:lnTo>
                      <a:pt x="72" y="5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4" name="Freeform 79"/>
              <p:cNvSpPr>
                <a:spLocks/>
              </p:cNvSpPr>
              <p:nvPr/>
            </p:nvSpPr>
            <p:spPr bwMode="auto">
              <a:xfrm>
                <a:off x="1592" y="2998"/>
                <a:ext cx="55" cy="38"/>
              </a:xfrm>
              <a:custGeom>
                <a:avLst/>
                <a:gdLst>
                  <a:gd name="T0" fmla="*/ 54 w 54"/>
                  <a:gd name="T1" fmla="*/ 0 h 39"/>
                  <a:gd name="T2" fmla="*/ 0 w 54"/>
                  <a:gd name="T3" fmla="*/ 0 h 39"/>
                  <a:gd name="T4" fmla="*/ 0 w 54"/>
                  <a:gd name="T5" fmla="*/ 39 h 39"/>
                  <a:gd name="T6" fmla="*/ 54 w 54"/>
                  <a:gd name="T7" fmla="*/ 0 h 39"/>
                  <a:gd name="T8" fmla="*/ 54 w 54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39"/>
                  <a:gd name="T17" fmla="*/ 54 w 54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39">
                    <a:moveTo>
                      <a:pt x="54" y="0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5" name="Freeform 80"/>
              <p:cNvSpPr>
                <a:spLocks/>
              </p:cNvSpPr>
              <p:nvPr/>
            </p:nvSpPr>
            <p:spPr bwMode="auto">
              <a:xfrm>
                <a:off x="1598" y="2998"/>
                <a:ext cx="95" cy="55"/>
              </a:xfrm>
              <a:custGeom>
                <a:avLst/>
                <a:gdLst>
                  <a:gd name="T0" fmla="*/ 96 w 96"/>
                  <a:gd name="T1" fmla="*/ 0 h 55"/>
                  <a:gd name="T2" fmla="*/ 18 w 96"/>
                  <a:gd name="T3" fmla="*/ 55 h 55"/>
                  <a:gd name="T4" fmla="*/ 0 w 96"/>
                  <a:gd name="T5" fmla="*/ 55 h 55"/>
                  <a:gd name="T6" fmla="*/ 78 w 96"/>
                  <a:gd name="T7" fmla="*/ 0 h 55"/>
                  <a:gd name="T8" fmla="*/ 96 w 96"/>
                  <a:gd name="T9" fmla="*/ 0 h 55"/>
                  <a:gd name="T10" fmla="*/ 96 w 96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55"/>
                  <a:gd name="T20" fmla="*/ 96 w 9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55">
                    <a:moveTo>
                      <a:pt x="96" y="0"/>
                    </a:moveTo>
                    <a:lnTo>
                      <a:pt x="18" y="55"/>
                    </a:lnTo>
                    <a:lnTo>
                      <a:pt x="0" y="55"/>
                    </a:lnTo>
                    <a:lnTo>
                      <a:pt x="78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96" name="Freeform 81"/>
              <p:cNvSpPr>
                <a:spLocks/>
              </p:cNvSpPr>
              <p:nvPr/>
            </p:nvSpPr>
            <p:spPr bwMode="auto">
              <a:xfrm>
                <a:off x="1592" y="2897"/>
                <a:ext cx="247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7" name="Group 82"/>
            <p:cNvGrpSpPr>
              <a:grpSpLocks/>
            </p:cNvGrpSpPr>
            <p:nvPr userDrawn="1"/>
          </p:nvGrpSpPr>
          <p:grpSpPr bwMode="auto">
            <a:xfrm>
              <a:off x="6770593" y="6619868"/>
              <a:ext cx="191829" cy="121883"/>
              <a:chOff x="1778" y="2004"/>
              <a:chExt cx="246" cy="156"/>
            </a:xfrm>
          </p:grpSpPr>
          <p:sp>
            <p:nvSpPr>
              <p:cNvPr id="179" name="Freeform 83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1573 w 239"/>
                  <a:gd name="T1" fmla="*/ 2942 h 151"/>
                  <a:gd name="T2" fmla="*/ 1573 w 239"/>
                  <a:gd name="T3" fmla="*/ 0 h 151"/>
                  <a:gd name="T4" fmla="*/ 0 w 239"/>
                  <a:gd name="T5" fmla="*/ 0 h 151"/>
                  <a:gd name="T6" fmla="*/ 0 w 239"/>
                  <a:gd name="T7" fmla="*/ 2942 h 151"/>
                  <a:gd name="T8" fmla="*/ 1573 w 239"/>
                  <a:gd name="T9" fmla="*/ 2942 h 151"/>
                  <a:gd name="T10" fmla="*/ 1573 w 239"/>
                  <a:gd name="T11" fmla="*/ 2942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9"/>
                  <a:gd name="T19" fmla="*/ 0 h 151"/>
                  <a:gd name="T20" fmla="*/ 239 w 239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9" h="151">
                    <a:moveTo>
                      <a:pt x="239" y="151"/>
                    </a:moveTo>
                    <a:lnTo>
                      <a:pt x="239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39" y="1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0" name="Freeform 84"/>
              <p:cNvSpPr>
                <a:spLocks/>
              </p:cNvSpPr>
              <p:nvPr/>
            </p:nvSpPr>
            <p:spPr bwMode="auto">
              <a:xfrm>
                <a:off x="1845" y="2026"/>
                <a:ext cx="120" cy="118"/>
              </a:xfrm>
              <a:custGeom>
                <a:avLst/>
                <a:gdLst>
                  <a:gd name="T0" fmla="*/ 77 w 119"/>
                  <a:gd name="T1" fmla="*/ 78 h 117"/>
                  <a:gd name="T2" fmla="*/ 119 w 119"/>
                  <a:gd name="T3" fmla="*/ 78 h 117"/>
                  <a:gd name="T4" fmla="*/ 119 w 119"/>
                  <a:gd name="T5" fmla="*/ 44 h 117"/>
                  <a:gd name="T6" fmla="*/ 77 w 119"/>
                  <a:gd name="T7" fmla="*/ 44 h 117"/>
                  <a:gd name="T8" fmla="*/ 77 w 119"/>
                  <a:gd name="T9" fmla="*/ 0 h 117"/>
                  <a:gd name="T10" fmla="*/ 42 w 119"/>
                  <a:gd name="T11" fmla="*/ 0 h 117"/>
                  <a:gd name="T12" fmla="*/ 42 w 119"/>
                  <a:gd name="T13" fmla="*/ 44 h 117"/>
                  <a:gd name="T14" fmla="*/ 0 w 119"/>
                  <a:gd name="T15" fmla="*/ 44 h 117"/>
                  <a:gd name="T16" fmla="*/ 0 w 119"/>
                  <a:gd name="T17" fmla="*/ 78 h 117"/>
                  <a:gd name="T18" fmla="*/ 42 w 119"/>
                  <a:gd name="T19" fmla="*/ 78 h 117"/>
                  <a:gd name="T20" fmla="*/ 42 w 119"/>
                  <a:gd name="T21" fmla="*/ 117 h 117"/>
                  <a:gd name="T22" fmla="*/ 77 w 119"/>
                  <a:gd name="T23" fmla="*/ 117 h 117"/>
                  <a:gd name="T24" fmla="*/ 77 w 119"/>
                  <a:gd name="T25" fmla="*/ 78 h 117"/>
                  <a:gd name="T26" fmla="*/ 77 w 119"/>
                  <a:gd name="T27" fmla="*/ 78 h 1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9"/>
                  <a:gd name="T43" fmla="*/ 0 h 117"/>
                  <a:gd name="T44" fmla="*/ 119 w 119"/>
                  <a:gd name="T45" fmla="*/ 117 h 1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9" h="117">
                    <a:moveTo>
                      <a:pt x="77" y="78"/>
                    </a:moveTo>
                    <a:lnTo>
                      <a:pt x="119" y="78"/>
                    </a:lnTo>
                    <a:lnTo>
                      <a:pt x="119" y="44"/>
                    </a:lnTo>
                    <a:lnTo>
                      <a:pt x="77" y="44"/>
                    </a:lnTo>
                    <a:lnTo>
                      <a:pt x="77" y="0"/>
                    </a:lnTo>
                    <a:lnTo>
                      <a:pt x="42" y="0"/>
                    </a:lnTo>
                    <a:lnTo>
                      <a:pt x="42" y="44"/>
                    </a:lnTo>
                    <a:lnTo>
                      <a:pt x="0" y="44"/>
                    </a:lnTo>
                    <a:lnTo>
                      <a:pt x="0" y="78"/>
                    </a:lnTo>
                    <a:lnTo>
                      <a:pt x="42" y="78"/>
                    </a:lnTo>
                    <a:lnTo>
                      <a:pt x="42" y="117"/>
                    </a:lnTo>
                    <a:lnTo>
                      <a:pt x="77" y="117"/>
                    </a:lnTo>
                    <a:lnTo>
                      <a:pt x="77" y="7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1" name="Freeform 85"/>
              <p:cNvSpPr>
                <a:spLocks/>
              </p:cNvSpPr>
              <p:nvPr/>
            </p:nvSpPr>
            <p:spPr bwMode="auto">
              <a:xfrm>
                <a:off x="1778" y="2004"/>
                <a:ext cx="246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" name="Group 86"/>
            <p:cNvGrpSpPr>
              <a:grpSpLocks/>
            </p:cNvGrpSpPr>
            <p:nvPr userDrawn="1"/>
          </p:nvGrpSpPr>
          <p:grpSpPr bwMode="auto">
            <a:xfrm>
              <a:off x="6527589" y="6619868"/>
              <a:ext cx="191412" cy="122665"/>
              <a:chOff x="1592" y="2143"/>
              <a:chExt cx="247" cy="156"/>
            </a:xfrm>
          </p:grpSpPr>
          <p:sp>
            <p:nvSpPr>
              <p:cNvPr id="173" name="Freeform 87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4" name="Freeform 88"/>
              <p:cNvSpPr>
                <a:spLocks/>
              </p:cNvSpPr>
              <p:nvPr/>
            </p:nvSpPr>
            <p:spPr bwMode="auto">
              <a:xfrm>
                <a:off x="1592" y="2143"/>
                <a:ext cx="66" cy="67"/>
              </a:xfrm>
              <a:custGeom>
                <a:avLst/>
                <a:gdLst>
                  <a:gd name="T0" fmla="*/ 66 w 66"/>
                  <a:gd name="T1" fmla="*/ 0 h 67"/>
                  <a:gd name="T2" fmla="*/ 0 w 66"/>
                  <a:gd name="T3" fmla="*/ 0 h 67"/>
                  <a:gd name="T4" fmla="*/ 0 w 66"/>
                  <a:gd name="T5" fmla="*/ 67 h 67"/>
                  <a:gd name="T6" fmla="*/ 66 w 66"/>
                  <a:gd name="T7" fmla="*/ 67 h 67"/>
                  <a:gd name="T8" fmla="*/ 66 w 66"/>
                  <a:gd name="T9" fmla="*/ 0 h 67"/>
                  <a:gd name="T10" fmla="*/ 66 w 66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7"/>
                  <a:gd name="T20" fmla="*/ 66 w 6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7">
                    <a:moveTo>
                      <a:pt x="66" y="0"/>
                    </a:moveTo>
                    <a:lnTo>
                      <a:pt x="0" y="0"/>
                    </a:lnTo>
                    <a:lnTo>
                      <a:pt x="0" y="67"/>
                    </a:lnTo>
                    <a:lnTo>
                      <a:pt x="66" y="67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5" name="Freeform 89"/>
              <p:cNvSpPr>
                <a:spLocks/>
              </p:cNvSpPr>
              <p:nvPr/>
            </p:nvSpPr>
            <p:spPr bwMode="auto">
              <a:xfrm>
                <a:off x="1592" y="2238"/>
                <a:ext cx="66" cy="61"/>
              </a:xfrm>
              <a:custGeom>
                <a:avLst/>
                <a:gdLst>
                  <a:gd name="T0" fmla="*/ 0 w 66"/>
                  <a:gd name="T1" fmla="*/ 0 h 61"/>
                  <a:gd name="T2" fmla="*/ 0 w 66"/>
                  <a:gd name="T3" fmla="*/ 61 h 61"/>
                  <a:gd name="T4" fmla="*/ 66 w 66"/>
                  <a:gd name="T5" fmla="*/ 61 h 61"/>
                  <a:gd name="T6" fmla="*/ 66 w 66"/>
                  <a:gd name="T7" fmla="*/ 0 h 61"/>
                  <a:gd name="T8" fmla="*/ 0 w 66"/>
                  <a:gd name="T9" fmla="*/ 0 h 61"/>
                  <a:gd name="T10" fmla="*/ 0 w 66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61"/>
                  <a:gd name="T20" fmla="*/ 66 w 66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61">
                    <a:moveTo>
                      <a:pt x="0" y="0"/>
                    </a:moveTo>
                    <a:lnTo>
                      <a:pt x="0" y="61"/>
                    </a:lnTo>
                    <a:lnTo>
                      <a:pt x="66" y="61"/>
                    </a:lnTo>
                    <a:lnTo>
                      <a:pt x="6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6" name="Freeform 90"/>
              <p:cNvSpPr>
                <a:spLocks/>
              </p:cNvSpPr>
              <p:nvPr/>
            </p:nvSpPr>
            <p:spPr bwMode="auto">
              <a:xfrm>
                <a:off x="1689" y="2238"/>
                <a:ext cx="150" cy="61"/>
              </a:xfrm>
              <a:custGeom>
                <a:avLst/>
                <a:gdLst>
                  <a:gd name="T0" fmla="*/ 0 w 149"/>
                  <a:gd name="T1" fmla="*/ 61 h 61"/>
                  <a:gd name="T2" fmla="*/ 149 w 149"/>
                  <a:gd name="T3" fmla="*/ 61 h 61"/>
                  <a:gd name="T4" fmla="*/ 149 w 149"/>
                  <a:gd name="T5" fmla="*/ 0 h 61"/>
                  <a:gd name="T6" fmla="*/ 0 w 149"/>
                  <a:gd name="T7" fmla="*/ 0 h 61"/>
                  <a:gd name="T8" fmla="*/ 0 w 149"/>
                  <a:gd name="T9" fmla="*/ 61 h 61"/>
                  <a:gd name="T10" fmla="*/ 0 w 149"/>
                  <a:gd name="T11" fmla="*/ 61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1"/>
                  <a:gd name="T20" fmla="*/ 149 w 149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1">
                    <a:moveTo>
                      <a:pt x="0" y="61"/>
                    </a:moveTo>
                    <a:lnTo>
                      <a:pt x="149" y="61"/>
                    </a:lnTo>
                    <a:lnTo>
                      <a:pt x="149" y="0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7" name="Freeform 91"/>
              <p:cNvSpPr>
                <a:spLocks/>
              </p:cNvSpPr>
              <p:nvPr/>
            </p:nvSpPr>
            <p:spPr bwMode="auto">
              <a:xfrm>
                <a:off x="1689" y="2143"/>
                <a:ext cx="150" cy="67"/>
              </a:xfrm>
              <a:custGeom>
                <a:avLst/>
                <a:gdLst>
                  <a:gd name="T0" fmla="*/ 0 w 149"/>
                  <a:gd name="T1" fmla="*/ 0 h 67"/>
                  <a:gd name="T2" fmla="*/ 0 w 149"/>
                  <a:gd name="T3" fmla="*/ 67 h 67"/>
                  <a:gd name="T4" fmla="*/ 149 w 149"/>
                  <a:gd name="T5" fmla="*/ 67 h 67"/>
                  <a:gd name="T6" fmla="*/ 149 w 149"/>
                  <a:gd name="T7" fmla="*/ 0 h 67"/>
                  <a:gd name="T8" fmla="*/ 0 w 149"/>
                  <a:gd name="T9" fmla="*/ 0 h 67"/>
                  <a:gd name="T10" fmla="*/ 0 w 149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9"/>
                  <a:gd name="T19" fmla="*/ 0 h 67"/>
                  <a:gd name="T20" fmla="*/ 149 w 149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9" h="67">
                    <a:moveTo>
                      <a:pt x="0" y="0"/>
                    </a:moveTo>
                    <a:lnTo>
                      <a:pt x="0" y="67"/>
                    </a:lnTo>
                    <a:lnTo>
                      <a:pt x="149" y="67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8" name="Freeform 92"/>
              <p:cNvSpPr>
                <a:spLocks/>
              </p:cNvSpPr>
              <p:nvPr/>
            </p:nvSpPr>
            <p:spPr bwMode="auto">
              <a:xfrm>
                <a:off x="1592" y="2143"/>
                <a:ext cx="246" cy="155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9" name="Group 93"/>
            <p:cNvGrpSpPr>
              <a:grpSpLocks/>
            </p:cNvGrpSpPr>
            <p:nvPr userDrawn="1"/>
          </p:nvGrpSpPr>
          <p:grpSpPr bwMode="auto">
            <a:xfrm>
              <a:off x="6283384" y="6619868"/>
              <a:ext cx="190269" cy="122665"/>
              <a:chOff x="1593" y="1897"/>
              <a:chExt cx="244" cy="157"/>
            </a:xfrm>
          </p:grpSpPr>
          <p:sp>
            <p:nvSpPr>
              <p:cNvPr id="169" name="Freeform 94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0" name="Freeform 95"/>
              <p:cNvSpPr>
                <a:spLocks/>
              </p:cNvSpPr>
              <p:nvPr/>
            </p:nvSpPr>
            <p:spPr bwMode="auto">
              <a:xfrm>
                <a:off x="1593" y="1897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1" name="Freeform 96"/>
              <p:cNvSpPr>
                <a:spLocks/>
              </p:cNvSpPr>
              <p:nvPr/>
            </p:nvSpPr>
            <p:spPr bwMode="auto">
              <a:xfrm>
                <a:off x="1593" y="2003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2" name="Freeform 97"/>
              <p:cNvSpPr>
                <a:spLocks/>
              </p:cNvSpPr>
              <p:nvPr/>
            </p:nvSpPr>
            <p:spPr bwMode="auto">
              <a:xfrm>
                <a:off x="1593" y="1897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0" name="Group 98"/>
            <p:cNvGrpSpPr>
              <a:grpSpLocks/>
            </p:cNvGrpSpPr>
            <p:nvPr userDrawn="1"/>
          </p:nvGrpSpPr>
          <p:grpSpPr bwMode="auto">
            <a:xfrm>
              <a:off x="5284697" y="6619868"/>
              <a:ext cx="192609" cy="122251"/>
              <a:chOff x="1778" y="1164"/>
              <a:chExt cx="247" cy="157"/>
            </a:xfrm>
          </p:grpSpPr>
          <p:sp>
            <p:nvSpPr>
              <p:cNvPr id="120" name="Freeform 99"/>
              <p:cNvSpPr>
                <a:spLocks/>
              </p:cNvSpPr>
              <p:nvPr/>
            </p:nvSpPr>
            <p:spPr bwMode="auto">
              <a:xfrm>
                <a:off x="1778" y="1164"/>
                <a:ext cx="102" cy="157"/>
              </a:xfrm>
              <a:custGeom>
                <a:avLst/>
                <a:gdLst>
                  <a:gd name="T0" fmla="*/ 9612 w 96"/>
                  <a:gd name="T1" fmla="*/ 156 h 156"/>
                  <a:gd name="T2" fmla="*/ 0 w 96"/>
                  <a:gd name="T3" fmla="*/ 156 h 156"/>
                  <a:gd name="T4" fmla="*/ 0 w 96"/>
                  <a:gd name="T5" fmla="*/ 0 h 156"/>
                  <a:gd name="T6" fmla="*/ 9612 w 96"/>
                  <a:gd name="T7" fmla="*/ 0 h 156"/>
                  <a:gd name="T8" fmla="*/ 9612 w 96"/>
                  <a:gd name="T9" fmla="*/ 156 h 156"/>
                  <a:gd name="T10" fmla="*/ 9612 w 96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6"/>
                  <a:gd name="T20" fmla="*/ 96 w 96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6">
                    <a:moveTo>
                      <a:pt x="96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96" y="0"/>
                    </a:lnTo>
                    <a:lnTo>
                      <a:pt x="96" y="156"/>
                    </a:lnTo>
                    <a:close/>
                  </a:path>
                </a:pathLst>
              </a:custGeom>
              <a:solidFill>
                <a:srgbClr val="1386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1" name="Freeform 100"/>
              <p:cNvSpPr>
                <a:spLocks/>
              </p:cNvSpPr>
              <p:nvPr/>
            </p:nvSpPr>
            <p:spPr bwMode="auto">
              <a:xfrm>
                <a:off x="1880" y="1164"/>
                <a:ext cx="145" cy="157"/>
              </a:xfrm>
              <a:custGeom>
                <a:avLst/>
                <a:gdLst>
                  <a:gd name="T0" fmla="*/ 143 w 143"/>
                  <a:gd name="T1" fmla="*/ 156 h 156"/>
                  <a:gd name="T2" fmla="*/ 0 w 143"/>
                  <a:gd name="T3" fmla="*/ 156 h 156"/>
                  <a:gd name="T4" fmla="*/ 0 w 143"/>
                  <a:gd name="T5" fmla="*/ 0 h 156"/>
                  <a:gd name="T6" fmla="*/ 143 w 143"/>
                  <a:gd name="T7" fmla="*/ 0 h 156"/>
                  <a:gd name="T8" fmla="*/ 143 w 143"/>
                  <a:gd name="T9" fmla="*/ 156 h 156"/>
                  <a:gd name="T10" fmla="*/ 143 w 143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3"/>
                  <a:gd name="T19" fmla="*/ 0 h 156"/>
                  <a:gd name="T20" fmla="*/ 143 w 14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3" h="156">
                    <a:moveTo>
                      <a:pt x="143" y="156"/>
                    </a:moveTo>
                    <a:lnTo>
                      <a:pt x="0" y="156"/>
                    </a:lnTo>
                    <a:lnTo>
                      <a:pt x="0" y="0"/>
                    </a:lnTo>
                    <a:lnTo>
                      <a:pt x="143" y="0"/>
                    </a:lnTo>
                    <a:lnTo>
                      <a:pt x="143" y="156"/>
                    </a:lnTo>
                    <a:close/>
                  </a:path>
                </a:pathLst>
              </a:custGeom>
              <a:solidFill>
                <a:srgbClr val="FF1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2" name="Freeform 101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3" name="Freeform 102"/>
              <p:cNvSpPr>
                <a:spLocks/>
              </p:cNvSpPr>
              <p:nvPr/>
            </p:nvSpPr>
            <p:spPr bwMode="auto">
              <a:xfrm>
                <a:off x="1874" y="1199"/>
                <a:ext cx="12" cy="90"/>
              </a:xfrm>
              <a:custGeom>
                <a:avLst/>
                <a:gdLst>
                  <a:gd name="T0" fmla="*/ 12 w 12"/>
                  <a:gd name="T1" fmla="*/ 90 h 90"/>
                  <a:gd name="T2" fmla="*/ 0 w 12"/>
                  <a:gd name="T3" fmla="*/ 90 h 90"/>
                  <a:gd name="T4" fmla="*/ 0 w 12"/>
                  <a:gd name="T5" fmla="*/ 0 h 90"/>
                  <a:gd name="T6" fmla="*/ 12 w 12"/>
                  <a:gd name="T7" fmla="*/ 0 h 90"/>
                  <a:gd name="T8" fmla="*/ 12 w 12"/>
                  <a:gd name="T9" fmla="*/ 90 h 90"/>
                  <a:gd name="T10" fmla="*/ 12 w 12"/>
                  <a:gd name="T11" fmla="*/ 9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90"/>
                  <a:gd name="T20" fmla="*/ 12 w 12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90">
                    <a:moveTo>
                      <a:pt x="12" y="90"/>
                    </a:moveTo>
                    <a:lnTo>
                      <a:pt x="0" y="90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9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4" name="Freeform 103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5" name="Freeform 104"/>
              <p:cNvSpPr>
                <a:spLocks/>
              </p:cNvSpPr>
              <p:nvPr/>
            </p:nvSpPr>
            <p:spPr bwMode="auto">
              <a:xfrm>
                <a:off x="1837" y="1221"/>
                <a:ext cx="49" cy="22"/>
              </a:xfrm>
              <a:custGeom>
                <a:avLst/>
                <a:gdLst>
                  <a:gd name="T0" fmla="*/ 42 w 48"/>
                  <a:gd name="T1" fmla="*/ 22 h 22"/>
                  <a:gd name="T2" fmla="*/ 0 w 48"/>
                  <a:gd name="T3" fmla="*/ 5 h 22"/>
                  <a:gd name="T4" fmla="*/ 6 w 48"/>
                  <a:gd name="T5" fmla="*/ 0 h 22"/>
                  <a:gd name="T6" fmla="*/ 48 w 48"/>
                  <a:gd name="T7" fmla="*/ 16 h 22"/>
                  <a:gd name="T8" fmla="*/ 42 w 48"/>
                  <a:gd name="T9" fmla="*/ 22 h 22"/>
                  <a:gd name="T10" fmla="*/ 42 w 4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22"/>
                  <a:gd name="T20" fmla="*/ 48 w 4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22">
                    <a:moveTo>
                      <a:pt x="42" y="22"/>
                    </a:moveTo>
                    <a:lnTo>
                      <a:pt x="0" y="5"/>
                    </a:lnTo>
                    <a:lnTo>
                      <a:pt x="6" y="0"/>
                    </a:lnTo>
                    <a:lnTo>
                      <a:pt x="48" y="16"/>
                    </a:lnTo>
                    <a:lnTo>
                      <a:pt x="42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6" name="Freeform 105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7" name="Freeform 106"/>
              <p:cNvSpPr>
                <a:spLocks/>
              </p:cNvSpPr>
              <p:nvPr/>
            </p:nvSpPr>
            <p:spPr bwMode="auto">
              <a:xfrm>
                <a:off x="1880" y="1237"/>
                <a:ext cx="49" cy="27"/>
              </a:xfrm>
              <a:custGeom>
                <a:avLst/>
                <a:gdLst>
                  <a:gd name="T0" fmla="*/ 41 w 47"/>
                  <a:gd name="T1" fmla="*/ 28 h 28"/>
                  <a:gd name="T2" fmla="*/ 0 w 47"/>
                  <a:gd name="T3" fmla="*/ 6 h 28"/>
                  <a:gd name="T4" fmla="*/ 6 w 47"/>
                  <a:gd name="T5" fmla="*/ 0 h 28"/>
                  <a:gd name="T6" fmla="*/ 47 w 47"/>
                  <a:gd name="T7" fmla="*/ 23 h 28"/>
                  <a:gd name="T8" fmla="*/ 41 w 47"/>
                  <a:gd name="T9" fmla="*/ 28 h 28"/>
                  <a:gd name="T10" fmla="*/ 41 w 47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28"/>
                  <a:gd name="T20" fmla="*/ 47 w 47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28">
                    <a:moveTo>
                      <a:pt x="41" y="28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47" y="23"/>
                    </a:lnTo>
                    <a:lnTo>
                      <a:pt x="41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8" name="Freeform 107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9" name="Freeform 108"/>
              <p:cNvSpPr>
                <a:spLocks/>
              </p:cNvSpPr>
              <p:nvPr/>
            </p:nvSpPr>
            <p:spPr bwMode="auto">
              <a:xfrm>
                <a:off x="1880" y="1221"/>
                <a:ext cx="43" cy="29"/>
              </a:xfrm>
              <a:custGeom>
                <a:avLst/>
                <a:gdLst>
                  <a:gd name="T0" fmla="*/ 0 w 41"/>
                  <a:gd name="T1" fmla="*/ 28 h 28"/>
                  <a:gd name="T2" fmla="*/ 41 w 41"/>
                  <a:gd name="T3" fmla="*/ 5 h 28"/>
                  <a:gd name="T4" fmla="*/ 41 w 41"/>
                  <a:gd name="T5" fmla="*/ 0 h 28"/>
                  <a:gd name="T6" fmla="*/ 0 w 41"/>
                  <a:gd name="T7" fmla="*/ 22 h 28"/>
                  <a:gd name="T8" fmla="*/ 0 w 41"/>
                  <a:gd name="T9" fmla="*/ 28 h 28"/>
                  <a:gd name="T10" fmla="*/ 0 w 41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28"/>
                  <a:gd name="T20" fmla="*/ 41 w 41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28">
                    <a:moveTo>
                      <a:pt x="0" y="28"/>
                    </a:moveTo>
                    <a:lnTo>
                      <a:pt x="41" y="5"/>
                    </a:lnTo>
                    <a:lnTo>
                      <a:pt x="41" y="0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0" name="Freeform 109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1" name="Freeform 110"/>
              <p:cNvSpPr>
                <a:spLocks/>
              </p:cNvSpPr>
              <p:nvPr/>
            </p:nvSpPr>
            <p:spPr bwMode="auto">
              <a:xfrm>
                <a:off x="1831" y="1225"/>
                <a:ext cx="55" cy="18"/>
              </a:xfrm>
              <a:custGeom>
                <a:avLst/>
                <a:gdLst>
                  <a:gd name="T0" fmla="*/ 54 w 54"/>
                  <a:gd name="T1" fmla="*/ 6 h 17"/>
                  <a:gd name="T2" fmla="*/ 0 w 54"/>
                  <a:gd name="T3" fmla="*/ 17 h 17"/>
                  <a:gd name="T4" fmla="*/ 0 w 54"/>
                  <a:gd name="T5" fmla="*/ 11 h 17"/>
                  <a:gd name="T6" fmla="*/ 54 w 54"/>
                  <a:gd name="T7" fmla="*/ 0 h 17"/>
                  <a:gd name="T8" fmla="*/ 54 w 54"/>
                  <a:gd name="T9" fmla="*/ 6 h 17"/>
                  <a:gd name="T10" fmla="*/ 54 w 54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7"/>
                  <a:gd name="T20" fmla="*/ 54 w 5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7">
                    <a:moveTo>
                      <a:pt x="54" y="6"/>
                    </a:moveTo>
                    <a:lnTo>
                      <a:pt x="0" y="17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2" name="Freeform 111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3" name="Freeform 112"/>
              <p:cNvSpPr>
                <a:spLocks/>
              </p:cNvSpPr>
              <p:nvPr/>
            </p:nvSpPr>
            <p:spPr bwMode="auto">
              <a:xfrm>
                <a:off x="1837" y="1248"/>
                <a:ext cx="55" cy="16"/>
              </a:xfrm>
              <a:custGeom>
                <a:avLst/>
                <a:gdLst>
                  <a:gd name="T0" fmla="*/ 54 w 54"/>
                  <a:gd name="T1" fmla="*/ 5 h 16"/>
                  <a:gd name="T2" fmla="*/ 0 w 54"/>
                  <a:gd name="T3" fmla="*/ 16 h 16"/>
                  <a:gd name="T4" fmla="*/ 0 w 54"/>
                  <a:gd name="T5" fmla="*/ 11 h 16"/>
                  <a:gd name="T6" fmla="*/ 54 w 54"/>
                  <a:gd name="T7" fmla="*/ 0 h 16"/>
                  <a:gd name="T8" fmla="*/ 54 w 54"/>
                  <a:gd name="T9" fmla="*/ 5 h 16"/>
                  <a:gd name="T10" fmla="*/ 54 w 5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6"/>
                  <a:gd name="T20" fmla="*/ 54 w 5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6">
                    <a:moveTo>
                      <a:pt x="54" y="5"/>
                    </a:moveTo>
                    <a:lnTo>
                      <a:pt x="0" y="16"/>
                    </a:lnTo>
                    <a:lnTo>
                      <a:pt x="0" y="11"/>
                    </a:lnTo>
                    <a:lnTo>
                      <a:pt x="54" y="0"/>
                    </a:lnTo>
                    <a:lnTo>
                      <a:pt x="5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4" name="Freeform 113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5" name="Freeform 114"/>
              <p:cNvSpPr>
                <a:spLocks/>
              </p:cNvSpPr>
              <p:nvPr/>
            </p:nvSpPr>
            <p:spPr bwMode="auto">
              <a:xfrm>
                <a:off x="1831" y="1244"/>
                <a:ext cx="55" cy="10"/>
              </a:xfrm>
              <a:custGeom>
                <a:avLst/>
                <a:gdLst>
                  <a:gd name="T0" fmla="*/ 0 w 54"/>
                  <a:gd name="T1" fmla="*/ 0 h 11"/>
                  <a:gd name="T2" fmla="*/ 54 w 54"/>
                  <a:gd name="T3" fmla="*/ 11 h 11"/>
                  <a:gd name="T4" fmla="*/ 54 w 54"/>
                  <a:gd name="T5" fmla="*/ 11 h 11"/>
                  <a:gd name="T6" fmla="*/ 0 w 54"/>
                  <a:gd name="T7" fmla="*/ 0 h 11"/>
                  <a:gd name="T8" fmla="*/ 0 w 54"/>
                  <a:gd name="T9" fmla="*/ 0 h 11"/>
                  <a:gd name="T10" fmla="*/ 0 w 5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1"/>
                  <a:gd name="T20" fmla="*/ 54 w 5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1">
                    <a:moveTo>
                      <a:pt x="0" y="0"/>
                    </a:moveTo>
                    <a:lnTo>
                      <a:pt x="54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6" name="Freeform 115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7" name="Freeform 116"/>
              <p:cNvSpPr>
                <a:spLocks/>
              </p:cNvSpPr>
              <p:nvPr/>
            </p:nvSpPr>
            <p:spPr bwMode="auto">
              <a:xfrm>
                <a:off x="1880" y="1225"/>
                <a:ext cx="49" cy="18"/>
              </a:xfrm>
              <a:custGeom>
                <a:avLst/>
                <a:gdLst>
                  <a:gd name="T0" fmla="*/ 0 w 47"/>
                  <a:gd name="T1" fmla="*/ 6 h 17"/>
                  <a:gd name="T2" fmla="*/ 47 w 47"/>
                  <a:gd name="T3" fmla="*/ 17 h 17"/>
                  <a:gd name="T4" fmla="*/ 47 w 47"/>
                  <a:gd name="T5" fmla="*/ 11 h 17"/>
                  <a:gd name="T6" fmla="*/ 0 w 47"/>
                  <a:gd name="T7" fmla="*/ 0 h 17"/>
                  <a:gd name="T8" fmla="*/ 0 w 47"/>
                  <a:gd name="T9" fmla="*/ 6 h 17"/>
                  <a:gd name="T10" fmla="*/ 0 w 4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7"/>
                  <a:gd name="T20" fmla="*/ 47 w 4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7">
                    <a:moveTo>
                      <a:pt x="0" y="6"/>
                    </a:moveTo>
                    <a:lnTo>
                      <a:pt x="47" y="17"/>
                    </a:lnTo>
                    <a:lnTo>
                      <a:pt x="47" y="11"/>
                    </a:lnTo>
                    <a:lnTo>
                      <a:pt x="0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8" name="Freeform 117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9" name="Freeform 118"/>
              <p:cNvSpPr>
                <a:spLocks/>
              </p:cNvSpPr>
              <p:nvPr/>
            </p:nvSpPr>
            <p:spPr bwMode="auto">
              <a:xfrm>
                <a:off x="1880" y="1244"/>
                <a:ext cx="49" cy="10"/>
              </a:xfrm>
              <a:custGeom>
                <a:avLst/>
                <a:gdLst>
                  <a:gd name="T0" fmla="*/ 47 w 47"/>
                  <a:gd name="T1" fmla="*/ 0 h 11"/>
                  <a:gd name="T2" fmla="*/ 0 w 47"/>
                  <a:gd name="T3" fmla="*/ 11 h 11"/>
                  <a:gd name="T4" fmla="*/ 0 w 47"/>
                  <a:gd name="T5" fmla="*/ 11 h 11"/>
                  <a:gd name="T6" fmla="*/ 47 w 47"/>
                  <a:gd name="T7" fmla="*/ 0 h 11"/>
                  <a:gd name="T8" fmla="*/ 47 w 47"/>
                  <a:gd name="T9" fmla="*/ 0 h 11"/>
                  <a:gd name="T10" fmla="*/ 47 w 47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11"/>
                  <a:gd name="T20" fmla="*/ 47 w 4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11">
                    <a:moveTo>
                      <a:pt x="47" y="0"/>
                    </a:moveTo>
                    <a:lnTo>
                      <a:pt x="0" y="11"/>
                    </a:lnTo>
                    <a:lnTo>
                      <a:pt x="4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0" name="Freeform 119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1" name="Freeform 120"/>
              <p:cNvSpPr>
                <a:spLocks/>
              </p:cNvSpPr>
              <p:nvPr/>
            </p:nvSpPr>
            <p:spPr bwMode="auto">
              <a:xfrm>
                <a:off x="1837" y="1264"/>
                <a:ext cx="86" cy="2"/>
              </a:xfrm>
              <a:custGeom>
                <a:avLst/>
                <a:gdLst>
                  <a:gd name="T0" fmla="*/ 83 w 83"/>
                  <a:gd name="T1" fmla="*/ 0 h 1"/>
                  <a:gd name="T2" fmla="*/ 0 w 83"/>
                  <a:gd name="T3" fmla="*/ 0 h 1"/>
                  <a:gd name="T4" fmla="*/ 0 w 83"/>
                  <a:gd name="T5" fmla="*/ 0 h 1"/>
                  <a:gd name="T6" fmla="*/ 83 w 83"/>
                  <a:gd name="T7" fmla="*/ 0 h 1"/>
                  <a:gd name="T8" fmla="*/ 83 w 83"/>
                  <a:gd name="T9" fmla="*/ 0 h 1"/>
                  <a:gd name="T10" fmla="*/ 83 w 83"/>
                  <a:gd name="T11" fmla="*/ 0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1"/>
                  <a:gd name="T20" fmla="*/ 83 w 83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1">
                    <a:moveTo>
                      <a:pt x="83" y="0"/>
                    </a:moveTo>
                    <a:lnTo>
                      <a:pt x="0" y="0"/>
                    </a:lnTo>
                    <a:lnTo>
                      <a:pt x="8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2" name="Freeform 121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3" name="Freeform 122"/>
              <p:cNvSpPr>
                <a:spLocks/>
              </p:cNvSpPr>
              <p:nvPr/>
            </p:nvSpPr>
            <p:spPr bwMode="auto">
              <a:xfrm>
                <a:off x="1837" y="1215"/>
                <a:ext cx="86" cy="6"/>
              </a:xfrm>
              <a:custGeom>
                <a:avLst/>
                <a:gdLst>
                  <a:gd name="T0" fmla="*/ 83 w 83"/>
                  <a:gd name="T1" fmla="*/ 6 h 6"/>
                  <a:gd name="T2" fmla="*/ 0 w 83"/>
                  <a:gd name="T3" fmla="*/ 6 h 6"/>
                  <a:gd name="T4" fmla="*/ 0 w 83"/>
                  <a:gd name="T5" fmla="*/ 0 h 6"/>
                  <a:gd name="T6" fmla="*/ 83 w 83"/>
                  <a:gd name="T7" fmla="*/ 0 h 6"/>
                  <a:gd name="T8" fmla="*/ 83 w 83"/>
                  <a:gd name="T9" fmla="*/ 6 h 6"/>
                  <a:gd name="T10" fmla="*/ 83 w 83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6"/>
                  <a:gd name="T20" fmla="*/ 83 w 8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6">
                    <a:moveTo>
                      <a:pt x="83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4" name="Freeform 123"/>
              <p:cNvSpPr>
                <a:spLocks noEditPoints="1"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48 w 101"/>
                  <a:gd name="T37" fmla="*/ 84 h 90"/>
                  <a:gd name="T38" fmla="*/ 30 w 101"/>
                  <a:gd name="T39" fmla="*/ 84 h 90"/>
                  <a:gd name="T40" fmla="*/ 18 w 101"/>
                  <a:gd name="T41" fmla="*/ 73 h 90"/>
                  <a:gd name="T42" fmla="*/ 12 w 101"/>
                  <a:gd name="T43" fmla="*/ 62 h 90"/>
                  <a:gd name="T44" fmla="*/ 6 w 101"/>
                  <a:gd name="T45" fmla="*/ 45 h 90"/>
                  <a:gd name="T46" fmla="*/ 12 w 101"/>
                  <a:gd name="T47" fmla="*/ 28 h 90"/>
                  <a:gd name="T48" fmla="*/ 18 w 101"/>
                  <a:gd name="T49" fmla="*/ 17 h 90"/>
                  <a:gd name="T50" fmla="*/ 30 w 101"/>
                  <a:gd name="T51" fmla="*/ 6 h 90"/>
                  <a:gd name="T52" fmla="*/ 48 w 101"/>
                  <a:gd name="T53" fmla="*/ 0 h 90"/>
                  <a:gd name="T54" fmla="*/ 66 w 101"/>
                  <a:gd name="T55" fmla="*/ 6 h 90"/>
                  <a:gd name="T56" fmla="*/ 83 w 101"/>
                  <a:gd name="T57" fmla="*/ 17 h 90"/>
                  <a:gd name="T58" fmla="*/ 89 w 101"/>
                  <a:gd name="T59" fmla="*/ 28 h 90"/>
                  <a:gd name="T60" fmla="*/ 95 w 101"/>
                  <a:gd name="T61" fmla="*/ 45 h 90"/>
                  <a:gd name="T62" fmla="*/ 89 w 101"/>
                  <a:gd name="T63" fmla="*/ 62 h 90"/>
                  <a:gd name="T64" fmla="*/ 83 w 101"/>
                  <a:gd name="T65" fmla="*/ 73 h 90"/>
                  <a:gd name="T66" fmla="*/ 66 w 101"/>
                  <a:gd name="T67" fmla="*/ 84 h 90"/>
                  <a:gd name="T68" fmla="*/ 48 w 101"/>
                  <a:gd name="T69" fmla="*/ 84 h 90"/>
                  <a:gd name="T70" fmla="*/ 48 w 101"/>
                  <a:gd name="T71" fmla="*/ 84 h 9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01"/>
                  <a:gd name="T109" fmla="*/ 0 h 90"/>
                  <a:gd name="T110" fmla="*/ 101 w 101"/>
                  <a:gd name="T111" fmla="*/ 90 h 9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  <a:close/>
                    <a:moveTo>
                      <a:pt x="48" y="84"/>
                    </a:moveTo>
                    <a:lnTo>
                      <a:pt x="30" y="84"/>
                    </a:lnTo>
                    <a:lnTo>
                      <a:pt x="18" y="73"/>
                    </a:lnTo>
                    <a:lnTo>
                      <a:pt x="12" y="62"/>
                    </a:lnTo>
                    <a:lnTo>
                      <a:pt x="6" y="45"/>
                    </a:lnTo>
                    <a:lnTo>
                      <a:pt x="12" y="28"/>
                    </a:lnTo>
                    <a:lnTo>
                      <a:pt x="18" y="17"/>
                    </a:lnTo>
                    <a:lnTo>
                      <a:pt x="30" y="6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83" y="17"/>
                    </a:lnTo>
                    <a:lnTo>
                      <a:pt x="89" y="28"/>
                    </a:lnTo>
                    <a:lnTo>
                      <a:pt x="95" y="45"/>
                    </a:lnTo>
                    <a:lnTo>
                      <a:pt x="89" y="62"/>
                    </a:lnTo>
                    <a:lnTo>
                      <a:pt x="83" y="73"/>
                    </a:lnTo>
                    <a:lnTo>
                      <a:pt x="66" y="84"/>
                    </a:lnTo>
                    <a:lnTo>
                      <a:pt x="48" y="8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5" name="Freeform 124"/>
              <p:cNvSpPr>
                <a:spLocks/>
              </p:cNvSpPr>
              <p:nvPr/>
            </p:nvSpPr>
            <p:spPr bwMode="auto">
              <a:xfrm>
                <a:off x="1831" y="1199"/>
                <a:ext cx="104" cy="90"/>
              </a:xfrm>
              <a:custGeom>
                <a:avLst/>
                <a:gdLst>
                  <a:gd name="T0" fmla="*/ 48 w 101"/>
                  <a:gd name="T1" fmla="*/ 0 h 90"/>
                  <a:gd name="T2" fmla="*/ 30 w 101"/>
                  <a:gd name="T3" fmla="*/ 6 h 90"/>
                  <a:gd name="T4" fmla="*/ 18 w 101"/>
                  <a:gd name="T5" fmla="*/ 12 h 90"/>
                  <a:gd name="T6" fmla="*/ 6 w 101"/>
                  <a:gd name="T7" fmla="*/ 28 h 90"/>
                  <a:gd name="T8" fmla="*/ 0 w 101"/>
                  <a:gd name="T9" fmla="*/ 45 h 90"/>
                  <a:gd name="T10" fmla="*/ 6 w 101"/>
                  <a:gd name="T11" fmla="*/ 62 h 90"/>
                  <a:gd name="T12" fmla="*/ 18 w 101"/>
                  <a:gd name="T13" fmla="*/ 79 h 90"/>
                  <a:gd name="T14" fmla="*/ 30 w 101"/>
                  <a:gd name="T15" fmla="*/ 84 h 90"/>
                  <a:gd name="T16" fmla="*/ 48 w 101"/>
                  <a:gd name="T17" fmla="*/ 90 h 90"/>
                  <a:gd name="T18" fmla="*/ 71 w 101"/>
                  <a:gd name="T19" fmla="*/ 84 h 90"/>
                  <a:gd name="T20" fmla="*/ 83 w 101"/>
                  <a:gd name="T21" fmla="*/ 79 h 90"/>
                  <a:gd name="T22" fmla="*/ 95 w 101"/>
                  <a:gd name="T23" fmla="*/ 62 h 90"/>
                  <a:gd name="T24" fmla="*/ 101 w 101"/>
                  <a:gd name="T25" fmla="*/ 45 h 90"/>
                  <a:gd name="T26" fmla="*/ 95 w 101"/>
                  <a:gd name="T27" fmla="*/ 28 h 90"/>
                  <a:gd name="T28" fmla="*/ 83 w 101"/>
                  <a:gd name="T29" fmla="*/ 12 h 90"/>
                  <a:gd name="T30" fmla="*/ 71 w 101"/>
                  <a:gd name="T31" fmla="*/ 6 h 90"/>
                  <a:gd name="T32" fmla="*/ 48 w 101"/>
                  <a:gd name="T33" fmla="*/ 0 h 90"/>
                  <a:gd name="T34" fmla="*/ 48 w 101"/>
                  <a:gd name="T35" fmla="*/ 0 h 9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90"/>
                  <a:gd name="T56" fmla="*/ 101 w 101"/>
                  <a:gd name="T57" fmla="*/ 90 h 9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90">
                    <a:moveTo>
                      <a:pt x="48" y="0"/>
                    </a:moveTo>
                    <a:lnTo>
                      <a:pt x="30" y="6"/>
                    </a:lnTo>
                    <a:lnTo>
                      <a:pt x="18" y="12"/>
                    </a:lnTo>
                    <a:lnTo>
                      <a:pt x="6" y="28"/>
                    </a:lnTo>
                    <a:lnTo>
                      <a:pt x="0" y="45"/>
                    </a:lnTo>
                    <a:lnTo>
                      <a:pt x="6" y="62"/>
                    </a:lnTo>
                    <a:lnTo>
                      <a:pt x="18" y="79"/>
                    </a:lnTo>
                    <a:lnTo>
                      <a:pt x="30" y="84"/>
                    </a:lnTo>
                    <a:lnTo>
                      <a:pt x="48" y="90"/>
                    </a:lnTo>
                    <a:lnTo>
                      <a:pt x="71" y="84"/>
                    </a:lnTo>
                    <a:lnTo>
                      <a:pt x="83" y="79"/>
                    </a:lnTo>
                    <a:lnTo>
                      <a:pt x="95" y="62"/>
                    </a:lnTo>
                    <a:lnTo>
                      <a:pt x="101" y="45"/>
                    </a:lnTo>
                    <a:lnTo>
                      <a:pt x="95" y="28"/>
                    </a:lnTo>
                    <a:lnTo>
                      <a:pt x="83" y="12"/>
                    </a:lnTo>
                    <a:lnTo>
                      <a:pt x="71" y="6"/>
                    </a:lnTo>
                    <a:lnTo>
                      <a:pt x="4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6" name="Freeform 125"/>
              <p:cNvSpPr>
                <a:spLocks/>
              </p:cNvSpPr>
              <p:nvPr/>
            </p:nvSpPr>
            <p:spPr bwMode="auto">
              <a:xfrm>
                <a:off x="1837" y="1199"/>
                <a:ext cx="92" cy="84"/>
              </a:xfrm>
              <a:custGeom>
                <a:avLst/>
                <a:gdLst>
                  <a:gd name="T0" fmla="*/ 42 w 89"/>
                  <a:gd name="T1" fmla="*/ 84 h 84"/>
                  <a:gd name="T2" fmla="*/ 24 w 89"/>
                  <a:gd name="T3" fmla="*/ 84 h 84"/>
                  <a:gd name="T4" fmla="*/ 12 w 89"/>
                  <a:gd name="T5" fmla="*/ 73 h 84"/>
                  <a:gd name="T6" fmla="*/ 6 w 89"/>
                  <a:gd name="T7" fmla="*/ 62 h 84"/>
                  <a:gd name="T8" fmla="*/ 0 w 89"/>
                  <a:gd name="T9" fmla="*/ 45 h 84"/>
                  <a:gd name="T10" fmla="*/ 6 w 89"/>
                  <a:gd name="T11" fmla="*/ 28 h 84"/>
                  <a:gd name="T12" fmla="*/ 12 w 89"/>
                  <a:gd name="T13" fmla="*/ 17 h 84"/>
                  <a:gd name="T14" fmla="*/ 24 w 89"/>
                  <a:gd name="T15" fmla="*/ 6 h 84"/>
                  <a:gd name="T16" fmla="*/ 42 w 89"/>
                  <a:gd name="T17" fmla="*/ 0 h 84"/>
                  <a:gd name="T18" fmla="*/ 60 w 89"/>
                  <a:gd name="T19" fmla="*/ 6 h 84"/>
                  <a:gd name="T20" fmla="*/ 77 w 89"/>
                  <a:gd name="T21" fmla="*/ 17 h 84"/>
                  <a:gd name="T22" fmla="*/ 83 w 89"/>
                  <a:gd name="T23" fmla="*/ 28 h 84"/>
                  <a:gd name="T24" fmla="*/ 89 w 89"/>
                  <a:gd name="T25" fmla="*/ 45 h 84"/>
                  <a:gd name="T26" fmla="*/ 83 w 89"/>
                  <a:gd name="T27" fmla="*/ 62 h 84"/>
                  <a:gd name="T28" fmla="*/ 77 w 89"/>
                  <a:gd name="T29" fmla="*/ 73 h 84"/>
                  <a:gd name="T30" fmla="*/ 60 w 89"/>
                  <a:gd name="T31" fmla="*/ 84 h 84"/>
                  <a:gd name="T32" fmla="*/ 42 w 89"/>
                  <a:gd name="T33" fmla="*/ 84 h 84"/>
                  <a:gd name="T34" fmla="*/ 42 w 89"/>
                  <a:gd name="T35" fmla="*/ 84 h 8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84"/>
                  <a:gd name="T56" fmla="*/ 89 w 89"/>
                  <a:gd name="T57" fmla="*/ 84 h 8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84">
                    <a:moveTo>
                      <a:pt x="42" y="84"/>
                    </a:moveTo>
                    <a:lnTo>
                      <a:pt x="24" y="84"/>
                    </a:lnTo>
                    <a:lnTo>
                      <a:pt x="12" y="73"/>
                    </a:lnTo>
                    <a:lnTo>
                      <a:pt x="6" y="62"/>
                    </a:lnTo>
                    <a:lnTo>
                      <a:pt x="0" y="45"/>
                    </a:lnTo>
                    <a:lnTo>
                      <a:pt x="6" y="28"/>
                    </a:lnTo>
                    <a:lnTo>
                      <a:pt x="12" y="17"/>
                    </a:lnTo>
                    <a:lnTo>
                      <a:pt x="24" y="6"/>
                    </a:lnTo>
                    <a:lnTo>
                      <a:pt x="42" y="0"/>
                    </a:lnTo>
                    <a:lnTo>
                      <a:pt x="60" y="6"/>
                    </a:lnTo>
                    <a:lnTo>
                      <a:pt x="77" y="17"/>
                    </a:lnTo>
                    <a:lnTo>
                      <a:pt x="83" y="28"/>
                    </a:lnTo>
                    <a:lnTo>
                      <a:pt x="89" y="45"/>
                    </a:lnTo>
                    <a:lnTo>
                      <a:pt x="83" y="62"/>
                    </a:lnTo>
                    <a:lnTo>
                      <a:pt x="77" y="73"/>
                    </a:lnTo>
                    <a:lnTo>
                      <a:pt x="60" y="84"/>
                    </a:lnTo>
                    <a:lnTo>
                      <a:pt x="42" y="8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7" name="Freeform 126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  <a:close/>
                  </a:path>
                </a:pathLst>
              </a:custGeom>
              <a:solidFill>
                <a:srgbClr val="FF16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8" name="Freeform 127"/>
              <p:cNvSpPr>
                <a:spLocks/>
              </p:cNvSpPr>
              <p:nvPr/>
            </p:nvSpPr>
            <p:spPr bwMode="auto">
              <a:xfrm>
                <a:off x="1858" y="1209"/>
                <a:ext cx="53" cy="67"/>
              </a:xfrm>
              <a:custGeom>
                <a:avLst/>
                <a:gdLst>
                  <a:gd name="T0" fmla="*/ 53 w 53"/>
                  <a:gd name="T1" fmla="*/ 50 h 67"/>
                  <a:gd name="T2" fmla="*/ 53 w 53"/>
                  <a:gd name="T3" fmla="*/ 55 h 67"/>
                  <a:gd name="T4" fmla="*/ 47 w 53"/>
                  <a:gd name="T5" fmla="*/ 61 h 67"/>
                  <a:gd name="T6" fmla="*/ 36 w 53"/>
                  <a:gd name="T7" fmla="*/ 67 h 67"/>
                  <a:gd name="T8" fmla="*/ 24 w 53"/>
                  <a:gd name="T9" fmla="*/ 67 h 67"/>
                  <a:gd name="T10" fmla="*/ 18 w 53"/>
                  <a:gd name="T11" fmla="*/ 67 h 67"/>
                  <a:gd name="T12" fmla="*/ 6 w 53"/>
                  <a:gd name="T13" fmla="*/ 61 h 67"/>
                  <a:gd name="T14" fmla="*/ 0 w 53"/>
                  <a:gd name="T15" fmla="*/ 55 h 67"/>
                  <a:gd name="T16" fmla="*/ 0 w 53"/>
                  <a:gd name="T17" fmla="*/ 50 h 67"/>
                  <a:gd name="T18" fmla="*/ 0 w 53"/>
                  <a:gd name="T19" fmla="*/ 0 h 67"/>
                  <a:gd name="T20" fmla="*/ 53 w 53"/>
                  <a:gd name="T21" fmla="*/ 0 h 67"/>
                  <a:gd name="T22" fmla="*/ 53 w 53"/>
                  <a:gd name="T23" fmla="*/ 50 h 67"/>
                  <a:gd name="T24" fmla="*/ 53 w 53"/>
                  <a:gd name="T25" fmla="*/ 5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7"/>
                  <a:gd name="T41" fmla="*/ 53 w 53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7">
                    <a:moveTo>
                      <a:pt x="53" y="50"/>
                    </a:moveTo>
                    <a:lnTo>
                      <a:pt x="53" y="55"/>
                    </a:lnTo>
                    <a:lnTo>
                      <a:pt x="47" y="61"/>
                    </a:lnTo>
                    <a:lnTo>
                      <a:pt x="36" y="67"/>
                    </a:lnTo>
                    <a:lnTo>
                      <a:pt x="24" y="67"/>
                    </a:lnTo>
                    <a:lnTo>
                      <a:pt x="18" y="67"/>
                    </a:lnTo>
                    <a:lnTo>
                      <a:pt x="6" y="61"/>
                    </a:lnTo>
                    <a:lnTo>
                      <a:pt x="0" y="55"/>
                    </a:lnTo>
                    <a:lnTo>
                      <a:pt x="0" y="50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50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9" name="Freeform 128"/>
              <p:cNvSpPr>
                <a:spLocks/>
              </p:cNvSpPr>
              <p:nvPr/>
            </p:nvSpPr>
            <p:spPr bwMode="auto">
              <a:xfrm>
                <a:off x="1868" y="1225"/>
                <a:ext cx="31" cy="35"/>
              </a:xfrm>
              <a:custGeom>
                <a:avLst/>
                <a:gdLst>
                  <a:gd name="T0" fmla="*/ 30 w 30"/>
                  <a:gd name="T1" fmla="*/ 28 h 34"/>
                  <a:gd name="T2" fmla="*/ 24 w 30"/>
                  <a:gd name="T3" fmla="*/ 34 h 34"/>
                  <a:gd name="T4" fmla="*/ 12 w 30"/>
                  <a:gd name="T5" fmla="*/ 34 h 34"/>
                  <a:gd name="T6" fmla="*/ 6 w 30"/>
                  <a:gd name="T7" fmla="*/ 34 h 34"/>
                  <a:gd name="T8" fmla="*/ 0 w 30"/>
                  <a:gd name="T9" fmla="*/ 28 h 34"/>
                  <a:gd name="T10" fmla="*/ 0 w 30"/>
                  <a:gd name="T11" fmla="*/ 0 h 34"/>
                  <a:gd name="T12" fmla="*/ 30 w 30"/>
                  <a:gd name="T13" fmla="*/ 0 h 34"/>
                  <a:gd name="T14" fmla="*/ 30 w 30"/>
                  <a:gd name="T15" fmla="*/ 28 h 34"/>
                  <a:gd name="T16" fmla="*/ 30 w 30"/>
                  <a:gd name="T17" fmla="*/ 28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0"/>
                  <a:gd name="T28" fmla="*/ 0 h 34"/>
                  <a:gd name="T29" fmla="*/ 30 w 3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0" h="34">
                    <a:moveTo>
                      <a:pt x="30" y="28"/>
                    </a:moveTo>
                    <a:lnTo>
                      <a:pt x="24" y="34"/>
                    </a:lnTo>
                    <a:lnTo>
                      <a:pt x="12" y="34"/>
                    </a:lnTo>
                    <a:lnTo>
                      <a:pt x="6" y="34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0" name="Freeform 129"/>
              <p:cNvSpPr>
                <a:spLocks/>
              </p:cNvSpPr>
              <p:nvPr/>
            </p:nvSpPr>
            <p:spPr bwMode="auto">
              <a:xfrm>
                <a:off x="1880" y="1225"/>
                <a:ext cx="6" cy="12"/>
              </a:xfrm>
              <a:custGeom>
                <a:avLst/>
                <a:gdLst>
                  <a:gd name="T0" fmla="*/ 6 w 6"/>
                  <a:gd name="T1" fmla="*/ 6 h 11"/>
                  <a:gd name="T2" fmla="*/ 6 w 6"/>
                  <a:gd name="T3" fmla="*/ 11 h 11"/>
                  <a:gd name="T4" fmla="*/ 0 w 6"/>
                  <a:gd name="T5" fmla="*/ 11 h 11"/>
                  <a:gd name="T6" fmla="*/ 0 w 6"/>
                  <a:gd name="T7" fmla="*/ 11 h 11"/>
                  <a:gd name="T8" fmla="*/ 0 w 6"/>
                  <a:gd name="T9" fmla="*/ 6 h 11"/>
                  <a:gd name="T10" fmla="*/ 0 w 6"/>
                  <a:gd name="T11" fmla="*/ 0 h 11"/>
                  <a:gd name="T12" fmla="*/ 6 w 6"/>
                  <a:gd name="T13" fmla="*/ 0 h 11"/>
                  <a:gd name="T14" fmla="*/ 6 w 6"/>
                  <a:gd name="T15" fmla="*/ 6 h 11"/>
                  <a:gd name="T16" fmla="*/ 6 w 6"/>
                  <a:gd name="T17" fmla="*/ 6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"/>
                  <a:gd name="T29" fmla="*/ 6 w 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">
                    <a:moveTo>
                      <a:pt x="6" y="6"/>
                    </a:moveTo>
                    <a:lnTo>
                      <a:pt x="6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1" name="Freeform 130"/>
              <p:cNvSpPr>
                <a:spLocks/>
              </p:cNvSpPr>
              <p:nvPr/>
            </p:nvSpPr>
            <p:spPr bwMode="auto">
              <a:xfrm>
                <a:off x="1880" y="1248"/>
                <a:ext cx="6" cy="6"/>
              </a:xfrm>
              <a:custGeom>
                <a:avLst/>
                <a:gdLst>
                  <a:gd name="T0" fmla="*/ 6 w 6"/>
                  <a:gd name="T1" fmla="*/ 5 h 5"/>
                  <a:gd name="T2" fmla="*/ 6 w 6"/>
                  <a:gd name="T3" fmla="*/ 5 h 5"/>
                  <a:gd name="T4" fmla="*/ 0 w 6"/>
                  <a:gd name="T5" fmla="*/ 5 h 5"/>
                  <a:gd name="T6" fmla="*/ 0 w 6"/>
                  <a:gd name="T7" fmla="*/ 5 h 5"/>
                  <a:gd name="T8" fmla="*/ 0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6" y="5"/>
                    </a:moveTo>
                    <a:lnTo>
                      <a:pt x="6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2" name="Freeform 131"/>
              <p:cNvSpPr>
                <a:spLocks/>
              </p:cNvSpPr>
              <p:nvPr/>
            </p:nvSpPr>
            <p:spPr bwMode="auto">
              <a:xfrm>
                <a:off x="1886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3" name="Freeform 132"/>
              <p:cNvSpPr>
                <a:spLocks/>
              </p:cNvSpPr>
              <p:nvPr/>
            </p:nvSpPr>
            <p:spPr bwMode="auto">
              <a:xfrm>
                <a:off x="1874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0 w 6"/>
                  <a:gd name="T5" fmla="*/ 6 h 6"/>
                  <a:gd name="T6" fmla="*/ 0 w 6"/>
                  <a:gd name="T7" fmla="*/ 6 h 6"/>
                  <a:gd name="T8" fmla="*/ 0 w 6"/>
                  <a:gd name="T9" fmla="*/ 0 h 6"/>
                  <a:gd name="T10" fmla="*/ 6 w 6"/>
                  <a:gd name="T11" fmla="*/ 0 h 6"/>
                  <a:gd name="T12" fmla="*/ 6 w 6"/>
                  <a:gd name="T13" fmla="*/ 6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A5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4" name="Freeform 133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5" name="Freeform 134"/>
              <p:cNvSpPr>
                <a:spLocks/>
              </p:cNvSpPr>
              <p:nvPr/>
            </p:nvSpPr>
            <p:spPr bwMode="auto">
              <a:xfrm>
                <a:off x="1862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6" name="Freeform 135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7" name="Freeform 136"/>
              <p:cNvSpPr>
                <a:spLocks/>
              </p:cNvSpPr>
              <p:nvPr/>
            </p:nvSpPr>
            <p:spPr bwMode="auto">
              <a:xfrm>
                <a:off x="1898" y="1209"/>
                <a:ext cx="6" cy="12"/>
              </a:xfrm>
              <a:custGeom>
                <a:avLst/>
                <a:gdLst>
                  <a:gd name="T0" fmla="*/ 5 w 5"/>
                  <a:gd name="T1" fmla="*/ 11 h 11"/>
                  <a:gd name="T2" fmla="*/ 0 w 5"/>
                  <a:gd name="T3" fmla="*/ 11 h 11"/>
                  <a:gd name="T4" fmla="*/ 0 w 5"/>
                  <a:gd name="T5" fmla="*/ 0 h 11"/>
                  <a:gd name="T6" fmla="*/ 5 w 5"/>
                  <a:gd name="T7" fmla="*/ 0 h 11"/>
                  <a:gd name="T8" fmla="*/ 5 w 5"/>
                  <a:gd name="T9" fmla="*/ 11 h 11"/>
                  <a:gd name="T10" fmla="*/ 5 w 5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1"/>
                  <a:gd name="T20" fmla="*/ 5 w 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1">
                    <a:moveTo>
                      <a:pt x="5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8" name="Freeform 137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9" name="Freeform 138"/>
              <p:cNvSpPr>
                <a:spLocks/>
              </p:cNvSpPr>
              <p:nvPr/>
            </p:nvSpPr>
            <p:spPr bwMode="auto">
              <a:xfrm>
                <a:off x="1862" y="1237"/>
                <a:ext cx="6" cy="6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6 h 6"/>
                  <a:gd name="T4" fmla="*/ 0 w 6"/>
                  <a:gd name="T5" fmla="*/ 0 h 6"/>
                  <a:gd name="T6" fmla="*/ 6 w 6"/>
                  <a:gd name="T7" fmla="*/ 0 h 6"/>
                  <a:gd name="T8" fmla="*/ 6 w 6"/>
                  <a:gd name="T9" fmla="*/ 6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0" name="Freeform 139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1" name="Freeform 140"/>
              <p:cNvSpPr>
                <a:spLocks/>
              </p:cNvSpPr>
              <p:nvPr/>
            </p:nvSpPr>
            <p:spPr bwMode="auto">
              <a:xfrm>
                <a:off x="1862" y="1254"/>
                <a:ext cx="12" cy="10"/>
              </a:xfrm>
              <a:custGeom>
                <a:avLst/>
                <a:gdLst>
                  <a:gd name="T0" fmla="*/ 12 w 12"/>
                  <a:gd name="T1" fmla="*/ 6 h 11"/>
                  <a:gd name="T2" fmla="*/ 12 w 12"/>
                  <a:gd name="T3" fmla="*/ 11 h 11"/>
                  <a:gd name="T4" fmla="*/ 0 w 12"/>
                  <a:gd name="T5" fmla="*/ 6 h 11"/>
                  <a:gd name="T6" fmla="*/ 6 w 12"/>
                  <a:gd name="T7" fmla="*/ 0 h 11"/>
                  <a:gd name="T8" fmla="*/ 12 w 12"/>
                  <a:gd name="T9" fmla="*/ 6 h 11"/>
                  <a:gd name="T10" fmla="*/ 12 w 12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11"/>
                  <a:gd name="T20" fmla="*/ 12 w 12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11">
                    <a:moveTo>
                      <a:pt x="12" y="6"/>
                    </a:moveTo>
                    <a:lnTo>
                      <a:pt x="12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2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2" name="Freeform 141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3" name="Freeform 142"/>
              <p:cNvSpPr>
                <a:spLocks/>
              </p:cNvSpPr>
              <p:nvPr/>
            </p:nvSpPr>
            <p:spPr bwMode="auto">
              <a:xfrm>
                <a:off x="1892" y="1254"/>
                <a:ext cx="6" cy="10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11 h 11"/>
                  <a:gd name="T4" fmla="*/ 6 w 6"/>
                  <a:gd name="T5" fmla="*/ 6 h 11"/>
                  <a:gd name="T6" fmla="*/ 6 w 6"/>
                  <a:gd name="T7" fmla="*/ 0 h 11"/>
                  <a:gd name="T8" fmla="*/ 0 w 6"/>
                  <a:gd name="T9" fmla="*/ 6 h 11"/>
                  <a:gd name="T10" fmla="*/ 0 w 6"/>
                  <a:gd name="T11" fmla="*/ 6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0" y="6"/>
                    </a:moveTo>
                    <a:lnTo>
                      <a:pt x="0" y="11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4" name="Freeform 143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5" name="Freeform 144"/>
              <p:cNvSpPr>
                <a:spLocks/>
              </p:cNvSpPr>
              <p:nvPr/>
            </p:nvSpPr>
            <p:spPr bwMode="auto">
              <a:xfrm>
                <a:off x="1898" y="1237"/>
                <a:ext cx="6" cy="6"/>
              </a:xfrm>
              <a:custGeom>
                <a:avLst/>
                <a:gdLst>
                  <a:gd name="T0" fmla="*/ 5 w 5"/>
                  <a:gd name="T1" fmla="*/ 6 h 6"/>
                  <a:gd name="T2" fmla="*/ 0 w 5"/>
                  <a:gd name="T3" fmla="*/ 6 h 6"/>
                  <a:gd name="T4" fmla="*/ 0 w 5"/>
                  <a:gd name="T5" fmla="*/ 0 h 6"/>
                  <a:gd name="T6" fmla="*/ 5 w 5"/>
                  <a:gd name="T7" fmla="*/ 0 h 6"/>
                  <a:gd name="T8" fmla="*/ 5 w 5"/>
                  <a:gd name="T9" fmla="*/ 6 h 6"/>
                  <a:gd name="T10" fmla="*/ 5 w 5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"/>
                  <a:gd name="T20" fmla="*/ 5 w 5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">
                    <a:moveTo>
                      <a:pt x="5" y="6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6" name="Freeform 145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7" name="Freeform 146"/>
              <p:cNvSpPr>
                <a:spLocks/>
              </p:cNvSpPr>
              <p:nvPr/>
            </p:nvSpPr>
            <p:spPr bwMode="auto">
              <a:xfrm>
                <a:off x="1880" y="1209"/>
                <a:ext cx="6" cy="12"/>
              </a:xfrm>
              <a:custGeom>
                <a:avLst/>
                <a:gdLst>
                  <a:gd name="T0" fmla="*/ 6 w 6"/>
                  <a:gd name="T1" fmla="*/ 11 h 11"/>
                  <a:gd name="T2" fmla="*/ 0 w 6"/>
                  <a:gd name="T3" fmla="*/ 11 h 11"/>
                  <a:gd name="T4" fmla="*/ 0 w 6"/>
                  <a:gd name="T5" fmla="*/ 0 h 11"/>
                  <a:gd name="T6" fmla="*/ 6 w 6"/>
                  <a:gd name="T7" fmla="*/ 0 h 11"/>
                  <a:gd name="T8" fmla="*/ 6 w 6"/>
                  <a:gd name="T9" fmla="*/ 11 h 11"/>
                  <a:gd name="T10" fmla="*/ 6 w 6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1"/>
                  <a:gd name="T20" fmla="*/ 6 w 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1">
                    <a:moveTo>
                      <a:pt x="6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8" name="Freeform 147"/>
              <p:cNvSpPr>
                <a:spLocks/>
              </p:cNvSpPr>
              <p:nvPr/>
            </p:nvSpPr>
            <p:spPr bwMode="auto">
              <a:xfrm>
                <a:off x="1778" y="1164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1" name="Group 148"/>
            <p:cNvGrpSpPr>
              <a:grpSpLocks/>
            </p:cNvGrpSpPr>
            <p:nvPr userDrawn="1"/>
          </p:nvGrpSpPr>
          <p:grpSpPr bwMode="auto">
            <a:xfrm>
              <a:off x="4792854" y="6619868"/>
              <a:ext cx="192235" cy="122665"/>
              <a:chOff x="1595" y="1394"/>
              <a:chExt cx="245" cy="157"/>
            </a:xfrm>
          </p:grpSpPr>
          <p:sp>
            <p:nvSpPr>
              <p:cNvPr id="113" name="Freeform 149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4" name="Freeform 150"/>
              <p:cNvSpPr>
                <a:spLocks/>
              </p:cNvSpPr>
              <p:nvPr/>
            </p:nvSpPr>
            <p:spPr bwMode="auto">
              <a:xfrm>
                <a:off x="1595" y="1394"/>
                <a:ext cx="73" cy="47"/>
              </a:xfrm>
              <a:custGeom>
                <a:avLst/>
                <a:gdLst>
                  <a:gd name="T0" fmla="*/ 72 w 72"/>
                  <a:gd name="T1" fmla="*/ 0 h 45"/>
                  <a:gd name="T2" fmla="*/ 0 w 72"/>
                  <a:gd name="T3" fmla="*/ 0 h 45"/>
                  <a:gd name="T4" fmla="*/ 0 w 72"/>
                  <a:gd name="T5" fmla="*/ 45 h 45"/>
                  <a:gd name="T6" fmla="*/ 72 w 72"/>
                  <a:gd name="T7" fmla="*/ 45 h 45"/>
                  <a:gd name="T8" fmla="*/ 72 w 72"/>
                  <a:gd name="T9" fmla="*/ 0 h 45"/>
                  <a:gd name="T10" fmla="*/ 72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72" y="0"/>
                    </a:moveTo>
                    <a:lnTo>
                      <a:pt x="0" y="0"/>
                    </a:ln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5" name="Freeform 151"/>
              <p:cNvSpPr>
                <a:spLocks/>
              </p:cNvSpPr>
              <p:nvPr/>
            </p:nvSpPr>
            <p:spPr bwMode="auto">
              <a:xfrm>
                <a:off x="1595" y="1504"/>
                <a:ext cx="73" cy="47"/>
              </a:xfrm>
              <a:custGeom>
                <a:avLst/>
                <a:gdLst>
                  <a:gd name="T0" fmla="*/ 0 w 72"/>
                  <a:gd name="T1" fmla="*/ 0 h 45"/>
                  <a:gd name="T2" fmla="*/ 0 w 72"/>
                  <a:gd name="T3" fmla="*/ 45 h 45"/>
                  <a:gd name="T4" fmla="*/ 72 w 72"/>
                  <a:gd name="T5" fmla="*/ 45 h 45"/>
                  <a:gd name="T6" fmla="*/ 72 w 72"/>
                  <a:gd name="T7" fmla="*/ 0 h 45"/>
                  <a:gd name="T8" fmla="*/ 0 w 72"/>
                  <a:gd name="T9" fmla="*/ 0 h 45"/>
                  <a:gd name="T10" fmla="*/ 0 w 7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5"/>
                  <a:gd name="T20" fmla="*/ 72 w 7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5">
                    <a:moveTo>
                      <a:pt x="0" y="0"/>
                    </a:moveTo>
                    <a:lnTo>
                      <a:pt x="0" y="45"/>
                    </a:lnTo>
                    <a:lnTo>
                      <a:pt x="72" y="45"/>
                    </a:lnTo>
                    <a:lnTo>
                      <a:pt x="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6" name="Freeform 152"/>
              <p:cNvSpPr>
                <a:spLocks/>
              </p:cNvSpPr>
              <p:nvPr/>
            </p:nvSpPr>
            <p:spPr bwMode="auto">
              <a:xfrm>
                <a:off x="1739" y="1504"/>
                <a:ext cx="101" cy="47"/>
              </a:xfrm>
              <a:custGeom>
                <a:avLst/>
                <a:gdLst>
                  <a:gd name="T0" fmla="*/ 0 w 102"/>
                  <a:gd name="T1" fmla="*/ 45 h 45"/>
                  <a:gd name="T2" fmla="*/ 102 w 102"/>
                  <a:gd name="T3" fmla="*/ 45 h 45"/>
                  <a:gd name="T4" fmla="*/ 102 w 102"/>
                  <a:gd name="T5" fmla="*/ 0 h 45"/>
                  <a:gd name="T6" fmla="*/ 0 w 102"/>
                  <a:gd name="T7" fmla="*/ 0 h 45"/>
                  <a:gd name="T8" fmla="*/ 0 w 102"/>
                  <a:gd name="T9" fmla="*/ 45 h 45"/>
                  <a:gd name="T10" fmla="*/ 0 w 102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45"/>
                    </a:move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7" name="Freeform 153"/>
              <p:cNvSpPr>
                <a:spLocks/>
              </p:cNvSpPr>
              <p:nvPr/>
            </p:nvSpPr>
            <p:spPr bwMode="auto">
              <a:xfrm>
                <a:off x="1739" y="1394"/>
                <a:ext cx="101" cy="47"/>
              </a:xfrm>
              <a:custGeom>
                <a:avLst/>
                <a:gdLst>
                  <a:gd name="T0" fmla="*/ 0 w 102"/>
                  <a:gd name="T1" fmla="*/ 0 h 45"/>
                  <a:gd name="T2" fmla="*/ 0 w 102"/>
                  <a:gd name="T3" fmla="*/ 45 h 45"/>
                  <a:gd name="T4" fmla="*/ 102 w 102"/>
                  <a:gd name="T5" fmla="*/ 45 h 45"/>
                  <a:gd name="T6" fmla="*/ 102 w 102"/>
                  <a:gd name="T7" fmla="*/ 0 h 45"/>
                  <a:gd name="T8" fmla="*/ 0 w 102"/>
                  <a:gd name="T9" fmla="*/ 0 h 45"/>
                  <a:gd name="T10" fmla="*/ 0 w 102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45"/>
                  <a:gd name="T20" fmla="*/ 102 w 102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45">
                    <a:moveTo>
                      <a:pt x="0" y="0"/>
                    </a:moveTo>
                    <a:lnTo>
                      <a:pt x="0" y="45"/>
                    </a:lnTo>
                    <a:lnTo>
                      <a:pt x="102" y="45"/>
                    </a:lnTo>
                    <a:lnTo>
                      <a:pt x="1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8" name="Freeform 154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125 w 245"/>
                  <a:gd name="T1" fmla="*/ 157 h 157"/>
                  <a:gd name="T2" fmla="*/ 125 w 245"/>
                  <a:gd name="T3" fmla="*/ 95 h 157"/>
                  <a:gd name="T4" fmla="*/ 245 w 245"/>
                  <a:gd name="T5" fmla="*/ 95 h 157"/>
                  <a:gd name="T6" fmla="*/ 245 w 245"/>
                  <a:gd name="T7" fmla="*/ 62 h 157"/>
                  <a:gd name="T8" fmla="*/ 125 w 245"/>
                  <a:gd name="T9" fmla="*/ 62 h 157"/>
                  <a:gd name="T10" fmla="*/ 125 w 245"/>
                  <a:gd name="T11" fmla="*/ 0 h 157"/>
                  <a:gd name="T12" fmla="*/ 90 w 245"/>
                  <a:gd name="T13" fmla="*/ 0 h 157"/>
                  <a:gd name="T14" fmla="*/ 90 w 245"/>
                  <a:gd name="T15" fmla="*/ 62 h 157"/>
                  <a:gd name="T16" fmla="*/ 0 w 245"/>
                  <a:gd name="T17" fmla="*/ 62 h 157"/>
                  <a:gd name="T18" fmla="*/ 0 w 245"/>
                  <a:gd name="T19" fmla="*/ 95 h 157"/>
                  <a:gd name="T20" fmla="*/ 90 w 245"/>
                  <a:gd name="T21" fmla="*/ 95 h 157"/>
                  <a:gd name="T22" fmla="*/ 90 w 245"/>
                  <a:gd name="T23" fmla="*/ 157 h 157"/>
                  <a:gd name="T24" fmla="*/ 125 w 245"/>
                  <a:gd name="T25" fmla="*/ 157 h 157"/>
                  <a:gd name="T26" fmla="*/ 125 w 245"/>
                  <a:gd name="T27" fmla="*/ 157 h 15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5"/>
                  <a:gd name="T43" fmla="*/ 0 h 157"/>
                  <a:gd name="T44" fmla="*/ 245 w 245"/>
                  <a:gd name="T45" fmla="*/ 157 h 15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5" h="157">
                    <a:moveTo>
                      <a:pt x="125" y="157"/>
                    </a:moveTo>
                    <a:lnTo>
                      <a:pt x="125" y="95"/>
                    </a:lnTo>
                    <a:lnTo>
                      <a:pt x="245" y="95"/>
                    </a:lnTo>
                    <a:lnTo>
                      <a:pt x="245" y="62"/>
                    </a:lnTo>
                    <a:lnTo>
                      <a:pt x="125" y="62"/>
                    </a:lnTo>
                    <a:lnTo>
                      <a:pt x="125" y="0"/>
                    </a:lnTo>
                    <a:lnTo>
                      <a:pt x="90" y="0"/>
                    </a:lnTo>
                    <a:lnTo>
                      <a:pt x="90" y="62"/>
                    </a:lnTo>
                    <a:lnTo>
                      <a:pt x="0" y="62"/>
                    </a:lnTo>
                    <a:lnTo>
                      <a:pt x="0" y="95"/>
                    </a:lnTo>
                    <a:lnTo>
                      <a:pt x="90" y="95"/>
                    </a:lnTo>
                    <a:lnTo>
                      <a:pt x="90" y="157"/>
                    </a:lnTo>
                    <a:lnTo>
                      <a:pt x="125" y="157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9" name="Freeform 155"/>
              <p:cNvSpPr>
                <a:spLocks/>
              </p:cNvSpPr>
              <p:nvPr/>
            </p:nvSpPr>
            <p:spPr bwMode="auto">
              <a:xfrm>
                <a:off x="1595" y="1394"/>
                <a:ext cx="245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2" name="Group 156"/>
            <p:cNvGrpSpPr>
              <a:grpSpLocks/>
            </p:cNvGrpSpPr>
            <p:nvPr userDrawn="1"/>
          </p:nvGrpSpPr>
          <p:grpSpPr bwMode="auto">
            <a:xfrm>
              <a:off x="4544782" y="6619868"/>
              <a:ext cx="190269" cy="122665"/>
              <a:chOff x="1593" y="1143"/>
              <a:chExt cx="244" cy="157"/>
            </a:xfrm>
          </p:grpSpPr>
          <p:sp>
            <p:nvSpPr>
              <p:cNvPr id="109" name="Freeform 157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0" name="Freeform 158"/>
              <p:cNvSpPr>
                <a:spLocks/>
              </p:cNvSpPr>
              <p:nvPr/>
            </p:nvSpPr>
            <p:spPr bwMode="auto">
              <a:xfrm>
                <a:off x="1593" y="1143"/>
                <a:ext cx="244" cy="47"/>
              </a:xfrm>
              <a:custGeom>
                <a:avLst/>
                <a:gdLst>
                  <a:gd name="T0" fmla="*/ 245 w 245"/>
                  <a:gd name="T1" fmla="*/ 45 h 45"/>
                  <a:gd name="T2" fmla="*/ 245 w 245"/>
                  <a:gd name="T3" fmla="*/ 0 h 45"/>
                  <a:gd name="T4" fmla="*/ 0 w 245"/>
                  <a:gd name="T5" fmla="*/ 0 h 45"/>
                  <a:gd name="T6" fmla="*/ 0 w 245"/>
                  <a:gd name="T7" fmla="*/ 45 h 45"/>
                  <a:gd name="T8" fmla="*/ 245 w 245"/>
                  <a:gd name="T9" fmla="*/ 45 h 45"/>
                  <a:gd name="T10" fmla="*/ 245 w 245"/>
                  <a:gd name="T11" fmla="*/ 45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45"/>
                  <a:gd name="T20" fmla="*/ 245 w 24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45">
                    <a:moveTo>
                      <a:pt x="245" y="45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45"/>
                    </a:lnTo>
                    <a:lnTo>
                      <a:pt x="245" y="4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1" name="Freeform 159"/>
              <p:cNvSpPr>
                <a:spLocks/>
              </p:cNvSpPr>
              <p:nvPr/>
            </p:nvSpPr>
            <p:spPr bwMode="auto">
              <a:xfrm>
                <a:off x="1593" y="1249"/>
                <a:ext cx="244" cy="51"/>
              </a:xfrm>
              <a:custGeom>
                <a:avLst/>
                <a:gdLst>
                  <a:gd name="T0" fmla="*/ 245 w 245"/>
                  <a:gd name="T1" fmla="*/ 51 h 51"/>
                  <a:gd name="T2" fmla="*/ 245 w 245"/>
                  <a:gd name="T3" fmla="*/ 0 h 51"/>
                  <a:gd name="T4" fmla="*/ 0 w 245"/>
                  <a:gd name="T5" fmla="*/ 0 h 51"/>
                  <a:gd name="T6" fmla="*/ 0 w 245"/>
                  <a:gd name="T7" fmla="*/ 51 h 51"/>
                  <a:gd name="T8" fmla="*/ 245 w 245"/>
                  <a:gd name="T9" fmla="*/ 51 h 51"/>
                  <a:gd name="T10" fmla="*/ 245 w 245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1"/>
                  <a:gd name="T20" fmla="*/ 245 w 2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1">
                    <a:moveTo>
                      <a:pt x="245" y="51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1"/>
                    </a:lnTo>
                    <a:lnTo>
                      <a:pt x="245" y="51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2" name="Freeform 160"/>
              <p:cNvSpPr>
                <a:spLocks/>
              </p:cNvSpPr>
              <p:nvPr/>
            </p:nvSpPr>
            <p:spPr bwMode="auto">
              <a:xfrm>
                <a:off x="1593" y="1143"/>
                <a:ext cx="244" cy="156"/>
              </a:xfrm>
              <a:custGeom>
                <a:avLst/>
                <a:gdLst>
                  <a:gd name="T0" fmla="*/ 245 w 245"/>
                  <a:gd name="T1" fmla="*/ 157 h 157"/>
                  <a:gd name="T2" fmla="*/ 245 w 245"/>
                  <a:gd name="T3" fmla="*/ 0 h 157"/>
                  <a:gd name="T4" fmla="*/ 0 w 245"/>
                  <a:gd name="T5" fmla="*/ 0 h 157"/>
                  <a:gd name="T6" fmla="*/ 0 w 245"/>
                  <a:gd name="T7" fmla="*/ 157 h 157"/>
                  <a:gd name="T8" fmla="*/ 245 w 245"/>
                  <a:gd name="T9" fmla="*/ 157 h 157"/>
                  <a:gd name="T10" fmla="*/ 245 w 245"/>
                  <a:gd name="T11" fmla="*/ 157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7"/>
                  <a:gd name="T20" fmla="*/ 245 w 245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7">
                    <a:moveTo>
                      <a:pt x="245" y="157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5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 userDrawn="1"/>
          </p:nvGrpSpPr>
          <p:grpSpPr bwMode="auto">
            <a:xfrm>
              <a:off x="4070348" y="6619868"/>
              <a:ext cx="191829" cy="122251"/>
              <a:chOff x="1592" y="892"/>
              <a:chExt cx="246" cy="157"/>
            </a:xfrm>
          </p:grpSpPr>
          <p:sp>
            <p:nvSpPr>
              <p:cNvPr id="105" name="Freeform 162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6" name="Freeform 163"/>
              <p:cNvSpPr>
                <a:spLocks/>
              </p:cNvSpPr>
              <p:nvPr/>
            </p:nvSpPr>
            <p:spPr bwMode="auto">
              <a:xfrm>
                <a:off x="1592" y="892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7" name="Freeform 164"/>
              <p:cNvSpPr>
                <a:spLocks/>
              </p:cNvSpPr>
              <p:nvPr/>
            </p:nvSpPr>
            <p:spPr bwMode="auto">
              <a:xfrm>
                <a:off x="1592" y="998"/>
                <a:ext cx="246" cy="51"/>
              </a:xfrm>
              <a:custGeom>
                <a:avLst/>
                <a:gdLst>
                  <a:gd name="T0" fmla="*/ 245 w 245"/>
                  <a:gd name="T1" fmla="*/ 50 h 50"/>
                  <a:gd name="T2" fmla="*/ 245 w 245"/>
                  <a:gd name="T3" fmla="*/ 0 h 50"/>
                  <a:gd name="T4" fmla="*/ 0 w 245"/>
                  <a:gd name="T5" fmla="*/ 0 h 50"/>
                  <a:gd name="T6" fmla="*/ 0 w 245"/>
                  <a:gd name="T7" fmla="*/ 50 h 50"/>
                  <a:gd name="T8" fmla="*/ 245 w 245"/>
                  <a:gd name="T9" fmla="*/ 50 h 50"/>
                  <a:gd name="T10" fmla="*/ 245 w 245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50"/>
                  <a:gd name="T20" fmla="*/ 245 w 24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50">
                    <a:moveTo>
                      <a:pt x="245" y="50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5" y="50"/>
                    </a:lnTo>
                    <a:close/>
                  </a:path>
                </a:pathLst>
              </a:custGeom>
              <a:solidFill>
                <a:srgbClr val="1D93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8" name="Freeform 165"/>
              <p:cNvSpPr>
                <a:spLocks/>
              </p:cNvSpPr>
              <p:nvPr/>
            </p:nvSpPr>
            <p:spPr bwMode="auto">
              <a:xfrm>
                <a:off x="1592" y="892"/>
                <a:ext cx="246" cy="157"/>
              </a:xfrm>
              <a:custGeom>
                <a:avLst/>
                <a:gdLst>
                  <a:gd name="T0" fmla="*/ 245 w 245"/>
                  <a:gd name="T1" fmla="*/ 156 h 156"/>
                  <a:gd name="T2" fmla="*/ 245 w 245"/>
                  <a:gd name="T3" fmla="*/ 0 h 156"/>
                  <a:gd name="T4" fmla="*/ 0 w 245"/>
                  <a:gd name="T5" fmla="*/ 0 h 156"/>
                  <a:gd name="T6" fmla="*/ 0 w 245"/>
                  <a:gd name="T7" fmla="*/ 156 h 156"/>
                  <a:gd name="T8" fmla="*/ 245 w 245"/>
                  <a:gd name="T9" fmla="*/ 156 h 156"/>
                  <a:gd name="T10" fmla="*/ 245 w 245"/>
                  <a:gd name="T11" fmla="*/ 15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156"/>
                  <a:gd name="T20" fmla="*/ 245 w 24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156">
                    <a:moveTo>
                      <a:pt x="245" y="156"/>
                    </a:moveTo>
                    <a:lnTo>
                      <a:pt x="24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5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26" name="Object 166"/>
            <p:cNvGraphicFramePr>
              <a:graphicFrameLocks noChangeAspect="1"/>
            </p:cNvGraphicFramePr>
            <p:nvPr/>
          </p:nvGraphicFramePr>
          <p:xfrm>
            <a:off x="7017128" y="6619868"/>
            <a:ext cx="195796" cy="127427"/>
          </p:xfrm>
          <a:graphic>
            <a:graphicData uri="http://schemas.openxmlformats.org/presentationml/2006/ole">
              <p:oleObj spid="_x0000_s363522" name="Clip" r:id="rId4" imgW="3809524" imgH="2619048" progId="">
                <p:embed/>
              </p:oleObj>
            </a:graphicData>
          </a:graphic>
        </p:graphicFrame>
        <p:grpSp>
          <p:nvGrpSpPr>
            <p:cNvPr id="24" name="Group 185"/>
            <p:cNvGrpSpPr>
              <a:grpSpLocks/>
            </p:cNvGrpSpPr>
            <p:nvPr userDrawn="1"/>
          </p:nvGrpSpPr>
          <p:grpSpPr bwMode="auto">
            <a:xfrm>
              <a:off x="863803" y="6619868"/>
              <a:ext cx="192235" cy="122228"/>
              <a:chOff x="4187" y="1590"/>
              <a:chExt cx="238" cy="162"/>
            </a:xfrm>
          </p:grpSpPr>
          <p:sp>
            <p:nvSpPr>
              <p:cNvPr id="78" name="Freeform 186"/>
              <p:cNvSpPr>
                <a:spLocks/>
              </p:cNvSpPr>
              <p:nvPr/>
            </p:nvSpPr>
            <p:spPr bwMode="auto">
              <a:xfrm>
                <a:off x="4187" y="1590"/>
                <a:ext cx="238" cy="53"/>
              </a:xfrm>
              <a:custGeom>
                <a:avLst/>
                <a:gdLst>
                  <a:gd name="T0" fmla="*/ 0 w 244"/>
                  <a:gd name="T1" fmla="*/ 0 h 50"/>
                  <a:gd name="T2" fmla="*/ 40 w 244"/>
                  <a:gd name="T3" fmla="*/ 0 h 50"/>
                  <a:gd name="T4" fmla="*/ 40 w 244"/>
                  <a:gd name="T5" fmla="*/ 962 h 50"/>
                  <a:gd name="T6" fmla="*/ 0 w 244"/>
                  <a:gd name="T7" fmla="*/ 962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0"/>
                    </a:lnTo>
                    <a:lnTo>
                      <a:pt x="0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" name="Freeform 187"/>
              <p:cNvSpPr>
                <a:spLocks/>
              </p:cNvSpPr>
              <p:nvPr/>
            </p:nvSpPr>
            <p:spPr bwMode="auto">
              <a:xfrm>
                <a:off x="4187" y="1695"/>
                <a:ext cx="238" cy="57"/>
              </a:xfrm>
              <a:custGeom>
                <a:avLst/>
                <a:gdLst>
                  <a:gd name="T0" fmla="*/ 0 w 244"/>
                  <a:gd name="T1" fmla="*/ 0 h 55"/>
                  <a:gd name="T2" fmla="*/ 40 w 244"/>
                  <a:gd name="T3" fmla="*/ 0 h 55"/>
                  <a:gd name="T4" fmla="*/ 40 w 244"/>
                  <a:gd name="T5" fmla="*/ 820 h 55"/>
                  <a:gd name="T6" fmla="*/ 0 w 244"/>
                  <a:gd name="T7" fmla="*/ 820 h 55"/>
                  <a:gd name="T8" fmla="*/ 0 w 244"/>
                  <a:gd name="T9" fmla="*/ 0 h 55"/>
                  <a:gd name="T10" fmla="*/ 0 w 244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5"/>
                  <a:gd name="T20" fmla="*/ 244 w 244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5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0A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0" name="Freeform 188"/>
              <p:cNvSpPr>
                <a:spLocks/>
              </p:cNvSpPr>
              <p:nvPr/>
            </p:nvSpPr>
            <p:spPr bwMode="auto">
              <a:xfrm>
                <a:off x="4187" y="1643"/>
                <a:ext cx="238" cy="57"/>
              </a:xfrm>
              <a:custGeom>
                <a:avLst/>
                <a:gdLst>
                  <a:gd name="T0" fmla="*/ 0 w 244"/>
                  <a:gd name="T1" fmla="*/ 0 h 56"/>
                  <a:gd name="T2" fmla="*/ 40 w 244"/>
                  <a:gd name="T3" fmla="*/ 0 h 56"/>
                  <a:gd name="T4" fmla="*/ 40 w 244"/>
                  <a:gd name="T5" fmla="*/ 201 h 56"/>
                  <a:gd name="T6" fmla="*/ 0 w 244"/>
                  <a:gd name="T7" fmla="*/ 201 h 56"/>
                  <a:gd name="T8" fmla="*/ 0 w 244"/>
                  <a:gd name="T9" fmla="*/ 0 h 56"/>
                  <a:gd name="T10" fmla="*/ 0 w 244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6"/>
                  <a:gd name="T20" fmla="*/ 244 w 244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6">
                    <a:moveTo>
                      <a:pt x="0" y="0"/>
                    </a:moveTo>
                    <a:lnTo>
                      <a:pt x="244" y="0"/>
                    </a:lnTo>
                    <a:lnTo>
                      <a:pt x="244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1" name="Freeform 189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2" name="Freeform 190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355 h 62"/>
                  <a:gd name="T2" fmla="*/ 17 w 71"/>
                  <a:gd name="T3" fmla="*/ 0 h 62"/>
                  <a:gd name="T4" fmla="*/ 0 w 71"/>
                  <a:gd name="T5" fmla="*/ 0 h 62"/>
                  <a:gd name="T6" fmla="*/ 0 w 71"/>
                  <a:gd name="T7" fmla="*/ 355 h 62"/>
                  <a:gd name="T8" fmla="*/ 6 w 71"/>
                  <a:gd name="T9" fmla="*/ 503 h 62"/>
                  <a:gd name="T10" fmla="*/ 12 w 71"/>
                  <a:gd name="T11" fmla="*/ 571 h 62"/>
                  <a:gd name="T12" fmla="*/ 17 w 71"/>
                  <a:gd name="T13" fmla="*/ 618 h 62"/>
                  <a:gd name="T14" fmla="*/ 17 w 71"/>
                  <a:gd name="T15" fmla="*/ 680 h 62"/>
                  <a:gd name="T16" fmla="*/ 17 w 71"/>
                  <a:gd name="T17" fmla="*/ 618 h 62"/>
                  <a:gd name="T18" fmla="*/ 17 w 71"/>
                  <a:gd name="T19" fmla="*/ 571 h 62"/>
                  <a:gd name="T20" fmla="*/ 17 w 71"/>
                  <a:gd name="T21" fmla="*/ 503 h 62"/>
                  <a:gd name="T22" fmla="*/ 17 w 71"/>
                  <a:gd name="T23" fmla="*/ 355 h 62"/>
                  <a:gd name="T24" fmla="*/ 17 w 71"/>
                  <a:gd name="T25" fmla="*/ 355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1"/>
                  <a:gd name="T40" fmla="*/ 0 h 62"/>
                  <a:gd name="T41" fmla="*/ 71 w 71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1" h="62">
                    <a:moveTo>
                      <a:pt x="71" y="34"/>
                    </a:moveTo>
                    <a:lnTo>
                      <a:pt x="7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6" y="45"/>
                    </a:lnTo>
                    <a:lnTo>
                      <a:pt x="12" y="51"/>
                    </a:lnTo>
                    <a:lnTo>
                      <a:pt x="24" y="56"/>
                    </a:lnTo>
                    <a:lnTo>
                      <a:pt x="36" y="62"/>
                    </a:lnTo>
                    <a:lnTo>
                      <a:pt x="54" y="56"/>
                    </a:lnTo>
                    <a:lnTo>
                      <a:pt x="60" y="51"/>
                    </a:lnTo>
                    <a:lnTo>
                      <a:pt x="66" y="45"/>
                    </a:lnTo>
                    <a:lnTo>
                      <a:pt x="71" y="34"/>
                    </a:lnTo>
                  </a:path>
                </a:pathLst>
              </a:custGeom>
              <a:noFill/>
              <a:ln w="0">
                <a:solidFill>
                  <a:srgbClr val="FB0F0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3" name="Freeform 191"/>
              <p:cNvSpPr>
                <a:spLocks/>
              </p:cNvSpPr>
              <p:nvPr/>
            </p:nvSpPr>
            <p:spPr bwMode="auto">
              <a:xfrm>
                <a:off x="4267" y="1643"/>
                <a:ext cx="69" cy="63"/>
              </a:xfrm>
              <a:custGeom>
                <a:avLst/>
                <a:gdLst>
                  <a:gd name="T0" fmla="*/ 17 w 71"/>
                  <a:gd name="T1" fmla="*/ 0 h 62"/>
                  <a:gd name="T2" fmla="*/ 17 w 71"/>
                  <a:gd name="T3" fmla="*/ 251 h 62"/>
                  <a:gd name="T4" fmla="*/ 0 w 71"/>
                  <a:gd name="T5" fmla="*/ 251 h 62"/>
                  <a:gd name="T6" fmla="*/ 0 w 71"/>
                  <a:gd name="T7" fmla="*/ 355 h 62"/>
                  <a:gd name="T8" fmla="*/ 17 w 71"/>
                  <a:gd name="T9" fmla="*/ 355 h 62"/>
                  <a:gd name="T10" fmla="*/ 17 w 71"/>
                  <a:gd name="T11" fmla="*/ 571 h 62"/>
                  <a:gd name="T12" fmla="*/ 17 w 71"/>
                  <a:gd name="T13" fmla="*/ 618 h 62"/>
                  <a:gd name="T14" fmla="*/ 12 w 71"/>
                  <a:gd name="T15" fmla="*/ 571 h 62"/>
                  <a:gd name="T16" fmla="*/ 6 w 71"/>
                  <a:gd name="T17" fmla="*/ 571 h 62"/>
                  <a:gd name="T18" fmla="*/ 17 w 71"/>
                  <a:gd name="T19" fmla="*/ 571 h 62"/>
                  <a:gd name="T20" fmla="*/ 17 w 71"/>
                  <a:gd name="T21" fmla="*/ 571 h 62"/>
                  <a:gd name="T22" fmla="*/ 17 w 71"/>
                  <a:gd name="T23" fmla="*/ 618 h 62"/>
                  <a:gd name="T24" fmla="*/ 17 w 71"/>
                  <a:gd name="T25" fmla="*/ 680 h 62"/>
                  <a:gd name="T26" fmla="*/ 17 w 71"/>
                  <a:gd name="T27" fmla="*/ 618 h 62"/>
                  <a:gd name="T28" fmla="*/ 17 w 71"/>
                  <a:gd name="T29" fmla="*/ 355 h 62"/>
                  <a:gd name="T30" fmla="*/ 17 w 71"/>
                  <a:gd name="T31" fmla="*/ 251 h 62"/>
                  <a:gd name="T32" fmla="*/ 17 w 71"/>
                  <a:gd name="T33" fmla="*/ 251 h 62"/>
                  <a:gd name="T34" fmla="*/ 17 w 71"/>
                  <a:gd name="T35" fmla="*/ 355 h 62"/>
                  <a:gd name="T36" fmla="*/ 17 w 71"/>
                  <a:gd name="T37" fmla="*/ 355 h 62"/>
                  <a:gd name="T38" fmla="*/ 17 w 71"/>
                  <a:gd name="T39" fmla="*/ 355 h 62"/>
                  <a:gd name="T40" fmla="*/ 17 w 71"/>
                  <a:gd name="T41" fmla="*/ 251 h 62"/>
                  <a:gd name="T42" fmla="*/ 17 w 71"/>
                  <a:gd name="T43" fmla="*/ 0 h 62"/>
                  <a:gd name="T44" fmla="*/ 0 w 71"/>
                  <a:gd name="T45" fmla="*/ 0 h 62"/>
                  <a:gd name="T46" fmla="*/ 0 w 71"/>
                  <a:gd name="T47" fmla="*/ 11 h 62"/>
                  <a:gd name="T48" fmla="*/ 17 w 71"/>
                  <a:gd name="T49" fmla="*/ 11 h 62"/>
                  <a:gd name="T50" fmla="*/ 17 w 71"/>
                  <a:gd name="T51" fmla="*/ 11 h 62"/>
                  <a:gd name="T52" fmla="*/ 17 w 71"/>
                  <a:gd name="T53" fmla="*/ 11 h 62"/>
                  <a:gd name="T54" fmla="*/ 17 w 71"/>
                  <a:gd name="T55" fmla="*/ 0 h 62"/>
                  <a:gd name="T56" fmla="*/ 17 w 71"/>
                  <a:gd name="T57" fmla="*/ 0 h 62"/>
                  <a:gd name="T58" fmla="*/ 17 w 71"/>
                  <a:gd name="T59" fmla="*/ 11 h 62"/>
                  <a:gd name="T60" fmla="*/ 17 w 71"/>
                  <a:gd name="T61" fmla="*/ 355 h 62"/>
                  <a:gd name="T62" fmla="*/ 17 w 71"/>
                  <a:gd name="T63" fmla="*/ 355 h 62"/>
                  <a:gd name="T64" fmla="*/ 17 w 71"/>
                  <a:gd name="T65" fmla="*/ 571 h 62"/>
                  <a:gd name="T66" fmla="*/ 17 w 71"/>
                  <a:gd name="T67" fmla="*/ 571 h 62"/>
                  <a:gd name="T68" fmla="*/ 17 w 71"/>
                  <a:gd name="T69" fmla="*/ 618 h 62"/>
                  <a:gd name="T70" fmla="*/ 17 w 71"/>
                  <a:gd name="T71" fmla="*/ 571 h 62"/>
                  <a:gd name="T72" fmla="*/ 17 w 71"/>
                  <a:gd name="T73" fmla="*/ 571 h 62"/>
                  <a:gd name="T74" fmla="*/ 17 w 71"/>
                  <a:gd name="T75" fmla="*/ 571 h 62"/>
                  <a:gd name="T76" fmla="*/ 17 w 71"/>
                  <a:gd name="T77" fmla="*/ 355 h 62"/>
                  <a:gd name="T78" fmla="*/ 17 w 71"/>
                  <a:gd name="T79" fmla="*/ 355 h 62"/>
                  <a:gd name="T80" fmla="*/ 17 w 71"/>
                  <a:gd name="T81" fmla="*/ 251 h 62"/>
                  <a:gd name="T82" fmla="*/ 17 w 71"/>
                  <a:gd name="T83" fmla="*/ 251 h 62"/>
                  <a:gd name="T84" fmla="*/ 17 w 71"/>
                  <a:gd name="T85" fmla="*/ 251 h 62"/>
                  <a:gd name="T86" fmla="*/ 17 w 71"/>
                  <a:gd name="T87" fmla="*/ 0 h 62"/>
                  <a:gd name="T88" fmla="*/ 17 w 71"/>
                  <a:gd name="T89" fmla="*/ 0 h 62"/>
                  <a:gd name="T90" fmla="*/ 17 w 71"/>
                  <a:gd name="T91" fmla="*/ 0 h 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1"/>
                  <a:gd name="T139" fmla="*/ 0 h 62"/>
                  <a:gd name="T140" fmla="*/ 71 w 71"/>
                  <a:gd name="T141" fmla="*/ 62 h 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1" h="62">
                    <a:moveTo>
                      <a:pt x="30" y="0"/>
                    </a:moveTo>
                    <a:lnTo>
                      <a:pt x="30" y="23"/>
                    </a:lnTo>
                    <a:lnTo>
                      <a:pt x="0" y="23"/>
                    </a:lnTo>
                    <a:lnTo>
                      <a:pt x="0" y="34"/>
                    </a:lnTo>
                    <a:lnTo>
                      <a:pt x="18" y="34"/>
                    </a:lnTo>
                    <a:lnTo>
                      <a:pt x="18" y="51"/>
                    </a:lnTo>
                    <a:lnTo>
                      <a:pt x="18" y="56"/>
                    </a:lnTo>
                    <a:lnTo>
                      <a:pt x="12" y="51"/>
                    </a:lnTo>
                    <a:lnTo>
                      <a:pt x="6" y="51"/>
                    </a:lnTo>
                    <a:lnTo>
                      <a:pt x="30" y="51"/>
                    </a:lnTo>
                    <a:lnTo>
                      <a:pt x="42" y="51"/>
                    </a:lnTo>
                    <a:lnTo>
                      <a:pt x="42" y="56"/>
                    </a:lnTo>
                    <a:lnTo>
                      <a:pt x="36" y="62"/>
                    </a:lnTo>
                    <a:lnTo>
                      <a:pt x="30" y="56"/>
                    </a:lnTo>
                    <a:lnTo>
                      <a:pt x="30" y="34"/>
                    </a:lnTo>
                    <a:lnTo>
                      <a:pt x="30" y="23"/>
                    </a:lnTo>
                    <a:lnTo>
                      <a:pt x="42" y="23"/>
                    </a:lnTo>
                    <a:lnTo>
                      <a:pt x="42" y="34"/>
                    </a:lnTo>
                    <a:lnTo>
                      <a:pt x="30" y="34"/>
                    </a:lnTo>
                    <a:lnTo>
                      <a:pt x="18" y="34"/>
                    </a:lnTo>
                    <a:lnTo>
                      <a:pt x="18" y="23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1"/>
                    </a:lnTo>
                    <a:lnTo>
                      <a:pt x="60" y="11"/>
                    </a:lnTo>
                    <a:lnTo>
                      <a:pt x="71" y="11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60" y="11"/>
                    </a:lnTo>
                    <a:lnTo>
                      <a:pt x="60" y="34"/>
                    </a:lnTo>
                    <a:lnTo>
                      <a:pt x="42" y="34"/>
                    </a:lnTo>
                    <a:lnTo>
                      <a:pt x="42" y="51"/>
                    </a:lnTo>
                    <a:lnTo>
                      <a:pt x="60" y="51"/>
                    </a:lnTo>
                    <a:lnTo>
                      <a:pt x="60" y="56"/>
                    </a:lnTo>
                    <a:lnTo>
                      <a:pt x="60" y="51"/>
                    </a:lnTo>
                    <a:lnTo>
                      <a:pt x="66" y="51"/>
                    </a:lnTo>
                    <a:lnTo>
                      <a:pt x="60" y="51"/>
                    </a:lnTo>
                    <a:lnTo>
                      <a:pt x="60" y="34"/>
                    </a:lnTo>
                    <a:lnTo>
                      <a:pt x="71" y="34"/>
                    </a:lnTo>
                    <a:lnTo>
                      <a:pt x="71" y="23"/>
                    </a:lnTo>
                    <a:lnTo>
                      <a:pt x="60" y="23"/>
                    </a:lnTo>
                    <a:lnTo>
                      <a:pt x="42" y="23"/>
                    </a:lnTo>
                    <a:lnTo>
                      <a:pt x="42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4" name="Freeform 192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  <a:close/>
                  </a:path>
                </a:pathLst>
              </a:custGeom>
              <a:solidFill>
                <a:srgbClr val="2F3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5" name="Freeform 193"/>
              <p:cNvSpPr>
                <a:spLocks/>
              </p:cNvSpPr>
              <p:nvPr/>
            </p:nvSpPr>
            <p:spPr bwMode="auto">
              <a:xfrm>
                <a:off x="4256" y="1607"/>
                <a:ext cx="92" cy="36"/>
              </a:xfrm>
              <a:custGeom>
                <a:avLst/>
                <a:gdLst>
                  <a:gd name="T0" fmla="*/ 23 w 95"/>
                  <a:gd name="T1" fmla="*/ 256 h 33"/>
                  <a:gd name="T2" fmla="*/ 23 w 95"/>
                  <a:gd name="T3" fmla="*/ 256 h 33"/>
                  <a:gd name="T4" fmla="*/ 23 w 95"/>
                  <a:gd name="T5" fmla="*/ 256 h 33"/>
                  <a:gd name="T6" fmla="*/ 23 w 95"/>
                  <a:gd name="T7" fmla="*/ 256 h 33"/>
                  <a:gd name="T8" fmla="*/ 23 w 95"/>
                  <a:gd name="T9" fmla="*/ 256 h 33"/>
                  <a:gd name="T10" fmla="*/ 23 w 95"/>
                  <a:gd name="T11" fmla="*/ 297 h 33"/>
                  <a:gd name="T12" fmla="*/ 23 w 95"/>
                  <a:gd name="T13" fmla="*/ 297 h 33"/>
                  <a:gd name="T14" fmla="*/ 23 w 95"/>
                  <a:gd name="T15" fmla="*/ 11 h 33"/>
                  <a:gd name="T16" fmla="*/ 23 w 95"/>
                  <a:gd name="T17" fmla="*/ 5 h 33"/>
                  <a:gd name="T18" fmla="*/ 23 w 95"/>
                  <a:gd name="T19" fmla="*/ 5 h 33"/>
                  <a:gd name="T20" fmla="*/ 23 w 95"/>
                  <a:gd name="T21" fmla="*/ 0 h 33"/>
                  <a:gd name="T22" fmla="*/ 23 w 95"/>
                  <a:gd name="T23" fmla="*/ 5 h 33"/>
                  <a:gd name="T24" fmla="*/ 23 w 95"/>
                  <a:gd name="T25" fmla="*/ 0 h 33"/>
                  <a:gd name="T26" fmla="*/ 23 w 95"/>
                  <a:gd name="T27" fmla="*/ 5 h 33"/>
                  <a:gd name="T28" fmla="*/ 23 w 95"/>
                  <a:gd name="T29" fmla="*/ 0 h 33"/>
                  <a:gd name="T30" fmla="*/ 18 w 95"/>
                  <a:gd name="T31" fmla="*/ 5 h 33"/>
                  <a:gd name="T32" fmla="*/ 12 w 95"/>
                  <a:gd name="T33" fmla="*/ 5 h 33"/>
                  <a:gd name="T34" fmla="*/ 0 w 95"/>
                  <a:gd name="T35" fmla="*/ 11 h 33"/>
                  <a:gd name="T36" fmla="*/ 12 w 95"/>
                  <a:gd name="T37" fmla="*/ 297 h 33"/>
                  <a:gd name="T38" fmla="*/ 18 w 95"/>
                  <a:gd name="T39" fmla="*/ 256 h 33"/>
                  <a:gd name="T40" fmla="*/ 23 w 95"/>
                  <a:gd name="T41" fmla="*/ 256 h 33"/>
                  <a:gd name="T42" fmla="*/ 23 w 95"/>
                  <a:gd name="T43" fmla="*/ 256 h 33"/>
                  <a:gd name="T44" fmla="*/ 23 w 95"/>
                  <a:gd name="T45" fmla="*/ 256 h 33"/>
                  <a:gd name="T46" fmla="*/ 23 w 95"/>
                  <a:gd name="T47" fmla="*/ 25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5"/>
                  <a:gd name="T73" fmla="*/ 0 h 33"/>
                  <a:gd name="T74" fmla="*/ 95 w 95"/>
                  <a:gd name="T75" fmla="*/ 33 h 3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5" h="33">
                    <a:moveTo>
                      <a:pt x="48" y="28"/>
                    </a:moveTo>
                    <a:lnTo>
                      <a:pt x="54" y="28"/>
                    </a:lnTo>
                    <a:lnTo>
                      <a:pt x="60" y="28"/>
                    </a:lnTo>
                    <a:lnTo>
                      <a:pt x="66" y="28"/>
                    </a:lnTo>
                    <a:lnTo>
                      <a:pt x="78" y="28"/>
                    </a:lnTo>
                    <a:lnTo>
                      <a:pt x="78" y="33"/>
                    </a:lnTo>
                    <a:lnTo>
                      <a:pt x="83" y="33"/>
                    </a:lnTo>
                    <a:lnTo>
                      <a:pt x="95" y="11"/>
                    </a:lnTo>
                    <a:lnTo>
                      <a:pt x="89" y="5"/>
                    </a:lnTo>
                    <a:lnTo>
                      <a:pt x="78" y="5"/>
                    </a:lnTo>
                    <a:lnTo>
                      <a:pt x="72" y="0"/>
                    </a:lnTo>
                    <a:lnTo>
                      <a:pt x="60" y="5"/>
                    </a:lnTo>
                    <a:lnTo>
                      <a:pt x="48" y="0"/>
                    </a:lnTo>
                    <a:lnTo>
                      <a:pt x="36" y="5"/>
                    </a:lnTo>
                    <a:lnTo>
                      <a:pt x="30" y="0"/>
                    </a:lnTo>
                    <a:lnTo>
                      <a:pt x="18" y="5"/>
                    </a:lnTo>
                    <a:lnTo>
                      <a:pt x="12" y="5"/>
                    </a:lnTo>
                    <a:lnTo>
                      <a:pt x="0" y="11"/>
                    </a:lnTo>
                    <a:lnTo>
                      <a:pt x="12" y="33"/>
                    </a:lnTo>
                    <a:lnTo>
                      <a:pt x="18" y="28"/>
                    </a:lnTo>
                    <a:lnTo>
                      <a:pt x="30" y="28"/>
                    </a:lnTo>
                    <a:lnTo>
                      <a:pt x="36" y="28"/>
                    </a:lnTo>
                    <a:lnTo>
                      <a:pt x="48" y="28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6" name="Freeform 194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7" name="Freeform 195"/>
              <p:cNvSpPr>
                <a:spLocks/>
              </p:cNvSpPr>
              <p:nvPr/>
            </p:nvSpPr>
            <p:spPr bwMode="auto">
              <a:xfrm>
                <a:off x="4273" y="1607"/>
                <a:ext cx="24" cy="29"/>
              </a:xfrm>
              <a:custGeom>
                <a:avLst/>
                <a:gdLst>
                  <a:gd name="T0" fmla="*/ 12 w 24"/>
                  <a:gd name="T1" fmla="*/ 5 h 28"/>
                  <a:gd name="T2" fmla="*/ 12 w 24"/>
                  <a:gd name="T3" fmla="*/ 0 h 28"/>
                  <a:gd name="T4" fmla="*/ 0 w 24"/>
                  <a:gd name="T5" fmla="*/ 5 h 28"/>
                  <a:gd name="T6" fmla="*/ 6 w 24"/>
                  <a:gd name="T7" fmla="*/ 28 h 28"/>
                  <a:gd name="T8" fmla="*/ 12 w 24"/>
                  <a:gd name="T9" fmla="*/ 28 h 28"/>
                  <a:gd name="T10" fmla="*/ 12 w 24"/>
                  <a:gd name="T11" fmla="*/ 28 h 28"/>
                  <a:gd name="T12" fmla="*/ 12 w 24"/>
                  <a:gd name="T13" fmla="*/ 5 h 28"/>
                  <a:gd name="T14" fmla="*/ 12 w 24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28"/>
                  <a:gd name="T26" fmla="*/ 24 w 24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28">
                    <a:moveTo>
                      <a:pt x="18" y="5"/>
                    </a:moveTo>
                    <a:lnTo>
                      <a:pt x="12" y="0"/>
                    </a:lnTo>
                    <a:lnTo>
                      <a:pt x="0" y="5"/>
                    </a:lnTo>
                    <a:lnTo>
                      <a:pt x="6" y="28"/>
                    </a:lnTo>
                    <a:lnTo>
                      <a:pt x="18" y="28"/>
                    </a:lnTo>
                    <a:lnTo>
                      <a:pt x="24" y="28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8" name="Freeform 196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606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89" name="Freeform 197"/>
              <p:cNvSpPr>
                <a:spLocks/>
              </p:cNvSpPr>
              <p:nvPr/>
            </p:nvSpPr>
            <p:spPr bwMode="auto">
              <a:xfrm>
                <a:off x="4315" y="1607"/>
                <a:ext cx="18" cy="29"/>
              </a:xfrm>
              <a:custGeom>
                <a:avLst/>
                <a:gdLst>
                  <a:gd name="T0" fmla="*/ 0 w 18"/>
                  <a:gd name="T1" fmla="*/ 5 h 28"/>
                  <a:gd name="T2" fmla="*/ 9 w 18"/>
                  <a:gd name="T3" fmla="*/ 0 h 28"/>
                  <a:gd name="T4" fmla="*/ 9 w 18"/>
                  <a:gd name="T5" fmla="*/ 5 h 28"/>
                  <a:gd name="T6" fmla="*/ 9 w 18"/>
                  <a:gd name="T7" fmla="*/ 28 h 28"/>
                  <a:gd name="T8" fmla="*/ 6 w 18"/>
                  <a:gd name="T9" fmla="*/ 28 h 28"/>
                  <a:gd name="T10" fmla="*/ 0 w 18"/>
                  <a:gd name="T11" fmla="*/ 28 h 28"/>
                  <a:gd name="T12" fmla="*/ 0 w 18"/>
                  <a:gd name="T13" fmla="*/ 5 h 28"/>
                  <a:gd name="T14" fmla="*/ 0 w 18"/>
                  <a:gd name="T15" fmla="*/ 5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28"/>
                  <a:gd name="T26" fmla="*/ 18 w 18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28">
                    <a:moveTo>
                      <a:pt x="0" y="5"/>
                    </a:moveTo>
                    <a:lnTo>
                      <a:pt x="12" y="0"/>
                    </a:lnTo>
                    <a:lnTo>
                      <a:pt x="18" y="5"/>
                    </a:lnTo>
                    <a:lnTo>
                      <a:pt x="12" y="28"/>
                    </a:lnTo>
                    <a:lnTo>
                      <a:pt x="6" y="28"/>
                    </a:lnTo>
                    <a:lnTo>
                      <a:pt x="0" y="28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0" name="Freeform 198"/>
              <p:cNvSpPr>
                <a:spLocks/>
              </p:cNvSpPr>
              <p:nvPr/>
            </p:nvSpPr>
            <p:spPr bwMode="auto">
              <a:xfrm>
                <a:off x="4261" y="1617"/>
                <a:ext cx="12" cy="6"/>
              </a:xfrm>
              <a:custGeom>
                <a:avLst/>
                <a:gdLst>
                  <a:gd name="T0" fmla="*/ 0 w 12"/>
                  <a:gd name="T1" fmla="*/ 5 h 5"/>
                  <a:gd name="T2" fmla="*/ 6 w 12"/>
                  <a:gd name="T3" fmla="*/ 5 h 5"/>
                  <a:gd name="T4" fmla="*/ 6 w 12"/>
                  <a:gd name="T5" fmla="*/ 5 h 5"/>
                  <a:gd name="T6" fmla="*/ 6 w 12"/>
                  <a:gd name="T7" fmla="*/ 5 h 5"/>
                  <a:gd name="T8" fmla="*/ 6 w 12"/>
                  <a:gd name="T9" fmla="*/ 5 h 5"/>
                  <a:gd name="T10" fmla="*/ 6 w 12"/>
                  <a:gd name="T11" fmla="*/ 5 h 5"/>
                  <a:gd name="T12" fmla="*/ 12 w 12"/>
                  <a:gd name="T13" fmla="*/ 5 h 5"/>
                  <a:gd name="T14" fmla="*/ 12 w 12"/>
                  <a:gd name="T15" fmla="*/ 5 h 5"/>
                  <a:gd name="T16" fmla="*/ 12 w 12"/>
                  <a:gd name="T17" fmla="*/ 0 h 5"/>
                  <a:gd name="T18" fmla="*/ 6 w 12"/>
                  <a:gd name="T19" fmla="*/ 0 h 5"/>
                  <a:gd name="T20" fmla="*/ 6 w 12"/>
                  <a:gd name="T21" fmla="*/ 0 h 5"/>
                  <a:gd name="T22" fmla="*/ 6 w 12"/>
                  <a:gd name="T23" fmla="*/ 0 h 5"/>
                  <a:gd name="T24" fmla="*/ 0 w 12"/>
                  <a:gd name="T25" fmla="*/ 5 h 5"/>
                  <a:gd name="T26" fmla="*/ 0 w 12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5"/>
                  <a:gd name="T44" fmla="*/ 12 w 12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5">
                    <a:moveTo>
                      <a:pt x="0" y="5"/>
                    </a:moveTo>
                    <a:lnTo>
                      <a:pt x="6" y="5"/>
                    </a:lnTo>
                    <a:lnTo>
                      <a:pt x="12" y="5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1" name="Freeform 199"/>
              <p:cNvSpPr>
                <a:spLocks/>
              </p:cNvSpPr>
              <p:nvPr/>
            </p:nvSpPr>
            <p:spPr bwMode="auto">
              <a:xfrm>
                <a:off x="4267" y="1630"/>
                <a:ext cx="12" cy="6"/>
              </a:xfrm>
              <a:custGeom>
                <a:avLst/>
                <a:gdLst>
                  <a:gd name="T0" fmla="*/ 0 w 12"/>
                  <a:gd name="T1" fmla="*/ 6 h 6"/>
                  <a:gd name="T2" fmla="*/ 0 w 12"/>
                  <a:gd name="T3" fmla="*/ 6 h 6"/>
                  <a:gd name="T4" fmla="*/ 0 w 12"/>
                  <a:gd name="T5" fmla="*/ 6 h 6"/>
                  <a:gd name="T6" fmla="*/ 6 w 12"/>
                  <a:gd name="T7" fmla="*/ 6 h 6"/>
                  <a:gd name="T8" fmla="*/ 6 w 12"/>
                  <a:gd name="T9" fmla="*/ 6 h 6"/>
                  <a:gd name="T10" fmla="*/ 6 w 12"/>
                  <a:gd name="T11" fmla="*/ 6 h 6"/>
                  <a:gd name="T12" fmla="*/ 12 w 12"/>
                  <a:gd name="T13" fmla="*/ 0 h 6"/>
                  <a:gd name="T14" fmla="*/ 12 w 12"/>
                  <a:gd name="T15" fmla="*/ 0 h 6"/>
                  <a:gd name="T16" fmla="*/ 12 w 12"/>
                  <a:gd name="T17" fmla="*/ 0 h 6"/>
                  <a:gd name="T18" fmla="*/ 6 w 12"/>
                  <a:gd name="T19" fmla="*/ 0 h 6"/>
                  <a:gd name="T20" fmla="*/ 6 w 12"/>
                  <a:gd name="T21" fmla="*/ 0 h 6"/>
                  <a:gd name="T22" fmla="*/ 6 w 12"/>
                  <a:gd name="T23" fmla="*/ 6 h 6"/>
                  <a:gd name="T24" fmla="*/ 0 w 12"/>
                  <a:gd name="T25" fmla="*/ 6 h 6"/>
                  <a:gd name="T26" fmla="*/ 0 w 12"/>
                  <a:gd name="T27" fmla="*/ 6 h 6"/>
                  <a:gd name="T28" fmla="*/ 0 w 12"/>
                  <a:gd name="T29" fmla="*/ 6 h 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6"/>
                  <a:gd name="T47" fmla="*/ 12 w 12"/>
                  <a:gd name="T48" fmla="*/ 6 h 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" name="Freeform 200"/>
              <p:cNvSpPr>
                <a:spLocks/>
              </p:cNvSpPr>
              <p:nvPr/>
            </p:nvSpPr>
            <p:spPr bwMode="auto">
              <a:xfrm>
                <a:off x="4273" y="1613"/>
                <a:ext cx="18" cy="13"/>
              </a:xfrm>
              <a:custGeom>
                <a:avLst/>
                <a:gdLst>
                  <a:gd name="T0" fmla="*/ 9 w 18"/>
                  <a:gd name="T1" fmla="*/ 0 h 11"/>
                  <a:gd name="T2" fmla="*/ 9 w 18"/>
                  <a:gd name="T3" fmla="*/ 0 h 11"/>
                  <a:gd name="T4" fmla="*/ 6 w 18"/>
                  <a:gd name="T5" fmla="*/ 0 h 11"/>
                  <a:gd name="T6" fmla="*/ 0 w 18"/>
                  <a:gd name="T7" fmla="*/ 6 h 11"/>
                  <a:gd name="T8" fmla="*/ 6 w 18"/>
                  <a:gd name="T9" fmla="*/ 11 h 11"/>
                  <a:gd name="T10" fmla="*/ 9 w 18"/>
                  <a:gd name="T11" fmla="*/ 6 h 11"/>
                  <a:gd name="T12" fmla="*/ 9 w 18"/>
                  <a:gd name="T13" fmla="*/ 6 h 11"/>
                  <a:gd name="T14" fmla="*/ 9 w 18"/>
                  <a:gd name="T15" fmla="*/ 6 h 11"/>
                  <a:gd name="T16" fmla="*/ 9 w 18"/>
                  <a:gd name="T17" fmla="*/ 0 h 11"/>
                  <a:gd name="T18" fmla="*/ 9 w 1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11"/>
                  <a:gd name="T32" fmla="*/ 18 w 1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11">
                    <a:moveTo>
                      <a:pt x="18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1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3" name="Freeform 201"/>
              <p:cNvSpPr>
                <a:spLocks/>
              </p:cNvSpPr>
              <p:nvPr/>
            </p:nvSpPr>
            <p:spPr bwMode="auto">
              <a:xfrm>
                <a:off x="4279" y="1626"/>
                <a:ext cx="18" cy="4"/>
              </a:xfrm>
              <a:custGeom>
                <a:avLst/>
                <a:gdLst>
                  <a:gd name="T0" fmla="*/ 9 w 18"/>
                  <a:gd name="T1" fmla="*/ 0 h 6"/>
                  <a:gd name="T2" fmla="*/ 9 w 18"/>
                  <a:gd name="T3" fmla="*/ 0 h 6"/>
                  <a:gd name="T4" fmla="*/ 6 w 18"/>
                  <a:gd name="T5" fmla="*/ 0 h 6"/>
                  <a:gd name="T6" fmla="*/ 0 w 18"/>
                  <a:gd name="T7" fmla="*/ 0 h 6"/>
                  <a:gd name="T8" fmla="*/ 0 w 18"/>
                  <a:gd name="T9" fmla="*/ 6 h 6"/>
                  <a:gd name="T10" fmla="*/ 6 w 18"/>
                  <a:gd name="T11" fmla="*/ 6 h 6"/>
                  <a:gd name="T12" fmla="*/ 9 w 18"/>
                  <a:gd name="T13" fmla="*/ 6 h 6"/>
                  <a:gd name="T14" fmla="*/ 9 w 18"/>
                  <a:gd name="T15" fmla="*/ 6 h 6"/>
                  <a:gd name="T16" fmla="*/ 9 w 18"/>
                  <a:gd name="T17" fmla="*/ 0 h 6"/>
                  <a:gd name="T18" fmla="*/ 9 w 18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"/>
                  <a:gd name="T31" fmla="*/ 0 h 6"/>
                  <a:gd name="T32" fmla="*/ 18 w 18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" h="6">
                    <a:moveTo>
                      <a:pt x="12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4" name="Freeform 202"/>
              <p:cNvSpPr>
                <a:spLocks/>
              </p:cNvSpPr>
              <p:nvPr/>
            </p:nvSpPr>
            <p:spPr bwMode="auto">
              <a:xfrm>
                <a:off x="4332" y="1613"/>
                <a:ext cx="10" cy="13"/>
              </a:xfrm>
              <a:custGeom>
                <a:avLst/>
                <a:gdLst>
                  <a:gd name="T0" fmla="*/ 5 w 11"/>
                  <a:gd name="T1" fmla="*/ 0 h 11"/>
                  <a:gd name="T2" fmla="*/ 5 w 11"/>
                  <a:gd name="T3" fmla="*/ 6 h 11"/>
                  <a:gd name="T4" fmla="*/ 5 w 11"/>
                  <a:gd name="T5" fmla="*/ 6 h 11"/>
                  <a:gd name="T6" fmla="*/ 5 w 11"/>
                  <a:gd name="T7" fmla="*/ 6 h 11"/>
                  <a:gd name="T8" fmla="*/ 0 w 11"/>
                  <a:gd name="T9" fmla="*/ 6 h 11"/>
                  <a:gd name="T10" fmla="*/ 5 w 11"/>
                  <a:gd name="T11" fmla="*/ 11 h 11"/>
                  <a:gd name="T12" fmla="*/ 5 w 11"/>
                  <a:gd name="T13" fmla="*/ 11 h 11"/>
                  <a:gd name="T14" fmla="*/ 5 w 11"/>
                  <a:gd name="T15" fmla="*/ 11 h 11"/>
                  <a:gd name="T16" fmla="*/ 11 w 11"/>
                  <a:gd name="T17" fmla="*/ 11 h 11"/>
                  <a:gd name="T18" fmla="*/ 11 w 11"/>
                  <a:gd name="T19" fmla="*/ 6 h 11"/>
                  <a:gd name="T20" fmla="*/ 11 w 11"/>
                  <a:gd name="T21" fmla="*/ 6 h 11"/>
                  <a:gd name="T22" fmla="*/ 11 w 11"/>
                  <a:gd name="T23" fmla="*/ 6 h 11"/>
                  <a:gd name="T24" fmla="*/ 5 w 11"/>
                  <a:gd name="T25" fmla="*/ 0 h 11"/>
                  <a:gd name="T26" fmla="*/ 5 w 11"/>
                  <a:gd name="T27" fmla="*/ 0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1"/>
                  <a:gd name="T44" fmla="*/ 11 w 11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1">
                    <a:moveTo>
                      <a:pt x="5" y="0"/>
                    </a:moveTo>
                    <a:lnTo>
                      <a:pt x="5" y="6"/>
                    </a:lnTo>
                    <a:lnTo>
                      <a:pt x="0" y="6"/>
                    </a:lnTo>
                    <a:lnTo>
                      <a:pt x="5" y="11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5" name="Freeform 203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6 w 17"/>
                  <a:gd name="T1" fmla="*/ 0 h 12"/>
                  <a:gd name="T2" fmla="*/ 6 w 17"/>
                  <a:gd name="T3" fmla="*/ 0 h 12"/>
                  <a:gd name="T4" fmla="*/ 11 w 17"/>
                  <a:gd name="T5" fmla="*/ 0 h 12"/>
                  <a:gd name="T6" fmla="*/ 11 w 17"/>
                  <a:gd name="T7" fmla="*/ 0 h 12"/>
                  <a:gd name="T8" fmla="*/ 17 w 17"/>
                  <a:gd name="T9" fmla="*/ 0 h 12"/>
                  <a:gd name="T10" fmla="*/ 17 w 17"/>
                  <a:gd name="T11" fmla="*/ 6 h 12"/>
                  <a:gd name="T12" fmla="*/ 11 w 17"/>
                  <a:gd name="T13" fmla="*/ 12 h 12"/>
                  <a:gd name="T14" fmla="*/ 11 w 17"/>
                  <a:gd name="T15" fmla="*/ 12 h 12"/>
                  <a:gd name="T16" fmla="*/ 6 w 17"/>
                  <a:gd name="T17" fmla="*/ 12 h 12"/>
                  <a:gd name="T18" fmla="*/ 0 w 17"/>
                  <a:gd name="T19" fmla="*/ 12 h 12"/>
                  <a:gd name="T20" fmla="*/ 6 w 17"/>
                  <a:gd name="T21" fmla="*/ 0 h 12"/>
                  <a:gd name="T22" fmla="*/ 6 w 17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12"/>
                  <a:gd name="T38" fmla="*/ 17 w 17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12">
                    <a:moveTo>
                      <a:pt x="6" y="0"/>
                    </a:move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6" name="Freeform 204"/>
              <p:cNvSpPr>
                <a:spLocks/>
              </p:cNvSpPr>
              <p:nvPr/>
            </p:nvSpPr>
            <p:spPr bwMode="auto">
              <a:xfrm>
                <a:off x="4326" y="1626"/>
                <a:ext cx="16" cy="11"/>
              </a:xfrm>
              <a:custGeom>
                <a:avLst/>
                <a:gdLst>
                  <a:gd name="T0" fmla="*/ 0 w 17"/>
                  <a:gd name="T1" fmla="*/ 0 h 12"/>
                  <a:gd name="T2" fmla="*/ 6 w 17"/>
                  <a:gd name="T3" fmla="*/ 0 h 12"/>
                  <a:gd name="T4" fmla="*/ 11 w 17"/>
                  <a:gd name="T5" fmla="*/ 6 h 12"/>
                  <a:gd name="T6" fmla="*/ 11 w 17"/>
                  <a:gd name="T7" fmla="*/ 6 h 12"/>
                  <a:gd name="T8" fmla="*/ 17 w 17"/>
                  <a:gd name="T9" fmla="*/ 6 h 12"/>
                  <a:gd name="T10" fmla="*/ 11 w 17"/>
                  <a:gd name="T11" fmla="*/ 12 h 12"/>
                  <a:gd name="T12" fmla="*/ 11 w 17"/>
                  <a:gd name="T13" fmla="*/ 12 h 12"/>
                  <a:gd name="T14" fmla="*/ 6 w 17"/>
                  <a:gd name="T15" fmla="*/ 12 h 12"/>
                  <a:gd name="T16" fmla="*/ 0 w 17"/>
                  <a:gd name="T17" fmla="*/ 6 h 12"/>
                  <a:gd name="T18" fmla="*/ 0 w 17"/>
                  <a:gd name="T19" fmla="*/ 0 h 12"/>
                  <a:gd name="T20" fmla="*/ 0 w 17"/>
                  <a:gd name="T21" fmla="*/ 0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2"/>
                  <a:gd name="T35" fmla="*/ 17 w 17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2">
                    <a:moveTo>
                      <a:pt x="0" y="0"/>
                    </a:moveTo>
                    <a:lnTo>
                      <a:pt x="6" y="0"/>
                    </a:lnTo>
                    <a:lnTo>
                      <a:pt x="11" y="6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7" name="Freeform 205"/>
              <p:cNvSpPr>
                <a:spLocks/>
              </p:cNvSpPr>
              <p:nvPr/>
            </p:nvSpPr>
            <p:spPr bwMode="auto">
              <a:xfrm>
                <a:off x="4332" y="1630"/>
                <a:ext cx="10" cy="6"/>
              </a:xfrm>
              <a:custGeom>
                <a:avLst/>
                <a:gdLst>
                  <a:gd name="T0" fmla="*/ 5 w 11"/>
                  <a:gd name="T1" fmla="*/ 6 h 6"/>
                  <a:gd name="T2" fmla="*/ 5 w 11"/>
                  <a:gd name="T3" fmla="*/ 6 h 6"/>
                  <a:gd name="T4" fmla="*/ 5 w 11"/>
                  <a:gd name="T5" fmla="*/ 0 h 6"/>
                  <a:gd name="T6" fmla="*/ 5 w 11"/>
                  <a:gd name="T7" fmla="*/ 0 h 6"/>
                  <a:gd name="T8" fmla="*/ 5 w 11"/>
                  <a:gd name="T9" fmla="*/ 0 h 6"/>
                  <a:gd name="T10" fmla="*/ 11 w 11"/>
                  <a:gd name="T11" fmla="*/ 0 h 6"/>
                  <a:gd name="T12" fmla="*/ 11 w 11"/>
                  <a:gd name="T13" fmla="*/ 0 h 6"/>
                  <a:gd name="T14" fmla="*/ 11 w 11"/>
                  <a:gd name="T15" fmla="*/ 0 h 6"/>
                  <a:gd name="T16" fmla="*/ 5 w 11"/>
                  <a:gd name="T17" fmla="*/ 0 h 6"/>
                  <a:gd name="T18" fmla="*/ 5 w 11"/>
                  <a:gd name="T19" fmla="*/ 0 h 6"/>
                  <a:gd name="T20" fmla="*/ 5 w 11"/>
                  <a:gd name="T21" fmla="*/ 0 h 6"/>
                  <a:gd name="T22" fmla="*/ 0 w 11"/>
                  <a:gd name="T23" fmla="*/ 0 h 6"/>
                  <a:gd name="T24" fmla="*/ 0 w 11"/>
                  <a:gd name="T25" fmla="*/ 0 h 6"/>
                  <a:gd name="T26" fmla="*/ 0 w 11"/>
                  <a:gd name="T27" fmla="*/ 0 h 6"/>
                  <a:gd name="T28" fmla="*/ 0 w 11"/>
                  <a:gd name="T29" fmla="*/ 0 h 6"/>
                  <a:gd name="T30" fmla="*/ 0 w 11"/>
                  <a:gd name="T31" fmla="*/ 0 h 6"/>
                  <a:gd name="T32" fmla="*/ 0 w 11"/>
                  <a:gd name="T33" fmla="*/ 0 h 6"/>
                  <a:gd name="T34" fmla="*/ 0 w 11"/>
                  <a:gd name="T35" fmla="*/ 0 h 6"/>
                  <a:gd name="T36" fmla="*/ 0 w 11"/>
                  <a:gd name="T37" fmla="*/ 0 h 6"/>
                  <a:gd name="T38" fmla="*/ 0 w 11"/>
                  <a:gd name="T39" fmla="*/ 0 h 6"/>
                  <a:gd name="T40" fmla="*/ 0 w 11"/>
                  <a:gd name="T41" fmla="*/ 0 h 6"/>
                  <a:gd name="T42" fmla="*/ 0 w 11"/>
                  <a:gd name="T43" fmla="*/ 0 h 6"/>
                  <a:gd name="T44" fmla="*/ 0 w 11"/>
                  <a:gd name="T45" fmla="*/ 0 h 6"/>
                  <a:gd name="T46" fmla="*/ 0 w 11"/>
                  <a:gd name="T47" fmla="*/ 0 h 6"/>
                  <a:gd name="T48" fmla="*/ 0 w 11"/>
                  <a:gd name="T49" fmla="*/ 0 h 6"/>
                  <a:gd name="T50" fmla="*/ 0 w 11"/>
                  <a:gd name="T51" fmla="*/ 0 h 6"/>
                  <a:gd name="T52" fmla="*/ 0 w 11"/>
                  <a:gd name="T53" fmla="*/ 0 h 6"/>
                  <a:gd name="T54" fmla="*/ 0 w 11"/>
                  <a:gd name="T55" fmla="*/ 0 h 6"/>
                  <a:gd name="T56" fmla="*/ 0 w 11"/>
                  <a:gd name="T57" fmla="*/ 0 h 6"/>
                  <a:gd name="T58" fmla="*/ 0 w 11"/>
                  <a:gd name="T59" fmla="*/ 0 h 6"/>
                  <a:gd name="T60" fmla="*/ 0 w 11"/>
                  <a:gd name="T61" fmla="*/ 0 h 6"/>
                  <a:gd name="T62" fmla="*/ 0 w 11"/>
                  <a:gd name="T63" fmla="*/ 0 h 6"/>
                  <a:gd name="T64" fmla="*/ 5 w 11"/>
                  <a:gd name="T65" fmla="*/ 0 h 6"/>
                  <a:gd name="T66" fmla="*/ 5 w 11"/>
                  <a:gd name="T67" fmla="*/ 0 h 6"/>
                  <a:gd name="T68" fmla="*/ 5 w 11"/>
                  <a:gd name="T69" fmla="*/ 6 h 6"/>
                  <a:gd name="T70" fmla="*/ 5 w 11"/>
                  <a:gd name="T71" fmla="*/ 6 h 6"/>
                  <a:gd name="T72" fmla="*/ 5 w 11"/>
                  <a:gd name="T73" fmla="*/ 6 h 6"/>
                  <a:gd name="T74" fmla="*/ 5 w 11"/>
                  <a:gd name="T75" fmla="*/ 0 h 6"/>
                  <a:gd name="T76" fmla="*/ 5 w 11"/>
                  <a:gd name="T77" fmla="*/ 0 h 6"/>
                  <a:gd name="T78" fmla="*/ 5 w 11"/>
                  <a:gd name="T79" fmla="*/ 0 h 6"/>
                  <a:gd name="T80" fmla="*/ 5 w 11"/>
                  <a:gd name="T81" fmla="*/ 0 h 6"/>
                  <a:gd name="T82" fmla="*/ 5 w 11"/>
                  <a:gd name="T83" fmla="*/ 6 h 6"/>
                  <a:gd name="T84" fmla="*/ 5 w 11"/>
                  <a:gd name="T85" fmla="*/ 6 h 6"/>
                  <a:gd name="T86" fmla="*/ 5 w 11"/>
                  <a:gd name="T87" fmla="*/ 6 h 6"/>
                  <a:gd name="T88" fmla="*/ 5 w 11"/>
                  <a:gd name="T89" fmla="*/ 6 h 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"/>
                  <a:gd name="T136" fmla="*/ 0 h 6"/>
                  <a:gd name="T137" fmla="*/ 11 w 11"/>
                  <a:gd name="T138" fmla="*/ 6 h 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" h="6">
                    <a:moveTo>
                      <a:pt x="5" y="6"/>
                    </a:moveTo>
                    <a:lnTo>
                      <a:pt x="5" y="6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8" name="Freeform 206"/>
              <p:cNvSpPr>
                <a:spLocks/>
              </p:cNvSpPr>
              <p:nvPr/>
            </p:nvSpPr>
            <p:spPr bwMode="auto">
              <a:xfrm>
                <a:off x="4315" y="1617"/>
                <a:ext cx="12" cy="13"/>
              </a:xfrm>
              <a:custGeom>
                <a:avLst/>
                <a:gdLst>
                  <a:gd name="T0" fmla="*/ 6 w 12"/>
                  <a:gd name="T1" fmla="*/ 11 h 11"/>
                  <a:gd name="T2" fmla="*/ 6 w 12"/>
                  <a:gd name="T3" fmla="*/ 11 h 11"/>
                  <a:gd name="T4" fmla="*/ 6 w 12"/>
                  <a:gd name="T5" fmla="*/ 5 h 11"/>
                  <a:gd name="T6" fmla="*/ 6 w 12"/>
                  <a:gd name="T7" fmla="*/ 5 h 11"/>
                  <a:gd name="T8" fmla="*/ 6 w 12"/>
                  <a:gd name="T9" fmla="*/ 5 h 11"/>
                  <a:gd name="T10" fmla="*/ 6 w 12"/>
                  <a:gd name="T11" fmla="*/ 5 h 11"/>
                  <a:gd name="T12" fmla="*/ 6 w 12"/>
                  <a:gd name="T13" fmla="*/ 5 h 11"/>
                  <a:gd name="T14" fmla="*/ 6 w 12"/>
                  <a:gd name="T15" fmla="*/ 5 h 11"/>
                  <a:gd name="T16" fmla="*/ 6 w 12"/>
                  <a:gd name="T17" fmla="*/ 5 h 11"/>
                  <a:gd name="T18" fmla="*/ 6 w 12"/>
                  <a:gd name="T19" fmla="*/ 5 h 11"/>
                  <a:gd name="T20" fmla="*/ 6 w 12"/>
                  <a:gd name="T21" fmla="*/ 5 h 11"/>
                  <a:gd name="T22" fmla="*/ 6 w 12"/>
                  <a:gd name="T23" fmla="*/ 0 h 11"/>
                  <a:gd name="T24" fmla="*/ 0 w 12"/>
                  <a:gd name="T25" fmla="*/ 0 h 11"/>
                  <a:gd name="T26" fmla="*/ 0 w 12"/>
                  <a:gd name="T27" fmla="*/ 0 h 11"/>
                  <a:gd name="T28" fmla="*/ 0 w 12"/>
                  <a:gd name="T29" fmla="*/ 0 h 11"/>
                  <a:gd name="T30" fmla="*/ 0 w 12"/>
                  <a:gd name="T31" fmla="*/ 5 h 11"/>
                  <a:gd name="T32" fmla="*/ 0 w 12"/>
                  <a:gd name="T33" fmla="*/ 5 h 11"/>
                  <a:gd name="T34" fmla="*/ 0 w 12"/>
                  <a:gd name="T35" fmla="*/ 5 h 11"/>
                  <a:gd name="T36" fmla="*/ 0 w 12"/>
                  <a:gd name="T37" fmla="*/ 5 h 11"/>
                  <a:gd name="T38" fmla="*/ 0 w 12"/>
                  <a:gd name="T39" fmla="*/ 5 h 11"/>
                  <a:gd name="T40" fmla="*/ 6 w 12"/>
                  <a:gd name="T41" fmla="*/ 5 h 11"/>
                  <a:gd name="T42" fmla="*/ 0 w 12"/>
                  <a:gd name="T43" fmla="*/ 5 h 11"/>
                  <a:gd name="T44" fmla="*/ 6 w 12"/>
                  <a:gd name="T45" fmla="*/ 11 h 11"/>
                  <a:gd name="T46" fmla="*/ 6 w 12"/>
                  <a:gd name="T47" fmla="*/ 11 h 11"/>
                  <a:gd name="T48" fmla="*/ 6 w 12"/>
                  <a:gd name="T49" fmla="*/ 5 h 11"/>
                  <a:gd name="T50" fmla="*/ 6 w 12"/>
                  <a:gd name="T51" fmla="*/ 5 h 11"/>
                  <a:gd name="T52" fmla="*/ 6 w 12"/>
                  <a:gd name="T53" fmla="*/ 5 h 11"/>
                  <a:gd name="T54" fmla="*/ 6 w 12"/>
                  <a:gd name="T55" fmla="*/ 11 h 11"/>
                  <a:gd name="T56" fmla="*/ 6 w 12"/>
                  <a:gd name="T57" fmla="*/ 11 h 11"/>
                  <a:gd name="T58" fmla="*/ 6 w 12"/>
                  <a:gd name="T59" fmla="*/ 11 h 11"/>
                  <a:gd name="T60" fmla="*/ 6 w 12"/>
                  <a:gd name="T61" fmla="*/ 5 h 11"/>
                  <a:gd name="T62" fmla="*/ 6 w 12"/>
                  <a:gd name="T63" fmla="*/ 5 h 11"/>
                  <a:gd name="T64" fmla="*/ 6 w 12"/>
                  <a:gd name="T65" fmla="*/ 5 h 11"/>
                  <a:gd name="T66" fmla="*/ 6 w 12"/>
                  <a:gd name="T67" fmla="*/ 5 h 11"/>
                  <a:gd name="T68" fmla="*/ 6 w 12"/>
                  <a:gd name="T69" fmla="*/ 5 h 11"/>
                  <a:gd name="T70" fmla="*/ 6 w 12"/>
                  <a:gd name="T71" fmla="*/ 11 h 11"/>
                  <a:gd name="T72" fmla="*/ 6 w 12"/>
                  <a:gd name="T73" fmla="*/ 11 h 11"/>
                  <a:gd name="T74" fmla="*/ 6 w 12"/>
                  <a:gd name="T75" fmla="*/ 5 h 11"/>
                  <a:gd name="T76" fmla="*/ 6 w 12"/>
                  <a:gd name="T77" fmla="*/ 5 h 11"/>
                  <a:gd name="T78" fmla="*/ 6 w 12"/>
                  <a:gd name="T79" fmla="*/ 5 h 11"/>
                  <a:gd name="T80" fmla="*/ 6 w 12"/>
                  <a:gd name="T81" fmla="*/ 11 h 11"/>
                  <a:gd name="T82" fmla="*/ 6 w 12"/>
                  <a:gd name="T83" fmla="*/ 11 h 11"/>
                  <a:gd name="T84" fmla="*/ 6 w 12"/>
                  <a:gd name="T85" fmla="*/ 11 h 11"/>
                  <a:gd name="T86" fmla="*/ 6 w 12"/>
                  <a:gd name="T87" fmla="*/ 11 h 1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"/>
                  <a:gd name="T133" fmla="*/ 0 h 11"/>
                  <a:gd name="T134" fmla="*/ 12 w 12"/>
                  <a:gd name="T135" fmla="*/ 11 h 1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" h="11">
                    <a:moveTo>
                      <a:pt x="12" y="11"/>
                    </a:moveTo>
                    <a:lnTo>
                      <a:pt x="12" y="11"/>
                    </a:lnTo>
                    <a:lnTo>
                      <a:pt x="12" y="5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5"/>
                    </a:lnTo>
                    <a:lnTo>
                      <a:pt x="0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12" y="11"/>
                    </a:lnTo>
                    <a:lnTo>
                      <a:pt x="12" y="5"/>
                    </a:ln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9" name="Freeform 207"/>
              <p:cNvSpPr>
                <a:spLocks/>
              </p:cNvSpPr>
              <p:nvPr/>
            </p:nvSpPr>
            <p:spPr bwMode="auto">
              <a:xfrm>
                <a:off x="4315" y="1617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6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w 6"/>
                  <a:gd name="T25" fmla="*/ 0 h 1"/>
                  <a:gd name="T26" fmla="*/ 0 w 6"/>
                  <a:gd name="T27" fmla="*/ 0 h 1"/>
                  <a:gd name="T28" fmla="*/ 0 w 6"/>
                  <a:gd name="T29" fmla="*/ 0 h 1"/>
                  <a:gd name="T30" fmla="*/ 6 w 6"/>
                  <a:gd name="T31" fmla="*/ 0 h 1"/>
                  <a:gd name="T32" fmla="*/ 6 w 6"/>
                  <a:gd name="T33" fmla="*/ 0 h 1"/>
                  <a:gd name="T34" fmla="*/ 6 w 6"/>
                  <a:gd name="T35" fmla="*/ 0 h 1"/>
                  <a:gd name="T36" fmla="*/ 6 w 6"/>
                  <a:gd name="T37" fmla="*/ 0 h 1"/>
                  <a:gd name="T38" fmla="*/ 6 w 6"/>
                  <a:gd name="T39" fmla="*/ 0 h 1"/>
                  <a:gd name="T40" fmla="*/ 6 w 6"/>
                  <a:gd name="T41" fmla="*/ 0 h 1"/>
                  <a:gd name="T42" fmla="*/ 6 w 6"/>
                  <a:gd name="T43" fmla="*/ 0 h 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1"/>
                  <a:gd name="T68" fmla="*/ 6 w 6"/>
                  <a:gd name="T69" fmla="*/ 1 h 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0" name="Freeform 208"/>
              <p:cNvSpPr>
                <a:spLocks/>
              </p:cNvSpPr>
              <p:nvPr/>
            </p:nvSpPr>
            <p:spPr bwMode="auto">
              <a:xfrm>
                <a:off x="4315" y="1617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0 w 6"/>
                  <a:gd name="T3" fmla="*/ 0 h 5"/>
                  <a:gd name="T4" fmla="*/ 6 w 6"/>
                  <a:gd name="T5" fmla="*/ 5 h 5"/>
                  <a:gd name="T6" fmla="*/ 6 w 6"/>
                  <a:gd name="T7" fmla="*/ 0 h 5"/>
                  <a:gd name="T8" fmla="*/ 6 w 6"/>
                  <a:gd name="T9" fmla="*/ 0 h 5"/>
                  <a:gd name="T10" fmla="*/ 6 w 6"/>
                  <a:gd name="T11" fmla="*/ 0 h 5"/>
                  <a:gd name="T12" fmla="*/ 6 w 6"/>
                  <a:gd name="T13" fmla="*/ 5 h 5"/>
                  <a:gd name="T14" fmla="*/ 6 w 6"/>
                  <a:gd name="T15" fmla="*/ 5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6 w 6"/>
                  <a:gd name="T29" fmla="*/ 0 h 5"/>
                  <a:gd name="T30" fmla="*/ 6 w 6"/>
                  <a:gd name="T31" fmla="*/ 0 h 5"/>
                  <a:gd name="T32" fmla="*/ 6 w 6"/>
                  <a:gd name="T33" fmla="*/ 0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"/>
                  <a:gd name="T52" fmla="*/ 0 h 5"/>
                  <a:gd name="T53" fmla="*/ 6 w 6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" h="5">
                    <a:moveTo>
                      <a:pt x="6" y="0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1" name="Freeform 209"/>
              <p:cNvSpPr>
                <a:spLocks/>
              </p:cNvSpPr>
              <p:nvPr/>
            </p:nvSpPr>
            <p:spPr bwMode="auto">
              <a:xfrm>
                <a:off x="4303" y="1626"/>
                <a:ext cx="6" cy="0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2" name="Freeform 210"/>
              <p:cNvSpPr>
                <a:spLocks/>
              </p:cNvSpPr>
              <p:nvPr/>
            </p:nvSpPr>
            <p:spPr bwMode="auto">
              <a:xfrm>
                <a:off x="4297" y="1617"/>
                <a:ext cx="6" cy="2"/>
              </a:xfrm>
              <a:custGeom>
                <a:avLst/>
                <a:gdLst>
                  <a:gd name="T0" fmla="*/ 0 w 6"/>
                  <a:gd name="T1" fmla="*/ 0 h 1"/>
                  <a:gd name="T2" fmla="*/ 0 w 6"/>
                  <a:gd name="T3" fmla="*/ 0 h 1"/>
                  <a:gd name="T4" fmla="*/ 0 w 6"/>
                  <a:gd name="T5" fmla="*/ 0 h 1"/>
                  <a:gd name="T6" fmla="*/ 6 w 6"/>
                  <a:gd name="T7" fmla="*/ 0 h 1"/>
                  <a:gd name="T8" fmla="*/ 6 w 6"/>
                  <a:gd name="T9" fmla="*/ 0 h 1"/>
                  <a:gd name="T10" fmla="*/ 6 w 6"/>
                  <a:gd name="T11" fmla="*/ 0 h 1"/>
                  <a:gd name="T12" fmla="*/ 6 w 6"/>
                  <a:gd name="T13" fmla="*/ 0 h 1"/>
                  <a:gd name="T14" fmla="*/ 0 w 6"/>
                  <a:gd name="T15" fmla="*/ 0 h 1"/>
                  <a:gd name="T16" fmla="*/ 0 w 6"/>
                  <a:gd name="T17" fmla="*/ 0 h 1"/>
                  <a:gd name="T18" fmla="*/ 0 w 6"/>
                  <a:gd name="T19" fmla="*/ 0 h 1"/>
                  <a:gd name="T20" fmla="*/ 0 w 6"/>
                  <a:gd name="T21" fmla="*/ 0 h 1"/>
                  <a:gd name="T22" fmla="*/ 0 w 6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"/>
                  <a:gd name="T38" fmla="*/ 6 w 6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3" name="Freeform 211"/>
              <p:cNvSpPr>
                <a:spLocks/>
              </p:cNvSpPr>
              <p:nvPr/>
            </p:nvSpPr>
            <p:spPr bwMode="auto">
              <a:xfrm>
                <a:off x="4309" y="1617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0 h 1"/>
                  <a:gd name="T18" fmla="*/ 0 w 1"/>
                  <a:gd name="T19" fmla="*/ 0 h 1"/>
                  <a:gd name="T20" fmla="*/ 0 w 1"/>
                  <a:gd name="T21" fmla="*/ 0 h 1"/>
                  <a:gd name="T22" fmla="*/ 0 w 1"/>
                  <a:gd name="T23" fmla="*/ 0 h 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"/>
                  <a:gd name="T37" fmla="*/ 0 h 1"/>
                  <a:gd name="T38" fmla="*/ 1 w 1"/>
                  <a:gd name="T39" fmla="*/ 1 h 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CF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04" name="Freeform 212"/>
              <p:cNvSpPr>
                <a:spLocks/>
              </p:cNvSpPr>
              <p:nvPr/>
            </p:nvSpPr>
            <p:spPr bwMode="auto">
              <a:xfrm>
                <a:off x="4187" y="1590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5" name="Group 256"/>
            <p:cNvGrpSpPr>
              <a:grpSpLocks/>
            </p:cNvGrpSpPr>
            <p:nvPr userDrawn="1"/>
          </p:nvGrpSpPr>
          <p:grpSpPr bwMode="auto">
            <a:xfrm>
              <a:off x="5038865" y="6619868"/>
              <a:ext cx="190500" cy="123825"/>
              <a:chOff x="7877798" y="2333052"/>
              <a:chExt cx="253806" cy="164973"/>
            </a:xfrm>
          </p:grpSpPr>
          <p:sp>
            <p:nvSpPr>
              <p:cNvPr id="76" name="Freeform 220"/>
              <p:cNvSpPr>
                <a:spLocks/>
              </p:cNvSpPr>
              <p:nvPr userDrawn="1"/>
            </p:nvSpPr>
            <p:spPr bwMode="auto">
              <a:xfrm>
                <a:off x="7877798" y="2333052"/>
                <a:ext cx="253806" cy="74026"/>
              </a:xfrm>
              <a:custGeom>
                <a:avLst/>
                <a:gdLst>
                  <a:gd name="T0" fmla="*/ 37 w 238"/>
                  <a:gd name="T1" fmla="*/ 36 h 72"/>
                  <a:gd name="T2" fmla="*/ 0 w 238"/>
                  <a:gd name="T3" fmla="*/ 36 h 72"/>
                  <a:gd name="T4" fmla="*/ 0 w 238"/>
                  <a:gd name="T5" fmla="*/ 0 h 72"/>
                  <a:gd name="T6" fmla="*/ 37 w 238"/>
                  <a:gd name="T7" fmla="*/ 0 h 72"/>
                  <a:gd name="T8" fmla="*/ 37 w 238"/>
                  <a:gd name="T9" fmla="*/ 36 h 72"/>
                  <a:gd name="T10" fmla="*/ 37 w 238"/>
                  <a:gd name="T11" fmla="*/ 36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2"/>
                  <a:gd name="T20" fmla="*/ 238 w 238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2">
                    <a:moveTo>
                      <a:pt x="238" y="72"/>
                    </a:moveTo>
                    <a:lnTo>
                      <a:pt x="0" y="72"/>
                    </a:lnTo>
                    <a:lnTo>
                      <a:pt x="0" y="0"/>
                    </a:lnTo>
                    <a:lnTo>
                      <a:pt x="238" y="0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7" name="Freeform 221"/>
              <p:cNvSpPr>
                <a:spLocks/>
              </p:cNvSpPr>
              <p:nvPr userDrawn="1"/>
            </p:nvSpPr>
            <p:spPr bwMode="auto">
              <a:xfrm>
                <a:off x="7879912" y="2411308"/>
                <a:ext cx="251692" cy="86717"/>
              </a:xfrm>
              <a:custGeom>
                <a:avLst/>
                <a:gdLst>
                  <a:gd name="T0" fmla="*/ 238 w 238"/>
                  <a:gd name="T1" fmla="*/ 84 h 84"/>
                  <a:gd name="T2" fmla="*/ 238 w 238"/>
                  <a:gd name="T3" fmla="*/ 0 h 84"/>
                  <a:gd name="T4" fmla="*/ 0 w 238"/>
                  <a:gd name="T5" fmla="*/ 0 h 84"/>
                  <a:gd name="T6" fmla="*/ 0 w 238"/>
                  <a:gd name="T7" fmla="*/ 84 h 84"/>
                  <a:gd name="T8" fmla="*/ 238 w 238"/>
                  <a:gd name="T9" fmla="*/ 84 h 84"/>
                  <a:gd name="T10" fmla="*/ 238 w 238"/>
                  <a:gd name="T11" fmla="*/ 84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84"/>
                  <a:gd name="T20" fmla="*/ 238 w 238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84">
                    <a:moveTo>
                      <a:pt x="238" y="84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84"/>
                    </a:lnTo>
                    <a:lnTo>
                      <a:pt x="238" y="8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7" name="Group 223"/>
            <p:cNvGrpSpPr>
              <a:grpSpLocks/>
            </p:cNvGrpSpPr>
            <p:nvPr userDrawn="1"/>
          </p:nvGrpSpPr>
          <p:grpSpPr bwMode="auto">
            <a:xfrm>
              <a:off x="2846569" y="6619868"/>
              <a:ext cx="192235" cy="122227"/>
              <a:chOff x="4184" y="1339"/>
              <a:chExt cx="238" cy="162"/>
            </a:xfrm>
          </p:grpSpPr>
          <p:sp>
            <p:nvSpPr>
              <p:cNvPr id="72" name="Freeform 224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3" name="Freeform 225"/>
              <p:cNvSpPr>
                <a:spLocks/>
              </p:cNvSpPr>
              <p:nvPr/>
            </p:nvSpPr>
            <p:spPr bwMode="auto">
              <a:xfrm>
                <a:off x="4184" y="1339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4" name="Freeform 226"/>
              <p:cNvSpPr>
                <a:spLocks/>
              </p:cNvSpPr>
              <p:nvPr/>
            </p:nvSpPr>
            <p:spPr bwMode="auto">
              <a:xfrm>
                <a:off x="4184" y="1448"/>
                <a:ext cx="238" cy="53"/>
              </a:xfrm>
              <a:custGeom>
                <a:avLst/>
                <a:gdLst>
                  <a:gd name="T0" fmla="*/ 40 w 244"/>
                  <a:gd name="T1" fmla="*/ 962 h 50"/>
                  <a:gd name="T2" fmla="*/ 40 w 244"/>
                  <a:gd name="T3" fmla="*/ 0 h 50"/>
                  <a:gd name="T4" fmla="*/ 0 w 244"/>
                  <a:gd name="T5" fmla="*/ 0 h 50"/>
                  <a:gd name="T6" fmla="*/ 0 w 244"/>
                  <a:gd name="T7" fmla="*/ 962 h 50"/>
                  <a:gd name="T8" fmla="*/ 40 w 244"/>
                  <a:gd name="T9" fmla="*/ 962 h 50"/>
                  <a:gd name="T10" fmla="*/ 40 w 244"/>
                  <a:gd name="T11" fmla="*/ 96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244" y="50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50"/>
                    </a:lnTo>
                    <a:lnTo>
                      <a:pt x="244" y="50"/>
                    </a:lnTo>
                    <a:close/>
                  </a:path>
                </a:pathLst>
              </a:custGeom>
              <a:solidFill>
                <a:srgbClr val="409D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5" name="Freeform 227"/>
              <p:cNvSpPr>
                <a:spLocks/>
              </p:cNvSpPr>
              <p:nvPr/>
            </p:nvSpPr>
            <p:spPr bwMode="auto">
              <a:xfrm>
                <a:off x="4184" y="1339"/>
                <a:ext cx="238" cy="162"/>
              </a:xfrm>
              <a:custGeom>
                <a:avLst/>
                <a:gdLst>
                  <a:gd name="T0" fmla="*/ 40 w 244"/>
                  <a:gd name="T1" fmla="*/ 1704 h 156"/>
                  <a:gd name="T2" fmla="*/ 40 w 244"/>
                  <a:gd name="T3" fmla="*/ 0 h 156"/>
                  <a:gd name="T4" fmla="*/ 0 w 244"/>
                  <a:gd name="T5" fmla="*/ 0 h 156"/>
                  <a:gd name="T6" fmla="*/ 0 w 244"/>
                  <a:gd name="T7" fmla="*/ 1704 h 156"/>
                  <a:gd name="T8" fmla="*/ 40 w 244"/>
                  <a:gd name="T9" fmla="*/ 1704 h 156"/>
                  <a:gd name="T10" fmla="*/ 40 w 244"/>
                  <a:gd name="T11" fmla="*/ 17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8" name="Group 228"/>
            <p:cNvGrpSpPr>
              <a:grpSpLocks/>
            </p:cNvGrpSpPr>
            <p:nvPr userDrawn="1"/>
          </p:nvGrpSpPr>
          <p:grpSpPr bwMode="auto">
            <a:xfrm>
              <a:off x="6037223" y="6619868"/>
              <a:ext cx="192235" cy="127020"/>
              <a:chOff x="4188" y="2157"/>
              <a:chExt cx="238" cy="162"/>
            </a:xfrm>
          </p:grpSpPr>
          <p:sp>
            <p:nvSpPr>
              <p:cNvPr id="59" name="Freeform 229"/>
              <p:cNvSpPr>
                <a:spLocks/>
              </p:cNvSpPr>
              <p:nvPr/>
            </p:nvSpPr>
            <p:spPr bwMode="auto">
              <a:xfrm>
                <a:off x="4188" y="2157"/>
                <a:ext cx="238" cy="158"/>
              </a:xfrm>
              <a:custGeom>
                <a:avLst/>
                <a:gdLst>
                  <a:gd name="T0" fmla="*/ 0 w 238"/>
                  <a:gd name="T1" fmla="*/ 0 h 151"/>
                  <a:gd name="T2" fmla="*/ 238 w 238"/>
                  <a:gd name="T3" fmla="*/ 0 h 151"/>
                  <a:gd name="T4" fmla="*/ 238 w 238"/>
                  <a:gd name="T5" fmla="*/ 1791 h 151"/>
                  <a:gd name="T6" fmla="*/ 0 w 238"/>
                  <a:gd name="T7" fmla="*/ 1791 h 151"/>
                  <a:gd name="T8" fmla="*/ 0 w 238"/>
                  <a:gd name="T9" fmla="*/ 0 h 151"/>
                  <a:gd name="T10" fmla="*/ 0 w 238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1"/>
                  <a:gd name="T20" fmla="*/ 238 w 238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1">
                    <a:moveTo>
                      <a:pt x="0" y="0"/>
                    </a:moveTo>
                    <a:lnTo>
                      <a:pt x="238" y="0"/>
                    </a:lnTo>
                    <a:lnTo>
                      <a:pt x="238" y="151"/>
                    </a:lnTo>
                    <a:lnTo>
                      <a:pt x="0" y="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Freeform 230"/>
              <p:cNvSpPr>
                <a:spLocks/>
              </p:cNvSpPr>
              <p:nvPr/>
            </p:nvSpPr>
            <p:spPr bwMode="auto">
              <a:xfrm>
                <a:off x="4188" y="2157"/>
                <a:ext cx="238" cy="59"/>
              </a:xfrm>
              <a:custGeom>
                <a:avLst/>
                <a:gdLst>
                  <a:gd name="T0" fmla="*/ 0 w 238"/>
                  <a:gd name="T1" fmla="*/ 0 h 56"/>
                  <a:gd name="T2" fmla="*/ 238 w 238"/>
                  <a:gd name="T3" fmla="*/ 0 h 56"/>
                  <a:gd name="T4" fmla="*/ 238 w 238"/>
                  <a:gd name="T5" fmla="*/ 800 h 56"/>
                  <a:gd name="T6" fmla="*/ 0 w 238"/>
                  <a:gd name="T7" fmla="*/ 800 h 56"/>
                  <a:gd name="T8" fmla="*/ 0 w 238"/>
                  <a:gd name="T9" fmla="*/ 0 h 56"/>
                  <a:gd name="T10" fmla="*/ 0 w 238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6"/>
                  <a:gd name="T20" fmla="*/ 238 w 238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6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6"/>
                    </a:ln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Freeform 231"/>
              <p:cNvSpPr>
                <a:spLocks/>
              </p:cNvSpPr>
              <p:nvPr/>
            </p:nvSpPr>
            <p:spPr bwMode="auto">
              <a:xfrm>
                <a:off x="4188" y="2260"/>
                <a:ext cx="238" cy="59"/>
              </a:xfrm>
              <a:custGeom>
                <a:avLst/>
                <a:gdLst>
                  <a:gd name="T0" fmla="*/ 0 w 238"/>
                  <a:gd name="T1" fmla="*/ 0 h 55"/>
                  <a:gd name="T2" fmla="*/ 238 w 238"/>
                  <a:gd name="T3" fmla="*/ 0 h 55"/>
                  <a:gd name="T4" fmla="*/ 238 w 238"/>
                  <a:gd name="T5" fmla="*/ 820 h 55"/>
                  <a:gd name="T6" fmla="*/ 0 w 238"/>
                  <a:gd name="T7" fmla="*/ 820 h 55"/>
                  <a:gd name="T8" fmla="*/ 0 w 238"/>
                  <a:gd name="T9" fmla="*/ 0 h 55"/>
                  <a:gd name="T10" fmla="*/ 0 w 238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55"/>
                  <a:gd name="T20" fmla="*/ 238 w 238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55">
                    <a:moveTo>
                      <a:pt x="0" y="0"/>
                    </a:moveTo>
                    <a:lnTo>
                      <a:pt x="238" y="0"/>
                    </a:lnTo>
                    <a:lnTo>
                      <a:pt x="238" y="55"/>
                    </a:lnTo>
                    <a:lnTo>
                      <a:pt x="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0F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232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233"/>
              <p:cNvSpPr>
                <a:spLocks/>
              </p:cNvSpPr>
              <p:nvPr/>
            </p:nvSpPr>
            <p:spPr bwMode="auto">
              <a:xfrm>
                <a:off x="4218" y="2185"/>
                <a:ext cx="41" cy="47"/>
              </a:xfrm>
              <a:custGeom>
                <a:avLst/>
                <a:gdLst>
                  <a:gd name="T0" fmla="*/ 42 w 42"/>
                  <a:gd name="T1" fmla="*/ 153 h 45"/>
                  <a:gd name="T2" fmla="*/ 42 w 42"/>
                  <a:gd name="T3" fmla="*/ 11 h 45"/>
                  <a:gd name="T4" fmla="*/ 42 w 42"/>
                  <a:gd name="T5" fmla="*/ 0 h 45"/>
                  <a:gd name="T6" fmla="*/ 0 w 42"/>
                  <a:gd name="T7" fmla="*/ 0 h 45"/>
                  <a:gd name="T8" fmla="*/ 0 w 42"/>
                  <a:gd name="T9" fmla="*/ 11 h 45"/>
                  <a:gd name="T10" fmla="*/ 0 w 42"/>
                  <a:gd name="T11" fmla="*/ 153 h 45"/>
                  <a:gd name="T12" fmla="*/ 6 w 42"/>
                  <a:gd name="T13" fmla="*/ 175 h 45"/>
                  <a:gd name="T14" fmla="*/ 6 w 42"/>
                  <a:gd name="T15" fmla="*/ 195 h 45"/>
                  <a:gd name="T16" fmla="*/ 12 w 42"/>
                  <a:gd name="T17" fmla="*/ 223 h 45"/>
                  <a:gd name="T18" fmla="*/ 18 w 42"/>
                  <a:gd name="T19" fmla="*/ 223 h 45"/>
                  <a:gd name="T20" fmla="*/ 24 w 42"/>
                  <a:gd name="T21" fmla="*/ 223 h 45"/>
                  <a:gd name="T22" fmla="*/ 30 w 42"/>
                  <a:gd name="T23" fmla="*/ 223 h 45"/>
                  <a:gd name="T24" fmla="*/ 30 w 42"/>
                  <a:gd name="T25" fmla="*/ 223 h 45"/>
                  <a:gd name="T26" fmla="*/ 36 w 42"/>
                  <a:gd name="T27" fmla="*/ 195 h 45"/>
                  <a:gd name="T28" fmla="*/ 36 w 42"/>
                  <a:gd name="T29" fmla="*/ 175 h 45"/>
                  <a:gd name="T30" fmla="*/ 42 w 42"/>
                  <a:gd name="T31" fmla="*/ 153 h 45"/>
                  <a:gd name="T32" fmla="*/ 42 w 42"/>
                  <a:gd name="T33" fmla="*/ 153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42" y="28"/>
                    </a:moveTo>
                    <a:lnTo>
                      <a:pt x="42" y="11"/>
                    </a:lnTo>
                    <a:lnTo>
                      <a:pt x="4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28"/>
                    </a:lnTo>
                    <a:lnTo>
                      <a:pt x="6" y="34"/>
                    </a:lnTo>
                    <a:lnTo>
                      <a:pt x="6" y="39"/>
                    </a:lnTo>
                    <a:lnTo>
                      <a:pt x="12" y="45"/>
                    </a:lnTo>
                    <a:lnTo>
                      <a:pt x="18" y="45"/>
                    </a:lnTo>
                    <a:lnTo>
                      <a:pt x="24" y="45"/>
                    </a:lnTo>
                    <a:lnTo>
                      <a:pt x="30" y="45"/>
                    </a:lnTo>
                    <a:lnTo>
                      <a:pt x="36" y="39"/>
                    </a:lnTo>
                    <a:lnTo>
                      <a:pt x="36" y="34"/>
                    </a:lnTo>
                    <a:lnTo>
                      <a:pt x="42" y="28"/>
                    </a:lnTo>
                  </a:path>
                </a:pathLst>
              </a:custGeom>
              <a:noFill/>
              <a:ln w="0">
                <a:solidFill>
                  <a:srgbClr val="FF19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234"/>
              <p:cNvSpPr>
                <a:spLocks/>
              </p:cNvSpPr>
              <p:nvPr/>
            </p:nvSpPr>
            <p:spPr bwMode="auto">
              <a:xfrm>
                <a:off x="4218" y="2179"/>
                <a:ext cx="41" cy="12"/>
              </a:xfrm>
              <a:custGeom>
                <a:avLst/>
                <a:gdLst>
                  <a:gd name="T0" fmla="*/ 42 w 42"/>
                  <a:gd name="T1" fmla="*/ 6 h 12"/>
                  <a:gd name="T2" fmla="*/ 42 w 42"/>
                  <a:gd name="T3" fmla="*/ 6 h 12"/>
                  <a:gd name="T4" fmla="*/ 36 w 42"/>
                  <a:gd name="T5" fmla="*/ 6 h 12"/>
                  <a:gd name="T6" fmla="*/ 30 w 42"/>
                  <a:gd name="T7" fmla="*/ 0 h 12"/>
                  <a:gd name="T8" fmla="*/ 24 w 42"/>
                  <a:gd name="T9" fmla="*/ 0 h 12"/>
                  <a:gd name="T10" fmla="*/ 12 w 42"/>
                  <a:gd name="T11" fmla="*/ 0 h 12"/>
                  <a:gd name="T12" fmla="*/ 6 w 42"/>
                  <a:gd name="T13" fmla="*/ 6 h 12"/>
                  <a:gd name="T14" fmla="*/ 0 w 42"/>
                  <a:gd name="T15" fmla="*/ 6 h 12"/>
                  <a:gd name="T16" fmla="*/ 0 w 42"/>
                  <a:gd name="T17" fmla="*/ 12 h 12"/>
                  <a:gd name="T18" fmla="*/ 42 w 42"/>
                  <a:gd name="T19" fmla="*/ 6 h 12"/>
                  <a:gd name="T20" fmla="*/ 42 w 4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2"/>
                  <a:gd name="T35" fmla="*/ 42 w 4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2">
                    <a:moveTo>
                      <a:pt x="42" y="6"/>
                    </a:moveTo>
                    <a:lnTo>
                      <a:pt x="42" y="6"/>
                    </a:ln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235"/>
              <p:cNvSpPr>
                <a:spLocks/>
              </p:cNvSpPr>
              <p:nvPr/>
            </p:nvSpPr>
            <p:spPr bwMode="auto">
              <a:xfrm>
                <a:off x="4224" y="2195"/>
                <a:ext cx="29" cy="36"/>
              </a:xfrm>
              <a:custGeom>
                <a:avLst/>
                <a:gdLst>
                  <a:gd name="T0" fmla="*/ 30 w 30"/>
                  <a:gd name="T1" fmla="*/ 174 h 34"/>
                  <a:gd name="T2" fmla="*/ 24 w 30"/>
                  <a:gd name="T3" fmla="*/ 6 h 34"/>
                  <a:gd name="T4" fmla="*/ 18 w 30"/>
                  <a:gd name="T5" fmla="*/ 6 h 34"/>
                  <a:gd name="T6" fmla="*/ 18 w 30"/>
                  <a:gd name="T7" fmla="*/ 0 h 34"/>
                  <a:gd name="T8" fmla="*/ 12 w 30"/>
                  <a:gd name="T9" fmla="*/ 6 h 34"/>
                  <a:gd name="T10" fmla="*/ 6 w 30"/>
                  <a:gd name="T11" fmla="*/ 6 h 34"/>
                  <a:gd name="T12" fmla="*/ 0 w 30"/>
                  <a:gd name="T13" fmla="*/ 174 h 34"/>
                  <a:gd name="T14" fmla="*/ 0 w 30"/>
                  <a:gd name="T15" fmla="*/ 207 h 34"/>
                  <a:gd name="T16" fmla="*/ 6 w 30"/>
                  <a:gd name="T17" fmla="*/ 239 h 34"/>
                  <a:gd name="T18" fmla="*/ 6 w 30"/>
                  <a:gd name="T19" fmla="*/ 239 h 34"/>
                  <a:gd name="T20" fmla="*/ 12 w 30"/>
                  <a:gd name="T21" fmla="*/ 284 h 34"/>
                  <a:gd name="T22" fmla="*/ 18 w 30"/>
                  <a:gd name="T23" fmla="*/ 284 h 34"/>
                  <a:gd name="T24" fmla="*/ 18 w 30"/>
                  <a:gd name="T25" fmla="*/ 284 h 34"/>
                  <a:gd name="T26" fmla="*/ 24 w 30"/>
                  <a:gd name="T27" fmla="*/ 239 h 34"/>
                  <a:gd name="T28" fmla="*/ 30 w 30"/>
                  <a:gd name="T29" fmla="*/ 239 h 34"/>
                  <a:gd name="T30" fmla="*/ 30 w 30"/>
                  <a:gd name="T31" fmla="*/ 207 h 34"/>
                  <a:gd name="T32" fmla="*/ 30 w 30"/>
                  <a:gd name="T33" fmla="*/ 174 h 34"/>
                  <a:gd name="T34" fmla="*/ 30 w 30"/>
                  <a:gd name="T35" fmla="*/ 17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0"/>
                  <a:gd name="T55" fmla="*/ 0 h 34"/>
                  <a:gd name="T56" fmla="*/ 30 w 3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0" h="34">
                    <a:moveTo>
                      <a:pt x="30" y="17"/>
                    </a:moveTo>
                    <a:lnTo>
                      <a:pt x="24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28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28"/>
                    </a:lnTo>
                    <a:lnTo>
                      <a:pt x="30" y="28"/>
                    </a:lnTo>
                    <a:lnTo>
                      <a:pt x="30" y="23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236"/>
              <p:cNvSpPr>
                <a:spLocks/>
              </p:cNvSpPr>
              <p:nvPr/>
            </p:nvSpPr>
            <p:spPr bwMode="auto">
              <a:xfrm>
                <a:off x="4224" y="2216"/>
                <a:ext cx="29" cy="6"/>
              </a:xfrm>
              <a:custGeom>
                <a:avLst/>
                <a:gdLst>
                  <a:gd name="T0" fmla="*/ 30 w 30"/>
                  <a:gd name="T1" fmla="*/ 6 h 6"/>
                  <a:gd name="T2" fmla="*/ 30 w 30"/>
                  <a:gd name="T3" fmla="*/ 6 h 6"/>
                  <a:gd name="T4" fmla="*/ 30 w 30"/>
                  <a:gd name="T5" fmla="*/ 6 h 6"/>
                  <a:gd name="T6" fmla="*/ 30 w 30"/>
                  <a:gd name="T7" fmla="*/ 6 h 6"/>
                  <a:gd name="T8" fmla="*/ 30 w 30"/>
                  <a:gd name="T9" fmla="*/ 0 h 6"/>
                  <a:gd name="T10" fmla="*/ 30 w 30"/>
                  <a:gd name="T11" fmla="*/ 0 h 6"/>
                  <a:gd name="T12" fmla="*/ 30 w 30"/>
                  <a:gd name="T13" fmla="*/ 0 h 6"/>
                  <a:gd name="T14" fmla="*/ 30 w 30"/>
                  <a:gd name="T15" fmla="*/ 0 h 6"/>
                  <a:gd name="T16" fmla="*/ 24 w 30"/>
                  <a:gd name="T17" fmla="*/ 0 h 6"/>
                  <a:gd name="T18" fmla="*/ 24 w 30"/>
                  <a:gd name="T19" fmla="*/ 0 h 6"/>
                  <a:gd name="T20" fmla="*/ 24 w 30"/>
                  <a:gd name="T21" fmla="*/ 0 h 6"/>
                  <a:gd name="T22" fmla="*/ 18 w 30"/>
                  <a:gd name="T23" fmla="*/ 0 h 6"/>
                  <a:gd name="T24" fmla="*/ 18 w 30"/>
                  <a:gd name="T25" fmla="*/ 0 h 6"/>
                  <a:gd name="T26" fmla="*/ 12 w 30"/>
                  <a:gd name="T27" fmla="*/ 0 h 6"/>
                  <a:gd name="T28" fmla="*/ 12 w 30"/>
                  <a:gd name="T29" fmla="*/ 0 h 6"/>
                  <a:gd name="T30" fmla="*/ 12 w 30"/>
                  <a:gd name="T31" fmla="*/ 0 h 6"/>
                  <a:gd name="T32" fmla="*/ 6 w 30"/>
                  <a:gd name="T33" fmla="*/ 0 h 6"/>
                  <a:gd name="T34" fmla="*/ 6 w 30"/>
                  <a:gd name="T35" fmla="*/ 0 h 6"/>
                  <a:gd name="T36" fmla="*/ 6 w 30"/>
                  <a:gd name="T37" fmla="*/ 0 h 6"/>
                  <a:gd name="T38" fmla="*/ 0 w 30"/>
                  <a:gd name="T39" fmla="*/ 0 h 6"/>
                  <a:gd name="T40" fmla="*/ 0 w 30"/>
                  <a:gd name="T41" fmla="*/ 0 h 6"/>
                  <a:gd name="T42" fmla="*/ 0 w 30"/>
                  <a:gd name="T43" fmla="*/ 0 h 6"/>
                  <a:gd name="T44" fmla="*/ 0 w 30"/>
                  <a:gd name="T45" fmla="*/ 6 h 6"/>
                  <a:gd name="T46" fmla="*/ 0 w 30"/>
                  <a:gd name="T47" fmla="*/ 6 h 6"/>
                  <a:gd name="T48" fmla="*/ 0 w 30"/>
                  <a:gd name="T49" fmla="*/ 6 h 6"/>
                  <a:gd name="T50" fmla="*/ 0 w 30"/>
                  <a:gd name="T51" fmla="*/ 6 h 6"/>
                  <a:gd name="T52" fmla="*/ 6 w 30"/>
                  <a:gd name="T53" fmla="*/ 6 h 6"/>
                  <a:gd name="T54" fmla="*/ 6 w 30"/>
                  <a:gd name="T55" fmla="*/ 6 h 6"/>
                  <a:gd name="T56" fmla="*/ 12 w 30"/>
                  <a:gd name="T57" fmla="*/ 6 h 6"/>
                  <a:gd name="T58" fmla="*/ 12 w 30"/>
                  <a:gd name="T59" fmla="*/ 6 h 6"/>
                  <a:gd name="T60" fmla="*/ 12 w 30"/>
                  <a:gd name="T61" fmla="*/ 6 h 6"/>
                  <a:gd name="T62" fmla="*/ 18 w 30"/>
                  <a:gd name="T63" fmla="*/ 6 h 6"/>
                  <a:gd name="T64" fmla="*/ 18 w 30"/>
                  <a:gd name="T65" fmla="*/ 6 h 6"/>
                  <a:gd name="T66" fmla="*/ 18 w 30"/>
                  <a:gd name="T67" fmla="*/ 6 h 6"/>
                  <a:gd name="T68" fmla="*/ 24 w 30"/>
                  <a:gd name="T69" fmla="*/ 6 h 6"/>
                  <a:gd name="T70" fmla="*/ 24 w 30"/>
                  <a:gd name="T71" fmla="*/ 6 h 6"/>
                  <a:gd name="T72" fmla="*/ 24 w 30"/>
                  <a:gd name="T73" fmla="*/ 6 h 6"/>
                  <a:gd name="T74" fmla="*/ 30 w 30"/>
                  <a:gd name="T75" fmla="*/ 6 h 6"/>
                  <a:gd name="T76" fmla="*/ 30 w 30"/>
                  <a:gd name="T77" fmla="*/ 6 h 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0"/>
                  <a:gd name="T118" fmla="*/ 0 h 6"/>
                  <a:gd name="T119" fmla="*/ 30 w 30"/>
                  <a:gd name="T120" fmla="*/ 6 h 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0" h="6">
                    <a:moveTo>
                      <a:pt x="30" y="6"/>
                    </a:moveTo>
                    <a:lnTo>
                      <a:pt x="30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Freeform 237"/>
              <p:cNvSpPr>
                <a:spLocks/>
              </p:cNvSpPr>
              <p:nvPr/>
            </p:nvSpPr>
            <p:spPr bwMode="auto">
              <a:xfrm>
                <a:off x="4224" y="2222"/>
                <a:ext cx="29" cy="2"/>
              </a:xfrm>
              <a:custGeom>
                <a:avLst/>
                <a:gdLst>
                  <a:gd name="T0" fmla="*/ 30 w 30"/>
                  <a:gd name="T1" fmla="*/ 0 h 1"/>
                  <a:gd name="T2" fmla="*/ 30 w 30"/>
                  <a:gd name="T3" fmla="*/ 0 h 1"/>
                  <a:gd name="T4" fmla="*/ 30 w 30"/>
                  <a:gd name="T5" fmla="*/ 0 h 1"/>
                  <a:gd name="T6" fmla="*/ 30 w 30"/>
                  <a:gd name="T7" fmla="*/ 0 h 1"/>
                  <a:gd name="T8" fmla="*/ 30 w 30"/>
                  <a:gd name="T9" fmla="*/ 0 h 1"/>
                  <a:gd name="T10" fmla="*/ 30 w 30"/>
                  <a:gd name="T11" fmla="*/ 0 h 1"/>
                  <a:gd name="T12" fmla="*/ 30 w 30"/>
                  <a:gd name="T13" fmla="*/ 0 h 1"/>
                  <a:gd name="T14" fmla="*/ 30 w 30"/>
                  <a:gd name="T15" fmla="*/ 0 h 1"/>
                  <a:gd name="T16" fmla="*/ 24 w 30"/>
                  <a:gd name="T17" fmla="*/ 0 h 1"/>
                  <a:gd name="T18" fmla="*/ 24 w 30"/>
                  <a:gd name="T19" fmla="*/ 0 h 1"/>
                  <a:gd name="T20" fmla="*/ 24 w 30"/>
                  <a:gd name="T21" fmla="*/ 0 h 1"/>
                  <a:gd name="T22" fmla="*/ 18 w 30"/>
                  <a:gd name="T23" fmla="*/ 0 h 1"/>
                  <a:gd name="T24" fmla="*/ 18 w 30"/>
                  <a:gd name="T25" fmla="*/ 0 h 1"/>
                  <a:gd name="T26" fmla="*/ 12 w 30"/>
                  <a:gd name="T27" fmla="*/ 0 h 1"/>
                  <a:gd name="T28" fmla="*/ 12 w 30"/>
                  <a:gd name="T29" fmla="*/ 0 h 1"/>
                  <a:gd name="T30" fmla="*/ 12 w 30"/>
                  <a:gd name="T31" fmla="*/ 0 h 1"/>
                  <a:gd name="T32" fmla="*/ 6 w 30"/>
                  <a:gd name="T33" fmla="*/ 0 h 1"/>
                  <a:gd name="T34" fmla="*/ 6 w 30"/>
                  <a:gd name="T35" fmla="*/ 0 h 1"/>
                  <a:gd name="T36" fmla="*/ 6 w 30"/>
                  <a:gd name="T37" fmla="*/ 0 h 1"/>
                  <a:gd name="T38" fmla="*/ 0 w 30"/>
                  <a:gd name="T39" fmla="*/ 0 h 1"/>
                  <a:gd name="T40" fmla="*/ 0 w 30"/>
                  <a:gd name="T41" fmla="*/ 0 h 1"/>
                  <a:gd name="T42" fmla="*/ 0 w 30"/>
                  <a:gd name="T43" fmla="*/ 0 h 1"/>
                  <a:gd name="T44" fmla="*/ 0 w 30"/>
                  <a:gd name="T45" fmla="*/ 0 h 1"/>
                  <a:gd name="T46" fmla="*/ 0 w 30"/>
                  <a:gd name="T47" fmla="*/ 0 h 1"/>
                  <a:gd name="T48" fmla="*/ 0 w 30"/>
                  <a:gd name="T49" fmla="*/ 0 h 1"/>
                  <a:gd name="T50" fmla="*/ 6 w 30"/>
                  <a:gd name="T51" fmla="*/ 0 h 1"/>
                  <a:gd name="T52" fmla="*/ 6 w 30"/>
                  <a:gd name="T53" fmla="*/ 0 h 1"/>
                  <a:gd name="T54" fmla="*/ 6 w 30"/>
                  <a:gd name="T55" fmla="*/ 0 h 1"/>
                  <a:gd name="T56" fmla="*/ 12 w 30"/>
                  <a:gd name="T57" fmla="*/ 0 h 1"/>
                  <a:gd name="T58" fmla="*/ 12 w 30"/>
                  <a:gd name="T59" fmla="*/ 0 h 1"/>
                  <a:gd name="T60" fmla="*/ 12 w 30"/>
                  <a:gd name="T61" fmla="*/ 0 h 1"/>
                  <a:gd name="T62" fmla="*/ 18 w 30"/>
                  <a:gd name="T63" fmla="*/ 0 h 1"/>
                  <a:gd name="T64" fmla="*/ 18 w 30"/>
                  <a:gd name="T65" fmla="*/ 0 h 1"/>
                  <a:gd name="T66" fmla="*/ 24 w 30"/>
                  <a:gd name="T67" fmla="*/ 0 h 1"/>
                  <a:gd name="T68" fmla="*/ 24 w 30"/>
                  <a:gd name="T69" fmla="*/ 0 h 1"/>
                  <a:gd name="T70" fmla="*/ 24 w 30"/>
                  <a:gd name="T71" fmla="*/ 0 h 1"/>
                  <a:gd name="T72" fmla="*/ 30 w 30"/>
                  <a:gd name="T73" fmla="*/ 0 h 1"/>
                  <a:gd name="T74" fmla="*/ 30 w 30"/>
                  <a:gd name="T75" fmla="*/ 0 h 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"/>
                  <a:gd name="T115" fmla="*/ 0 h 1"/>
                  <a:gd name="T116" fmla="*/ 30 w 30"/>
                  <a:gd name="T117" fmla="*/ 1 h 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" h="1">
                    <a:moveTo>
                      <a:pt x="30" y="0"/>
                    </a:moveTo>
                    <a:lnTo>
                      <a:pt x="30" y="0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8" name="Freeform 238"/>
              <p:cNvSpPr>
                <a:spLocks/>
              </p:cNvSpPr>
              <p:nvPr/>
            </p:nvSpPr>
            <p:spPr bwMode="auto">
              <a:xfrm>
                <a:off x="4235" y="2191"/>
                <a:ext cx="6" cy="6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0 w 6"/>
                  <a:gd name="T7" fmla="*/ 0 h 5"/>
                  <a:gd name="T8" fmla="*/ 0 w 6"/>
                  <a:gd name="T9" fmla="*/ 0 h 5"/>
                  <a:gd name="T10" fmla="*/ 0 w 6"/>
                  <a:gd name="T11" fmla="*/ 0 h 5"/>
                  <a:gd name="T12" fmla="*/ 0 w 6"/>
                  <a:gd name="T13" fmla="*/ 0 h 5"/>
                  <a:gd name="T14" fmla="*/ 0 w 6"/>
                  <a:gd name="T15" fmla="*/ 0 h 5"/>
                  <a:gd name="T16" fmla="*/ 6 w 6"/>
                  <a:gd name="T17" fmla="*/ 5 h 5"/>
                  <a:gd name="T18" fmla="*/ 6 w 6"/>
                  <a:gd name="T19" fmla="*/ 0 h 5"/>
                  <a:gd name="T20" fmla="*/ 6 w 6"/>
                  <a:gd name="T21" fmla="*/ 0 h 5"/>
                  <a:gd name="T22" fmla="*/ 6 w 6"/>
                  <a:gd name="T23" fmla="*/ 0 h 5"/>
                  <a:gd name="T24" fmla="*/ 6 w 6"/>
                  <a:gd name="T25" fmla="*/ 0 h 5"/>
                  <a:gd name="T26" fmla="*/ 6 w 6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5"/>
                  <a:gd name="T44" fmla="*/ 6 w 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9" name="Freeform 239"/>
              <p:cNvSpPr>
                <a:spLocks/>
              </p:cNvSpPr>
              <p:nvPr/>
            </p:nvSpPr>
            <p:spPr bwMode="auto">
              <a:xfrm>
                <a:off x="4241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0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0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0" name="Freeform 240"/>
              <p:cNvSpPr>
                <a:spLocks/>
              </p:cNvSpPr>
              <p:nvPr/>
            </p:nvSpPr>
            <p:spPr bwMode="auto">
              <a:xfrm>
                <a:off x="4229" y="2185"/>
                <a:ext cx="6" cy="2"/>
              </a:xfrm>
              <a:custGeom>
                <a:avLst/>
                <a:gdLst>
                  <a:gd name="T0" fmla="*/ 6 w 6"/>
                  <a:gd name="T1" fmla="*/ 0 h 1"/>
                  <a:gd name="T2" fmla="*/ 6 w 6"/>
                  <a:gd name="T3" fmla="*/ 0 h 1"/>
                  <a:gd name="T4" fmla="*/ 6 w 6"/>
                  <a:gd name="T5" fmla="*/ 0 h 1"/>
                  <a:gd name="T6" fmla="*/ 6 w 6"/>
                  <a:gd name="T7" fmla="*/ 0 h 1"/>
                  <a:gd name="T8" fmla="*/ 0 w 6"/>
                  <a:gd name="T9" fmla="*/ 0 h 1"/>
                  <a:gd name="T10" fmla="*/ 0 w 6"/>
                  <a:gd name="T11" fmla="*/ 0 h 1"/>
                  <a:gd name="T12" fmla="*/ 0 w 6"/>
                  <a:gd name="T13" fmla="*/ 0 h 1"/>
                  <a:gd name="T14" fmla="*/ 6 w 6"/>
                  <a:gd name="T15" fmla="*/ 0 h 1"/>
                  <a:gd name="T16" fmla="*/ 6 w 6"/>
                  <a:gd name="T17" fmla="*/ 0 h 1"/>
                  <a:gd name="T18" fmla="*/ 6 w 6"/>
                  <a:gd name="T19" fmla="*/ 0 h 1"/>
                  <a:gd name="T20" fmla="*/ 6 w 6"/>
                  <a:gd name="T21" fmla="*/ 0 h 1"/>
                  <a:gd name="T22" fmla="*/ 6 w 6"/>
                  <a:gd name="T23" fmla="*/ 0 h 1"/>
                  <a:gd name="T24" fmla="*/ 6 w 6"/>
                  <a:gd name="T25" fmla="*/ 0 h 1"/>
                  <a:gd name="T26" fmla="*/ 6 w 6"/>
                  <a:gd name="T27" fmla="*/ 0 h 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"/>
                  <a:gd name="T43" fmla="*/ 0 h 1"/>
                  <a:gd name="T44" fmla="*/ 6 w 6"/>
                  <a:gd name="T45" fmla="*/ 1 h 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" h="1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7F6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1" name="Freeform 241"/>
              <p:cNvSpPr>
                <a:spLocks/>
              </p:cNvSpPr>
              <p:nvPr/>
            </p:nvSpPr>
            <p:spPr bwMode="auto">
              <a:xfrm>
                <a:off x="4188" y="2157"/>
                <a:ext cx="238" cy="162"/>
              </a:xfrm>
              <a:custGeom>
                <a:avLst/>
                <a:gdLst>
                  <a:gd name="T0" fmla="*/ 238 w 238"/>
                  <a:gd name="T1" fmla="*/ 0 h 156"/>
                  <a:gd name="T2" fmla="*/ 0 w 238"/>
                  <a:gd name="T3" fmla="*/ 0 h 156"/>
                  <a:gd name="T4" fmla="*/ 0 w 238"/>
                  <a:gd name="T5" fmla="*/ 1704 h 156"/>
                  <a:gd name="T6" fmla="*/ 238 w 238"/>
                  <a:gd name="T7" fmla="*/ 1704 h 156"/>
                  <a:gd name="T8" fmla="*/ 238 w 238"/>
                  <a:gd name="T9" fmla="*/ 0 h 156"/>
                  <a:gd name="T10" fmla="*/ 238 w 238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156"/>
                  <a:gd name="T20" fmla="*/ 238 w 23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156">
                    <a:moveTo>
                      <a:pt x="238" y="0"/>
                    </a:moveTo>
                    <a:lnTo>
                      <a:pt x="0" y="0"/>
                    </a:lnTo>
                    <a:lnTo>
                      <a:pt x="0" y="156"/>
                    </a:lnTo>
                    <a:lnTo>
                      <a:pt x="238" y="156"/>
                    </a:lnTo>
                    <a:lnTo>
                      <a:pt x="23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aphicFrame>
          <p:nvGraphicFramePr>
            <p:cNvPr id="31" name="Object 252"/>
            <p:cNvGraphicFramePr>
              <a:graphicFrameLocks noChangeAspect="1"/>
            </p:cNvGraphicFramePr>
            <p:nvPr/>
          </p:nvGraphicFramePr>
          <p:xfrm>
            <a:off x="3829370" y="6619868"/>
            <a:ext cx="186303" cy="121473"/>
          </p:xfrm>
          <a:graphic>
            <a:graphicData uri="http://schemas.openxmlformats.org/presentationml/2006/ole">
              <p:oleObj spid="_x0000_s363523" name="Clip" r:id="rId5" imgW="2833538" imgH="1919138" progId="">
                <p:embed/>
              </p:oleObj>
            </a:graphicData>
          </a:graphic>
        </p:graphicFrame>
        <p:grpSp>
          <p:nvGrpSpPr>
            <p:cNvPr id="29" name="Group 214"/>
            <p:cNvGrpSpPr>
              <a:grpSpLocks/>
            </p:cNvGrpSpPr>
            <p:nvPr userDrawn="1"/>
          </p:nvGrpSpPr>
          <p:grpSpPr bwMode="auto">
            <a:xfrm>
              <a:off x="5544081" y="6619868"/>
              <a:ext cx="193851" cy="123854"/>
              <a:chOff x="4187" y="2402"/>
              <a:chExt cx="240" cy="161"/>
            </a:xfrm>
          </p:grpSpPr>
          <p:sp>
            <p:nvSpPr>
              <p:cNvPr id="55" name="Freeform 215"/>
              <p:cNvSpPr>
                <a:spLocks/>
              </p:cNvSpPr>
              <p:nvPr/>
            </p:nvSpPr>
            <p:spPr bwMode="auto">
              <a:xfrm>
                <a:off x="4234" y="2402"/>
                <a:ext cx="191" cy="161"/>
              </a:xfrm>
              <a:custGeom>
                <a:avLst/>
                <a:gdLst>
                  <a:gd name="T0" fmla="*/ 191 w 191"/>
                  <a:gd name="T1" fmla="*/ 1066 h 156"/>
                  <a:gd name="T2" fmla="*/ 191 w 191"/>
                  <a:gd name="T3" fmla="*/ 0 h 156"/>
                  <a:gd name="T4" fmla="*/ 0 w 191"/>
                  <a:gd name="T5" fmla="*/ 0 h 156"/>
                  <a:gd name="T6" fmla="*/ 0 w 191"/>
                  <a:gd name="T7" fmla="*/ 1066 h 156"/>
                  <a:gd name="T8" fmla="*/ 191 w 191"/>
                  <a:gd name="T9" fmla="*/ 1066 h 156"/>
                  <a:gd name="T10" fmla="*/ 191 w 191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156"/>
                  <a:gd name="T20" fmla="*/ 191 w 191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156">
                    <a:moveTo>
                      <a:pt x="191" y="156"/>
                    </a:moveTo>
                    <a:lnTo>
                      <a:pt x="191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91" y="156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216"/>
              <p:cNvSpPr>
                <a:spLocks/>
              </p:cNvSpPr>
              <p:nvPr/>
            </p:nvSpPr>
            <p:spPr bwMode="auto">
              <a:xfrm>
                <a:off x="4187" y="2402"/>
                <a:ext cx="77" cy="161"/>
              </a:xfrm>
              <a:custGeom>
                <a:avLst/>
                <a:gdLst>
                  <a:gd name="T0" fmla="*/ 77 w 77"/>
                  <a:gd name="T1" fmla="*/ 1066 h 156"/>
                  <a:gd name="T2" fmla="*/ 77 w 77"/>
                  <a:gd name="T3" fmla="*/ 0 h 156"/>
                  <a:gd name="T4" fmla="*/ 0 w 77"/>
                  <a:gd name="T5" fmla="*/ 0 h 156"/>
                  <a:gd name="T6" fmla="*/ 0 w 77"/>
                  <a:gd name="T7" fmla="*/ 1066 h 156"/>
                  <a:gd name="T8" fmla="*/ 77 w 77"/>
                  <a:gd name="T9" fmla="*/ 1066 h 156"/>
                  <a:gd name="T10" fmla="*/ 77 w 77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56"/>
                  <a:gd name="T20" fmla="*/ 77 w 77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56">
                    <a:moveTo>
                      <a:pt x="77" y="156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7" y="156"/>
                    </a:lnTo>
                    <a:close/>
                  </a:path>
                </a:pathLst>
              </a:custGeom>
              <a:solidFill>
                <a:srgbClr val="0C41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7" name="Freeform 217"/>
              <p:cNvSpPr>
                <a:spLocks/>
              </p:cNvSpPr>
              <p:nvPr/>
            </p:nvSpPr>
            <p:spPr bwMode="auto">
              <a:xfrm>
                <a:off x="4348" y="2402"/>
                <a:ext cx="79" cy="161"/>
              </a:xfrm>
              <a:custGeom>
                <a:avLst/>
                <a:gdLst>
                  <a:gd name="T0" fmla="*/ 78 w 78"/>
                  <a:gd name="T1" fmla="*/ 1066 h 156"/>
                  <a:gd name="T2" fmla="*/ 78 w 78"/>
                  <a:gd name="T3" fmla="*/ 0 h 156"/>
                  <a:gd name="T4" fmla="*/ 0 w 78"/>
                  <a:gd name="T5" fmla="*/ 0 h 156"/>
                  <a:gd name="T6" fmla="*/ 0 w 78"/>
                  <a:gd name="T7" fmla="*/ 1066 h 156"/>
                  <a:gd name="T8" fmla="*/ 78 w 78"/>
                  <a:gd name="T9" fmla="*/ 1066 h 156"/>
                  <a:gd name="T10" fmla="*/ 78 w 78"/>
                  <a:gd name="T11" fmla="*/ 1066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156"/>
                  <a:gd name="T20" fmla="*/ 78 w 78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156">
                    <a:moveTo>
                      <a:pt x="78" y="156"/>
                    </a:moveTo>
                    <a:lnTo>
                      <a:pt x="78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78" y="15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Freeform 218"/>
              <p:cNvSpPr>
                <a:spLocks/>
              </p:cNvSpPr>
              <p:nvPr/>
            </p:nvSpPr>
            <p:spPr bwMode="auto">
              <a:xfrm>
                <a:off x="4187" y="2402"/>
                <a:ext cx="238" cy="161"/>
              </a:xfrm>
              <a:custGeom>
                <a:avLst/>
                <a:gdLst>
                  <a:gd name="T0" fmla="*/ 19 w 244"/>
                  <a:gd name="T1" fmla="*/ 19856 h 151"/>
                  <a:gd name="T2" fmla="*/ 19 w 244"/>
                  <a:gd name="T3" fmla="*/ 0 h 151"/>
                  <a:gd name="T4" fmla="*/ 0 w 244"/>
                  <a:gd name="T5" fmla="*/ 0 h 151"/>
                  <a:gd name="T6" fmla="*/ 0 w 244"/>
                  <a:gd name="T7" fmla="*/ 19856 h 151"/>
                  <a:gd name="T8" fmla="*/ 19 w 244"/>
                  <a:gd name="T9" fmla="*/ 19856 h 151"/>
                  <a:gd name="T10" fmla="*/ 19 w 244"/>
                  <a:gd name="T11" fmla="*/ 19856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1"/>
                  <a:gd name="T20" fmla="*/ 244 w 244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1">
                    <a:moveTo>
                      <a:pt x="244" y="151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1"/>
                    </a:lnTo>
                    <a:lnTo>
                      <a:pt x="244" y="15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0" name="Group 38"/>
            <p:cNvGrpSpPr>
              <a:grpSpLocks/>
            </p:cNvGrpSpPr>
            <p:nvPr userDrawn="1"/>
          </p:nvGrpSpPr>
          <p:grpSpPr bwMode="auto">
            <a:xfrm>
              <a:off x="1109726" y="6619868"/>
              <a:ext cx="192235" cy="122256"/>
              <a:chOff x="528" y="1773"/>
              <a:chExt cx="246" cy="156"/>
            </a:xfrm>
          </p:grpSpPr>
          <p:sp>
            <p:nvSpPr>
              <p:cNvPr id="51" name="Freeform 248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249"/>
              <p:cNvSpPr>
                <a:spLocks/>
              </p:cNvSpPr>
              <p:nvPr/>
            </p:nvSpPr>
            <p:spPr bwMode="auto">
              <a:xfrm>
                <a:off x="528" y="1850"/>
                <a:ext cx="246" cy="79"/>
              </a:xfrm>
              <a:custGeom>
                <a:avLst/>
                <a:gdLst>
                  <a:gd name="T0" fmla="*/ 2929 w 238"/>
                  <a:gd name="T1" fmla="*/ 39 h 79"/>
                  <a:gd name="T2" fmla="*/ 2929 w 238"/>
                  <a:gd name="T3" fmla="*/ 0 h 79"/>
                  <a:gd name="T4" fmla="*/ 0 w 238"/>
                  <a:gd name="T5" fmla="*/ 0 h 79"/>
                  <a:gd name="T6" fmla="*/ 0 w 238"/>
                  <a:gd name="T7" fmla="*/ 39 h 79"/>
                  <a:gd name="T8" fmla="*/ 2929 w 238"/>
                  <a:gd name="T9" fmla="*/ 39 h 79"/>
                  <a:gd name="T10" fmla="*/ 2929 w 238"/>
                  <a:gd name="T11" fmla="*/ 39 h 7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"/>
                  <a:gd name="T19" fmla="*/ 0 h 79"/>
                  <a:gd name="T20" fmla="*/ 238 w 238"/>
                  <a:gd name="T21" fmla="*/ 79 h 7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" h="79">
                    <a:moveTo>
                      <a:pt x="238" y="79"/>
                    </a:moveTo>
                    <a:lnTo>
                      <a:pt x="238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250"/>
              <p:cNvSpPr>
                <a:spLocks/>
              </p:cNvSpPr>
              <p:nvPr/>
            </p:nvSpPr>
            <p:spPr bwMode="auto">
              <a:xfrm>
                <a:off x="528" y="1773"/>
                <a:ext cx="120" cy="156"/>
              </a:xfrm>
              <a:custGeom>
                <a:avLst/>
                <a:gdLst>
                  <a:gd name="T0" fmla="*/ 0 w 119"/>
                  <a:gd name="T1" fmla="*/ 0 h 157"/>
                  <a:gd name="T2" fmla="*/ 0 w 119"/>
                  <a:gd name="T3" fmla="*/ 61 h 157"/>
                  <a:gd name="T4" fmla="*/ 211 w 119"/>
                  <a:gd name="T5" fmla="*/ 39 h 157"/>
                  <a:gd name="T6" fmla="*/ 0 w 119"/>
                  <a:gd name="T7" fmla="*/ 0 h 157"/>
                  <a:gd name="T8" fmla="*/ 0 w 119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157"/>
                  <a:gd name="T17" fmla="*/ 119 w 119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157">
                    <a:moveTo>
                      <a:pt x="0" y="0"/>
                    </a:moveTo>
                    <a:lnTo>
                      <a:pt x="0" y="157"/>
                    </a:lnTo>
                    <a:lnTo>
                      <a:pt x="119" y="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0C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251"/>
              <p:cNvSpPr>
                <a:spLocks/>
              </p:cNvSpPr>
              <p:nvPr/>
            </p:nvSpPr>
            <p:spPr bwMode="auto">
              <a:xfrm>
                <a:off x="528" y="1773"/>
                <a:ext cx="246" cy="156"/>
              </a:xfrm>
              <a:custGeom>
                <a:avLst/>
                <a:gdLst>
                  <a:gd name="T0" fmla="*/ 445 w 244"/>
                  <a:gd name="T1" fmla="*/ 61 h 157"/>
                  <a:gd name="T2" fmla="*/ 445 w 244"/>
                  <a:gd name="T3" fmla="*/ 0 h 157"/>
                  <a:gd name="T4" fmla="*/ 0 w 244"/>
                  <a:gd name="T5" fmla="*/ 0 h 157"/>
                  <a:gd name="T6" fmla="*/ 0 w 244"/>
                  <a:gd name="T7" fmla="*/ 61 h 157"/>
                  <a:gd name="T8" fmla="*/ 445 w 244"/>
                  <a:gd name="T9" fmla="*/ 61 h 157"/>
                  <a:gd name="T10" fmla="*/ 445 w 244"/>
                  <a:gd name="T11" fmla="*/ 61 h 1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7"/>
                  <a:gd name="T20" fmla="*/ 244 w 244"/>
                  <a:gd name="T21" fmla="*/ 157 h 1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7">
                    <a:moveTo>
                      <a:pt x="244" y="157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7"/>
                    </a:lnTo>
                    <a:lnTo>
                      <a:pt x="244" y="15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248" name="Group 253"/>
            <p:cNvGrpSpPr>
              <a:grpSpLocks/>
            </p:cNvGrpSpPr>
            <p:nvPr userDrawn="1"/>
          </p:nvGrpSpPr>
          <p:grpSpPr bwMode="auto">
            <a:xfrm>
              <a:off x="7785664" y="6619868"/>
              <a:ext cx="190246" cy="122665"/>
              <a:chOff x="528" y="1164"/>
              <a:chExt cx="237" cy="157"/>
            </a:xfrm>
          </p:grpSpPr>
          <p:sp>
            <p:nvSpPr>
              <p:cNvPr id="47" name="Rectangle 254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156"/>
              </a:xfrm>
              <a:prstGeom prst="rect">
                <a:avLst/>
              </a:prstGeom>
              <a:noFill/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255"/>
              <p:cNvSpPr>
                <a:spLocks noChangeArrowheads="1"/>
              </p:cNvSpPr>
              <p:nvPr/>
            </p:nvSpPr>
            <p:spPr bwMode="auto">
              <a:xfrm>
                <a:off x="528" y="1164"/>
                <a:ext cx="237" cy="5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256"/>
              <p:cNvSpPr>
                <a:spLocks noChangeArrowheads="1"/>
              </p:cNvSpPr>
              <p:nvPr/>
            </p:nvSpPr>
            <p:spPr bwMode="auto">
              <a:xfrm>
                <a:off x="528" y="1217"/>
                <a:ext cx="237" cy="55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chemeClr val="tx1">
                    <a:lumMod val="50000"/>
                  </a:schemeClr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257"/>
              <p:cNvSpPr>
                <a:spLocks noChangeArrowheads="1"/>
              </p:cNvSpPr>
              <p:nvPr/>
            </p:nvSpPr>
            <p:spPr bwMode="auto">
              <a:xfrm>
                <a:off x="528" y="1266"/>
                <a:ext cx="237" cy="55"/>
              </a:xfrm>
              <a:prstGeom prst="rect">
                <a:avLst/>
              </a:prstGeom>
              <a:solidFill>
                <a:srgbClr val="FF0000"/>
              </a:solidFill>
              <a:ln w="317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5" name="Picture 268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6021" y="6619868"/>
              <a:ext cx="194609" cy="12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9" name="Group 269"/>
            <p:cNvGrpSpPr>
              <a:grpSpLocks noChangeAspect="1"/>
            </p:cNvGrpSpPr>
            <p:nvPr userDrawn="1"/>
          </p:nvGrpSpPr>
          <p:grpSpPr bwMode="auto">
            <a:xfrm>
              <a:off x="4312221" y="6619868"/>
              <a:ext cx="187075" cy="119869"/>
              <a:chOff x="4214" y="2064"/>
              <a:chExt cx="242" cy="157"/>
            </a:xfrm>
          </p:grpSpPr>
          <p:sp>
            <p:nvSpPr>
              <p:cNvPr id="43" name="AutoShape 270"/>
              <p:cNvSpPr>
                <a:spLocks noChangeAspect="1" noChangeArrowheads="1" noTextEdit="1"/>
              </p:cNvSpPr>
              <p:nvPr/>
            </p:nvSpPr>
            <p:spPr bwMode="auto">
              <a:xfrm>
                <a:off x="4214" y="2064"/>
                <a:ext cx="242" cy="157"/>
              </a:xfrm>
              <a:prstGeom prst="rect">
                <a:avLst/>
              </a:prstGeom>
              <a:noFill/>
              <a:ln w="6350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Rectangle 271"/>
              <p:cNvSpPr>
                <a:spLocks noChangeArrowheads="1"/>
              </p:cNvSpPr>
              <p:nvPr/>
            </p:nvSpPr>
            <p:spPr bwMode="auto">
              <a:xfrm>
                <a:off x="4214" y="2064"/>
                <a:ext cx="242" cy="53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5" name="Rectangle 272"/>
              <p:cNvSpPr>
                <a:spLocks noChangeArrowheads="1"/>
              </p:cNvSpPr>
              <p:nvPr/>
            </p:nvSpPr>
            <p:spPr bwMode="auto">
              <a:xfrm>
                <a:off x="4214" y="2117"/>
                <a:ext cx="242" cy="51"/>
              </a:xfrm>
              <a:prstGeom prst="rect">
                <a:avLst/>
              </a:prstGeom>
              <a:solidFill>
                <a:srgbClr val="51DC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  <p:sp>
            <p:nvSpPr>
              <p:cNvPr id="46" name="Rectangle 273"/>
              <p:cNvSpPr>
                <a:spLocks noChangeArrowheads="1"/>
              </p:cNvSpPr>
              <p:nvPr/>
            </p:nvSpPr>
            <p:spPr bwMode="auto">
              <a:xfrm>
                <a:off x="4214" y="2168"/>
                <a:ext cx="242" cy="53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endParaRPr lang="en-US"/>
              </a:p>
            </p:txBody>
          </p:sp>
        </p:grpSp>
        <p:grpSp>
          <p:nvGrpSpPr>
            <p:cNvPr id="250" name="Group 242"/>
            <p:cNvGrpSpPr>
              <a:grpSpLocks/>
            </p:cNvGrpSpPr>
            <p:nvPr userDrawn="1"/>
          </p:nvGrpSpPr>
          <p:grpSpPr bwMode="auto">
            <a:xfrm>
              <a:off x="1598659" y="6619868"/>
              <a:ext cx="190272" cy="121887"/>
              <a:chOff x="5555" y="2058"/>
              <a:chExt cx="245" cy="157"/>
            </a:xfrm>
          </p:grpSpPr>
          <p:sp>
            <p:nvSpPr>
              <p:cNvPr id="39" name="Freeform 243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0 w 244"/>
                  <a:gd name="T1" fmla="*/ 0 h 156"/>
                  <a:gd name="T2" fmla="*/ 0 w 244"/>
                  <a:gd name="T3" fmla="*/ 404 h 156"/>
                  <a:gd name="T4" fmla="*/ 445 w 244"/>
                  <a:gd name="T5" fmla="*/ 404 h 156"/>
                  <a:gd name="T6" fmla="*/ 445 w 244"/>
                  <a:gd name="T7" fmla="*/ 0 h 156"/>
                  <a:gd name="T8" fmla="*/ 0 w 244"/>
                  <a:gd name="T9" fmla="*/ 0 h 156"/>
                  <a:gd name="T10" fmla="*/ 0 w 244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0" y="0"/>
                    </a:moveTo>
                    <a:lnTo>
                      <a:pt x="0" y="156"/>
                    </a:lnTo>
                    <a:lnTo>
                      <a:pt x="244" y="156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Freeform 244"/>
              <p:cNvSpPr>
                <a:spLocks/>
              </p:cNvSpPr>
              <p:nvPr/>
            </p:nvSpPr>
            <p:spPr bwMode="auto">
              <a:xfrm>
                <a:off x="5555" y="2162"/>
                <a:ext cx="245" cy="53"/>
              </a:xfrm>
              <a:custGeom>
                <a:avLst/>
                <a:gdLst>
                  <a:gd name="T0" fmla="*/ 0 w 244"/>
                  <a:gd name="T1" fmla="*/ 0 h 45"/>
                  <a:gd name="T2" fmla="*/ 0 w 244"/>
                  <a:gd name="T3" fmla="*/ 47398160 h 45"/>
                  <a:gd name="T4" fmla="*/ 445 w 244"/>
                  <a:gd name="T5" fmla="*/ 47398160 h 45"/>
                  <a:gd name="T6" fmla="*/ 445 w 244"/>
                  <a:gd name="T7" fmla="*/ 0 h 45"/>
                  <a:gd name="T8" fmla="*/ 0 w 244"/>
                  <a:gd name="T9" fmla="*/ 0 h 45"/>
                  <a:gd name="T10" fmla="*/ 0 w 244"/>
                  <a:gd name="T11" fmla="*/ 0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45"/>
                  <a:gd name="T20" fmla="*/ 244 w 244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45">
                    <a:moveTo>
                      <a:pt x="0" y="0"/>
                    </a:moveTo>
                    <a:lnTo>
                      <a:pt x="0" y="45"/>
                    </a:lnTo>
                    <a:lnTo>
                      <a:pt x="244" y="45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Freeform 245"/>
              <p:cNvSpPr>
                <a:spLocks/>
              </p:cNvSpPr>
              <p:nvPr/>
            </p:nvSpPr>
            <p:spPr bwMode="auto">
              <a:xfrm>
                <a:off x="5555" y="2060"/>
                <a:ext cx="245" cy="55"/>
              </a:xfrm>
              <a:custGeom>
                <a:avLst/>
                <a:gdLst>
                  <a:gd name="T0" fmla="*/ 0 w 244"/>
                  <a:gd name="T1" fmla="*/ 0 h 50"/>
                  <a:gd name="T2" fmla="*/ 0 w 244"/>
                  <a:gd name="T3" fmla="*/ 17379 h 50"/>
                  <a:gd name="T4" fmla="*/ 445 w 244"/>
                  <a:gd name="T5" fmla="*/ 17379 h 50"/>
                  <a:gd name="T6" fmla="*/ 445 w 244"/>
                  <a:gd name="T7" fmla="*/ 0 h 50"/>
                  <a:gd name="T8" fmla="*/ 0 w 244"/>
                  <a:gd name="T9" fmla="*/ 0 h 50"/>
                  <a:gd name="T10" fmla="*/ 0 w 244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50"/>
                  <a:gd name="T20" fmla="*/ 244 w 24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50">
                    <a:moveTo>
                      <a:pt x="0" y="0"/>
                    </a:moveTo>
                    <a:lnTo>
                      <a:pt x="0" y="50"/>
                    </a:lnTo>
                    <a:lnTo>
                      <a:pt x="244" y="50"/>
                    </a:lnTo>
                    <a:lnTo>
                      <a:pt x="2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Freeform 246"/>
              <p:cNvSpPr>
                <a:spLocks/>
              </p:cNvSpPr>
              <p:nvPr/>
            </p:nvSpPr>
            <p:spPr bwMode="auto">
              <a:xfrm>
                <a:off x="5555" y="2058"/>
                <a:ext cx="245" cy="157"/>
              </a:xfrm>
              <a:custGeom>
                <a:avLst/>
                <a:gdLst>
                  <a:gd name="T0" fmla="*/ 445 w 244"/>
                  <a:gd name="T1" fmla="*/ 404 h 156"/>
                  <a:gd name="T2" fmla="*/ 445 w 244"/>
                  <a:gd name="T3" fmla="*/ 0 h 156"/>
                  <a:gd name="T4" fmla="*/ 0 w 244"/>
                  <a:gd name="T5" fmla="*/ 0 h 156"/>
                  <a:gd name="T6" fmla="*/ 0 w 244"/>
                  <a:gd name="T7" fmla="*/ 404 h 156"/>
                  <a:gd name="T8" fmla="*/ 445 w 244"/>
                  <a:gd name="T9" fmla="*/ 404 h 156"/>
                  <a:gd name="T10" fmla="*/ 445 w 244"/>
                  <a:gd name="T11" fmla="*/ 404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156"/>
                  <a:gd name="T20" fmla="*/ 244 w 244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156">
                    <a:moveTo>
                      <a:pt x="244" y="156"/>
                    </a:moveTo>
                    <a:lnTo>
                      <a:pt x="244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244" y="15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pic>
          <p:nvPicPr>
            <p:cNvPr id="38" name="Picture 3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48478" y="6619868"/>
              <a:ext cx="192235" cy="123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1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258793" y="534838"/>
            <a:ext cx="5952226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  <p:sp>
        <p:nvSpPr>
          <p:cNvPr id="251" name="Rectangle 250"/>
          <p:cNvSpPr/>
          <p:nvPr userDrawn="1"/>
        </p:nvSpPr>
        <p:spPr bwMode="auto">
          <a:xfrm>
            <a:off x="6334125" y="542925"/>
            <a:ext cx="3571875" cy="14763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pic>
        <p:nvPicPr>
          <p:cNvPr id="252" name="Picture 11" descr="EUMETSATLogo_hor_noTagline_solid_CMYK UPDATED version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10375" y="1019175"/>
            <a:ext cx="26146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8793" y="534838"/>
            <a:ext cx="9351932" cy="1449237"/>
          </a:xfrm>
        </p:spPr>
        <p:txBody>
          <a:bodyPr anchor="ctr"/>
          <a:lstStyle>
            <a:lvl1pPr marL="0" indent="0">
              <a:lnSpc>
                <a:spcPts val="3400"/>
              </a:lnSpc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 smtClean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 bwMode="ltGray">
      <p:bgPr>
        <a:blipFill dpi="0" rotWithShape="0">
          <a:blip r:embed="rId2" cstate="print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EUMETSATwhi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52000" indent="-252000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0" descr="graphic-vector-map-europe.wmf"/>
          <p:cNvPicPr>
            <a:picLocks noChangeAspect="1"/>
          </p:cNvPicPr>
          <p:nvPr userDrawn="1"/>
        </p:nvPicPr>
        <p:blipFill>
          <a:blip r:embed="rId3" cstate="print"/>
          <a:srcRect t="4592"/>
          <a:stretch>
            <a:fillRect/>
          </a:stretch>
        </p:blipFill>
        <p:spPr bwMode="auto">
          <a:xfrm>
            <a:off x="5803128" y="874643"/>
            <a:ext cx="4102871" cy="56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99638" cy="854075"/>
          </a:xfrm>
        </p:spPr>
        <p:txBody>
          <a:bodyPr/>
          <a:lstStyle>
            <a:lvl1pPr marL="180000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blipFill dpi="0" rotWithShape="1">
          <a:blip r:embed="rId1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7996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992188"/>
            <a:ext cx="94472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91588" y="6604000"/>
            <a:ext cx="808037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669" r:id="rId1"/>
    <p:sldLayoutId id="2147487662" r:id="rId2"/>
    <p:sldLayoutId id="2147487670" r:id="rId3"/>
    <p:sldLayoutId id="2147487664" r:id="rId4"/>
    <p:sldLayoutId id="2147487665" r:id="rId5"/>
    <p:sldLayoutId id="2147487666" r:id="rId6"/>
    <p:sldLayoutId id="2147487667" r:id="rId7"/>
    <p:sldLayoutId id="2147487655" r:id="rId8"/>
  </p:sldLayoutIdLst>
  <p:transition/>
  <p:txStyles>
    <p:titleStyle>
      <a:lvl1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179388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6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2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2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2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slide" Target="slide2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psjsnorbit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81250"/>
            <a:ext cx="3476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  <a:defRPr/>
            </a:pPr>
            <a:r>
              <a:rPr lang="en-GB" sz="3200" dirty="0" smtClean="0">
                <a:latin typeface="Calibri" pitchFamily="34" charset="0"/>
                <a:cs typeface="Calibri" pitchFamily="34" charset="0"/>
              </a:rPr>
              <a:t>Lunar calibration at </a:t>
            </a:r>
            <a:r>
              <a:rPr lang="en-GB" sz="3200" dirty="0" err="1" smtClean="0">
                <a:latin typeface="Calibri" pitchFamily="34" charset="0"/>
                <a:cs typeface="Calibri" pitchFamily="34" charset="0"/>
              </a:rPr>
              <a:t>eumetsat</a:t>
            </a:r>
            <a:r>
              <a:rPr lang="en-GB" sz="3200" dirty="0" smtClean="0">
                <a:latin typeface="Calibri" pitchFamily="34" charset="0"/>
                <a:cs typeface="Calibri" pitchFamily="34" charset="0"/>
              </a:rPr>
              <a:t>: open questions</a:t>
            </a:r>
          </a:p>
        </p:txBody>
      </p:sp>
      <p:pic>
        <p:nvPicPr>
          <p:cNvPr id="74756" name="Picture 5" descr="jason-bi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5958">
            <a:off x="2992438" y="2519363"/>
            <a:ext cx="9810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185738" y="2195513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067300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9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4453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60" name="Picture 8" descr="mfg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4363" y="4783138"/>
            <a:ext cx="7699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metop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86163">
            <a:off x="93747" y="3212389"/>
            <a:ext cx="9128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3" descr="ms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15" y="5076825"/>
            <a:ext cx="1444625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32340" y="2333625"/>
            <a:ext cx="58598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Viticchiè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, B., Wagner S., Hewison, T. (EUMETSAT)</a:t>
            </a:r>
          </a:p>
          <a:p>
            <a:pPr algn="r"/>
            <a:r>
              <a:rPr lang="en-GB" sz="2200" dirty="0" smtClean="0">
                <a:latin typeface="Calibri" pitchFamily="34" charset="0"/>
                <a:cs typeface="Calibri" pitchFamily="34" charset="0"/>
              </a:rPr>
              <a:t>&amp; Takahashi, M. (JMA)</a:t>
            </a:r>
          </a:p>
          <a:p>
            <a:pPr algn="r"/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en-GB" sz="2000" dirty="0" smtClean="0">
                <a:latin typeface="Calibri" pitchFamily="34" charset="0"/>
                <a:cs typeface="Calibri" pitchFamily="34" charset="0"/>
              </a:rPr>
              <a:t>Acknowledgment: Tom Stone &amp; Sophie </a:t>
            </a:r>
            <a:r>
              <a:rPr lang="en-GB" sz="2000" dirty="0" err="1" smtClean="0">
                <a:latin typeface="Calibri" pitchFamily="34" charset="0"/>
                <a:cs typeface="Calibri" pitchFamily="34" charset="0"/>
              </a:rPr>
              <a:t>Lacherade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Phase-angle dependence for MET9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51000" y="4161366"/>
          <a:ext cx="660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MET9/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VIS08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HRVIS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ΔC</a:t>
                      </a:r>
                      <a:r>
                        <a:rPr lang="en-GB" sz="20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n-GB" sz="20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-0.36 %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-1.22 %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-10.01 %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-1.91 %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ΔIrr</a:t>
                      </a:r>
                      <a:endParaRPr lang="en-GB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-0.04 %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1.64 %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12.78 %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7.92 %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ROLO_GEN_MSG2_VIS06_SlopeP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83" y="1047745"/>
            <a:ext cx="4096520" cy="2560325"/>
          </a:xfrm>
          <a:prstGeom prst="rect">
            <a:avLst/>
          </a:prstGeom>
        </p:spPr>
      </p:pic>
      <p:pic>
        <p:nvPicPr>
          <p:cNvPr id="10" name="Picture 9" descr="ROLO_GEN_MSG2_VIS08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0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1" name="Picture 10" descr="ROLO_GEN_MSG2_NIR16_SlopeP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9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2" name="Picture 11" descr="ROLO_GEN_MSG2_HRVIS_SlopePh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5333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Phase-angle dependence for MET9 and MET8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603250" y="3856566"/>
          <a:ext cx="660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MET9/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VIS08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HRVIS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ΔC</a:t>
                      </a:r>
                      <a:r>
                        <a:rPr lang="en-GB" sz="20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n-GB" sz="20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-0.36 %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-1.22 %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-10.01 %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-1.91 %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ΔIrr</a:t>
                      </a:r>
                      <a:endParaRPr lang="en-GB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-0.04 %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1.64 %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12.78 %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7.92 %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3250" y="5171016"/>
          <a:ext cx="660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MET8/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VIS08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HRVIS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ΔC</a:t>
                      </a:r>
                      <a:r>
                        <a:rPr lang="en-GB" sz="20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n-GB" sz="20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-0.09 %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-1.90 %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-9.45 %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-0.79 %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ΔIrr</a:t>
                      </a:r>
                      <a:endParaRPr lang="en-GB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-0.04 %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1.32 %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12.66 %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5.13</a:t>
                      </a:r>
                      <a:r>
                        <a:rPr lang="en-GB" sz="2000" baseline="0" dirty="0" smtClean="0">
                          <a:latin typeface="Calibri" pitchFamily="34" charset="0"/>
                          <a:cs typeface="Calibri" pitchFamily="34" charset="0"/>
                        </a:rPr>
                        <a:t>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03169" y="4467225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GOOD</a:t>
            </a:r>
          </a:p>
          <a:p>
            <a:pPr algn="ctr"/>
            <a:r>
              <a:rPr lang="en-GB" sz="20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CONSISTENCY</a:t>
            </a:r>
          </a:p>
          <a:p>
            <a:pPr algn="ctr"/>
            <a:r>
              <a:rPr lang="en-GB" sz="20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BETWEEN</a:t>
            </a:r>
          </a:p>
          <a:p>
            <a:pPr algn="ctr"/>
            <a:r>
              <a:rPr lang="en-GB" sz="20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MET8 AND MET9</a:t>
            </a:r>
            <a:endParaRPr lang="en-GB" sz="2000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ROLO_GEN_MSG2_VIS06_SlopeP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83" y="1047745"/>
            <a:ext cx="4096520" cy="2560325"/>
          </a:xfrm>
          <a:prstGeom prst="rect">
            <a:avLst/>
          </a:prstGeom>
        </p:spPr>
      </p:pic>
      <p:pic>
        <p:nvPicPr>
          <p:cNvPr id="12" name="Picture 11" descr="ROLO_GEN_MSG2_VIS08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0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3" name="Picture 12" descr="ROLO_GEN_MSG2_NIR16_SlopeP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9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14" name="Picture 13" descr="ROLO_GEN_MSG2_HRVIS_SlopePh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5333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Accuracy on the drift measurement: MET9/VIS08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Progress_MSG2_StdVIS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0851" y="1110991"/>
            <a:ext cx="7034798" cy="4255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9000" y="4095750"/>
            <a:ext cx="10182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0.018 %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Accuracy on the drift measurement: MET9/VIS08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Progress_MSG2_StdVIS08_noco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300" y="1112400"/>
            <a:ext cx="7303023" cy="4242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44960" y="1809750"/>
            <a:ext cx="331597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phase-angle dependence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correction (1.22%  (90 deg)</a:t>
            </a:r>
            <a:r>
              <a:rPr lang="en-GB" sz="20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)</a:t>
            </a:r>
            <a:endParaRPr lang="en-GB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Accuracy on the drift measurement: MET9/NIR16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Progress_MSG2_StdNIR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0000" y="1112400"/>
            <a:ext cx="7034798" cy="42550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Accuracy on the drift measurement: MET9/NIR16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Progress_MSG2_StdNIR16_nocor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200" y="1112400"/>
            <a:ext cx="7303023" cy="4242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8214" y="1809750"/>
            <a:ext cx="342946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 phase-angle dependence</a:t>
            </a:r>
          </a:p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Correction (10.01%  (90 deg</a:t>
            </a:r>
            <a:r>
              <a:rPr lang="en-GB" sz="2000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)-1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GB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6900" y="5667375"/>
            <a:ext cx="6848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IMPORTANT IMPACT ON </a:t>
            </a:r>
            <a:r>
              <a:rPr lang="en-GB" sz="2400" u="sng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 DRIFT MEASUREMENT </a:t>
            </a:r>
            <a:endParaRPr lang="en-GB" sz="2400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7715250" y="3981450"/>
            <a:ext cx="0" cy="62865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5924550" y="3819525"/>
            <a:ext cx="0" cy="62865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4714875" y="3533775"/>
            <a:ext cx="0" cy="62865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3505200" y="3048000"/>
            <a:ext cx="0" cy="628650"/>
          </a:xfrm>
          <a:prstGeom prst="straightConnector1">
            <a:avLst/>
          </a:prstGeom>
          <a:solidFill>
            <a:schemeClr val="bg2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MSG3/NIR16 example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ROLO_GEN_MSG3_NIR16_Sl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00" y="1011600"/>
            <a:ext cx="4779274" cy="2987046"/>
          </a:xfrm>
          <a:prstGeom prst="rect">
            <a:avLst/>
          </a:prstGeom>
        </p:spPr>
      </p:pic>
      <p:pic>
        <p:nvPicPr>
          <p:cNvPr id="6" name="Picture 5" descr="ROLO_GEN_MSG3_NIR16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1011600"/>
            <a:ext cx="4779274" cy="29870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01" y="4105275"/>
            <a:ext cx="925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measurement of the phase-angle dependence depends on the number of available observations and on the phase-angle values of the observations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MSG3/NIR16 example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ROLO_GEN_MSG3_NIR16_Sl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00" y="1011600"/>
            <a:ext cx="4779274" cy="2987046"/>
          </a:xfrm>
          <a:prstGeom prst="rect">
            <a:avLst/>
          </a:prstGeom>
        </p:spPr>
      </p:pic>
      <p:pic>
        <p:nvPicPr>
          <p:cNvPr id="6" name="Picture 5" descr="ROLO_GEN_MSG3_NIR16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1011600"/>
            <a:ext cx="4779274" cy="2987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1" y="4105275"/>
            <a:ext cx="925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measurement of the phase-angle dependence depends on the number of available observations and on the phase-angle values of the observations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553075" y="1762125"/>
            <a:ext cx="1876426" cy="1571625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05550" y="2543175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nine observations covering 90 deg </a:t>
            </a:r>
            <a:endParaRPr lang="en-GB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MSG3/NIR16 example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ROLO_GEN_MSG3_NIR16_Sl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00" y="1011600"/>
            <a:ext cx="4779274" cy="2987046"/>
          </a:xfrm>
          <a:prstGeom prst="rect">
            <a:avLst/>
          </a:prstGeom>
        </p:spPr>
      </p:pic>
      <p:pic>
        <p:nvPicPr>
          <p:cNvPr id="6" name="Picture 5" descr="ROLO_GEN_MSG3_NIR16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1011600"/>
            <a:ext cx="4779274" cy="2987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1" y="4105275"/>
            <a:ext cx="9258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measurement of the phase-angle dependence depends on the number of available observations and on the phase-angle values of the observations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553075" y="1762125"/>
            <a:ext cx="1876426" cy="1571625"/>
          </a:xfrm>
          <a:prstGeom prst="straightConnector1">
            <a:avLst/>
          </a:prstGeom>
          <a:solidFill>
            <a:schemeClr val="bg2"/>
          </a:solidFill>
          <a:ln w="28575" cap="flat" cmpd="sng" algn="ctr">
            <a:solidFill>
              <a:srgbClr val="FF0000"/>
            </a:solidFill>
            <a:prstDash val="lgDash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05550" y="2543175"/>
            <a:ext cx="2247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nine observations covering 90 deg </a:t>
            </a:r>
            <a:endParaRPr lang="en-GB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 descr="Progress_MSG2_NIR16_P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1697" y="1240531"/>
            <a:ext cx="7022606" cy="4376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552700" y="1228725"/>
            <a:ext cx="1085850" cy="4191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8550" y="4010025"/>
            <a:ext cx="4371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when measured/modelled over few years (with few data) the results vary a lot</a:t>
            </a:r>
            <a:endParaRPr lang="en-GB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53075" y="1609725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MET9/NIR16</a:t>
            </a:r>
            <a:endParaRPr lang="en-GB" sz="20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MET7/VIS example – PRELIMINARY	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ROLO_GEN_MET7_Sl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00" y="1036800"/>
            <a:ext cx="4779274" cy="2987046"/>
          </a:xfrm>
          <a:prstGeom prst="rect">
            <a:avLst/>
          </a:prstGeom>
        </p:spPr>
      </p:pic>
      <p:pic>
        <p:nvPicPr>
          <p:cNvPr id="9" name="Picture 8" descr="ROLO_GEN_MET7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1036800"/>
            <a:ext cx="4779274" cy="2987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450" y="4210050"/>
            <a:ext cx="90201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MET7/VIS a phase-angle dependence of 3.39 % (90 deg)</a:t>
            </a:r>
            <a:r>
              <a:rPr lang="en-GB" sz="20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between 2001 and 2004; more data will be analysed 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1997 – present (goal)</a:t>
            </a:r>
          </a:p>
          <a:p>
            <a:pPr algn="just"/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current drift measurement is in line with the SSCC drift measurement (purple dots)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2982" y="529590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Current status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	Multi-mission calibration tool (currently working on MET7, 8, 9, 10, and MTSAT2)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easy plug-in of new instruments.</a:t>
            </a:r>
          </a:p>
          <a:p>
            <a:pPr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Results for MET8, 9, and 10 now consolidated (</a:t>
            </a:r>
            <a:r>
              <a:rPr lang="en-GB" sz="2400" b="1" dirty="0" err="1" smtClean="0">
                <a:latin typeface="Calibri" pitchFamily="34" charset="0"/>
                <a:cs typeface="Calibri" pitchFamily="34" charset="0"/>
              </a:rPr>
              <a:t>Sebastien’s</a:t>
            </a:r>
            <a:r>
              <a:rPr lang="en-GB" sz="2400" b="1" dirty="0" smtClean="0">
                <a:latin typeface="Calibri" pitchFamily="34" charset="0"/>
                <a:cs typeface="Calibri" pitchFamily="34" charset="0"/>
              </a:rPr>
              <a:t> presentation) </a:t>
            </a:r>
            <a:r>
              <a:rPr lang="en-GB" sz="2400" b="1" dirty="0" smtClean="0">
                <a:latin typeface="Calibri" pitchFamily="34" charset="0"/>
                <a:cs typeface="Calibri" pitchFamily="34" charset="0"/>
                <a:sym typeface="Wingdings" pitchFamily="2" charset="2"/>
              </a:rPr>
              <a:t> operating routine analyses on a monthly-basis.</a:t>
            </a:r>
          </a:p>
          <a:p>
            <a:pPr>
              <a:buNone/>
            </a:pPr>
            <a:endParaRPr lang="en-GB" sz="2400" b="1" dirty="0" smtClean="0"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Analysis of MET7/VIS data: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122 observations available in the time period 1999 – 2003 (currently extracting 1998, 2004, 2005).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Collaboration with Flight Dynamics to derive the position of the satellite for the analysis.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Currently working on the consolidation of the result/approach.</a:t>
            </a:r>
          </a:p>
          <a:p>
            <a:pPr marL="309150" indent="-342900"/>
            <a:endParaRPr lang="en-GB" sz="22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309150" indent="-342900"/>
            <a:r>
              <a:rPr lang="en-GB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Analysis of MTSAT2/VIS data: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100 observations available in the time period 2010 – 2014.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GB" sz="1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Currently working on the consolidation of the result/approach.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MTSAT2/VIS example – PRELIMINARY	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 descr="ROLO_GEN_MTSAT_Sl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00" y="1036800"/>
            <a:ext cx="4779274" cy="2987046"/>
          </a:xfrm>
          <a:prstGeom prst="rect">
            <a:avLst/>
          </a:prstGeom>
        </p:spPr>
      </p:pic>
      <p:pic>
        <p:nvPicPr>
          <p:cNvPr id="12" name="Picture 11" descr="ROLO_GEN_MTSAT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7200" y="1036800"/>
            <a:ext cx="4779274" cy="29870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2450" y="4210050"/>
            <a:ext cx="9020175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For MTSAT2/VIS a phase-angle dependence of 0.4 % (90 deg)</a:t>
            </a:r>
            <a:r>
              <a:rPr lang="en-GB" sz="2000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between 2010 and 2014</a:t>
            </a:r>
            <a:endParaRPr lang="en-GB" sz="20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endParaRPr lang="en-GB" sz="20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annual drift measured with both vicarious RTM and NASA DCC is of about 4% per year.</a:t>
            </a:r>
          </a:p>
          <a:p>
            <a:pPr algn="just"/>
            <a:endParaRPr lang="en-GB" sz="2000" baseline="30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IMPORTANT: we’ve investigated the effect of the oversampling factor on the results of the calibration.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Summary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303" y="1019175"/>
            <a:ext cx="92773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Consolidating the results from the lunar calibration = understanding the phase-angle dependence</a:t>
            </a:r>
          </a:p>
          <a:p>
            <a:pPr algn="just"/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Open issues: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Phase-angle dependence: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How to model it: linear for MSGs, but clearly not linear for PLEIADES,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Understanding the phase-angle dependence in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GB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Irr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l-GR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</a:t>
            </a:r>
            <a:r>
              <a:rPr lang="en-GB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GB" sz="2000" baseline="-25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n-GB" sz="2000" baseline="-25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NIR16 - Tom suggestion: check for non-linearity in case of very large phase-angle dependence. </a:t>
            </a:r>
          </a:p>
          <a:p>
            <a:pPr marL="457200" indent="-457200" algn="just">
              <a:buFont typeface="+mj-lt"/>
              <a:buAutoNum type="arabicPeriod"/>
            </a:pP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Spectral dependence: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Central wavelength,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SRF extension (e.g., shall MSG/HRVIS, MET7/VIS, and MTSAT2/VIS behave in a similar way?), and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from the activity with Tom we’ve found that the phase-angle dependence changes with the way the reflectance spectra are handled in the calibration process.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ase_sel_VIS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167" y="1183027"/>
            <a:ext cx="7935789" cy="4977394"/>
          </a:xfrm>
          <a:prstGeom prst="rect">
            <a:avLst/>
          </a:prstGeom>
        </p:spPr>
      </p:pic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sz="2600" dirty="0" smtClean="0">
                <a:latin typeface="Calibri" pitchFamily="34" charset="0"/>
                <a:cs typeface="Calibri" pitchFamily="34" charset="0"/>
              </a:rPr>
              <a:t>MSG2/VIS08 with phase angle between 52 deg and 62 deg</a:t>
            </a:r>
            <a:endParaRPr lang="en-GB" sz="2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MET9/VIS08 example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ROLO_GEN_MSG2_VIS08_Slo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626" y="997277"/>
            <a:ext cx="7851664" cy="4907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MET9/VIS08 example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ROLO_GEN_MSG2_VIS08_SlopeP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7600" y="997200"/>
            <a:ext cx="7851664" cy="49072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MET9/VIS08 example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 descr="ROLO_GEN_MSG2_VIS08_SlopeP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6799" y="1036800"/>
            <a:ext cx="4779274" cy="2987046"/>
          </a:xfrm>
          <a:prstGeom prst="rect">
            <a:avLst/>
          </a:prstGeom>
        </p:spPr>
      </p:pic>
      <p:pic>
        <p:nvPicPr>
          <p:cNvPr id="5" name="Picture 4" descr="ROLO_GEN_MSG2_VIS08_Slop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34" y="1038220"/>
            <a:ext cx="4779274" cy="2987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825" y="4238625"/>
            <a:ext cx="9610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Drift measurement after correcting for the phase-angle dependence:</a:t>
            </a:r>
          </a:p>
          <a:p>
            <a:pPr algn="ctr"/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Phase-angle dependence -1.22 % over 90 deg (when modelled with a linear function)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Accuracy ≈ 10</a:t>
            </a:r>
            <a:r>
              <a:rPr lang="en-GB" sz="2000" u="sng" baseline="30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-2</a:t>
            </a:r>
            <a:r>
              <a:rPr lang="en-GB" sz="2000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% on the annual drift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measurement after correcting for the phase-angle dependence!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Phase-angle dependence for MET9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ROLO_GEN_MSG2_VIS06_SlopeP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83" y="1047745"/>
            <a:ext cx="4096520" cy="256032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51000" y="4161366"/>
          <a:ext cx="660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MET9/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VIS08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HRVIS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ΔC</a:t>
                      </a:r>
                      <a:r>
                        <a:rPr lang="en-GB" sz="20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n-GB" sz="20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-0.36 %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ΔIrr</a:t>
                      </a:r>
                      <a:endParaRPr lang="en-GB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Phase-angle dependence for MET9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ROLO_GEN_MSG2_VIS06_SlopeP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83" y="1047745"/>
            <a:ext cx="4096520" cy="2560325"/>
          </a:xfrm>
          <a:prstGeom prst="rect">
            <a:avLst/>
          </a:prstGeom>
        </p:spPr>
      </p:pic>
      <p:pic>
        <p:nvPicPr>
          <p:cNvPr id="5" name="Picture 4" descr="ROLO_GEN_MSG2_VIS08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0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51000" y="4161366"/>
          <a:ext cx="660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MET9/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VIS08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HRVIS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ΔC</a:t>
                      </a:r>
                      <a:r>
                        <a:rPr lang="en-GB" sz="20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n-GB" sz="20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-0.36 %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-1.22 %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ΔIrr</a:t>
                      </a:r>
                      <a:endParaRPr lang="en-GB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Phase-angle dependence for MET9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ROLO_GEN_MSG2_VIS06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583" y="1047745"/>
            <a:ext cx="4096520" cy="2560325"/>
          </a:xfrm>
          <a:prstGeom prst="rect">
            <a:avLst/>
          </a:prstGeom>
        </p:spPr>
      </p:pic>
      <p:pic>
        <p:nvPicPr>
          <p:cNvPr id="5" name="Picture 4" descr="ROLO_GEN_MSG2_VIS08_SlopeP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40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ROLO_GEN_MSG2_NIR16_SlopePhD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299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51000" y="4161366"/>
          <a:ext cx="660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MET9/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VIS08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HRVIS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ΔC</a:t>
                      </a:r>
                      <a:r>
                        <a:rPr lang="en-GB" sz="20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n-GB" sz="20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-0.36 %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-1.22 %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-10.01 %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ΔIrr</a:t>
                      </a:r>
                      <a:endParaRPr lang="en-GB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8571506" cy="854075"/>
          </a:xfrm>
        </p:spPr>
        <p:txBody>
          <a:bodyPr/>
          <a:lstStyle/>
          <a:p>
            <a:r>
              <a:rPr lang="en-GB" dirty="0" smtClean="0">
                <a:latin typeface="Calibri" pitchFamily="34" charset="0"/>
                <a:cs typeface="Calibri" pitchFamily="34" charset="0"/>
              </a:rPr>
              <a:t>Phase-angle dependence for MET9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 descr="ROLO_GEN_MSG2_VIS06_SlopePh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583" y="1047745"/>
            <a:ext cx="4096520" cy="2560325"/>
          </a:xfrm>
          <a:prstGeom prst="rect">
            <a:avLst/>
          </a:prstGeom>
        </p:spPr>
      </p:pic>
      <p:pic>
        <p:nvPicPr>
          <p:cNvPr id="5" name="Picture 4" descr="ROLO_GEN_MSG2_VIS08_SlopePh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40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pic>
        <p:nvPicPr>
          <p:cNvPr id="6" name="Picture 5" descr="ROLO_GEN_MSG2_NIR16_SlopePh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9908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651000" y="4161366"/>
          <a:ext cx="6604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MET9/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VIS08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NIR16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HRVIS</a:t>
                      </a:r>
                      <a:endParaRPr lang="en-GB" sz="20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ΔC</a:t>
                      </a:r>
                      <a:r>
                        <a:rPr lang="en-GB" sz="2000" b="1" baseline="-25000" dirty="0" err="1" smtClean="0">
                          <a:latin typeface="Calibri" pitchFamily="34" charset="0"/>
                          <a:cs typeface="Calibri" pitchFamily="34" charset="0"/>
                        </a:rPr>
                        <a:t>f</a:t>
                      </a:r>
                      <a:endParaRPr lang="en-GB" sz="2000" b="1" baseline="-25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-0.36 %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-1.22 %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-10.01 %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Calibri" pitchFamily="34" charset="0"/>
                          <a:cs typeface="Calibri" pitchFamily="34" charset="0"/>
                        </a:rPr>
                        <a:t>-1.91 %</a:t>
                      </a:r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>
                          <a:latin typeface="Calibri" pitchFamily="34" charset="0"/>
                          <a:cs typeface="Calibri" pitchFamily="34" charset="0"/>
                        </a:rPr>
                        <a:t>ΔIrr</a:t>
                      </a:r>
                      <a:endParaRPr lang="en-GB" sz="20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ROLO_GEN_MSG2_HRVIS_SlopePh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25333" y="1047600"/>
            <a:ext cx="4096520" cy="2560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Custom 2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279989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591</TotalTime>
  <Words>656</Words>
  <Application>Microsoft Office PowerPoint</Application>
  <PresentationFormat>A4 Paper (210x297 mm)</PresentationFormat>
  <Paragraphs>167</Paragraphs>
  <Slides>22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Viewgraph_Landscape_Template[1]</vt:lpstr>
      <vt:lpstr>Clip</vt:lpstr>
      <vt:lpstr>Slide 1</vt:lpstr>
      <vt:lpstr>Current status</vt:lpstr>
      <vt:lpstr>MET9/VIS08 example</vt:lpstr>
      <vt:lpstr>MET9/VIS08 example</vt:lpstr>
      <vt:lpstr>MET9/VIS08 example</vt:lpstr>
      <vt:lpstr>Phase-angle dependence for MET9</vt:lpstr>
      <vt:lpstr>Phase-angle dependence for MET9</vt:lpstr>
      <vt:lpstr>Phase-angle dependence for MET9</vt:lpstr>
      <vt:lpstr>Phase-angle dependence for MET9</vt:lpstr>
      <vt:lpstr>Phase-angle dependence for MET9</vt:lpstr>
      <vt:lpstr>Phase-angle dependence for MET9 and MET8</vt:lpstr>
      <vt:lpstr>Accuracy on the drift measurement: MET9/VIS08</vt:lpstr>
      <vt:lpstr>Accuracy on the drift measurement: MET9/VIS08</vt:lpstr>
      <vt:lpstr>Accuracy on the drift measurement: MET9/NIR16</vt:lpstr>
      <vt:lpstr>Accuracy on the drift measurement: MET9/NIR16</vt:lpstr>
      <vt:lpstr>MSG3/NIR16 example</vt:lpstr>
      <vt:lpstr>MSG3/NIR16 example</vt:lpstr>
      <vt:lpstr>MSG3/NIR16 example</vt:lpstr>
      <vt:lpstr>MET7/VIS example – PRELIMINARY </vt:lpstr>
      <vt:lpstr>MTSAT2/VIS example – PRELIMINARY </vt:lpstr>
      <vt:lpstr>Summary</vt:lpstr>
      <vt:lpstr>MSG2/VIS08 with phase angle between 52 deg and 62 deg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Bartolomeo Viticchie</dc:creator>
  <cp:lastModifiedBy>Bartolomeo Viticchie</cp:lastModifiedBy>
  <cp:revision>76</cp:revision>
  <cp:lastPrinted>2006-03-06T14:11:17Z</cp:lastPrinted>
  <dcterms:created xsi:type="dcterms:W3CDTF">2014-03-18T10:15:05Z</dcterms:created>
  <dcterms:modified xsi:type="dcterms:W3CDTF">2014-03-26T12:42:42Z</dcterms:modified>
</cp:coreProperties>
</file>