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2" r:id="rId3"/>
    <p:sldId id="265" r:id="rId4"/>
    <p:sldId id="279" r:id="rId5"/>
    <p:sldId id="266" r:id="rId6"/>
    <p:sldId id="272" r:id="rId7"/>
    <p:sldId id="277" r:id="rId8"/>
    <p:sldId id="274" r:id="rId9"/>
    <p:sldId id="276" r:id="rId10"/>
    <p:sldId id="275" r:id="rId11"/>
    <p:sldId id="269" r:id="rId12"/>
    <p:sldId id="273" r:id="rId13"/>
    <p:sldId id="267" r:id="rId14"/>
    <p:sldId id="278" r:id="rId15"/>
    <p:sldId id="268" r:id="rId16"/>
    <p:sldId id="259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2" autoAdjust="0"/>
    <p:restoredTop sz="88741" autoAdjust="0"/>
  </p:normalViewPr>
  <p:slideViewPr>
    <p:cSldViewPr>
      <p:cViewPr>
        <p:scale>
          <a:sx n="75" d="100"/>
          <a:sy n="75" d="100"/>
        </p:scale>
        <p:origin x="-11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C693AD-FD1D-474C-8AD7-BE66E3C5B6E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8693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F1BA6-D9FA-4D19-9E25-9139A6F9D9FF}" type="datetimeFigureOut">
              <a:rPr lang="zh-CN" altLang="en-US" smtClean="0"/>
              <a:t>2014/3/26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E2CF1-4617-43CA-9E9E-F03F9BA5A8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947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FY-3A digital number (DN) data are first converted to TOA reflectance by using pre-launch calibration coefficient</a:t>
            </a:r>
          </a:p>
          <a:p>
            <a:r>
              <a:rPr lang="en-US" altLang="zh-CN" dirty="0" smtClean="0"/>
              <a:t>local outliers in the time series can be detected by comparing them with data values from local neighbors.</a:t>
            </a:r>
          </a:p>
          <a:p>
            <a:r>
              <a:rPr lang="en-US" altLang="zh-CN" dirty="0" smtClean="0"/>
              <a:t>Local mean values are computed using 15 temporally neighboring data points, and data points deviated from the local mean by more than a 2.0 standard deviation are considered contaminated data points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chemeClr val="tx2"/>
                </a:solidFill>
                <a:latin typeface="Times New Roman" pitchFamily="18" charset="0"/>
                <a:ea typeface="黑体" pitchFamily="2" charset="-122"/>
              </a:rPr>
              <a:t>Exponential regression model is used for assessing sensor degradation.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E2CF1-4617-43CA-9E9E-F03F9BA5A83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337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红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近红外波段（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3-4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13-16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较小，原始的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&lt;0.1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水汽吸收通道（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17-19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最大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短波长蓝波段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次之，原始的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0.2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附近</a:t>
            </a: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 vapor absorption channel, followed by the blue channel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E2CF1-4617-43CA-9E9E-F03F9BA5A83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781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E2CF1-4617-43CA-9E9E-F03F9BA5A83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125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As </a:t>
            </a:r>
            <a:r>
              <a:rPr lang="en-US" altLang="zh-CN" baseline="0" dirty="0" smtClean="0"/>
              <a:t>influenced by water vapor absorption, </a:t>
            </a:r>
            <a:r>
              <a:rPr lang="en-US" altLang="zh-CN" dirty="0" smtClean="0"/>
              <a:t>the trending results of band 17-18 are not reliable during such a short period of 6 months</a:t>
            </a:r>
            <a:r>
              <a:rPr lang="en-US" altLang="zh-CN" baseline="0" dirty="0" smtClean="0"/>
              <a:t>. Hence, we did not show the results here for these three band.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E2CF1-4617-43CA-9E9E-F03F9BA5A83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372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905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273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585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79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36946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5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16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00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992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84997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9900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0813"/>
            <a:ext cx="15716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38150"/>
            <a:ext cx="121920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0" y="150813"/>
            <a:ext cx="7429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107950" y="836613"/>
            <a:ext cx="8893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179388" y="6381750"/>
            <a:ext cx="8893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34925" y="6453188"/>
            <a:ext cx="9109075" cy="31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994" tIns="49997" rIns="99994" bIns="49997">
            <a:spAutoFit/>
          </a:bodyPr>
          <a:lstStyle>
            <a:lvl1pPr marL="385763" indent="-385763" defTabSz="1027113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defTabSz="1027113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defTabSz="1027113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defTabSz="1027113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defTabSz="1027113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defTabSz="1027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defTabSz="1027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defTabSz="1027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defTabSz="1027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1400" b="1" kern="1200" dirty="0" smtClean="0">
                <a:solidFill>
                  <a:schemeClr val="accent2"/>
                </a:solidFill>
                <a:latin typeface="Times New Roman" pitchFamily="18" charset="0"/>
                <a:ea typeface="宋体" charset="-122"/>
                <a:cs typeface="+mn-cs"/>
              </a:rPr>
              <a:t>   GRWG/GDWG Annual Meeting,</a:t>
            </a:r>
            <a:r>
              <a:rPr lang="en-US" altLang="zh-CN" sz="1400" b="1" kern="1200" baseline="0" dirty="0" smtClean="0">
                <a:solidFill>
                  <a:schemeClr val="accent2"/>
                </a:solidFill>
                <a:latin typeface="Times New Roman" pitchFamily="18" charset="0"/>
                <a:ea typeface="宋体" charset="-122"/>
                <a:cs typeface="+mn-cs"/>
              </a:rPr>
              <a:t> Darmstadt, Germany                                                                     24-28 March, </a:t>
            </a:r>
            <a:r>
              <a:rPr lang="en-US" altLang="zh-CN" sz="1400" b="1" dirty="0" smtClean="0">
                <a:solidFill>
                  <a:schemeClr val="accent2"/>
                </a:solidFill>
                <a:latin typeface="Times New Roman" pitchFamily="18" charset="0"/>
              </a:rPr>
              <a:t>2014</a:t>
            </a:r>
            <a:endParaRPr lang="en-US" altLang="zh-CN" sz="14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5496" y="980728"/>
            <a:ext cx="9000678" cy="214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00008" tIns="50004" rIns="100008" bIns="50004">
            <a:spAutoFit/>
          </a:bodyPr>
          <a:lstStyle>
            <a:lvl1pPr marL="385763" indent="-385763" defTabSz="10287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defTabSz="10287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defTabSz="10287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defTabSz="10287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defTabSz="10287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spcBef>
                <a:spcPct val="20000"/>
              </a:spcBef>
            </a:pPr>
            <a:endParaRPr lang="en-US" altLang="zh-CN" sz="2000" dirty="0">
              <a:latin typeface="Times New Roman" pitchFamily="18" charset="0"/>
              <a:ea typeface="黑体" pitchFamily="2" charset="-122"/>
            </a:endParaRPr>
          </a:p>
          <a:p>
            <a:pPr algn="ctr">
              <a:spcBef>
                <a:spcPct val="20000"/>
              </a:spcBef>
            </a:pPr>
            <a:endParaRPr lang="en-US" altLang="zh-CN" sz="800" b="1" dirty="0">
              <a:solidFill>
                <a:schemeClr val="accent2"/>
              </a:solidFill>
              <a:latin typeface="Times New Roman" pitchFamily="18" charset="0"/>
              <a:ea typeface="黑体" pitchFamily="2" charset="-122"/>
            </a:endParaRPr>
          </a:p>
          <a:p>
            <a:pPr algn="ctr">
              <a:spcBef>
                <a:spcPct val="20000"/>
              </a:spcBef>
            </a:pPr>
            <a:r>
              <a:rPr lang="en-US" altLang="zh-CN" sz="3600" b="1" dirty="0" smtClean="0">
                <a:solidFill>
                  <a:schemeClr val="accent2"/>
                </a:solidFill>
                <a:latin typeface="Times New Roman" pitchFamily="18" charset="0"/>
                <a:ea typeface="黑体" pitchFamily="2" charset="-122"/>
              </a:rPr>
              <a:t>FY-3/MERSI degradation monitoring using Pseudo Invariant Calibration Sites</a:t>
            </a:r>
            <a:endParaRPr lang="zh-CN" altLang="en-US" sz="2000" b="1" dirty="0" smtClean="0">
              <a:solidFill>
                <a:schemeClr val="accent2"/>
              </a:solidFill>
              <a:latin typeface="Times New Roman" pitchFamily="18" charset="0"/>
              <a:ea typeface="黑体" pitchFamily="2" charset="-122"/>
            </a:endParaRPr>
          </a:p>
          <a:p>
            <a:pPr algn="ctr">
              <a:spcBef>
                <a:spcPct val="20000"/>
              </a:spcBef>
            </a:pPr>
            <a:endParaRPr lang="zh-CN" altLang="en-US" sz="2000" b="1" dirty="0">
              <a:solidFill>
                <a:schemeClr val="accent2"/>
              </a:solidFill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3789040"/>
            <a:ext cx="8352928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Times New Roman" pitchFamily="18" charset="0"/>
                <a:ea typeface="黑体" pitchFamily="2" charset="-122"/>
              </a:rPr>
              <a:t>Wang Ling, Hu </a:t>
            </a:r>
            <a:r>
              <a:rPr lang="en-US" altLang="zh-CN" sz="2400" b="1" dirty="0" err="1">
                <a:latin typeface="Times New Roman" pitchFamily="18" charset="0"/>
                <a:ea typeface="黑体" pitchFamily="2" charset="-122"/>
              </a:rPr>
              <a:t>Xiuqing</a:t>
            </a:r>
            <a:r>
              <a:rPr lang="en-US" altLang="zh-CN" sz="2400" b="1" dirty="0">
                <a:latin typeface="Times New Roman" pitchFamily="18" charset="0"/>
                <a:ea typeface="黑体" pitchFamily="2" charset="-122"/>
              </a:rPr>
              <a:t>, Chen </a:t>
            </a:r>
            <a:r>
              <a:rPr lang="en-US" altLang="zh-CN" sz="2400" b="1" dirty="0" smtClean="0">
                <a:latin typeface="Times New Roman" pitchFamily="18" charset="0"/>
                <a:ea typeface="黑体" pitchFamily="2" charset="-122"/>
              </a:rPr>
              <a:t>Lin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altLang="zh-CN" sz="2400" dirty="0" smtClean="0">
                <a:latin typeface="Times New Roman" pitchFamily="18" charset="0"/>
                <a:ea typeface="黑体" pitchFamily="2" charset="-122"/>
              </a:rPr>
              <a:t>National Satellite Meteorology Center, China Meteorological Administration (NSMC/CMA)</a:t>
            </a:r>
            <a:endParaRPr lang="zh-CN" altLang="en-US" sz="2400" dirty="0">
              <a:latin typeface="Times New Roman" pitchFamily="18" charset="0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789040"/>
            <a:ext cx="5952877" cy="2520000"/>
          </a:xfrm>
          <a:prstGeom prst="rect">
            <a:avLst/>
          </a:prstGeom>
        </p:spPr>
      </p:pic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57200" y="4941168"/>
            <a:ext cx="7643192" cy="1184995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5952877" cy="2520000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0"/>
                        <a:invGamma/>
                      </a:schemeClr>
                    </a:gs>
                  </a:gsLst>
                  <a:path path="rect">
                    <a:fillToRect l="100000" t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CC3300"/>
                </a:solidFill>
                <a:latin typeface="Arial Narrow" pitchFamily="34" charset="0"/>
                <a:ea typeface="黑体" pitchFamily="2" charset="-122"/>
              </a:rPr>
              <a:t>Application to FY-3A/MERSI</a:t>
            </a:r>
          </a:p>
        </p:txBody>
      </p:sp>
      <p:sp>
        <p:nvSpPr>
          <p:cNvPr id="10" name="左弧形箭头 9"/>
          <p:cNvSpPr/>
          <p:nvPr/>
        </p:nvSpPr>
        <p:spPr>
          <a:xfrm>
            <a:off x="2867918" y="3501008"/>
            <a:ext cx="576064" cy="1008112"/>
          </a:xfrm>
          <a:prstGeom prst="curved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66078" y="278092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  <a:latin typeface="Candara" panose="020E0502030303020204" pitchFamily="34" charset="0"/>
              </a:rPr>
              <a:t>865 nm</a:t>
            </a:r>
            <a:endParaRPr lang="zh-CN" altLang="en-US" sz="2000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48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835696" y="188640"/>
            <a:ext cx="5040560" cy="6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0"/>
                        <a:invGamma/>
                      </a:schemeClr>
                    </a:gs>
                  </a:gsLst>
                  <a:path path="rect">
                    <a:fillToRect l="100000" t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CC3300"/>
                </a:solidFill>
                <a:latin typeface="Arial Narrow" pitchFamily="34" charset="0"/>
                <a:ea typeface="黑体" pitchFamily="2" charset="-122"/>
              </a:rPr>
              <a:t>Application to FY-3A/MERSI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868144" y="1164583"/>
            <a:ext cx="3203848" cy="5511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0"/>
                        <a:invGamma/>
                      </a:schemeClr>
                    </a:gs>
                  </a:gsLst>
                  <a:path path="rect">
                    <a:fillToRect l="100000" t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2000" b="1" dirty="0" smtClean="0">
                <a:solidFill>
                  <a:schemeClr val="tx2"/>
                </a:solidFill>
                <a:latin typeface="Calibri" panose="020F0502020204030204" pitchFamily="34" charset="0"/>
                <a:ea typeface="黑体" pitchFamily="2" charset="-122"/>
              </a:rPr>
              <a:t>Results from three sites agrees well and the STD &lt;1.5% for most of the bands.</a:t>
            </a:r>
          </a:p>
          <a:p>
            <a:pPr>
              <a:lnSpc>
                <a:spcPct val="115000"/>
              </a:lnSpc>
              <a:spcBef>
                <a:spcPts val="1600"/>
              </a:spcBef>
              <a:buFontTx/>
              <a:buChar char="•"/>
            </a:pPr>
            <a:r>
              <a:rPr lang="en-US" altLang="zh-CN" sz="2000" b="1" dirty="0" smtClean="0">
                <a:solidFill>
                  <a:schemeClr val="tx2"/>
                </a:solidFill>
                <a:latin typeface="Calibri" panose="020F0502020204030204" pitchFamily="34" charset="0"/>
                <a:ea typeface="黑体" pitchFamily="2" charset="-122"/>
              </a:rPr>
              <a:t>The B8(410 nm) exhibits the highest degradation rates.</a:t>
            </a:r>
          </a:p>
          <a:p>
            <a:pPr>
              <a:lnSpc>
                <a:spcPct val="115000"/>
              </a:lnSpc>
              <a:spcBef>
                <a:spcPts val="1600"/>
              </a:spcBef>
              <a:buFontTx/>
              <a:buChar char="•"/>
            </a:pPr>
            <a:r>
              <a:rPr lang="en-US" altLang="zh-CN" sz="2000" b="1" dirty="0">
                <a:solidFill>
                  <a:schemeClr val="tx2"/>
                </a:solidFill>
                <a:latin typeface="Calibri" panose="020F0502020204030204" pitchFamily="34" charset="0"/>
                <a:ea typeface="黑体" pitchFamily="2" charset="-122"/>
              </a:rPr>
              <a:t>The </a:t>
            </a:r>
            <a:r>
              <a:rPr lang="en-US" altLang="zh-CN" sz="2000" b="1" dirty="0" smtClean="0">
                <a:solidFill>
                  <a:schemeClr val="tx2"/>
                </a:solidFill>
                <a:latin typeface="Calibri" panose="020F0502020204030204" pitchFamily="34" charset="0"/>
                <a:ea typeface="黑体" pitchFamily="2" charset="-122"/>
              </a:rPr>
              <a:t>degradations of blue-green bands are slight larger; the R-IR (except for  B17-B20) are relative stable.</a:t>
            </a:r>
          </a:p>
          <a:p>
            <a:pPr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endParaRPr lang="en-US" altLang="zh-CN" sz="3000" b="1" dirty="0" smtClean="0">
              <a:solidFill>
                <a:schemeClr val="tx2"/>
              </a:solidFill>
              <a:latin typeface="Times New Roman" pitchFamily="18" charset="0"/>
              <a:ea typeface="黑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5446531" cy="3111383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76" y="4149080"/>
            <a:ext cx="5446800" cy="234089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6619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545035"/>
          </a:xfrm>
        </p:spPr>
        <p:txBody>
          <a:bodyPr/>
          <a:lstStyle/>
          <a:p>
            <a:r>
              <a:rPr lang="en-US" altLang="zh-CN" sz="2400" b="1" dirty="0" smtClean="0">
                <a:latin typeface="Calibri" panose="020F0502020204030204" pitchFamily="34" charset="0"/>
              </a:rPr>
              <a:t>The desert approach produces larger results than the DCC approach.</a:t>
            </a:r>
          </a:p>
          <a:p>
            <a:pPr>
              <a:spcBef>
                <a:spcPts val="1200"/>
              </a:spcBef>
            </a:pPr>
            <a:r>
              <a:rPr lang="en-US" altLang="zh-CN" sz="2400" b="1" dirty="0" smtClean="0">
                <a:latin typeface="Calibri" panose="020F0502020204030204" pitchFamily="34" charset="0"/>
              </a:rPr>
              <a:t>The differences in degradation rates are generally less than 4% during the 6 years.</a:t>
            </a:r>
            <a:endParaRPr lang="zh-CN" altLang="en-US" sz="2400" b="1" dirty="0">
              <a:latin typeface="Calibri" panose="020F0502020204030204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0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0"/>
                        <a:invGamma/>
                      </a:schemeClr>
                    </a:gs>
                  </a:gsLst>
                  <a:path path="rect">
                    <a:fillToRect l="100000" t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CC3300"/>
                </a:solidFill>
                <a:latin typeface="Arial Narrow" pitchFamily="34" charset="0"/>
                <a:ea typeface="黑体" pitchFamily="2" charset="-122"/>
              </a:rPr>
              <a:t>Comparison with DCC results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03450"/>
            <a:ext cx="6120680" cy="336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08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619672" y="188640"/>
            <a:ext cx="5616624" cy="6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0"/>
                        <a:invGamma/>
                      </a:schemeClr>
                    </a:gs>
                  </a:gsLst>
                  <a:path path="rect">
                    <a:fillToRect l="100000" t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CC3300"/>
                </a:solidFill>
                <a:latin typeface="Arial Narrow" pitchFamily="34" charset="0"/>
                <a:ea typeface="黑体" pitchFamily="2" charset="-122"/>
              </a:rPr>
              <a:t>Application to FY-3C/MERSI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5400000" cy="2320782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7"/>
            <a:ext cx="5400000" cy="29283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68144" y="1257865"/>
            <a:ext cx="3203848" cy="423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0"/>
                        <a:invGamma/>
                      </a:schemeClr>
                    </a:gs>
                  </a:gsLst>
                  <a:path path="rect">
                    <a:fillToRect l="100000" t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2000" b="1" dirty="0" smtClean="0">
                <a:solidFill>
                  <a:schemeClr val="tx2"/>
                </a:solidFill>
                <a:latin typeface="Calibri" panose="020F0502020204030204" pitchFamily="34" charset="0"/>
                <a:ea typeface="黑体" pitchFamily="2" charset="-122"/>
              </a:rPr>
              <a:t>Most of the reflective solar bands (except for B8) do </a:t>
            </a:r>
            <a:r>
              <a:rPr lang="en-US" altLang="zh-CN" sz="2000" b="1" dirty="0">
                <a:solidFill>
                  <a:schemeClr val="tx2"/>
                </a:solidFill>
                <a:latin typeface="Calibri" panose="020F0502020204030204" pitchFamily="34" charset="0"/>
                <a:ea typeface="黑体" pitchFamily="2" charset="-122"/>
              </a:rPr>
              <a:t>not show severe degradation during the early period of operation (&lt;3</a:t>
            </a:r>
            <a:r>
              <a:rPr lang="en-US" altLang="zh-CN" sz="2000" b="1" dirty="0" smtClean="0">
                <a:solidFill>
                  <a:schemeClr val="tx2"/>
                </a:solidFill>
                <a:latin typeface="Calibri" panose="020F0502020204030204" pitchFamily="34" charset="0"/>
                <a:ea typeface="黑体" pitchFamily="2" charset="-122"/>
              </a:rPr>
              <a:t>%).</a:t>
            </a:r>
          </a:p>
          <a:p>
            <a:pPr>
              <a:lnSpc>
                <a:spcPct val="115000"/>
              </a:lnSpc>
              <a:spcBef>
                <a:spcPts val="1500"/>
              </a:spcBef>
              <a:buFontTx/>
              <a:buChar char="•"/>
            </a:pPr>
            <a:r>
              <a:rPr lang="en-US" altLang="zh-CN" sz="2000" b="1" dirty="0" smtClean="0">
                <a:solidFill>
                  <a:schemeClr val="tx2"/>
                </a:solidFill>
                <a:latin typeface="Calibri" panose="020F0502020204030204" pitchFamily="34" charset="0"/>
                <a:ea typeface="黑体" pitchFamily="2" charset="-122"/>
              </a:rPr>
              <a:t>The STD (1~2%) is slight larger compared with the trending results (~3%).</a:t>
            </a:r>
          </a:p>
          <a:p>
            <a:pPr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endParaRPr lang="en-US" altLang="zh-CN" sz="3000" b="1" dirty="0" smtClean="0">
              <a:solidFill>
                <a:schemeClr val="tx2"/>
              </a:solidFill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13407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2013.09-2014.03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r="7441"/>
          <a:stretch/>
        </p:blipFill>
        <p:spPr>
          <a:xfrm>
            <a:off x="0" y="908720"/>
            <a:ext cx="4673600" cy="25402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0656" y="278092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410 nm</a:t>
            </a:r>
            <a:endParaRPr lang="zh-CN" altLang="en-US" sz="2000" dirty="0">
              <a:solidFill>
                <a:srgbClr val="0000FF"/>
              </a:solidFill>
              <a:latin typeface="Candara" panose="020E0502030303020204" pitchFamily="34" charset="0"/>
            </a:endParaRPr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r="7771"/>
          <a:stretch/>
        </p:blipFill>
        <p:spPr>
          <a:xfrm>
            <a:off x="4572000" y="908720"/>
            <a:ext cx="4603090" cy="2520000"/>
          </a:xfr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717032"/>
            <a:ext cx="5357004" cy="252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68344" y="2745601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685 nm</a:t>
            </a:r>
            <a:endParaRPr lang="zh-CN" altLang="en-US" sz="20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04" y="393305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 smtClean="0">
                <a:solidFill>
                  <a:srgbClr val="C00000"/>
                </a:solidFill>
                <a:latin typeface="Candara" panose="020E0502030303020204" pitchFamily="34" charset="0"/>
              </a:rPr>
              <a:t>865 nm</a:t>
            </a:r>
            <a:endParaRPr lang="zh-CN" altLang="en-US" sz="2000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41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275856" y="188640"/>
            <a:ext cx="2808312" cy="6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0"/>
                        <a:invGamma/>
                      </a:schemeClr>
                    </a:gs>
                  </a:gsLst>
                  <a:path path="rect">
                    <a:fillToRect l="100000" t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CC3300"/>
                </a:solidFill>
                <a:latin typeface="Arial Narrow" pitchFamily="34" charset="0"/>
                <a:ea typeface="黑体" pitchFamily="2" charset="-122"/>
              </a:rPr>
              <a:t>Conclusions</a:t>
            </a:r>
          </a:p>
        </p:txBody>
      </p:sp>
      <p:sp>
        <p:nvSpPr>
          <p:cNvPr id="2" name="矩形 1"/>
          <p:cNvSpPr/>
          <p:nvPr/>
        </p:nvSpPr>
        <p:spPr>
          <a:xfrm>
            <a:off x="395536" y="1054009"/>
            <a:ext cx="8208912" cy="4316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ts val="3000"/>
              </a:lnSpc>
              <a:spcBef>
                <a:spcPct val="2000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prstClr val="black"/>
                </a:solidFill>
                <a:latin typeface="Calibri"/>
              </a:rPr>
              <a:t>Selection of the measurements with SZA&lt; 60°&amp; </a:t>
            </a:r>
            <a:r>
              <a:rPr lang="en-US" altLang="zh-CN" sz="2000" b="1" dirty="0">
                <a:solidFill>
                  <a:prstClr val="black"/>
                </a:solidFill>
                <a:latin typeface="Calibri"/>
              </a:rPr>
              <a:t>V</a:t>
            </a:r>
            <a:r>
              <a:rPr lang="en-US" altLang="zh-CN" sz="2000" b="1" dirty="0" smtClean="0">
                <a:solidFill>
                  <a:prstClr val="black"/>
                </a:solidFill>
                <a:latin typeface="Calibri"/>
              </a:rPr>
              <a:t>ZA</a:t>
            </a:r>
            <a:r>
              <a:rPr lang="en-US" altLang="zh-CN" sz="2000" b="1" dirty="0">
                <a:solidFill>
                  <a:prstClr val="black"/>
                </a:solidFill>
                <a:latin typeface="Calibri"/>
              </a:rPr>
              <a:t>&lt; 20°is </a:t>
            </a:r>
            <a:r>
              <a:rPr lang="en-US" altLang="zh-CN" sz="2000" b="1" dirty="0" smtClean="0">
                <a:solidFill>
                  <a:prstClr val="black"/>
                </a:solidFill>
                <a:latin typeface="Calibri"/>
              </a:rPr>
              <a:t>appropriate to reduce angular dependence of time serious. </a:t>
            </a:r>
          </a:p>
          <a:p>
            <a:pPr marL="342900" lvl="0" indent="-342900" fontAlgn="auto">
              <a:lnSpc>
                <a:spcPts val="3000"/>
              </a:lnSpc>
              <a:spcBef>
                <a:spcPct val="2000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prstClr val="black"/>
                </a:solidFill>
                <a:latin typeface="Calibri"/>
              </a:rPr>
              <a:t>The </a:t>
            </a:r>
            <a:r>
              <a:rPr lang="en-US" altLang="zh-CN" sz="2000" b="1" dirty="0">
                <a:solidFill>
                  <a:prstClr val="black"/>
                </a:solidFill>
                <a:latin typeface="Calibri"/>
              </a:rPr>
              <a:t>degradation results </a:t>
            </a:r>
            <a:r>
              <a:rPr lang="en-US" altLang="zh-CN" sz="2000" b="1" dirty="0" smtClean="0">
                <a:solidFill>
                  <a:prstClr val="black"/>
                </a:solidFill>
                <a:latin typeface="Calibri"/>
              </a:rPr>
              <a:t>for FY-3A/MERSI derived </a:t>
            </a:r>
            <a:r>
              <a:rPr lang="en-US" altLang="zh-CN" sz="2000" b="1" dirty="0">
                <a:solidFill>
                  <a:prstClr val="black"/>
                </a:solidFill>
                <a:latin typeface="Calibri"/>
              </a:rPr>
              <a:t>from desert monitoring are consistent with DCC approach. The </a:t>
            </a:r>
            <a:r>
              <a:rPr lang="en-US" altLang="zh-CN" sz="2000" b="1" dirty="0" smtClean="0">
                <a:solidFill>
                  <a:prstClr val="black"/>
                </a:solidFill>
                <a:latin typeface="Calibri"/>
              </a:rPr>
              <a:t>differences are within 4%, </a:t>
            </a:r>
            <a:r>
              <a:rPr lang="en-US" altLang="zh-CN" sz="2000" b="1" dirty="0">
                <a:solidFill>
                  <a:prstClr val="black"/>
                </a:solidFill>
                <a:latin typeface="Calibri"/>
              </a:rPr>
              <a:t>except for bands </a:t>
            </a:r>
            <a:r>
              <a:rPr lang="en-US" altLang="zh-CN" sz="2000" b="1" dirty="0" smtClean="0">
                <a:solidFill>
                  <a:prstClr val="black"/>
                </a:solidFill>
                <a:latin typeface="Calibri"/>
              </a:rPr>
              <a:t>2, 11</a:t>
            </a:r>
            <a:r>
              <a:rPr lang="en-US" altLang="zh-CN" sz="2000" b="1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altLang="zh-CN" sz="2000" b="1" dirty="0" smtClean="0">
                <a:solidFill>
                  <a:prstClr val="black"/>
                </a:solidFill>
                <a:latin typeface="Calibri"/>
              </a:rPr>
              <a:t>16, 18 </a:t>
            </a:r>
            <a:r>
              <a:rPr lang="en-US" altLang="zh-CN" sz="2000" b="1" dirty="0">
                <a:solidFill>
                  <a:prstClr val="black"/>
                </a:solidFill>
                <a:latin typeface="Calibri"/>
              </a:rPr>
              <a:t>and 19</a:t>
            </a:r>
            <a:r>
              <a:rPr lang="en-US" altLang="zh-CN" sz="2000" b="1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342900" indent="-342900" fontAlgn="auto">
              <a:lnSpc>
                <a:spcPts val="3000"/>
              </a:lnSpc>
              <a:spcBef>
                <a:spcPct val="2000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en-US" altLang="zh-CN" sz="2000" b="1" dirty="0">
                <a:solidFill>
                  <a:schemeClr val="tx2"/>
                </a:solidFill>
                <a:latin typeface="Calibri" panose="020F0502020204030204" pitchFamily="34" charset="0"/>
                <a:ea typeface="黑体" pitchFamily="2" charset="-122"/>
              </a:rPr>
              <a:t>Most of the </a:t>
            </a:r>
            <a:r>
              <a:rPr lang="en-US" altLang="zh-CN" sz="2000" b="1" dirty="0" smtClean="0">
                <a:solidFill>
                  <a:schemeClr val="tx2"/>
                </a:solidFill>
                <a:latin typeface="Calibri" panose="020F0502020204030204" pitchFamily="34" charset="0"/>
                <a:ea typeface="黑体" pitchFamily="2" charset="-122"/>
              </a:rPr>
              <a:t>RSBs (except </a:t>
            </a:r>
            <a:r>
              <a:rPr lang="en-US" altLang="zh-CN" sz="2000" b="1" dirty="0">
                <a:solidFill>
                  <a:schemeClr val="tx2"/>
                </a:solidFill>
                <a:latin typeface="Calibri" panose="020F0502020204030204" pitchFamily="34" charset="0"/>
                <a:ea typeface="黑体" pitchFamily="2" charset="-122"/>
              </a:rPr>
              <a:t>for B8) </a:t>
            </a:r>
            <a:r>
              <a:rPr lang="en-US" altLang="zh-CN" sz="2000" b="1" dirty="0" smtClean="0">
                <a:solidFill>
                  <a:schemeClr val="tx2"/>
                </a:solidFill>
                <a:latin typeface="Calibri" panose="020F0502020204030204" pitchFamily="34" charset="0"/>
                <a:ea typeface="黑体" pitchFamily="2" charset="-122"/>
              </a:rPr>
              <a:t>of </a:t>
            </a:r>
            <a:r>
              <a:rPr lang="en-US" altLang="zh-CN" sz="2000" b="1" dirty="0" smtClean="0">
                <a:solidFill>
                  <a:prstClr val="black"/>
                </a:solidFill>
                <a:latin typeface="Calibri"/>
              </a:rPr>
              <a:t>FY-3C/MERSI </a:t>
            </a:r>
            <a:r>
              <a:rPr lang="en-US" altLang="zh-CN" sz="2000" b="1" dirty="0" smtClean="0">
                <a:solidFill>
                  <a:schemeClr val="tx2"/>
                </a:solidFill>
                <a:latin typeface="Calibri" panose="020F0502020204030204" pitchFamily="34" charset="0"/>
                <a:ea typeface="黑体" pitchFamily="2" charset="-122"/>
              </a:rPr>
              <a:t>are stable during </a:t>
            </a:r>
            <a:r>
              <a:rPr lang="en-US" altLang="zh-CN" sz="2000" b="1" dirty="0">
                <a:solidFill>
                  <a:schemeClr val="tx2"/>
                </a:solidFill>
                <a:latin typeface="Calibri" panose="020F0502020204030204" pitchFamily="34" charset="0"/>
                <a:ea typeface="黑体" pitchFamily="2" charset="-122"/>
              </a:rPr>
              <a:t>the early period of </a:t>
            </a:r>
            <a:r>
              <a:rPr lang="en-US" altLang="zh-CN" sz="2000" b="1" dirty="0" smtClean="0">
                <a:solidFill>
                  <a:schemeClr val="tx2"/>
                </a:solidFill>
                <a:latin typeface="Calibri" panose="020F0502020204030204" pitchFamily="34" charset="0"/>
                <a:ea typeface="黑体" pitchFamily="2" charset="-122"/>
              </a:rPr>
              <a:t>operation.</a:t>
            </a:r>
            <a:endParaRPr lang="en-US" altLang="zh-CN" sz="2000" b="1" dirty="0" smtClean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lnSpc>
                <a:spcPts val="3000"/>
              </a:lnSpc>
              <a:spcBef>
                <a:spcPct val="2000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prstClr val="black"/>
                </a:solidFill>
                <a:latin typeface="Calibri"/>
              </a:rPr>
              <a:t>More </a:t>
            </a:r>
            <a:r>
              <a:rPr lang="en-US" altLang="zh-CN" sz="2000" b="1" dirty="0">
                <a:solidFill>
                  <a:prstClr val="black"/>
                </a:solidFill>
                <a:latin typeface="Calibri"/>
              </a:rPr>
              <a:t>effect is needed to  </a:t>
            </a:r>
            <a:r>
              <a:rPr lang="en-US" altLang="zh-CN" sz="2000" b="1" dirty="0" smtClean="0">
                <a:solidFill>
                  <a:prstClr val="black"/>
                </a:solidFill>
                <a:latin typeface="Calibri"/>
              </a:rPr>
              <a:t>remove the seasonal oscillation caused by atmospheric variation to produce more precise and reliable results. </a:t>
            </a:r>
            <a:endParaRPr lang="en-US" altLang="zh-CN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912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73668" y="2967335"/>
            <a:ext cx="65966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 for your attention!</a:t>
            </a:r>
            <a:endParaRPr lang="zh-CN" alt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851920" y="188640"/>
            <a:ext cx="1872208" cy="60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0"/>
                        <a:invGamma/>
                      </a:schemeClr>
                    </a:gs>
                  </a:gsLst>
                  <a:path path="rect">
                    <a:fillToRect l="100000" t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CC3300"/>
                </a:solidFill>
                <a:latin typeface="Arial Narrow" pitchFamily="34" charset="0"/>
                <a:ea typeface="黑体" pitchFamily="2" charset="-122"/>
              </a:rPr>
              <a:t>Outline</a:t>
            </a:r>
            <a:endParaRPr lang="zh-CN" altLang="en-US" sz="3200" b="1" dirty="0">
              <a:solidFill>
                <a:srgbClr val="CC3300"/>
              </a:solidFill>
              <a:latin typeface="Arial Narrow" pitchFamily="34" charset="0"/>
              <a:ea typeface="黑体" pitchFamily="2" charset="-122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258888" y="1412776"/>
            <a:ext cx="7345362" cy="269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0"/>
                        <a:invGamma/>
                      </a:schemeClr>
                    </a:gs>
                  </a:gsLst>
                  <a:path path="rect">
                    <a:fillToRect l="100000" t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2800" b="1" dirty="0" smtClean="0">
                <a:solidFill>
                  <a:schemeClr val="tx2"/>
                </a:solidFill>
                <a:latin typeface="Calibri" panose="020F0502020204030204" pitchFamily="34" charset="0"/>
                <a:ea typeface="黑体" pitchFamily="2" charset="-122"/>
              </a:rPr>
              <a:t>Data &amp; Method</a:t>
            </a:r>
            <a:endParaRPr lang="zh-CN" altLang="en-US" sz="2800" b="1" dirty="0">
              <a:solidFill>
                <a:srgbClr val="3333FF"/>
              </a:solidFill>
              <a:latin typeface="Calibri" panose="020F0502020204030204" pitchFamily="34" charset="0"/>
              <a:ea typeface="黑体" pitchFamily="2" charset="-122"/>
            </a:endParaRPr>
          </a:p>
          <a:p>
            <a:pPr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2800" b="1" dirty="0" smtClean="0">
                <a:latin typeface="Calibri" panose="020F0502020204030204" pitchFamily="34" charset="0"/>
                <a:ea typeface="黑体" pitchFamily="2" charset="-122"/>
              </a:rPr>
              <a:t>Application to FY-3A/MERSI</a:t>
            </a:r>
          </a:p>
          <a:p>
            <a:pPr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2800" b="1" dirty="0" smtClean="0">
                <a:latin typeface="Calibri" panose="020F0502020204030204" pitchFamily="34" charset="0"/>
                <a:ea typeface="黑体" pitchFamily="2" charset="-122"/>
              </a:rPr>
              <a:t>Application to FY-3C/MERSI</a:t>
            </a:r>
          </a:p>
          <a:p>
            <a:pPr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2800" b="1" dirty="0" smtClean="0">
                <a:latin typeface="Calibri" panose="020F0502020204030204" pitchFamily="34" charset="0"/>
                <a:ea typeface="黑体" pitchFamily="2" charset="-122"/>
              </a:rPr>
              <a:t>Conclusions</a:t>
            </a:r>
            <a:endParaRPr lang="zh-CN" altLang="en-US" sz="2800" b="1" dirty="0">
              <a:latin typeface="Calibri" panose="020F0502020204030204" pitchFamily="34" charset="0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987824" y="188640"/>
            <a:ext cx="3024336" cy="6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0"/>
                        <a:invGamma/>
                      </a:schemeClr>
                    </a:gs>
                  </a:gsLst>
                  <a:path path="rect">
                    <a:fillToRect l="100000" t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CC3300"/>
                </a:solidFill>
                <a:latin typeface="Arial Narrow" pitchFamily="34" charset="0"/>
                <a:ea typeface="黑体" pitchFamily="2" charset="-122"/>
              </a:rPr>
              <a:t>Data &amp; Method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51520" y="1196752"/>
            <a:ext cx="8640960" cy="260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0"/>
                        <a:invGamma/>
                      </a:schemeClr>
                    </a:gs>
                  </a:gsLst>
                  <a:path path="rect">
                    <a:fillToRect l="100000" t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3000" b="1" dirty="0" smtClean="0">
                <a:solidFill>
                  <a:schemeClr val="tx2"/>
                </a:solidFill>
                <a:latin typeface="Calibri" panose="020F0502020204030204" pitchFamily="34" charset="0"/>
                <a:ea typeface="黑体" pitchFamily="2" charset="-122"/>
              </a:rPr>
              <a:t>Satellite data </a:t>
            </a:r>
          </a:p>
          <a:p>
            <a:pPr lvl="1"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2400" b="1" dirty="0" smtClean="0">
                <a:solidFill>
                  <a:schemeClr val="tx2"/>
                </a:solidFill>
                <a:latin typeface="Calibri" panose="020F0502020204030204" pitchFamily="34" charset="0"/>
                <a:ea typeface="黑体" pitchFamily="2" charset="-122"/>
              </a:rPr>
              <a:t>FY-3A/ MERSI: VNIR, </a:t>
            </a:r>
            <a:r>
              <a:rPr lang="en-US" altLang="zh-CN" sz="2400" b="1" dirty="0" smtClean="0">
                <a:solidFill>
                  <a:schemeClr val="tx2"/>
                </a:solidFill>
                <a:latin typeface="Calibri" panose="020F0502020204030204" pitchFamily="34" charset="0"/>
                <a:ea typeface="黑体" pitchFamily="2" charset="-122"/>
              </a:rPr>
              <a:t>05/27/2008-12/31/2013,  </a:t>
            </a:r>
            <a:r>
              <a:rPr lang="en-US" altLang="zh-CN" sz="2400" b="1" dirty="0" smtClean="0">
                <a:solidFill>
                  <a:schemeClr val="tx2"/>
                </a:solidFill>
                <a:latin typeface="Calibri" panose="020F0502020204030204" pitchFamily="34" charset="0"/>
                <a:ea typeface="黑体" pitchFamily="2" charset="-122"/>
              </a:rPr>
              <a:t>~6 years</a:t>
            </a:r>
          </a:p>
          <a:p>
            <a:pPr lvl="1"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2400" b="1" dirty="0" smtClean="0">
                <a:solidFill>
                  <a:schemeClr val="tx2"/>
                </a:solidFill>
                <a:latin typeface="Calibri" panose="020F0502020204030204" pitchFamily="34" charset="0"/>
                <a:ea typeface="黑体" pitchFamily="2" charset="-122"/>
              </a:rPr>
              <a:t> FY-3C/ MERSI: VNIR, </a:t>
            </a:r>
            <a:r>
              <a:rPr lang="en-US" altLang="zh-CN" sz="2400" b="1" dirty="0" smtClean="0">
                <a:solidFill>
                  <a:schemeClr val="tx2"/>
                </a:solidFill>
                <a:latin typeface="Calibri" panose="020F0502020204030204" pitchFamily="34" charset="0"/>
                <a:ea typeface="黑体" pitchFamily="2" charset="-122"/>
              </a:rPr>
              <a:t>09/23/2013-03/18/2014, </a:t>
            </a:r>
            <a:r>
              <a:rPr lang="en-US" altLang="zh-CN" sz="2400" b="1" dirty="0" smtClean="0">
                <a:solidFill>
                  <a:schemeClr val="tx2"/>
                </a:solidFill>
                <a:latin typeface="Calibri" panose="020F0502020204030204" pitchFamily="34" charset="0"/>
                <a:ea typeface="黑体" pitchFamily="2" charset="-122"/>
              </a:rPr>
              <a:t>~6 months</a:t>
            </a:r>
          </a:p>
          <a:p>
            <a:pPr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3000" b="1" dirty="0" smtClean="0">
                <a:solidFill>
                  <a:schemeClr val="tx2"/>
                </a:solidFill>
                <a:latin typeface="Calibri" panose="020F0502020204030204" pitchFamily="34" charset="0"/>
                <a:ea typeface="黑体" pitchFamily="2" charset="-122"/>
              </a:rPr>
              <a:t>Desert PICS used here</a:t>
            </a:r>
          </a:p>
        </p:txBody>
      </p:sp>
      <p:pic>
        <p:nvPicPr>
          <p:cNvPr id="16386" name="图片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8" t="7527" r="20949" b="15054"/>
          <a:stretch>
            <a:fillRect/>
          </a:stretch>
        </p:blipFill>
        <p:spPr bwMode="auto">
          <a:xfrm>
            <a:off x="683568" y="4077072"/>
            <a:ext cx="21907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" name="图片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3" t="8064" r="21352" b="15323"/>
          <a:stretch>
            <a:fillRect/>
          </a:stretch>
        </p:blipFill>
        <p:spPr bwMode="auto">
          <a:xfrm>
            <a:off x="6444208" y="4077072"/>
            <a:ext cx="21717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1" t="7167" r="20990" b="16030"/>
          <a:stretch/>
        </p:blipFill>
        <p:spPr>
          <a:xfrm>
            <a:off x="3628583" y="4076104"/>
            <a:ext cx="2167553" cy="2160000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55576" y="5661248"/>
            <a:ext cx="1506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0" i="0" u="none" strike="noStrike" cap="none" normalizeH="0" baseline="0" noProof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宋体" pitchFamily="2" charset="-122"/>
              </a:rPr>
              <a:t>2009-06-14 09:46</a:t>
            </a:r>
            <a:r>
              <a:rPr kumimoji="0" lang="en-US" altLang="zh-CN" sz="1400" b="0" i="0" u="none" strike="noStrike" cap="none" normalizeH="0" baseline="0" noProof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宋体" pitchFamily="2" charset="-122"/>
              </a:rPr>
              <a:t>, FY-3A/MERSI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宋体" pitchFamily="2" charset="-122"/>
              </a:rPr>
              <a:t> </a:t>
            </a:r>
            <a:endParaRPr kumimoji="0" lang="zh-CN" altLang="zh-CN" sz="1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713535" y="5661248"/>
            <a:ext cx="15065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zh-CN" altLang="zh-CN" sz="1400" b="0" i="0" u="none" strike="noStrike" cap="none" normalizeH="0" baseline="0" noProof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宋体" pitchFamily="2" charset="-122"/>
              </a:rPr>
              <a:t>2009-06-</a:t>
            </a:r>
            <a:r>
              <a:rPr kumimoji="0" lang="en-US" altLang="zh-CN" sz="1400" b="0" i="0" u="none" strike="noStrike" cap="none" normalizeH="0" baseline="0" noProof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宋体" pitchFamily="2" charset="-122"/>
              </a:rPr>
              <a:t>01 </a:t>
            </a:r>
            <a:r>
              <a:rPr kumimoji="0" lang="zh-CN" altLang="zh-CN" sz="1400" b="0" i="0" u="none" strike="noStrike" cap="none" normalizeH="0" baseline="0" noProof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宋体" pitchFamily="2" charset="-122"/>
              </a:rPr>
              <a:t> 0</a:t>
            </a:r>
            <a:r>
              <a:rPr kumimoji="0" lang="en-US" altLang="zh-CN" sz="1400" b="0" i="0" u="none" strike="noStrike" cap="none" normalizeH="0" baseline="0" noProof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宋体" pitchFamily="2" charset="-122"/>
              </a:rPr>
              <a:t>7</a:t>
            </a:r>
            <a:r>
              <a:rPr kumimoji="0" lang="zh-CN" altLang="zh-CN" sz="1400" b="0" i="0" u="none" strike="noStrike" cap="none" normalizeH="0" baseline="0" noProof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宋体" pitchFamily="2" charset="-122"/>
              </a:rPr>
              <a:t>:</a:t>
            </a:r>
            <a:r>
              <a:rPr kumimoji="0" lang="en-US" altLang="zh-CN" sz="1400" b="0" i="0" u="none" strike="noStrike" cap="none" normalizeH="0" baseline="0" noProof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宋体" pitchFamily="2" charset="-122"/>
              </a:rPr>
              <a:t>09, FY-3A/MERSI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宋体" pitchFamily="2" charset="-122"/>
              </a:rPr>
              <a:t> </a:t>
            </a:r>
            <a:endParaRPr kumimoji="0" lang="zh-CN" altLang="zh-CN" sz="1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宋体" pitchFamily="2" charset="-122"/>
              </a:rPr>
              <a:t> </a:t>
            </a:r>
            <a:endParaRPr kumimoji="0" lang="zh-CN" altLang="zh-CN" sz="1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516216" y="5661248"/>
            <a:ext cx="1506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zh-CN" altLang="zh-CN" sz="1400" b="0" i="0" u="none" strike="noStrike" cap="none" normalizeH="0" baseline="0" noProof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宋体" pitchFamily="2" charset="-122"/>
              </a:rPr>
              <a:t>2009-06-</a:t>
            </a:r>
            <a:r>
              <a:rPr kumimoji="0" lang="en-US" altLang="zh-CN" sz="1400" b="0" i="0" u="none" strike="noStrike" cap="none" normalizeH="0" baseline="0" noProof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宋体" pitchFamily="2" charset="-122"/>
              </a:rPr>
              <a:t>20</a:t>
            </a:r>
            <a:r>
              <a:rPr kumimoji="0" lang="zh-CN" altLang="zh-CN" sz="1400" b="0" i="0" u="none" strike="noStrike" cap="none" normalizeH="0" baseline="0" noProof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宋体" pitchFamily="2" charset="-122"/>
              </a:rPr>
              <a:t> </a:t>
            </a:r>
            <a:r>
              <a:rPr kumimoji="0" lang="en-US" altLang="zh-CN" sz="1400" b="0" i="0" u="none" strike="noStrike" cap="none" normalizeH="0" baseline="0" noProof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宋体" pitchFamily="2" charset="-122"/>
              </a:rPr>
              <a:t>17</a:t>
            </a:r>
            <a:r>
              <a:rPr kumimoji="0" lang="zh-CN" altLang="zh-CN" sz="1400" b="0" i="0" u="none" strike="noStrike" cap="none" normalizeH="0" baseline="0" noProof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宋体" pitchFamily="2" charset="-122"/>
              </a:rPr>
              <a:t>:</a:t>
            </a:r>
            <a:r>
              <a:rPr kumimoji="0" lang="en-US" altLang="zh-CN" sz="1400" b="0" i="0" u="none" strike="noStrike" cap="none" normalizeH="0" baseline="0" noProof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宋体" pitchFamily="2" charset="-122"/>
              </a:rPr>
              <a:t>59, FY-3A/MERSI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宋体" pitchFamily="2" charset="-122"/>
              </a:rPr>
              <a:t>  </a:t>
            </a:r>
            <a:endParaRPr kumimoji="0" lang="zh-CN" altLang="zh-CN" sz="1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378904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Libya1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65828" y="3748970"/>
            <a:ext cx="1011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Sonora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82122" y="3779748"/>
            <a:ext cx="1069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Arabia2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881" y="876935"/>
            <a:ext cx="3671893" cy="2855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8650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 smtClean="0">
                <a:solidFill>
                  <a:srgbClr val="C00000"/>
                </a:solidFill>
              </a:rPr>
              <a:t>MERSI </a:t>
            </a:r>
            <a:r>
              <a:rPr lang="en-US" altLang="zh-CN" sz="2400" dirty="0">
                <a:solidFill>
                  <a:srgbClr val="C00000"/>
                </a:solidFill>
              </a:rPr>
              <a:t>spectral band specifications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pic>
        <p:nvPicPr>
          <p:cNvPr id="2051" name="Picture 3" descr="C:\Users\wl\AppData\Roaming\Tencent\Users\415156575\QQ\WinTemp\RichOle\{[B%1RNO4R0XTE1~Q_}8]N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"/>
          <a:stretch/>
        </p:blipFill>
        <p:spPr bwMode="auto">
          <a:xfrm>
            <a:off x="755576" y="1048856"/>
            <a:ext cx="7920880" cy="518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10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1520" y="1196752"/>
            <a:ext cx="8640960" cy="4976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0"/>
                        <a:invGamma/>
                      </a:schemeClr>
                    </a:gs>
                  </a:gsLst>
                  <a:path path="rect">
                    <a:fillToRect l="100000" t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2400" b="1" dirty="0" smtClean="0">
                <a:solidFill>
                  <a:schemeClr val="tx2"/>
                </a:solidFill>
                <a:latin typeface="Calibri" panose="020F0502020204030204" pitchFamily="34" charset="0"/>
                <a:ea typeface="黑体" pitchFamily="2" charset="-122"/>
              </a:rPr>
              <a:t>TOA Reflectance calculation</a:t>
            </a:r>
          </a:p>
          <a:p>
            <a:pPr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endParaRPr lang="en-US" altLang="zh-CN" sz="2400" b="1" dirty="0" smtClean="0">
              <a:solidFill>
                <a:schemeClr val="tx2"/>
              </a:solidFill>
              <a:latin typeface="Times New Roman" pitchFamily="18" charset="0"/>
              <a:ea typeface="黑体" pitchFamily="2" charset="-122"/>
            </a:endParaRPr>
          </a:p>
          <a:p>
            <a:pPr lvl="1"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endParaRPr lang="en-US" altLang="zh-CN" sz="2000" b="1" dirty="0" smtClean="0">
              <a:solidFill>
                <a:schemeClr val="tx2"/>
              </a:solidFill>
              <a:latin typeface="Times New Roman" pitchFamily="18" charset="0"/>
              <a:ea typeface="黑体" pitchFamily="2" charset="-122"/>
            </a:endParaRPr>
          </a:p>
          <a:p>
            <a:pPr lvl="1">
              <a:lnSpc>
                <a:spcPct val="115000"/>
              </a:lnSpc>
              <a:spcBef>
                <a:spcPts val="600"/>
              </a:spcBef>
              <a:buFontTx/>
              <a:buChar char="•"/>
            </a:pPr>
            <a:r>
              <a:rPr lang="en-US" altLang="zh-CN" sz="2000" b="1" dirty="0" smtClean="0">
                <a:solidFill>
                  <a:schemeClr val="tx2"/>
                </a:solidFill>
                <a:latin typeface="Calibri" panose="020F0502020204030204" pitchFamily="34" charset="0"/>
                <a:ea typeface="黑体" pitchFamily="2" charset="-122"/>
              </a:rPr>
              <a:t>ROI (Region of Interest): 15*15 pixels </a:t>
            </a:r>
          </a:p>
          <a:p>
            <a:pPr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2400" b="1" dirty="0" smtClean="0">
                <a:solidFill>
                  <a:schemeClr val="tx2"/>
                </a:solidFill>
                <a:latin typeface="Calibri" panose="020F0502020204030204" pitchFamily="34" charset="0"/>
                <a:ea typeface="黑体" pitchFamily="2" charset="-122"/>
              </a:rPr>
              <a:t>Data selection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FontTx/>
              <a:buChar char="•"/>
            </a:pPr>
            <a:r>
              <a:rPr lang="en-US" altLang="zh-CN" sz="2000" b="1" dirty="0" smtClean="0">
                <a:solidFill>
                  <a:srgbClr val="0000FF"/>
                </a:solidFill>
                <a:latin typeface="Calibri" panose="020F0502020204030204" pitchFamily="34" charset="0"/>
                <a:ea typeface="黑体" pitchFamily="2" charset="-122"/>
              </a:rPr>
              <a:t>Cloud screening</a:t>
            </a:r>
            <a:r>
              <a:rPr lang="en-US" altLang="zh-CN" sz="2000" b="1" dirty="0" smtClean="0">
                <a:solidFill>
                  <a:schemeClr val="tx2"/>
                </a:solidFill>
                <a:latin typeface="Calibri" panose="020F0502020204030204" pitchFamily="34" charset="0"/>
                <a:ea typeface="黑体" pitchFamily="2" charset="-122"/>
              </a:rPr>
              <a:t>: Spatial homogeneity (CV&lt;0.1) &amp; Temporal consistency (</a:t>
            </a:r>
            <a:r>
              <a:rPr lang="el-GR" altLang="zh-CN" sz="2000" b="1" dirty="0" smtClean="0">
                <a:solidFill>
                  <a:schemeClr val="tx2"/>
                </a:solidFill>
                <a:latin typeface="Calibri" panose="020F0502020204030204" pitchFamily="34" charset="0"/>
                <a:ea typeface="宋体"/>
              </a:rPr>
              <a:t>ρ</a:t>
            </a:r>
            <a:r>
              <a:rPr lang="en-US" altLang="zh-CN" sz="2000" b="1" dirty="0" smtClean="0">
                <a:solidFill>
                  <a:schemeClr val="tx2"/>
                </a:solidFill>
                <a:latin typeface="Calibri" panose="020F0502020204030204" pitchFamily="34" charset="0"/>
                <a:ea typeface="黑体" pitchFamily="2" charset="-122"/>
              </a:rPr>
              <a:t>-</a:t>
            </a:r>
            <a:r>
              <a:rPr lang="el-GR" altLang="zh-CN" sz="2000" b="1" dirty="0" smtClean="0">
                <a:solidFill>
                  <a:schemeClr val="tx2"/>
                </a:solidFill>
                <a:latin typeface="Calibri" panose="020F0502020204030204" pitchFamily="34" charset="0"/>
                <a:ea typeface="宋体"/>
              </a:rPr>
              <a:t> ρ</a:t>
            </a:r>
            <a:r>
              <a:rPr lang="en-US" altLang="zh-CN" sz="2000" b="1" baseline="-25000" dirty="0" smtClean="0">
                <a:solidFill>
                  <a:schemeClr val="tx2"/>
                </a:solidFill>
                <a:latin typeface="Calibri" panose="020F0502020204030204" pitchFamily="34" charset="0"/>
                <a:ea typeface="黑体" pitchFamily="2" charset="-122"/>
              </a:rPr>
              <a:t>15 neighbors</a:t>
            </a:r>
            <a:r>
              <a:rPr lang="en-US" altLang="zh-CN" sz="2000" b="1" dirty="0" smtClean="0">
                <a:solidFill>
                  <a:schemeClr val="tx2"/>
                </a:solidFill>
                <a:latin typeface="Calibri" panose="020F0502020204030204" pitchFamily="34" charset="0"/>
                <a:ea typeface="黑体" pitchFamily="2" charset="-122"/>
              </a:rPr>
              <a:t> &lt;2.0 std</a:t>
            </a:r>
            <a:r>
              <a:rPr lang="en-US" altLang="zh-CN" sz="2000" b="1" baseline="-25000" dirty="0" smtClean="0">
                <a:solidFill>
                  <a:schemeClr val="tx2"/>
                </a:solidFill>
                <a:latin typeface="Calibri" panose="020F0502020204030204" pitchFamily="34" charset="0"/>
                <a:ea typeface="黑体" pitchFamily="2" charset="-122"/>
              </a:rPr>
              <a:t>15 neighbors</a:t>
            </a:r>
            <a:r>
              <a:rPr lang="en-US" altLang="zh-CN" sz="2000" b="1" dirty="0" smtClean="0">
                <a:solidFill>
                  <a:schemeClr val="tx2"/>
                </a:solidFill>
                <a:latin typeface="Calibri" panose="020F0502020204030204" pitchFamily="34" charset="0"/>
                <a:ea typeface="黑体" pitchFamily="2" charset="-122"/>
              </a:rPr>
              <a:t>  )</a:t>
            </a:r>
          </a:p>
          <a:p>
            <a:pPr lvl="1"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2000" b="1" dirty="0">
                <a:solidFill>
                  <a:srgbClr val="0000FF"/>
                </a:solidFill>
                <a:latin typeface="Calibri" panose="020F0502020204030204" pitchFamily="34" charset="0"/>
                <a:ea typeface="黑体" pitchFamily="2" charset="-122"/>
              </a:rPr>
              <a:t>Angular dependency control: </a:t>
            </a:r>
            <a:r>
              <a:rPr lang="en-US" altLang="zh-CN" sz="2000" b="1" dirty="0" smtClean="0">
                <a:solidFill>
                  <a:schemeClr val="tx2"/>
                </a:solidFill>
                <a:latin typeface="Calibri" panose="020F0502020204030204" pitchFamily="34" charset="0"/>
                <a:ea typeface="黑体" pitchFamily="2" charset="-122"/>
              </a:rPr>
              <a:t>SZA&lt;60°&amp; VZA&lt;20°</a:t>
            </a:r>
          </a:p>
          <a:p>
            <a:pPr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2000" b="1" dirty="0" smtClean="0">
                <a:solidFill>
                  <a:schemeClr val="tx2"/>
                </a:solidFill>
                <a:latin typeface="Calibri" panose="020F0502020204030204" pitchFamily="34" charset="0"/>
                <a:ea typeface="黑体" pitchFamily="2" charset="-122"/>
              </a:rPr>
              <a:t>Degradation Assessment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FontTx/>
              <a:buChar char="•"/>
            </a:pPr>
            <a:r>
              <a:rPr lang="en-US" altLang="zh-CN" sz="2000" b="1" dirty="0" smtClean="0">
                <a:solidFill>
                  <a:schemeClr val="tx2"/>
                </a:solidFill>
                <a:latin typeface="Calibri" panose="020F0502020204030204" pitchFamily="34" charset="0"/>
                <a:ea typeface="黑体" pitchFamily="2" charset="-122"/>
              </a:rPr>
              <a:t>Exponential regression model is used.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87824" y="188640"/>
            <a:ext cx="3024336" cy="60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0"/>
                        <a:invGamma/>
                      </a:schemeClr>
                    </a:gs>
                  </a:gsLst>
                  <a:path path="rect">
                    <a:fillToRect l="100000" t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CC3300"/>
                </a:solidFill>
                <a:latin typeface="Arial Narrow" pitchFamily="34" charset="0"/>
                <a:ea typeface="黑体" pitchFamily="2" charset="-122"/>
              </a:rPr>
              <a:t>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25641" y="1836451"/>
                <a:ext cx="3744416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dirty="0" smtClean="0">
                          <a:latin typeface="Cambria Math"/>
                        </a:rPr>
                        <m:t>𝜌</m:t>
                      </m:r>
                      <m:r>
                        <a:rPr lang="en-US" altLang="zh-CN" b="0" i="1" baseline="-25000" dirty="0" err="1" smtClean="0">
                          <a:latin typeface="Cambria Math"/>
                        </a:rPr>
                        <m:t>𝑡𝑜𝑎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= (</m:t>
                      </m:r>
                      <m:r>
                        <a:rPr lang="en-US" altLang="zh-CN" b="0" i="1" dirty="0" err="1" smtClean="0">
                          <a:latin typeface="Cambria Math"/>
                        </a:rPr>
                        <m:t>𝑎</m:t>
                      </m:r>
                      <m:r>
                        <a:rPr lang="en-US" altLang="zh-CN" b="0" i="1" dirty="0" err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CN" b="0" i="1" dirty="0" err="1" smtClean="0">
                          <a:latin typeface="Cambria Math"/>
                        </a:rPr>
                        <m:t>𝐷𝑁</m:t>
                      </m:r>
                      <m:r>
                        <a:rPr lang="en-US" altLang="zh-CN" b="0" i="1" dirty="0" err="1" smtClean="0">
                          <a:latin typeface="Cambria Math"/>
                        </a:rPr>
                        <m:t>+</m:t>
                      </m:r>
                      <m:r>
                        <a:rPr lang="en-US" altLang="zh-CN" b="0" i="1" dirty="0" err="1" smtClean="0">
                          <a:latin typeface="Cambria Math"/>
                        </a:rPr>
                        <m:t>𝑏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)</m:t>
                      </m:r>
                      <m:r>
                        <a:rPr lang="en-US" altLang="zh-CN" i="1" dirty="0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CN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altLang="zh-CN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dirty="0" smtClean="0">
                          <a:latin typeface="Cambria Math"/>
                        </a:rPr>
                        <m:t>/</m:t>
                      </m:r>
                      <m:func>
                        <m:func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dirty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0" i="1" dirty="0" smtClean="0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641" y="1836451"/>
                <a:ext cx="374441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68194" y="2349671"/>
            <a:ext cx="8928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i="1" dirty="0" err="1" smtClean="0"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a,b</a:t>
            </a:r>
            <a:r>
              <a:rPr lang="en-US" altLang="zh-CN" sz="1600" b="1" dirty="0" smtClean="0"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: calibration coefficient; </a:t>
            </a:r>
            <a:r>
              <a:rPr lang="en-US" altLang="zh-CN" sz="1600" b="1" i="1" dirty="0" err="1" smtClean="0"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θ</a:t>
            </a:r>
            <a:r>
              <a:rPr lang="en-US" altLang="zh-CN" sz="1600" b="1" dirty="0" err="1" smtClean="0"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s</a:t>
            </a:r>
            <a:r>
              <a:rPr lang="en-US" altLang="zh-CN" sz="1600" b="1" dirty="0" smtClean="0"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: solar zenith angle; </a:t>
            </a:r>
            <a:r>
              <a:rPr lang="en-US" altLang="zh-CN" sz="1600" b="1" i="1" dirty="0" smtClean="0"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  <a:r>
              <a:rPr lang="en-US" altLang="zh-CN" sz="1600" b="1" dirty="0" smtClean="0"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: Earth-Sun distance in astronomical units </a:t>
            </a:r>
            <a:endParaRPr lang="zh-CN" altLang="en-US" sz="1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01257" y="5661248"/>
            <a:ext cx="153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dirty="0">
                <a:solidFill>
                  <a:srgbClr val="FF0000"/>
                </a:solidFill>
              </a:rPr>
              <a:t>Y=</a:t>
            </a:r>
            <a:r>
              <a:rPr lang="it-IT" altLang="zh-CN" i="1" dirty="0">
                <a:solidFill>
                  <a:srgbClr val="FF0000"/>
                </a:solidFill>
              </a:rPr>
              <a:t>A</a:t>
            </a:r>
            <a:r>
              <a:rPr lang="it-IT" altLang="zh-CN" dirty="0">
                <a:solidFill>
                  <a:srgbClr val="FF0000"/>
                </a:solidFill>
              </a:rPr>
              <a:t>exp(-</a:t>
            </a:r>
            <a:r>
              <a:rPr lang="it-IT" altLang="zh-CN" i="1" dirty="0">
                <a:solidFill>
                  <a:srgbClr val="FF0000"/>
                </a:solidFill>
              </a:rPr>
              <a:t>k</a:t>
            </a:r>
            <a:r>
              <a:rPr lang="it-IT" altLang="zh-CN" dirty="0">
                <a:solidFill>
                  <a:srgbClr val="FF0000"/>
                </a:solidFill>
              </a:rPr>
              <a:t>d) 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764704"/>
            <a:ext cx="8856984" cy="1180728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200" b="1" dirty="0" smtClean="0">
                <a:solidFill>
                  <a:schemeClr val="tx2"/>
                </a:solidFill>
                <a:latin typeface="Calibri" panose="020F0502020204030204" pitchFamily="34" charset="0"/>
                <a:ea typeface="黑体" pitchFamily="2" charset="-122"/>
              </a:rPr>
              <a:t>Variability of time series before and after observation geometry control</a:t>
            </a:r>
          </a:p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23394"/>
            <a:ext cx="3293867" cy="25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52" y="1341056"/>
            <a:ext cx="3382776" cy="255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541152" y="4221087"/>
            <a:ext cx="381642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Var</a:t>
            </a:r>
            <a:r>
              <a:rPr lang="en-US" altLang="zh-CN" dirty="0" smtClean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</a:rPr>
              <a:t>A measure of the dispersion of the </a:t>
            </a:r>
            <a:r>
              <a:rPr lang="en-US" altLang="zh-CN" dirty="0" smtClean="0">
                <a:solidFill>
                  <a:schemeClr val="tx1"/>
                </a:solidFill>
                <a:latin typeface="Calibri" panose="020F0502020204030204" pitchFamily="34" charset="0"/>
              </a:rPr>
              <a:t>measurements</a:t>
            </a:r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4139952" y="2619394"/>
            <a:ext cx="360040" cy="233542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5004048" y="3946618"/>
            <a:ext cx="3293868" cy="2592000"/>
            <a:chOff x="5004048" y="3946618"/>
            <a:chExt cx="3293868" cy="25920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3946618"/>
              <a:ext cx="3293868" cy="259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</p:pic>
        <p:sp>
          <p:nvSpPr>
            <p:cNvPr id="10" name="矩形 9"/>
            <p:cNvSpPr/>
            <p:nvPr/>
          </p:nvSpPr>
          <p:spPr>
            <a:xfrm>
              <a:off x="5436096" y="4121336"/>
              <a:ext cx="1800200" cy="33855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altLang="zh-CN" sz="1600" dirty="0" smtClean="0">
                  <a:solidFill>
                    <a:schemeClr val="tx1"/>
                  </a:solidFill>
                </a:rPr>
                <a:t>SAZ&lt;60, VZA&lt;20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266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789320"/>
            <a:ext cx="5952879" cy="25200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9000"/>
            <a:ext cx="5952877" cy="252000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0"/>
                        <a:invGamma/>
                      </a:schemeClr>
                    </a:gs>
                  </a:gsLst>
                  <a:path path="rect">
                    <a:fillToRect l="100000" t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CC3300"/>
                </a:solidFill>
                <a:latin typeface="Arial Narrow" pitchFamily="34" charset="0"/>
                <a:ea typeface="黑体" pitchFamily="2" charset="-122"/>
              </a:rPr>
              <a:t>Application to FY-3A/MERSI</a:t>
            </a:r>
          </a:p>
        </p:txBody>
      </p:sp>
      <p:sp>
        <p:nvSpPr>
          <p:cNvPr id="9" name="左弧形箭头 8"/>
          <p:cNvSpPr/>
          <p:nvPr/>
        </p:nvSpPr>
        <p:spPr>
          <a:xfrm>
            <a:off x="2867918" y="3501008"/>
            <a:ext cx="576064" cy="1008112"/>
          </a:xfrm>
          <a:prstGeom prst="curved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270892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470 nm</a:t>
            </a:r>
            <a:endParaRPr lang="zh-CN" altLang="en-US" sz="2000" dirty="0">
              <a:solidFill>
                <a:srgbClr val="0000FF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95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5952879" cy="2520000"/>
          </a:xfrm>
        </p:spPr>
      </p:pic>
      <p:pic>
        <p:nvPicPr>
          <p:cNvPr id="7" name="内容占位符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789320"/>
            <a:ext cx="5952879" cy="2520000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0"/>
                        <a:invGamma/>
                      </a:schemeClr>
                    </a:gs>
                  </a:gsLst>
                  <a:path path="rect">
                    <a:fillToRect l="100000" t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CC3300"/>
                </a:solidFill>
                <a:latin typeface="Arial Narrow" pitchFamily="34" charset="0"/>
                <a:ea typeface="黑体" pitchFamily="2" charset="-122"/>
              </a:rPr>
              <a:t>Application to FY-3A/MERSI</a:t>
            </a:r>
          </a:p>
        </p:txBody>
      </p:sp>
      <p:sp>
        <p:nvSpPr>
          <p:cNvPr id="9" name="左弧形箭头 8"/>
          <p:cNvSpPr/>
          <p:nvPr/>
        </p:nvSpPr>
        <p:spPr>
          <a:xfrm>
            <a:off x="2867918" y="3501008"/>
            <a:ext cx="576064" cy="1008112"/>
          </a:xfrm>
          <a:prstGeom prst="curved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272647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410 nm</a:t>
            </a:r>
            <a:endParaRPr lang="zh-CN" altLang="en-US" sz="2000" dirty="0">
              <a:solidFill>
                <a:srgbClr val="0000FF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88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473027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99" y="909000"/>
            <a:ext cx="5952877" cy="252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789320"/>
            <a:ext cx="5952877" cy="252000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0"/>
                        <a:invGamma/>
                      </a:schemeClr>
                    </a:gs>
                  </a:gsLst>
                  <a:path path="rect">
                    <a:fillToRect l="100000" t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CC3300"/>
                </a:solidFill>
                <a:latin typeface="Arial Narrow" pitchFamily="34" charset="0"/>
                <a:ea typeface="黑体" pitchFamily="2" charset="-122"/>
              </a:rPr>
              <a:t>Application to FY-3A/MERSI</a:t>
            </a:r>
          </a:p>
        </p:txBody>
      </p:sp>
      <p:sp>
        <p:nvSpPr>
          <p:cNvPr id="7" name="左弧形箭头 6"/>
          <p:cNvSpPr/>
          <p:nvPr/>
        </p:nvSpPr>
        <p:spPr>
          <a:xfrm>
            <a:off x="2867918" y="3501008"/>
            <a:ext cx="576064" cy="1008112"/>
          </a:xfrm>
          <a:prstGeom prst="curved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112474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  <a:latin typeface="Candara" panose="020E0502030303020204" pitchFamily="34" charset="0"/>
              </a:rPr>
              <a:t>940 nm</a:t>
            </a:r>
            <a:endParaRPr lang="zh-CN" altLang="en-US" sz="2000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34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627</Words>
  <Application>Microsoft Office PowerPoint</Application>
  <PresentationFormat>全屏显示(4:3)</PresentationFormat>
  <Paragraphs>79</Paragraphs>
  <Slides>16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默认设计模板</vt:lpstr>
      <vt:lpstr>PowerPoint 演示文稿</vt:lpstr>
      <vt:lpstr>PowerPoint 演示文稿</vt:lpstr>
      <vt:lpstr>PowerPoint 演示文稿</vt:lpstr>
      <vt:lpstr>MERSI spectral band specifications</vt:lpstr>
      <vt:lpstr>PowerPoint 演示文稿</vt:lpstr>
      <vt:lpstr>PowerPoint 演示文稿</vt:lpstr>
      <vt:lpstr>Application to FY-3A/MERSI</vt:lpstr>
      <vt:lpstr>Application to FY-3A/MERSI</vt:lpstr>
      <vt:lpstr>Application to FY-3A/MERSI</vt:lpstr>
      <vt:lpstr>Application to FY-3A/MERSI</vt:lpstr>
      <vt:lpstr>PowerPoint 演示文稿</vt:lpstr>
      <vt:lpstr>Comparison with DCC results</vt:lpstr>
      <vt:lpstr>PowerPoint 演示文稿</vt:lpstr>
      <vt:lpstr>PowerPoint 演示文稿</vt:lpstr>
      <vt:lpstr>PowerPoint 演示文稿</vt:lpstr>
      <vt:lpstr>PowerPoint 演示文稿</vt:lpstr>
    </vt:vector>
  </TitlesOfParts>
  <Company>CMA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102</cp:revision>
  <dcterms:created xsi:type="dcterms:W3CDTF">2009-12-10T03:34:45Z</dcterms:created>
  <dcterms:modified xsi:type="dcterms:W3CDTF">2014-03-26T06:58:35Z</dcterms:modified>
</cp:coreProperties>
</file>